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4"/>
  </p:notesMasterIdLst>
  <p:handoutMasterIdLst>
    <p:handoutMasterId r:id="rId15"/>
  </p:handoutMasterIdLst>
  <p:sldIdLst>
    <p:sldId id="256" r:id="rId2"/>
    <p:sldId id="339" r:id="rId3"/>
    <p:sldId id="347" r:id="rId4"/>
    <p:sldId id="376" r:id="rId5"/>
    <p:sldId id="377" r:id="rId6"/>
    <p:sldId id="359" r:id="rId7"/>
    <p:sldId id="379" r:id="rId8"/>
    <p:sldId id="372" r:id="rId9"/>
    <p:sldId id="360" r:id="rId10"/>
    <p:sldId id="373" r:id="rId11"/>
    <p:sldId id="374" r:id="rId12"/>
    <p:sldId id="35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2" autoAdjust="0"/>
    <p:restoredTop sz="78046" autoAdjust="0"/>
  </p:normalViewPr>
  <p:slideViewPr>
    <p:cSldViewPr snapToGrid="0">
      <p:cViewPr varScale="1">
        <p:scale>
          <a:sx n="85" d="100"/>
          <a:sy n="85" d="100"/>
        </p:scale>
        <p:origin x="-523" y="-77"/>
      </p:cViewPr>
      <p:guideLst>
        <p:guide orient="horz" pos="2160"/>
        <p:guide pos="3840"/>
      </p:guideLst>
    </p:cSldViewPr>
  </p:slideViewPr>
  <p:notesTextViewPr>
    <p:cViewPr>
      <p:scale>
        <a:sx n="1" d="1"/>
        <a:sy n="1" d="1"/>
      </p:scale>
      <p:origin x="0" y="0"/>
    </p:cViewPr>
  </p:notesTextViewPr>
  <p:sorterViewPr>
    <p:cViewPr>
      <p:scale>
        <a:sx n="100" d="100"/>
        <a:sy n="100" d="100"/>
      </p:scale>
      <p:origin x="0" y="5136"/>
    </p:cViewPr>
  </p:sorterViewPr>
  <p:notesViewPr>
    <p:cSldViewPr snapToGrid="0">
      <p:cViewPr varScale="1">
        <p:scale>
          <a:sx n="64" d="100"/>
          <a:sy n="64" d="100"/>
        </p:scale>
        <p:origin x="-3082"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188153-0D03-4830-91B1-FACAA00AA4FA}" type="datetime1">
              <a:rPr lang="en-US" smtClean="0"/>
              <a:t>3/25/2025</a:t>
            </a:fld>
            <a:endParaRPr lang="en-US"/>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4D19F-CD87-4A3D-B833-7CA191FE7016}" type="slidenum">
              <a:rPr lang="en-US" smtClean="0"/>
              <a:t>‹#›</a:t>
            </a:fld>
            <a:endParaRPr lang="en-US"/>
          </a:p>
        </p:txBody>
      </p:sp>
    </p:spTree>
    <p:extLst>
      <p:ext uri="{BB962C8B-B14F-4D97-AF65-F5344CB8AC3E}">
        <p14:creationId xmlns:p14="http://schemas.microsoft.com/office/powerpoint/2010/main" val="7852229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3074F-F4B0-4103-9F7F-71E5B199252D}" type="datetime1">
              <a:rPr lang="en-US" smtClean="0"/>
              <a:t>3/25/2025</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ADA62-A0F4-434E-AAB1-0D36E859A8B4}" type="slidenum">
              <a:rPr lang="en-US" smtClean="0"/>
              <a:t>‹#›</a:t>
            </a:fld>
            <a:endParaRPr lang="en-US"/>
          </a:p>
        </p:txBody>
      </p:sp>
    </p:spTree>
    <p:extLst>
      <p:ext uri="{BB962C8B-B14F-4D97-AF65-F5344CB8AC3E}">
        <p14:creationId xmlns:p14="http://schemas.microsoft.com/office/powerpoint/2010/main" val="29292282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2</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11</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12</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3</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4</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5</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6</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7</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8</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9</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10</a:t>
            </a:fld>
            <a:endParaRPr lang="en-US"/>
          </a:p>
        </p:txBody>
      </p:sp>
    </p:spTree>
    <p:extLst>
      <p:ext uri="{BB962C8B-B14F-4D97-AF65-F5344CB8AC3E}">
        <p14:creationId xmlns:p14="http://schemas.microsoft.com/office/powerpoint/2010/main" val="1022820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5" y="0"/>
            <a:ext cx="12231161"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2"/>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3" y="5037663"/>
            <a:ext cx="897467" cy="279400"/>
          </a:xfrm>
        </p:spPr>
        <p:txBody>
          <a:bodyPr/>
          <a:lstStyle/>
          <a:p>
            <a:fld id="{B9D96261-D562-4F29-B6A9-3D5AB21AF37E}" type="datetime1">
              <a:rPr lang="en-US" smtClean="0"/>
              <a:t>3/25/2025</a:t>
            </a:fld>
            <a:endParaRPr lang="en-US"/>
          </a:p>
        </p:txBody>
      </p:sp>
      <p:sp>
        <p:nvSpPr>
          <p:cNvPr id="5" name="Footer Placeholder 4"/>
          <p:cNvSpPr>
            <a:spLocks noGrp="1"/>
          </p:cNvSpPr>
          <p:nvPr>
            <p:ph type="ftr" sz="quarter" idx="11"/>
          </p:nvPr>
        </p:nvSpPr>
        <p:spPr>
          <a:xfrm>
            <a:off x="2692398" y="5037663"/>
            <a:ext cx="5214635" cy="279400"/>
          </a:xfrm>
        </p:spPr>
        <p:txBody>
          <a:bodyPr/>
          <a:lstStyle/>
          <a:p>
            <a:endParaRPr lang="en-US"/>
          </a:p>
        </p:txBody>
      </p:sp>
      <p:sp>
        <p:nvSpPr>
          <p:cNvPr id="6" name="Slide Number Placeholder 5"/>
          <p:cNvSpPr>
            <a:spLocks noGrp="1"/>
          </p:cNvSpPr>
          <p:nvPr>
            <p:ph type="sldNum" sz="quarter" idx="12"/>
          </p:nvPr>
        </p:nvSpPr>
        <p:spPr>
          <a:xfrm>
            <a:off x="8956902" y="5037663"/>
            <a:ext cx="551166" cy="279400"/>
          </a:xfrm>
        </p:spPr>
        <p:txBody>
          <a:bodyPr/>
          <a:lstStyle/>
          <a:p>
            <a:fld id="{5953F695-DE56-40D5-B4A3-0974E3FA882C}" type="slidenum">
              <a:rPr lang="en-US" smtClean="0"/>
              <a:t>‹#›</a:t>
            </a:fld>
            <a:endParaRPr lang="en-US"/>
          </a:p>
        </p:txBody>
      </p:sp>
      <p:cxnSp>
        <p:nvCxnSpPr>
          <p:cNvPr id="15" name="Straight Connector 14"/>
          <p:cNvCxnSpPr/>
          <p:nvPr/>
        </p:nvCxnSpPr>
        <p:spPr>
          <a:xfrm>
            <a:off x="2692401"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123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2"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8" y="1041400"/>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2"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4F06-0DB4-45D1-B059-D114F02DD344}" type="datetime1">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121879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9" y="4343400"/>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8B21EE-5725-4DD0-895A-BBBAAE357CEB}"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5" name="Straight Connector 14"/>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97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3"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2" y="4343400"/>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864D8-FB2E-4B29-9059-0172820A6E08}"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
        <p:nvSpPr>
          <p:cNvPr id="14" name="TextBox 13"/>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015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31A7D-2A36-468D-89A6-FBDB8782F79C}"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54601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4EB31B-B50A-4D5A-B5A8-E2281759EEBD}"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
        <p:nvSpPr>
          <p:cNvPr id="12" name="TextBox 11"/>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3718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2" y="4470400"/>
            <a:ext cx="9609669"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F8C206-4C0F-4EAD-BBF7-3490D4C6AE99}"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5" name="Straight Connector 14"/>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5064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BC519F-9160-4A17-B7D0-BEEE93BD86A2}"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586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7" y="982132"/>
            <a:ext cx="1890894"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6"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460D7D-2D60-4068-BCEF-47F681A1A696}"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8863890" y="990601"/>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922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smtClean="0"/>
              <a:t>Asıl başlık stili için tıklatın</a:t>
            </a:r>
            <a:endParaRPr lang="en-US"/>
          </a:p>
        </p:txBody>
      </p:sp>
      <p:sp>
        <p:nvSpPr>
          <p:cNvPr id="3" name="Tablo Yer Tutucusu 2"/>
          <p:cNvSpPr>
            <a:spLocks noGrp="1"/>
          </p:cNvSpPr>
          <p:nvPr>
            <p:ph type="tbl" idx="1"/>
          </p:nvPr>
        </p:nvSpPr>
        <p:spPr>
          <a:xfrm>
            <a:off x="609600" y="1600202"/>
            <a:ext cx="10972800" cy="4525963"/>
          </a:xfrm>
        </p:spPr>
        <p:txBody>
          <a:bodyPr/>
          <a:lstStyle/>
          <a:p>
            <a:endParaRPr lang="en-US"/>
          </a:p>
        </p:txBody>
      </p:sp>
      <p:sp>
        <p:nvSpPr>
          <p:cNvPr id="4" name="Veri Yer Tutucusu 3"/>
          <p:cNvSpPr>
            <a:spLocks noGrp="1"/>
          </p:cNvSpPr>
          <p:nvPr>
            <p:ph type="dt" sz="half" idx="10"/>
          </p:nvPr>
        </p:nvSpPr>
        <p:spPr>
          <a:xfrm>
            <a:off x="609600" y="6245225"/>
            <a:ext cx="2844800" cy="476250"/>
          </a:xfrm>
        </p:spPr>
        <p:txBody>
          <a:bodyPr/>
          <a:lstStyle>
            <a:lvl1pPr>
              <a:defRPr/>
            </a:lvl1pPr>
          </a:lstStyle>
          <a:p>
            <a:fld id="{84AD1365-ED2D-451F-9E93-891818D5D86E}" type="datetime1">
              <a:rPr lang="en-US" smtClean="0"/>
              <a:t>3/25/2025</a:t>
            </a:fld>
            <a:endParaRPr lang="en-GB"/>
          </a:p>
        </p:txBody>
      </p:sp>
      <p:sp>
        <p:nvSpPr>
          <p:cNvPr id="5" name="Altbilgi Yer Tutucusu 4"/>
          <p:cNvSpPr>
            <a:spLocks noGrp="1"/>
          </p:cNvSpPr>
          <p:nvPr>
            <p:ph type="ftr" sz="quarter" idx="11"/>
          </p:nvPr>
        </p:nvSpPr>
        <p:spPr>
          <a:xfrm>
            <a:off x="4165600" y="6245225"/>
            <a:ext cx="3860800" cy="476250"/>
          </a:xfrm>
        </p:spPr>
        <p:txBody>
          <a:bodyPr/>
          <a:lstStyle>
            <a:lvl1pPr>
              <a:defRPr/>
            </a:lvl1pPr>
          </a:lstStyle>
          <a:p>
            <a:endParaRPr lang="en-GB"/>
          </a:p>
        </p:txBody>
      </p:sp>
      <p:sp>
        <p:nvSpPr>
          <p:cNvPr id="6" name="Slayt Numarası Yer Tutucusu 5"/>
          <p:cNvSpPr>
            <a:spLocks noGrp="1"/>
          </p:cNvSpPr>
          <p:nvPr>
            <p:ph type="sldNum" sz="quarter" idx="12"/>
          </p:nvPr>
        </p:nvSpPr>
        <p:spPr>
          <a:xfrm>
            <a:off x="8737600" y="6245225"/>
            <a:ext cx="2844800" cy="476250"/>
          </a:xfrm>
        </p:spPr>
        <p:txBody>
          <a:bodyPr/>
          <a:lstStyle>
            <a:lvl1pPr>
              <a:defRPr/>
            </a:lvl1pPr>
          </a:lstStyle>
          <a:p>
            <a:fld id="{B38094A5-13EA-4178-A8FC-F10059BD0D2D}" type="slidenum">
              <a:rPr lang="en-GB"/>
              <a:pPr/>
              <a:t>‹#›</a:t>
            </a:fld>
            <a:endParaRPr lang="en-GB"/>
          </a:p>
        </p:txBody>
      </p:sp>
    </p:spTree>
    <p:extLst>
      <p:ext uri="{BB962C8B-B14F-4D97-AF65-F5344CB8AC3E}">
        <p14:creationId xmlns:p14="http://schemas.microsoft.com/office/powerpoint/2010/main" val="1300712119"/>
      </p:ext>
    </p:extLst>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D22A58-E1F8-4406-80D7-3F28C62972F6}"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295597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8"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5C7B3-EEB2-4BC8-9827-525F4FB78B51}"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6" name="Straight Connector 15"/>
          <p:cNvCxnSpPr/>
          <p:nvPr/>
        </p:nvCxnSpPr>
        <p:spPr>
          <a:xfrm>
            <a:off x="2012724"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54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394DFA-E8DF-4E82-A5CF-408604EA7D2C}" type="datetime1">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36088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1"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1"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3113C8-67A3-410A-89F4-4C72F691EC87}" type="datetime1">
              <a:rPr lang="en-US" smtClean="0"/>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3F695-DE56-40D5-B4A3-0974E3FA882C}" type="slidenum">
              <a:rPr lang="en-US" smtClean="0"/>
              <a:t>‹#›</a:t>
            </a:fld>
            <a:endParaRPr lang="en-US"/>
          </a:p>
        </p:txBody>
      </p:sp>
      <p:cxnSp>
        <p:nvCxnSpPr>
          <p:cNvPr id="18" name="Straight Connector 1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01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B394C8-DB23-4789-A1A5-491492876949}" type="datetime1">
              <a:rPr lang="en-US" smtClean="0"/>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87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940B-74D1-4ED7-BB17-231C8229B959}" type="datetime1">
              <a:rPr lang="en-US" smtClean="0"/>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38824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3"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9" y="982132"/>
            <a:ext cx="5469467"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3"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3C653-1223-443D-9606-1E9579F0B6A2}" type="datetime1">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cxnSp>
        <p:nvCxnSpPr>
          <p:cNvPr id="16" name="Straight Connector 15"/>
          <p:cNvCxnSpPr/>
          <p:nvPr/>
        </p:nvCxnSpPr>
        <p:spPr>
          <a:xfrm>
            <a:off x="1396170"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58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7"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3" y="1041400"/>
            <a:ext cx="3063348"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7"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E94E02-9AF6-4311-A6AA-50FFC6C93F31}" type="datetime1">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2187789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7" y="0"/>
            <a:ext cx="12229963"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4"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2"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1"/>
            <a:ext cx="1600201"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9E21B7-4181-47D5-AE4D-13D62D5740B8}" type="datetime1">
              <a:rPr lang="en-US" smtClean="0"/>
              <a:t>3/25/2025</a:t>
            </a:fld>
            <a:endParaRPr lang="en-US"/>
          </a:p>
        </p:txBody>
      </p:sp>
      <p:sp>
        <p:nvSpPr>
          <p:cNvPr id="5" name="Footer Placeholder 4"/>
          <p:cNvSpPr>
            <a:spLocks noGrp="1"/>
          </p:cNvSpPr>
          <p:nvPr>
            <p:ph type="ftr" sz="quarter" idx="3"/>
          </p:nvPr>
        </p:nvSpPr>
        <p:spPr>
          <a:xfrm>
            <a:off x="1295402" y="5969001"/>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3" y="5969001"/>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53F695-DE56-40D5-B4A3-0974E3FA882C}" type="slidenum">
              <a:rPr lang="en-US" smtClean="0"/>
              <a:t>‹#›</a:t>
            </a:fld>
            <a:endParaRPr lang="en-US"/>
          </a:p>
        </p:txBody>
      </p:sp>
    </p:spTree>
    <p:extLst>
      <p:ext uri="{BB962C8B-B14F-4D97-AF65-F5344CB8AC3E}">
        <p14:creationId xmlns:p14="http://schemas.microsoft.com/office/powerpoint/2010/main" val="117525246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Lst>
  <p:hf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476500" y="1556238"/>
            <a:ext cx="7454900" cy="8186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82296"/>
            <a:endParaRPr lang="en-US" sz="2400" dirty="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2743200" y="2374900"/>
            <a:ext cx="6736079" cy="29210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5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b="1" dirty="0" smtClean="0">
              <a:latin typeface="Times New Roman" panose="02020603050405020304" pitchFamily="18" charset="0"/>
              <a:cs typeface="Times New Roman" panose="02020603050405020304" pitchFamily="18" charset="0"/>
            </a:endParaRPr>
          </a:p>
        </p:txBody>
      </p:sp>
      <p:sp>
        <p:nvSpPr>
          <p:cNvPr id="7" name="Slide Number Placeholder 7"/>
          <p:cNvSpPr>
            <a:spLocks noGrp="1"/>
          </p:cNvSpPr>
          <p:nvPr>
            <p:ph type="sldNum" sz="quarter" idx="12"/>
          </p:nvPr>
        </p:nvSpPr>
        <p:spPr>
          <a:xfrm>
            <a:off x="9931400" y="6324600"/>
            <a:ext cx="1905001"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6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1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FontTx/>
              <a:buNone/>
            </a:pPr>
            <a:fld id="{CDCC2F32-039C-43AD-A704-B5EE4748AA0A}" type="slidenum">
              <a:rPr lang="en-US" sz="1200" smtClean="0"/>
              <a:pPr>
                <a:spcBef>
                  <a:spcPct val="0"/>
                </a:spcBef>
                <a:buClrTx/>
                <a:buFontTx/>
                <a:buNone/>
              </a:pPr>
              <a:t>1</a:t>
            </a:fld>
            <a:endParaRPr lang="en-US" sz="1200" smtClean="0"/>
          </a:p>
        </p:txBody>
      </p:sp>
      <p:pic>
        <p:nvPicPr>
          <p:cNvPr id="9" name="صورة 2"/>
          <p:cNvPicPr/>
          <p:nvPr/>
        </p:nvPicPr>
        <p:blipFill>
          <a:blip r:embed="rId3">
            <a:extLst>
              <a:ext uri="{28A0092B-C50C-407E-A947-70E740481C1C}">
                <a14:useLocalDpi xmlns:a14="http://schemas.microsoft.com/office/drawing/2010/main" val="0"/>
              </a:ext>
            </a:extLst>
          </a:blip>
          <a:stretch>
            <a:fillRect/>
          </a:stretch>
        </p:blipFill>
        <p:spPr>
          <a:xfrm>
            <a:off x="291496" y="241544"/>
            <a:ext cx="1724025" cy="1724025"/>
          </a:xfrm>
          <a:prstGeom prst="rect">
            <a:avLst/>
          </a:prstGeom>
          <a:ln>
            <a:noFill/>
          </a:ln>
          <a:effectLst>
            <a:softEdge rad="112500"/>
          </a:effectLst>
        </p:spPr>
      </p:pic>
      <p:sp>
        <p:nvSpPr>
          <p:cNvPr id="2" name="Rectangle 1"/>
          <p:cNvSpPr/>
          <p:nvPr/>
        </p:nvSpPr>
        <p:spPr>
          <a:xfrm>
            <a:off x="3838903" y="2532554"/>
            <a:ext cx="4635064" cy="584775"/>
          </a:xfrm>
          <a:prstGeom prst="rect">
            <a:avLst/>
          </a:prstGeom>
        </p:spPr>
        <p:txBody>
          <a:bodyPr wrap="square">
            <a:spAutoFit/>
          </a:bodyPr>
          <a:lstStyle/>
          <a:p>
            <a:pPr algn="ctr"/>
            <a:r>
              <a:rPr lang="ar-IQ" sz="3200" dirty="0">
                <a:solidFill>
                  <a:schemeClr val="accent2">
                    <a:lumMod val="75000"/>
                  </a:schemeClr>
                </a:solidFill>
                <a:latin typeface="Segoe UI Semibold" panose="020B0702040204020203" pitchFamily="34" charset="0"/>
                <a:cs typeface="Segoe UI Semibold" panose="020B0702040204020203" pitchFamily="34" charset="0"/>
              </a:rPr>
              <a:t>محاضرات في الديمقراطية</a:t>
            </a:r>
            <a:endParaRPr lang="en-US" sz="3200" dirty="0">
              <a:solidFill>
                <a:schemeClr val="accent2">
                  <a:lumMod val="75000"/>
                </a:schemeClr>
              </a:solidFill>
              <a:latin typeface="Segoe UI Semibold" panose="020B0702040204020203" pitchFamily="34" charset="0"/>
              <a:cs typeface="Segoe UI Semibold" panose="020B0702040204020203" pitchFamily="34" charset="0"/>
            </a:endParaRPr>
          </a:p>
        </p:txBody>
      </p:sp>
      <p:sp>
        <p:nvSpPr>
          <p:cNvPr id="3" name="Rectangle 2"/>
          <p:cNvSpPr/>
          <p:nvPr/>
        </p:nvSpPr>
        <p:spPr>
          <a:xfrm>
            <a:off x="3048000" y="3755611"/>
            <a:ext cx="6096000" cy="1384995"/>
          </a:xfrm>
          <a:prstGeom prst="rect">
            <a:avLst/>
          </a:prstGeom>
        </p:spPr>
        <p:txBody>
          <a:bodyPr>
            <a:spAutoFit/>
          </a:bodyPr>
          <a:lstStyle/>
          <a:p>
            <a:pPr algn="ctr" rtl="1"/>
            <a:r>
              <a:rPr lang="ar-IQ" sz="2800" b="1" dirty="0">
                <a:solidFill>
                  <a:schemeClr val="accent2">
                    <a:lumMod val="75000"/>
                  </a:schemeClr>
                </a:solidFill>
              </a:rPr>
              <a:t>اعداد وتقديم</a:t>
            </a:r>
          </a:p>
          <a:p>
            <a:pPr algn="ctr" rtl="1"/>
            <a:r>
              <a:rPr lang="ar-IQ" sz="2800" b="1" dirty="0">
                <a:solidFill>
                  <a:schemeClr val="accent2">
                    <a:lumMod val="75000"/>
                  </a:schemeClr>
                </a:solidFill>
              </a:rPr>
              <a:t> </a:t>
            </a:r>
            <a:r>
              <a:rPr lang="ar-IQ" sz="2800" b="1">
                <a:solidFill>
                  <a:schemeClr val="accent2">
                    <a:lumMod val="75000"/>
                  </a:schemeClr>
                </a:solidFill>
              </a:rPr>
              <a:t>الاستاذ </a:t>
            </a:r>
            <a:r>
              <a:rPr lang="ar-IQ" sz="2800" b="1" smtClean="0">
                <a:solidFill>
                  <a:schemeClr val="accent2">
                    <a:lumMod val="75000"/>
                  </a:schemeClr>
                </a:solidFill>
              </a:rPr>
              <a:t>الدكتور </a:t>
            </a:r>
            <a:endParaRPr lang="ar-IQ" sz="2800" b="1" dirty="0">
              <a:solidFill>
                <a:schemeClr val="accent2">
                  <a:lumMod val="75000"/>
                </a:schemeClr>
              </a:solidFill>
            </a:endParaRPr>
          </a:p>
          <a:p>
            <a:pPr algn="ctr" rtl="1"/>
            <a:r>
              <a:rPr lang="ar-IQ" sz="2800" b="1" dirty="0">
                <a:solidFill>
                  <a:schemeClr val="accent2">
                    <a:lumMod val="75000"/>
                  </a:schemeClr>
                </a:solidFill>
              </a:rPr>
              <a:t>ساهره قحطان عبد الجبار الحميري</a:t>
            </a:r>
            <a:endParaRPr lang="en-US" altLang="en-US" sz="2800" dirty="0">
              <a:solidFill>
                <a:schemeClr val="accent2">
                  <a:lumMod val="75000"/>
                </a:schemeClr>
              </a:solidFill>
            </a:endParaRPr>
          </a:p>
        </p:txBody>
      </p:sp>
    </p:spTree>
    <p:extLst>
      <p:ext uri="{BB962C8B-B14F-4D97-AF65-F5344CB8AC3E}">
        <p14:creationId xmlns:p14="http://schemas.microsoft.com/office/powerpoint/2010/main" val="2146898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614197" y="882054"/>
            <a:ext cx="9144000" cy="520454"/>
          </a:xfrm>
        </p:spPr>
        <p:txBody>
          <a:bodyPr>
            <a:noAutofit/>
          </a:bodyPr>
          <a:lstStyle/>
          <a:p>
            <a:pPr rtl="1"/>
            <a:r>
              <a:rPr lang="ar-IQ" b="1" dirty="0">
                <a:solidFill>
                  <a:schemeClr val="accent2">
                    <a:lumMod val="75000"/>
                  </a:schemeClr>
                </a:solidFill>
              </a:rPr>
              <a:t>الفرق بين النظام البرلماني والنظام الرئاسي للدول</a:t>
            </a:r>
            <a:endParaRPr lang="en-US"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10</a:t>
            </a:fld>
            <a:endParaRPr lang="en-GB"/>
          </a:p>
        </p:txBody>
      </p:sp>
      <p:graphicFrame>
        <p:nvGraphicFramePr>
          <p:cNvPr id="2" name="Table 1"/>
          <p:cNvGraphicFramePr>
            <a:graphicFrameLocks noGrp="1"/>
          </p:cNvGraphicFramePr>
          <p:nvPr>
            <p:extLst>
              <p:ext uri="{D42A27DB-BD31-4B8C-83A1-F6EECF244321}">
                <p14:modId xmlns:p14="http://schemas.microsoft.com/office/powerpoint/2010/main" val="1725260050"/>
              </p:ext>
            </p:extLst>
          </p:nvPr>
        </p:nvGraphicFramePr>
        <p:xfrm>
          <a:off x="821093" y="1736702"/>
          <a:ext cx="10562254" cy="4023360"/>
        </p:xfrm>
        <a:graphic>
          <a:graphicData uri="http://schemas.openxmlformats.org/drawingml/2006/table">
            <a:tbl>
              <a:tblPr firstRow="1" bandRow="1">
                <a:tableStyleId>{21E4AEA4-8DFA-4A89-87EB-49C32662AFE0}</a:tableStyleId>
              </a:tblPr>
              <a:tblGrid>
                <a:gridCol w="5047785"/>
                <a:gridCol w="5190648"/>
                <a:gridCol w="323821"/>
              </a:tblGrid>
              <a:tr h="370840">
                <a:tc>
                  <a:txBody>
                    <a:bodyPr/>
                    <a:lstStyle/>
                    <a:p>
                      <a:pPr algn="ctr"/>
                      <a:r>
                        <a:rPr lang="ar-IQ" sz="2400" dirty="0" smtClean="0"/>
                        <a:t>النظام الرئاسي</a:t>
                      </a:r>
                      <a:endParaRPr lang="en-US" sz="2400" dirty="0"/>
                    </a:p>
                  </a:txBody>
                  <a:tcPr/>
                </a:tc>
                <a:tc>
                  <a:txBody>
                    <a:bodyPr/>
                    <a:lstStyle/>
                    <a:p>
                      <a:pPr algn="ctr"/>
                      <a:r>
                        <a:rPr lang="ar-IQ" sz="2400" dirty="0" smtClean="0"/>
                        <a:t>النظام البرلماني</a:t>
                      </a:r>
                      <a:endParaRPr lang="en-US" sz="2400" dirty="0"/>
                    </a:p>
                  </a:txBody>
                  <a:tcPr/>
                </a:tc>
                <a:tc>
                  <a:txBody>
                    <a:bodyPr/>
                    <a:lstStyle/>
                    <a:p>
                      <a:r>
                        <a:rPr lang="ar-IQ" sz="2400" dirty="0" smtClean="0"/>
                        <a:t>ت</a:t>
                      </a:r>
                      <a:endParaRPr lang="en-US" sz="2400" dirty="0"/>
                    </a:p>
                  </a:txBody>
                  <a:tcPr/>
                </a:tc>
              </a:tr>
              <a:tr h="370840">
                <a:tc>
                  <a:txBody>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lang="ar-IQ" sz="2400" kern="1200" dirty="0" smtClean="0">
                          <a:solidFill>
                            <a:schemeClr val="accent2">
                              <a:lumMod val="75000"/>
                            </a:schemeClr>
                          </a:solidFill>
                          <a:effectLst/>
                          <a:latin typeface="+mn-lt"/>
                          <a:ea typeface="+mn-ea"/>
                          <a:cs typeface="+mn-cs"/>
                        </a:rPr>
                        <a:t>في النظام الرئاسي فهناك فصل تام بين عمل السلطة التنفيذية وباقي السلطات إذ يكون الرئيس المنتخب من قبل الشعب هو صاحب السلطة التنفيذية والمنوط به إدارة أمورها</a:t>
                      </a:r>
                      <a:r>
                        <a:rPr lang="en-US" sz="2400" kern="1200" dirty="0" smtClean="0">
                          <a:solidFill>
                            <a:schemeClr val="accent2">
                              <a:lumMod val="75000"/>
                            </a:schemeClr>
                          </a:solidFill>
                          <a:effectLst/>
                          <a:latin typeface="+mn-lt"/>
                          <a:ea typeface="+mn-ea"/>
                          <a:cs typeface="+mn-cs"/>
                        </a:rPr>
                        <a:t>.</a:t>
                      </a:r>
                    </a:p>
                    <a:p>
                      <a:pPr algn="just" rtl="1"/>
                      <a:endParaRPr lang="en-US" sz="2400" dirty="0">
                        <a:solidFill>
                          <a:schemeClr val="accent2">
                            <a:lumMod val="75000"/>
                          </a:schemeClr>
                        </a:solidFill>
                      </a:endParaRPr>
                    </a:p>
                  </a:txBody>
                  <a:tcPr/>
                </a:tc>
                <a:tc>
                  <a:txBody>
                    <a:bodyPr/>
                    <a:lstStyle/>
                    <a:p>
                      <a:pPr algn="just">
                        <a:tabLst/>
                      </a:pPr>
                      <a:r>
                        <a:rPr lang="ar-IQ" sz="2400" kern="1200" dirty="0" smtClean="0">
                          <a:solidFill>
                            <a:schemeClr val="accent2">
                              <a:lumMod val="75000"/>
                            </a:schemeClr>
                          </a:solidFill>
                          <a:effectLst/>
                          <a:latin typeface="+mn-lt"/>
                          <a:ea typeface="+mn-ea"/>
                          <a:cs typeface="+mn-cs"/>
                        </a:rPr>
                        <a:t>في النظام البرلماني نجد أن مبدأ الفصل بين السلطات قائم إلا أنه هناك تعاون بين السلطة التشريعية المتمثلة بالبرلمان وبين السلطة التنفيذية المتمثلة بـ(رئيس الدولة و مجلس الوزراء ) في إدارة شؤون الدولة. </a:t>
                      </a:r>
                      <a:endParaRPr lang="en-US" sz="2400" dirty="0">
                        <a:solidFill>
                          <a:schemeClr val="accent2">
                            <a:lumMod val="75000"/>
                          </a:schemeClr>
                        </a:solidFill>
                      </a:endParaRPr>
                    </a:p>
                  </a:txBody>
                  <a:tcPr/>
                </a:tc>
                <a:tc>
                  <a:txBody>
                    <a:bodyPr/>
                    <a:lstStyle/>
                    <a:p>
                      <a:pPr algn="just"/>
                      <a:r>
                        <a:rPr lang="ar-IQ" sz="2400" dirty="0" smtClean="0">
                          <a:solidFill>
                            <a:schemeClr val="accent2">
                              <a:lumMod val="75000"/>
                            </a:schemeClr>
                          </a:solidFill>
                        </a:rPr>
                        <a:t>1</a:t>
                      </a:r>
                      <a:endParaRPr lang="en-US" sz="2400" dirty="0">
                        <a:solidFill>
                          <a:schemeClr val="accent2">
                            <a:lumMod val="75000"/>
                          </a:schemeClr>
                        </a:solidFill>
                      </a:endParaRPr>
                    </a:p>
                  </a:txBody>
                  <a:tcPr/>
                </a:tc>
              </a:tr>
              <a:tr h="370840">
                <a:tc>
                  <a:txBody>
                    <a:bodyPr/>
                    <a:lstStyle/>
                    <a:p>
                      <a:pPr algn="just" rtl="1"/>
                      <a:r>
                        <a:rPr lang="ar-IQ" sz="2400" kern="1200" dirty="0" smtClean="0">
                          <a:solidFill>
                            <a:schemeClr val="accent2">
                              <a:lumMod val="75000"/>
                            </a:schemeClr>
                          </a:solidFill>
                          <a:effectLst/>
                          <a:latin typeface="+mn-lt"/>
                          <a:ea typeface="+mn-ea"/>
                          <a:cs typeface="+mn-cs"/>
                        </a:rPr>
                        <a:t>في النظام الرئاسي السلطة التنفيذية محصورة بـ"الرئيس المنتخب".</a:t>
                      </a:r>
                      <a:endParaRPr lang="en-US" sz="2400" dirty="0">
                        <a:solidFill>
                          <a:schemeClr val="accent2">
                            <a:lumMod val="75000"/>
                          </a:schemeClr>
                        </a:solidFill>
                      </a:endParaRPr>
                    </a:p>
                  </a:txBody>
                  <a:tcPr/>
                </a:tc>
                <a:tc>
                  <a:txBody>
                    <a:bodyPr/>
                    <a:lstStyle/>
                    <a:p>
                      <a:pPr algn="just" rtl="1"/>
                      <a:r>
                        <a:rPr lang="en-US" sz="2400" kern="1200" dirty="0" smtClean="0">
                          <a:solidFill>
                            <a:schemeClr val="accent2">
                              <a:lumMod val="75000"/>
                            </a:schemeClr>
                          </a:solidFill>
                          <a:effectLst/>
                          <a:latin typeface="+mn-lt"/>
                          <a:ea typeface="+mn-ea"/>
                          <a:cs typeface="+mn-cs"/>
                        </a:rPr>
                        <a:t> </a:t>
                      </a:r>
                      <a:r>
                        <a:rPr lang="ar-IQ" sz="2400" kern="1200" dirty="0" smtClean="0">
                          <a:solidFill>
                            <a:schemeClr val="accent2">
                              <a:lumMod val="75000"/>
                            </a:schemeClr>
                          </a:solidFill>
                          <a:effectLst/>
                          <a:latin typeface="+mn-lt"/>
                          <a:ea typeface="+mn-ea"/>
                          <a:cs typeface="+mn-cs"/>
                        </a:rPr>
                        <a:t>في النظام البرلماني السلطة التنفيذية قائمة على رئاسة الدولة ورئاسة الحكومة</a:t>
                      </a:r>
                      <a:endParaRPr lang="en-US" sz="2400" dirty="0">
                        <a:solidFill>
                          <a:schemeClr val="accent2">
                            <a:lumMod val="75000"/>
                          </a:schemeClr>
                        </a:solidFill>
                      </a:endParaRPr>
                    </a:p>
                  </a:txBody>
                  <a:tcPr/>
                </a:tc>
                <a:tc>
                  <a:txBody>
                    <a:bodyPr/>
                    <a:lstStyle/>
                    <a:p>
                      <a:pPr algn="just"/>
                      <a:r>
                        <a:rPr lang="ar-IQ" sz="2400" dirty="0" smtClean="0">
                          <a:solidFill>
                            <a:schemeClr val="accent2">
                              <a:lumMod val="75000"/>
                            </a:schemeClr>
                          </a:solidFill>
                        </a:rPr>
                        <a:t>2</a:t>
                      </a:r>
                      <a:endParaRPr lang="en-US" sz="2400" dirty="0">
                        <a:solidFill>
                          <a:schemeClr val="accent2">
                            <a:lumMod val="75000"/>
                          </a:schemeClr>
                        </a:solidFill>
                      </a:endParaRPr>
                    </a:p>
                  </a:txBody>
                  <a:tcPr/>
                </a:tc>
              </a:tr>
              <a:tr h="370840">
                <a:tc>
                  <a:txBody>
                    <a:bodyPr/>
                    <a:lstStyle/>
                    <a:p>
                      <a:pPr marL="0" marR="0" indent="0" algn="just" defTabSz="457200" rtl="1" eaLnBrk="1" fontAlgn="auto" latinLnBrk="0" hangingPunct="1">
                        <a:lnSpc>
                          <a:spcPct val="100000"/>
                        </a:lnSpc>
                        <a:spcBef>
                          <a:spcPts val="0"/>
                        </a:spcBef>
                        <a:spcAft>
                          <a:spcPts val="0"/>
                        </a:spcAft>
                        <a:buClrTx/>
                        <a:buSzTx/>
                        <a:buFontTx/>
                        <a:buNone/>
                        <a:tabLst/>
                        <a:defRPr/>
                      </a:pPr>
                      <a:r>
                        <a:rPr lang="ar-IQ" sz="2400" kern="1200" dirty="0" smtClean="0">
                          <a:solidFill>
                            <a:schemeClr val="accent2">
                              <a:lumMod val="75000"/>
                            </a:schemeClr>
                          </a:solidFill>
                          <a:effectLst/>
                          <a:latin typeface="+mn-lt"/>
                          <a:ea typeface="+mn-ea"/>
                          <a:cs typeface="+mn-cs"/>
                        </a:rPr>
                        <a:t>في النظام الرئاسي الرئيس منتخب من قبل الشعب .</a:t>
                      </a:r>
                      <a:endParaRPr lang="en-US" sz="2400" kern="1200" dirty="0" smtClean="0">
                        <a:solidFill>
                          <a:schemeClr val="accent2">
                            <a:lumMod val="75000"/>
                          </a:schemeClr>
                        </a:solidFill>
                        <a:effectLst/>
                        <a:latin typeface="+mn-lt"/>
                        <a:ea typeface="+mn-ea"/>
                        <a:cs typeface="+mn-cs"/>
                      </a:endParaRPr>
                    </a:p>
                    <a:p>
                      <a:pPr algn="just" rtl="1"/>
                      <a:endParaRPr lang="en-US" sz="2400" dirty="0">
                        <a:solidFill>
                          <a:schemeClr val="accent2">
                            <a:lumMod val="75000"/>
                          </a:schemeClr>
                        </a:solidFill>
                      </a:endParaRPr>
                    </a:p>
                  </a:txBody>
                  <a:tcPr/>
                </a:tc>
                <a:tc>
                  <a:txBody>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lang="ar-IQ" sz="2400" kern="1200" dirty="0" smtClean="0">
                          <a:solidFill>
                            <a:schemeClr val="accent2">
                              <a:lumMod val="75000"/>
                            </a:schemeClr>
                          </a:solidFill>
                          <a:effectLst/>
                          <a:latin typeface="+mn-lt"/>
                          <a:ea typeface="+mn-ea"/>
                          <a:cs typeface="+mn-cs"/>
                        </a:rPr>
                        <a:t>في النظام البرلماني فرئيس الدولة ينتخب من البرلمان أو يكون عاهل وراثي.</a:t>
                      </a:r>
                      <a:r>
                        <a:rPr lang="en-US" sz="2400" kern="1200" smtClean="0">
                          <a:solidFill>
                            <a:schemeClr val="accent2">
                              <a:lumMod val="75000"/>
                            </a:schemeClr>
                          </a:solidFill>
                          <a:effectLst/>
                          <a:latin typeface="+mn-lt"/>
                          <a:ea typeface="+mn-ea"/>
                          <a:cs typeface="+mn-cs"/>
                        </a:rPr>
                        <a:t> </a:t>
                      </a:r>
                      <a:endParaRPr lang="en-US" sz="2400" dirty="0">
                        <a:solidFill>
                          <a:schemeClr val="accent2">
                            <a:lumMod val="75000"/>
                          </a:schemeClr>
                        </a:solidFill>
                      </a:endParaRPr>
                    </a:p>
                  </a:txBody>
                  <a:tcPr/>
                </a:tc>
                <a:tc>
                  <a:txBody>
                    <a:bodyPr/>
                    <a:lstStyle/>
                    <a:p>
                      <a:pPr algn="just"/>
                      <a:r>
                        <a:rPr lang="ar-IQ" sz="2400" dirty="0" smtClean="0">
                          <a:solidFill>
                            <a:schemeClr val="accent2">
                              <a:lumMod val="75000"/>
                            </a:schemeClr>
                          </a:solidFill>
                        </a:rPr>
                        <a:t>3</a:t>
                      </a:r>
                      <a:endParaRPr lang="en-US" sz="2400" dirty="0">
                        <a:solidFill>
                          <a:schemeClr val="accent2">
                            <a:lumMod val="75000"/>
                          </a:schemeClr>
                        </a:solidFill>
                      </a:endParaRPr>
                    </a:p>
                  </a:txBody>
                  <a:tcPr/>
                </a:tc>
              </a:tr>
            </a:tbl>
          </a:graphicData>
        </a:graphic>
      </p:graphicFrame>
    </p:spTree>
    <p:extLst>
      <p:ext uri="{BB962C8B-B14F-4D97-AF65-F5344CB8AC3E}">
        <p14:creationId xmlns:p14="http://schemas.microsoft.com/office/powerpoint/2010/main" val="1363137041"/>
      </p:ext>
    </p:extLst>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النظام المختلط</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11</a:t>
            </a:fld>
            <a:endParaRPr lang="en-GB"/>
          </a:p>
        </p:txBody>
      </p:sp>
      <p:sp>
        <p:nvSpPr>
          <p:cNvPr id="3" name="Rectangle 2"/>
          <p:cNvSpPr/>
          <p:nvPr/>
        </p:nvSpPr>
        <p:spPr>
          <a:xfrm>
            <a:off x="952105" y="1461155"/>
            <a:ext cx="10275217" cy="6001643"/>
          </a:xfrm>
          <a:prstGeom prst="rect">
            <a:avLst/>
          </a:prstGeom>
        </p:spPr>
        <p:txBody>
          <a:bodyPr wrap="square">
            <a:spAutoFit/>
          </a:bodyPr>
          <a:lstStyle/>
          <a:p>
            <a:pPr algn="just" rtl="1">
              <a:lnSpc>
                <a:spcPct val="150000"/>
              </a:lnSpc>
            </a:pPr>
            <a:r>
              <a:rPr lang="en-US" sz="3200" b="1" dirty="0">
                <a:solidFill>
                  <a:schemeClr val="accent2">
                    <a:lumMod val="75000"/>
                  </a:schemeClr>
                </a:solidFill>
              </a:rPr>
              <a:t> </a:t>
            </a:r>
            <a:r>
              <a:rPr lang="ar-SA" sz="3200" b="1" dirty="0">
                <a:solidFill>
                  <a:schemeClr val="accent2">
                    <a:lumMod val="75000"/>
                  </a:schemeClr>
                </a:solidFill>
              </a:rPr>
              <a:t>النظام المختلط </a:t>
            </a:r>
            <a:r>
              <a:rPr lang="ar-SA" sz="3200" b="1" dirty="0" smtClean="0">
                <a:solidFill>
                  <a:schemeClr val="accent2">
                    <a:lumMod val="75000"/>
                  </a:schemeClr>
                </a:solidFill>
              </a:rPr>
              <a:t>(</a:t>
            </a:r>
            <a:r>
              <a:rPr lang="ar-IQ" sz="3200" b="1" dirty="0" smtClean="0">
                <a:solidFill>
                  <a:schemeClr val="accent2">
                    <a:lumMod val="75000"/>
                  </a:schemeClr>
                </a:solidFill>
              </a:rPr>
              <a:t>ال</a:t>
            </a:r>
            <a:r>
              <a:rPr lang="ar-SA" sz="3200" b="1" dirty="0" smtClean="0">
                <a:solidFill>
                  <a:schemeClr val="accent2">
                    <a:lumMod val="75000"/>
                  </a:schemeClr>
                </a:solidFill>
              </a:rPr>
              <a:t>شبه </a:t>
            </a:r>
            <a:r>
              <a:rPr lang="ar-SA" sz="3200" b="1" dirty="0">
                <a:solidFill>
                  <a:schemeClr val="accent2">
                    <a:lumMod val="75000"/>
                  </a:schemeClr>
                </a:solidFill>
              </a:rPr>
              <a:t>الرئاسي)</a:t>
            </a:r>
            <a:endParaRPr lang="en-US" sz="3200" dirty="0">
              <a:solidFill>
                <a:schemeClr val="accent2">
                  <a:lumMod val="75000"/>
                </a:schemeClr>
              </a:solidFill>
            </a:endParaRPr>
          </a:p>
          <a:p>
            <a:pPr algn="just" rtl="1" fontAlgn="base">
              <a:lnSpc>
                <a:spcPct val="150000"/>
              </a:lnSpc>
            </a:pPr>
            <a:r>
              <a:rPr lang="ar-IQ" sz="3200" dirty="0">
                <a:solidFill>
                  <a:schemeClr val="accent2">
                    <a:lumMod val="75000"/>
                  </a:schemeClr>
                </a:solidFill>
              </a:rPr>
              <a:t>اما النظام شبه الرئاسي فهو نظام خليط بين النظام الرئاسي و البرلماني</a:t>
            </a:r>
            <a:r>
              <a:rPr lang="en-US" sz="3200" dirty="0">
                <a:solidFill>
                  <a:schemeClr val="accent2">
                    <a:lumMod val="75000"/>
                  </a:schemeClr>
                </a:solidFill>
              </a:rPr>
              <a:t>. </a:t>
            </a:r>
            <a:r>
              <a:rPr lang="ar-IQ" sz="3200" dirty="0">
                <a:solidFill>
                  <a:schemeClr val="accent2">
                    <a:lumMod val="75000"/>
                  </a:schemeClr>
                </a:solidFill>
              </a:rPr>
              <a:t>ويكون فيه رئيس الجمهورية ورئيس الوزراء شريكان في تسيير شؤون الدولة. </a:t>
            </a:r>
            <a:endParaRPr lang="ar-IQ" sz="3200" dirty="0" smtClean="0">
              <a:solidFill>
                <a:schemeClr val="accent2">
                  <a:lumMod val="75000"/>
                </a:schemeClr>
              </a:solidFill>
            </a:endParaRPr>
          </a:p>
          <a:p>
            <a:pPr algn="just" rtl="1" fontAlgn="base">
              <a:lnSpc>
                <a:spcPct val="150000"/>
              </a:lnSpc>
            </a:pPr>
            <a:r>
              <a:rPr lang="ar-IQ" sz="3200" dirty="0" smtClean="0">
                <a:solidFill>
                  <a:schemeClr val="accent2">
                    <a:lumMod val="75000"/>
                  </a:schemeClr>
                </a:solidFill>
              </a:rPr>
              <a:t> يختلف </a:t>
            </a:r>
            <a:r>
              <a:rPr lang="ar-IQ" sz="3200" dirty="0">
                <a:solidFill>
                  <a:schemeClr val="accent2">
                    <a:lumMod val="75000"/>
                  </a:schemeClr>
                </a:solidFill>
              </a:rPr>
              <a:t>هذا النظام عن النظام البرلماني في أن رئيس الجمهورية يتم اختياره من قبل الشعب</a:t>
            </a:r>
            <a:r>
              <a:rPr lang="en-US" sz="3200" dirty="0" smtClean="0">
                <a:solidFill>
                  <a:schemeClr val="accent2">
                    <a:lumMod val="75000"/>
                  </a:schemeClr>
                </a:solidFill>
              </a:rPr>
              <a:t>.</a:t>
            </a:r>
            <a:r>
              <a:rPr lang="ar-IQ" sz="3200" dirty="0" smtClean="0">
                <a:solidFill>
                  <a:schemeClr val="accent2">
                    <a:lumMod val="75000"/>
                  </a:schemeClr>
                </a:solidFill>
              </a:rPr>
              <a:t> ويختلف </a:t>
            </a:r>
            <a:r>
              <a:rPr lang="ar-IQ" sz="3200" dirty="0">
                <a:solidFill>
                  <a:schemeClr val="accent2">
                    <a:lumMod val="75000"/>
                  </a:schemeClr>
                </a:solidFill>
              </a:rPr>
              <a:t>عن النظام الرئاسي في أن رئيس الوزراء مسؤول أمام البرلمان ويمكن للبرلمان محاسبته وسحب الثقة منه</a:t>
            </a:r>
            <a:r>
              <a:rPr lang="en-US" sz="3200" dirty="0">
                <a:solidFill>
                  <a:schemeClr val="accent2">
                    <a:lumMod val="75000"/>
                  </a:schemeClr>
                </a:solidFill>
              </a:rPr>
              <a:t> ..</a:t>
            </a:r>
          </a:p>
          <a:p>
            <a:pPr algn="just" rtl="1" fontAlgn="base">
              <a:lnSpc>
                <a:spcPct val="150000"/>
              </a:lnSpc>
            </a:pPr>
            <a:endParaRPr lang="en-US" sz="3200" dirty="0">
              <a:solidFill>
                <a:schemeClr val="accent2">
                  <a:lumMod val="75000"/>
                </a:schemeClr>
              </a:solidFill>
            </a:endParaRPr>
          </a:p>
          <a:p>
            <a:pPr marL="395288" algn="just" rtl="1">
              <a:lnSpc>
                <a:spcPct val="150000"/>
              </a:lnSpc>
            </a:pPr>
            <a:endParaRPr lang="ar-IQ" sz="3200" dirty="0">
              <a:solidFill>
                <a:schemeClr val="accent2">
                  <a:lumMod val="75000"/>
                </a:schemeClr>
              </a:solidFill>
            </a:endParaRPr>
          </a:p>
        </p:txBody>
      </p:sp>
    </p:spTree>
    <p:extLst>
      <p:ext uri="{BB962C8B-B14F-4D97-AF65-F5344CB8AC3E}">
        <p14:creationId xmlns:p14="http://schemas.microsoft.com/office/powerpoint/2010/main" val="3496452664"/>
      </p:ext>
    </p:extLst>
  </p:cSld>
  <p:clrMapOvr>
    <a:masterClrMapping/>
  </p:clrMapOvr>
  <p:transition>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12</a:t>
            </a:fld>
            <a:endParaRPr lang="en-GB" dirty="0"/>
          </a:p>
        </p:txBody>
      </p:sp>
      <p:sp>
        <p:nvSpPr>
          <p:cNvPr id="2" name="Rectangle 1"/>
          <p:cNvSpPr/>
          <p:nvPr/>
        </p:nvSpPr>
        <p:spPr>
          <a:xfrm rot="19637392">
            <a:off x="2274950" y="2931566"/>
            <a:ext cx="6944529" cy="1107996"/>
          </a:xfrm>
          <a:prstGeom prst="rect">
            <a:avLst/>
          </a:prstGeom>
          <a:noFill/>
        </p:spPr>
        <p:txBody>
          <a:bodyPr wrap="none" lIns="91440" tIns="45720" rIns="91440" bIns="45720">
            <a:spAutoFit/>
          </a:bodyPr>
          <a:lstStyle/>
          <a:p>
            <a:pPr algn="ctr"/>
            <a:r>
              <a:rPr lang="ar-IQ" sz="6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شـكــراً لحـسن اصغــائكم</a:t>
            </a:r>
            <a:endParaRPr lang="en-US" sz="6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901469841"/>
      </p:ext>
    </p:extLst>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48611" y="764926"/>
            <a:ext cx="6717205" cy="520454"/>
          </a:xfrm>
        </p:spPr>
        <p:txBody>
          <a:bodyPr>
            <a:noAutofit/>
          </a:bodyPr>
          <a:lstStyle/>
          <a:p>
            <a:r>
              <a:rPr lang="ar-IQ" b="1" dirty="0">
                <a:solidFill>
                  <a:schemeClr val="accent2">
                    <a:lumMod val="75000"/>
                  </a:schemeClr>
                </a:solidFill>
              </a:rPr>
              <a:t>الموضوعات</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2</a:t>
            </a:fld>
            <a:endParaRPr lang="en-GB"/>
          </a:p>
        </p:txBody>
      </p:sp>
      <p:sp>
        <p:nvSpPr>
          <p:cNvPr id="7" name="Rectangle 124"/>
          <p:cNvSpPr>
            <a:spLocks noChangeArrowheads="1"/>
          </p:cNvSpPr>
          <p:nvPr/>
        </p:nvSpPr>
        <p:spPr bwMode="auto">
          <a:xfrm>
            <a:off x="996583" y="764926"/>
            <a:ext cx="7364901" cy="542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tx1"/>
              </a:buClr>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lgn="l">
              <a:spcBef>
                <a:spcPct val="20000"/>
              </a:spcBef>
              <a:buClr>
                <a:schemeClr val="tx1"/>
              </a:buClr>
              <a:buChar char="•"/>
              <a:defRPr sz="2000">
                <a:solidFill>
                  <a:schemeClr val="tx1"/>
                </a:solidFill>
                <a:latin typeface="Century Schoolbook" panose="02040604050505020304" pitchFamily="18" charset="0"/>
                <a:cs typeface="Times New Roman" panose="02020603050405020304" pitchFamily="18" charset="0"/>
              </a:defRPr>
            </a:lvl2pPr>
            <a:lvl3pPr marL="1143000" indent="-228600" algn="l">
              <a:spcBef>
                <a:spcPct val="20000"/>
              </a:spcBef>
              <a:buClr>
                <a:schemeClr val="tx1"/>
              </a:buClr>
              <a:buChar char="•"/>
              <a:defRPr>
                <a:solidFill>
                  <a:schemeClr val="tx1"/>
                </a:solidFill>
                <a:latin typeface="Century Schoolbook" panose="02040604050505020304" pitchFamily="18" charset="0"/>
                <a:cs typeface="Times New Roman" panose="02020603050405020304" pitchFamily="18" charset="0"/>
              </a:defRPr>
            </a:lvl3pPr>
            <a:lvl4pPr marL="1600200" indent="-228600" algn="l">
              <a:spcBef>
                <a:spcPct val="20000"/>
              </a:spcBef>
              <a:buClr>
                <a:schemeClr val="tx1"/>
              </a:buClr>
              <a:buChar char="•"/>
              <a:defRPr sz="1600">
                <a:solidFill>
                  <a:schemeClr val="tx1"/>
                </a:solidFill>
                <a:latin typeface="Century Schoolbook" panose="02040604050505020304" pitchFamily="18" charset="0"/>
                <a:cs typeface="Times New Roman" panose="02020603050405020304" pitchFamily="18" charset="0"/>
              </a:defRPr>
            </a:lvl4pPr>
            <a:lvl5pPr marL="2057400" indent="-228600" algn="l">
              <a:spcBef>
                <a:spcPct val="20000"/>
              </a:spcBef>
              <a:buClr>
                <a:schemeClr val="tx1"/>
              </a:buClr>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9pPr>
          </a:lstStyle>
          <a:p>
            <a:pPr marL="0" indent="0">
              <a:buNone/>
            </a:pPr>
            <a:endParaRPr lang="en-US" sz="2000" dirty="0">
              <a:latin typeface="Times New Roman" panose="02020603050405020304" pitchFamily="18" charset="0"/>
            </a:endParaRPr>
          </a:p>
        </p:txBody>
      </p:sp>
      <p:sp>
        <p:nvSpPr>
          <p:cNvPr id="2" name="Rectangle 1"/>
          <p:cNvSpPr/>
          <p:nvPr/>
        </p:nvSpPr>
        <p:spPr>
          <a:xfrm>
            <a:off x="1310999" y="1403504"/>
            <a:ext cx="9792430" cy="7971413"/>
          </a:xfrm>
          <a:prstGeom prst="rect">
            <a:avLst/>
          </a:prstGeom>
        </p:spPr>
        <p:txBody>
          <a:bodyPr wrap="square">
            <a:spAutoFit/>
          </a:bodyPr>
          <a:lstStyle/>
          <a:p>
            <a:pPr marL="571500" indent="-571500" algn="r" rtl="1">
              <a:buFont typeface="Wingdings" panose="05000000000000000000" pitchFamily="2" charset="2"/>
              <a:buChar char="v"/>
            </a:pPr>
            <a:r>
              <a:rPr lang="ar-IQ" sz="3600" b="1" dirty="0">
                <a:solidFill>
                  <a:schemeClr val="accent2">
                    <a:lumMod val="75000"/>
                  </a:schemeClr>
                </a:solidFill>
              </a:rPr>
              <a:t> النظام البرلماني</a:t>
            </a:r>
          </a:p>
          <a:p>
            <a:pPr marL="569913" algn="r" rtl="1"/>
            <a:r>
              <a:rPr lang="ar-IQ" sz="3200" dirty="0" smtClean="0">
                <a:solidFill>
                  <a:schemeClr val="accent2">
                    <a:lumMod val="75000"/>
                  </a:schemeClr>
                </a:solidFill>
              </a:rPr>
              <a:t>- مفهوم النظام البرلماني</a:t>
            </a:r>
            <a:endParaRPr lang="ar-IQ" sz="3200" dirty="0">
              <a:solidFill>
                <a:schemeClr val="accent2">
                  <a:lumMod val="75000"/>
                </a:schemeClr>
              </a:solidFill>
            </a:endParaRPr>
          </a:p>
          <a:p>
            <a:pPr marL="569913" algn="r" rtl="1"/>
            <a:r>
              <a:rPr lang="ar-IQ" sz="3200" dirty="0">
                <a:solidFill>
                  <a:schemeClr val="accent2">
                    <a:lumMod val="75000"/>
                  </a:schemeClr>
                </a:solidFill>
              </a:rPr>
              <a:t>- </a:t>
            </a:r>
            <a:r>
              <a:rPr lang="ar-SA" sz="3200" dirty="0">
                <a:solidFill>
                  <a:schemeClr val="accent2">
                    <a:lumMod val="75000"/>
                  </a:schemeClr>
                </a:solidFill>
              </a:rPr>
              <a:t>نشأة وتطور النظام البرلماني</a:t>
            </a:r>
            <a:endParaRPr lang="en-US" sz="3200" dirty="0">
              <a:solidFill>
                <a:schemeClr val="accent2">
                  <a:lumMod val="75000"/>
                </a:schemeClr>
              </a:solidFill>
            </a:endParaRPr>
          </a:p>
          <a:p>
            <a:pPr marL="569913" algn="r" rtl="1"/>
            <a:r>
              <a:rPr lang="ar-IQ" sz="3200" dirty="0" smtClean="0">
                <a:solidFill>
                  <a:schemeClr val="accent2">
                    <a:lumMod val="75000"/>
                  </a:schemeClr>
                </a:solidFill>
              </a:rPr>
              <a:t>- أسس </a:t>
            </a:r>
            <a:r>
              <a:rPr lang="ar-IQ" sz="3200" dirty="0">
                <a:solidFill>
                  <a:schemeClr val="accent2">
                    <a:lumMod val="75000"/>
                  </a:schemeClr>
                </a:solidFill>
              </a:rPr>
              <a:t>ومتطلبات النظام </a:t>
            </a:r>
            <a:r>
              <a:rPr lang="ar-IQ" sz="3200" dirty="0" smtClean="0">
                <a:solidFill>
                  <a:schemeClr val="accent2">
                    <a:lumMod val="75000"/>
                  </a:schemeClr>
                </a:solidFill>
              </a:rPr>
              <a:t>البرلماني</a:t>
            </a:r>
          </a:p>
          <a:p>
            <a:pPr marL="569913" algn="r" rtl="1"/>
            <a:r>
              <a:rPr lang="ar-IQ" sz="3200" dirty="0" smtClean="0">
                <a:solidFill>
                  <a:schemeClr val="accent2">
                    <a:lumMod val="75000"/>
                  </a:schemeClr>
                </a:solidFill>
              </a:rPr>
              <a:t>- مزايا </a:t>
            </a:r>
            <a:r>
              <a:rPr lang="ar-IQ" sz="3200" dirty="0">
                <a:solidFill>
                  <a:schemeClr val="accent2">
                    <a:lumMod val="75000"/>
                  </a:schemeClr>
                </a:solidFill>
              </a:rPr>
              <a:t>وعيوب النظام البرلماني</a:t>
            </a:r>
            <a:endParaRPr lang="en-US" sz="3200" dirty="0">
              <a:solidFill>
                <a:schemeClr val="accent2">
                  <a:lumMod val="75000"/>
                </a:schemeClr>
              </a:solidFill>
            </a:endParaRPr>
          </a:p>
          <a:p>
            <a:pPr marL="569913" algn="r" rtl="1"/>
            <a:r>
              <a:rPr lang="ar-IQ" sz="3200" dirty="0">
                <a:solidFill>
                  <a:schemeClr val="accent2">
                    <a:lumMod val="75000"/>
                  </a:schemeClr>
                </a:solidFill>
              </a:rPr>
              <a:t>- اشكال الحكومة في النظام البرلماني</a:t>
            </a:r>
            <a:endParaRPr lang="en-US" sz="3200" dirty="0">
              <a:solidFill>
                <a:schemeClr val="accent2">
                  <a:lumMod val="75000"/>
                </a:schemeClr>
              </a:solidFill>
            </a:endParaRPr>
          </a:p>
          <a:p>
            <a:pPr marL="569913" algn="r" rtl="1"/>
            <a:r>
              <a:rPr lang="ar-IQ" sz="3200" dirty="0" smtClean="0">
                <a:solidFill>
                  <a:schemeClr val="accent2">
                    <a:lumMod val="75000"/>
                  </a:schemeClr>
                </a:solidFill>
              </a:rPr>
              <a:t>- أنواع </a:t>
            </a:r>
            <a:r>
              <a:rPr lang="ar-IQ" sz="3200" dirty="0">
                <a:solidFill>
                  <a:schemeClr val="accent2">
                    <a:lumMod val="75000"/>
                  </a:schemeClr>
                </a:solidFill>
              </a:rPr>
              <a:t>النظام </a:t>
            </a:r>
            <a:r>
              <a:rPr lang="ar-IQ" sz="3200" dirty="0" smtClean="0">
                <a:solidFill>
                  <a:schemeClr val="accent2">
                    <a:lumMod val="75000"/>
                  </a:schemeClr>
                </a:solidFill>
              </a:rPr>
              <a:t>البرلماني</a:t>
            </a:r>
          </a:p>
          <a:p>
            <a:pPr marL="569913" algn="r" rtl="1"/>
            <a:r>
              <a:rPr lang="ar-IQ" sz="3200" dirty="0" smtClean="0">
                <a:solidFill>
                  <a:schemeClr val="accent2">
                    <a:lumMod val="75000"/>
                  </a:schemeClr>
                </a:solidFill>
              </a:rPr>
              <a:t>- الفرق </a:t>
            </a:r>
            <a:r>
              <a:rPr lang="ar-IQ" sz="3200" dirty="0">
                <a:solidFill>
                  <a:schemeClr val="accent2">
                    <a:lumMod val="75000"/>
                  </a:schemeClr>
                </a:solidFill>
              </a:rPr>
              <a:t>بين النظام البرلماني والنظام الرئاسي </a:t>
            </a:r>
            <a:r>
              <a:rPr lang="ar-IQ" sz="3200" dirty="0" smtClean="0">
                <a:solidFill>
                  <a:schemeClr val="accent2">
                    <a:lumMod val="75000"/>
                  </a:schemeClr>
                </a:solidFill>
              </a:rPr>
              <a:t>للدول</a:t>
            </a:r>
          </a:p>
          <a:p>
            <a:pPr marL="55563" indent="514350" algn="r" rtl="1">
              <a:buFont typeface="Wingdings" panose="05000000000000000000" pitchFamily="2" charset="2"/>
              <a:buChar char="v"/>
            </a:pPr>
            <a:r>
              <a:rPr lang="ar-IQ" sz="3600" b="1" dirty="0">
                <a:solidFill>
                  <a:schemeClr val="accent2">
                    <a:lumMod val="75000"/>
                  </a:schemeClr>
                </a:solidFill>
              </a:rPr>
              <a:t> النظام </a:t>
            </a:r>
            <a:r>
              <a:rPr lang="ar-IQ" sz="3600" b="1" dirty="0" smtClean="0">
                <a:solidFill>
                  <a:schemeClr val="accent2">
                    <a:lumMod val="75000"/>
                  </a:schemeClr>
                </a:solidFill>
              </a:rPr>
              <a:t>المختلط</a:t>
            </a:r>
            <a:endParaRPr lang="ar-IQ" sz="3600" b="1" dirty="0">
              <a:solidFill>
                <a:schemeClr val="accent2">
                  <a:lumMod val="75000"/>
                </a:schemeClr>
              </a:solidFill>
            </a:endParaRPr>
          </a:p>
          <a:p>
            <a:pPr marL="569913" algn="r" rtl="1"/>
            <a:endParaRPr lang="ar-IQ" sz="3600" dirty="0" smtClean="0">
              <a:solidFill>
                <a:schemeClr val="accent2">
                  <a:lumMod val="75000"/>
                </a:schemeClr>
              </a:solidFill>
            </a:endParaRPr>
          </a:p>
          <a:p>
            <a:pPr marL="569913" algn="r" rtl="1"/>
            <a:endParaRPr lang="en-US" sz="3600" dirty="0">
              <a:solidFill>
                <a:schemeClr val="accent2">
                  <a:lumMod val="75000"/>
                </a:schemeClr>
              </a:solidFill>
            </a:endParaRPr>
          </a:p>
          <a:p>
            <a:pPr marL="1141413" indent="-571500" algn="r" rtl="1">
              <a:buFontTx/>
              <a:buChar char="-"/>
            </a:pPr>
            <a:endParaRPr lang="en-US" sz="3600" dirty="0">
              <a:solidFill>
                <a:schemeClr val="accent2">
                  <a:lumMod val="75000"/>
                </a:schemeClr>
              </a:solidFill>
            </a:endParaRPr>
          </a:p>
          <a:p>
            <a:pPr marL="858838" algn="r" rtl="1"/>
            <a:endParaRPr lang="en-US" sz="3600" dirty="0">
              <a:solidFill>
                <a:schemeClr val="accent2">
                  <a:lumMod val="75000"/>
                </a:schemeClr>
              </a:solidFill>
            </a:endParaRPr>
          </a:p>
          <a:p>
            <a:pPr algn="r" rtl="1"/>
            <a:endParaRPr lang="ar-IQ" sz="3600" dirty="0" smtClean="0">
              <a:solidFill>
                <a:schemeClr val="accent2">
                  <a:lumMod val="75000"/>
                </a:schemeClr>
              </a:solidFill>
            </a:endParaRPr>
          </a:p>
          <a:p>
            <a:pPr algn="r" rtl="1"/>
            <a:r>
              <a:rPr lang="ar-IQ" sz="3600" dirty="0">
                <a:solidFill>
                  <a:schemeClr val="accent2">
                    <a:lumMod val="75000"/>
                  </a:schemeClr>
                </a:solidFill>
              </a:rPr>
              <a:t> </a:t>
            </a:r>
          </a:p>
        </p:txBody>
      </p:sp>
    </p:spTree>
    <p:extLst>
      <p:ext uri="{BB962C8B-B14F-4D97-AF65-F5344CB8AC3E}">
        <p14:creationId xmlns:p14="http://schemas.microsoft.com/office/powerpoint/2010/main" val="67932673"/>
      </p:ext>
    </p:extLst>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800520" y="882054"/>
            <a:ext cx="7785105" cy="520454"/>
          </a:xfrm>
        </p:spPr>
        <p:txBody>
          <a:bodyPr>
            <a:noAutofit/>
          </a:bodyPr>
          <a:lstStyle/>
          <a:p>
            <a:pPr rtl="1"/>
            <a:r>
              <a:rPr lang="ar-IQ" sz="4000" b="1" dirty="0">
                <a:solidFill>
                  <a:schemeClr val="accent2">
                    <a:lumMod val="75000"/>
                  </a:schemeClr>
                </a:solidFill>
              </a:rPr>
              <a:t> </a:t>
            </a:r>
            <a:r>
              <a:rPr lang="ar-IQ" sz="4000" b="1" dirty="0" smtClean="0">
                <a:solidFill>
                  <a:schemeClr val="accent2">
                    <a:lumMod val="75000"/>
                  </a:schemeClr>
                </a:solidFill>
              </a:rPr>
              <a:t>النظام البرلماني</a:t>
            </a:r>
            <a:endParaRPr lang="en-US" sz="4000"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3</a:t>
            </a:fld>
            <a:endParaRPr lang="en-GB"/>
          </a:p>
        </p:txBody>
      </p:sp>
      <p:sp>
        <p:nvSpPr>
          <p:cNvPr id="3" name="Rectangle 2"/>
          <p:cNvSpPr/>
          <p:nvPr/>
        </p:nvSpPr>
        <p:spPr>
          <a:xfrm>
            <a:off x="1206631" y="1545996"/>
            <a:ext cx="9832157" cy="4739759"/>
          </a:xfrm>
          <a:prstGeom prst="rect">
            <a:avLst/>
          </a:prstGeom>
        </p:spPr>
        <p:txBody>
          <a:bodyPr wrap="square">
            <a:spAutoFit/>
          </a:bodyPr>
          <a:lstStyle/>
          <a:p>
            <a:pPr algn="just" rtl="1">
              <a:lnSpc>
                <a:spcPct val="150000"/>
              </a:lnSpc>
            </a:pPr>
            <a:r>
              <a:rPr lang="ar-SA" sz="3600" b="1" dirty="0" smtClean="0">
                <a:solidFill>
                  <a:schemeClr val="accent2">
                    <a:lumMod val="75000"/>
                  </a:schemeClr>
                </a:solidFill>
              </a:rPr>
              <a:t>النظام </a:t>
            </a:r>
            <a:r>
              <a:rPr lang="ar-SA" sz="3600" b="1" dirty="0">
                <a:solidFill>
                  <a:schemeClr val="accent2">
                    <a:lumMod val="75000"/>
                  </a:schemeClr>
                </a:solidFill>
              </a:rPr>
              <a:t>البرلماني </a:t>
            </a:r>
            <a:r>
              <a:rPr lang="ar-IQ" sz="3600" dirty="0" smtClean="0">
                <a:solidFill>
                  <a:schemeClr val="accent2">
                    <a:lumMod val="75000"/>
                  </a:schemeClr>
                </a:solidFill>
              </a:rPr>
              <a:t>هو أحد </a:t>
            </a:r>
            <a:r>
              <a:rPr lang="ar-IQ" sz="3600" dirty="0">
                <a:solidFill>
                  <a:schemeClr val="accent2">
                    <a:lumMod val="75000"/>
                  </a:schemeClr>
                </a:solidFill>
              </a:rPr>
              <a:t>أشكال النظام الديمقراطي التعددي، يقوم على التداخل بين السلطتين التنفيذية (الحكومة) والتشريعية (البرلمان). وتكون الحكومة فيه مسؤولة أمام البرلمان، وأعضاؤها ينتمون في أغلبهم إلى الحزب أو الائتلاف الحائز على الأغلبية البرلمانية.</a:t>
            </a:r>
            <a:endParaRPr lang="en-US" sz="3600" dirty="0">
              <a:solidFill>
                <a:schemeClr val="accent2">
                  <a:lumMod val="75000"/>
                </a:schemeClr>
              </a:solidFill>
            </a:endParaRPr>
          </a:p>
          <a:p>
            <a:pPr algn="r" rtl="1"/>
            <a:endParaRPr lang="ar-IQ" sz="3200" dirty="0">
              <a:solidFill>
                <a:schemeClr val="accent2">
                  <a:lumMod val="75000"/>
                </a:schemeClr>
              </a:solidFill>
            </a:endParaRPr>
          </a:p>
        </p:txBody>
      </p:sp>
    </p:spTree>
    <p:extLst>
      <p:ext uri="{BB962C8B-B14F-4D97-AF65-F5344CB8AC3E}">
        <p14:creationId xmlns:p14="http://schemas.microsoft.com/office/powerpoint/2010/main" val="2388814753"/>
      </p:ext>
    </p:extLst>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800520" y="882054"/>
            <a:ext cx="7785105" cy="520454"/>
          </a:xfrm>
        </p:spPr>
        <p:txBody>
          <a:bodyPr>
            <a:noAutofit/>
          </a:bodyPr>
          <a:lstStyle/>
          <a:p>
            <a:pPr rtl="1"/>
            <a:r>
              <a:rPr lang="ar-SA" sz="4000" b="1" dirty="0">
                <a:solidFill>
                  <a:schemeClr val="accent2">
                    <a:lumMod val="75000"/>
                  </a:schemeClr>
                </a:solidFill>
              </a:rPr>
              <a:t>نشأة وتطور النظام البرلماني</a:t>
            </a:r>
            <a:endParaRPr lang="en-US" sz="4000"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4</a:t>
            </a:fld>
            <a:endParaRPr lang="en-GB"/>
          </a:p>
        </p:txBody>
      </p:sp>
      <p:sp>
        <p:nvSpPr>
          <p:cNvPr id="3" name="Rectangle 2"/>
          <p:cNvSpPr/>
          <p:nvPr/>
        </p:nvSpPr>
        <p:spPr>
          <a:xfrm>
            <a:off x="952105" y="1508289"/>
            <a:ext cx="10275217" cy="4216539"/>
          </a:xfrm>
          <a:prstGeom prst="rect">
            <a:avLst/>
          </a:prstGeom>
        </p:spPr>
        <p:txBody>
          <a:bodyPr wrap="square">
            <a:spAutoFit/>
          </a:bodyPr>
          <a:lstStyle/>
          <a:p>
            <a:pPr marL="457200" indent="-457200" algn="just" rtl="1">
              <a:buFontTx/>
              <a:buChar char="-"/>
            </a:pPr>
            <a:r>
              <a:rPr lang="ar-IQ" sz="2800" dirty="0">
                <a:solidFill>
                  <a:schemeClr val="accent2">
                    <a:lumMod val="75000"/>
                  </a:schemeClr>
                </a:solidFill>
              </a:rPr>
              <a:t>إن نشأة النظام البرلماني ومهده الأول </a:t>
            </a:r>
            <a:r>
              <a:rPr lang="ar-IQ" sz="2800" dirty="0" smtClean="0">
                <a:solidFill>
                  <a:schemeClr val="accent2">
                    <a:lumMod val="75000"/>
                  </a:schemeClr>
                </a:solidFill>
              </a:rPr>
              <a:t>كانت في  بريطانيا</a:t>
            </a:r>
          </a:p>
          <a:p>
            <a:pPr algn="just" rtl="1"/>
            <a:endParaRPr lang="ar-IQ" dirty="0" smtClean="0">
              <a:solidFill>
                <a:schemeClr val="accent2">
                  <a:lumMod val="75000"/>
                </a:schemeClr>
              </a:solidFill>
            </a:endParaRPr>
          </a:p>
          <a:p>
            <a:pPr marL="457200" indent="-457200" algn="just" rtl="1">
              <a:buFontTx/>
              <a:buChar char="-"/>
            </a:pPr>
            <a:r>
              <a:rPr lang="ar-IQ" sz="2800" dirty="0">
                <a:solidFill>
                  <a:schemeClr val="accent2">
                    <a:lumMod val="75000"/>
                  </a:schemeClr>
                </a:solidFill>
              </a:rPr>
              <a:t>مر النظام البرلماني بتطورات عديدة كانت موازية ومتناغمه مع تطور التاريخ السياسي لبريطانيا نفسها </a:t>
            </a:r>
            <a:r>
              <a:rPr lang="ar-IQ" sz="2800" dirty="0" smtClean="0">
                <a:solidFill>
                  <a:schemeClr val="accent2">
                    <a:lumMod val="75000"/>
                  </a:schemeClr>
                </a:solidFill>
              </a:rPr>
              <a:t>، فمن </a:t>
            </a:r>
            <a:r>
              <a:rPr lang="ar-IQ" sz="2800" dirty="0">
                <a:solidFill>
                  <a:schemeClr val="accent2">
                    <a:lumMod val="75000"/>
                  </a:schemeClr>
                </a:solidFill>
              </a:rPr>
              <a:t>الملكية المطلقة في العصور الوسطى إلى الملكية المقيدة منذ القرن الثالث عشر إلى النظام البرلماني الذي أخذ صورته الكاملة في القرن التاسع </a:t>
            </a:r>
            <a:r>
              <a:rPr lang="ar-IQ" sz="2800" dirty="0" smtClean="0">
                <a:solidFill>
                  <a:schemeClr val="accent2">
                    <a:lumMod val="75000"/>
                  </a:schemeClr>
                </a:solidFill>
              </a:rPr>
              <a:t>عشر، </a:t>
            </a:r>
            <a:r>
              <a:rPr lang="ar-IQ" sz="2800" dirty="0">
                <a:solidFill>
                  <a:schemeClr val="accent2">
                    <a:lumMod val="75000"/>
                  </a:schemeClr>
                </a:solidFill>
              </a:rPr>
              <a:t>فبعد أن كان الملوك في العصور الوسطى يتمتعون بسلطات مطلقه أخذت هذه السلطات تنكمش قليلاً حتى تضاءلت تماماً وأصبحت مجرد سلطات إسميه أو </a:t>
            </a:r>
            <a:r>
              <a:rPr lang="ar-IQ" sz="2800" dirty="0" smtClean="0">
                <a:solidFill>
                  <a:schemeClr val="accent2">
                    <a:lumMod val="75000"/>
                  </a:schemeClr>
                </a:solidFill>
              </a:rPr>
              <a:t>رمزية</a:t>
            </a:r>
          </a:p>
          <a:p>
            <a:pPr algn="just" rtl="1"/>
            <a:endParaRPr lang="ar-IQ" sz="1600" dirty="0" smtClean="0">
              <a:solidFill>
                <a:schemeClr val="accent2">
                  <a:lumMod val="75000"/>
                </a:schemeClr>
              </a:solidFill>
            </a:endParaRPr>
          </a:p>
          <a:p>
            <a:pPr marL="457200" indent="-457200" algn="just" rtl="1">
              <a:buFontTx/>
              <a:buChar char="-"/>
            </a:pPr>
            <a:r>
              <a:rPr lang="ar-IQ" sz="2800" dirty="0">
                <a:solidFill>
                  <a:schemeClr val="accent2">
                    <a:lumMod val="75000"/>
                  </a:schemeClr>
                </a:solidFill>
              </a:rPr>
              <a:t>وكان التطور الأخير نتيجة تقرير المسؤولية الوزارية إمام البرلمان، وانتقال سلطات الملك إليهم </a:t>
            </a:r>
            <a:endParaRPr lang="ar-IQ" sz="3200" dirty="0">
              <a:solidFill>
                <a:schemeClr val="accent2">
                  <a:lumMod val="75000"/>
                </a:schemeClr>
              </a:solidFill>
            </a:endParaRPr>
          </a:p>
        </p:txBody>
      </p:sp>
    </p:spTree>
    <p:extLst>
      <p:ext uri="{BB962C8B-B14F-4D97-AF65-F5344CB8AC3E}">
        <p14:creationId xmlns:p14="http://schemas.microsoft.com/office/powerpoint/2010/main" val="878620912"/>
      </p:ext>
    </p:extLst>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800520" y="882054"/>
            <a:ext cx="7785105" cy="520454"/>
          </a:xfrm>
        </p:spPr>
        <p:txBody>
          <a:bodyPr>
            <a:noAutofit/>
          </a:bodyPr>
          <a:lstStyle/>
          <a:p>
            <a:pPr rtl="1"/>
            <a:r>
              <a:rPr lang="ar-IQ" sz="3600" b="1" dirty="0">
                <a:solidFill>
                  <a:schemeClr val="accent2">
                    <a:lumMod val="75000"/>
                  </a:schemeClr>
                </a:solidFill>
              </a:rPr>
              <a:t>أسس ومتطلبات النظام البرلماني</a:t>
            </a:r>
            <a:endParaRPr lang="en-US" sz="3600"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5</a:t>
            </a:fld>
            <a:endParaRPr lang="en-GB"/>
          </a:p>
        </p:txBody>
      </p:sp>
      <p:sp>
        <p:nvSpPr>
          <p:cNvPr id="3" name="Rectangle 2"/>
          <p:cNvSpPr/>
          <p:nvPr/>
        </p:nvSpPr>
        <p:spPr>
          <a:xfrm>
            <a:off x="952105" y="1480009"/>
            <a:ext cx="10275217" cy="2893869"/>
          </a:xfrm>
          <a:prstGeom prst="rect">
            <a:avLst/>
          </a:prstGeom>
        </p:spPr>
        <p:txBody>
          <a:bodyPr wrap="square">
            <a:spAutoFit/>
          </a:bodyPr>
          <a:lstStyle/>
          <a:p>
            <a:pPr marL="457200" lvl="0" indent="-457200" algn="r" rtl="1">
              <a:lnSpc>
                <a:spcPct val="150000"/>
              </a:lnSpc>
              <a:buFont typeface="Wingdings" panose="05000000000000000000" pitchFamily="2" charset="2"/>
              <a:buChar char="§"/>
            </a:pPr>
            <a:r>
              <a:rPr lang="ar-IQ" sz="3200" dirty="0">
                <a:solidFill>
                  <a:schemeClr val="accent2">
                    <a:lumMod val="75000"/>
                  </a:schemeClr>
                </a:solidFill>
              </a:rPr>
              <a:t>وجود ثنائية الجهاز التنفيذي</a:t>
            </a:r>
            <a:r>
              <a:rPr lang="en-US" sz="3200" dirty="0">
                <a:solidFill>
                  <a:schemeClr val="accent2">
                    <a:lumMod val="75000"/>
                  </a:schemeClr>
                </a:solidFill>
              </a:rPr>
              <a:t>.</a:t>
            </a:r>
          </a:p>
          <a:p>
            <a:pPr marL="457200" lvl="0" indent="-457200" algn="r" rtl="1">
              <a:lnSpc>
                <a:spcPct val="150000"/>
              </a:lnSpc>
              <a:buFont typeface="Wingdings" panose="05000000000000000000" pitchFamily="2" charset="2"/>
              <a:buChar char="§"/>
            </a:pPr>
            <a:r>
              <a:rPr lang="ar-IQ" sz="3200" dirty="0">
                <a:solidFill>
                  <a:schemeClr val="accent2">
                    <a:lumMod val="75000"/>
                  </a:schemeClr>
                </a:solidFill>
              </a:rPr>
              <a:t>وجود تعاون وتوازن ما بين السلطات</a:t>
            </a:r>
            <a:r>
              <a:rPr lang="en-US" sz="3200" dirty="0">
                <a:solidFill>
                  <a:schemeClr val="accent2">
                    <a:lumMod val="75000"/>
                  </a:schemeClr>
                </a:solidFill>
              </a:rPr>
              <a:t>.</a:t>
            </a:r>
          </a:p>
          <a:p>
            <a:pPr marL="457200" lvl="0" indent="-457200" algn="r" rtl="1">
              <a:lnSpc>
                <a:spcPct val="150000"/>
              </a:lnSpc>
              <a:buFont typeface="Wingdings" panose="05000000000000000000" pitchFamily="2" charset="2"/>
              <a:buChar char="§"/>
            </a:pPr>
            <a:r>
              <a:rPr lang="ar-IQ" sz="3200" dirty="0">
                <a:solidFill>
                  <a:schemeClr val="accent2">
                    <a:lumMod val="75000"/>
                  </a:schemeClr>
                </a:solidFill>
              </a:rPr>
              <a:t>وجود نوع من الصرامه الحزبية أو الانضباط </a:t>
            </a:r>
            <a:r>
              <a:rPr lang="ar-IQ" sz="3200" dirty="0" smtClean="0">
                <a:solidFill>
                  <a:schemeClr val="accent2">
                    <a:lumMod val="75000"/>
                  </a:schemeClr>
                </a:solidFill>
              </a:rPr>
              <a:t>الحزبي</a:t>
            </a:r>
          </a:p>
          <a:p>
            <a:pPr lvl="0" algn="r" rtl="1">
              <a:lnSpc>
                <a:spcPct val="150000"/>
              </a:lnSpc>
            </a:pPr>
            <a:endParaRPr lang="en-US" sz="2800" dirty="0">
              <a:solidFill>
                <a:schemeClr val="accent2">
                  <a:lumMod val="75000"/>
                </a:schemeClr>
              </a:solidFill>
            </a:endParaRPr>
          </a:p>
        </p:txBody>
      </p:sp>
    </p:spTree>
    <p:extLst>
      <p:ext uri="{BB962C8B-B14F-4D97-AF65-F5344CB8AC3E}">
        <p14:creationId xmlns:p14="http://schemas.microsoft.com/office/powerpoint/2010/main" val="773366619"/>
      </p:ext>
    </p:extLst>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rtl="1"/>
            <a:r>
              <a:rPr lang="ar-IQ" b="1" dirty="0">
                <a:solidFill>
                  <a:schemeClr val="accent2">
                    <a:lumMod val="75000"/>
                  </a:schemeClr>
                </a:solidFill>
              </a:rPr>
              <a:t>مزايا وعيوب النظام البرلماني</a:t>
            </a:r>
            <a:endParaRPr lang="en-US"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6</a:t>
            </a:fld>
            <a:endParaRPr lang="en-GB"/>
          </a:p>
        </p:txBody>
      </p:sp>
      <p:sp>
        <p:nvSpPr>
          <p:cNvPr id="3" name="Rectangle 2"/>
          <p:cNvSpPr/>
          <p:nvPr/>
        </p:nvSpPr>
        <p:spPr>
          <a:xfrm>
            <a:off x="1008667" y="1461154"/>
            <a:ext cx="10275217" cy="5509200"/>
          </a:xfrm>
          <a:prstGeom prst="rect">
            <a:avLst/>
          </a:prstGeom>
        </p:spPr>
        <p:txBody>
          <a:bodyPr wrap="square">
            <a:spAutoFit/>
          </a:bodyPr>
          <a:lstStyle/>
          <a:p>
            <a:pPr algn="r" rtl="1"/>
            <a:r>
              <a:rPr lang="ar-IQ" sz="3200" b="1" dirty="0">
                <a:solidFill>
                  <a:schemeClr val="accent2">
                    <a:lumMod val="75000"/>
                  </a:schemeClr>
                </a:solidFill>
              </a:rPr>
              <a:t>أ- المزايا</a:t>
            </a:r>
            <a:r>
              <a:rPr lang="en-US" sz="3200" b="1" dirty="0">
                <a:solidFill>
                  <a:schemeClr val="accent2">
                    <a:lumMod val="75000"/>
                  </a:schemeClr>
                </a:solidFill>
              </a:rPr>
              <a:t>:</a:t>
            </a:r>
            <a:endParaRPr lang="en-US" sz="3200" dirty="0">
              <a:solidFill>
                <a:schemeClr val="accent2">
                  <a:lumMod val="75000"/>
                </a:schemeClr>
              </a:solidFill>
            </a:endParaRPr>
          </a:p>
          <a:p>
            <a:pPr marL="514350" lvl="0" indent="-514350" algn="r" rtl="1">
              <a:buFont typeface="+mj-lt"/>
              <a:buAutoNum type="arabicPeriod"/>
            </a:pPr>
            <a:r>
              <a:rPr lang="ar-IQ" sz="3200" dirty="0">
                <a:solidFill>
                  <a:schemeClr val="accent2">
                    <a:lumMod val="75000"/>
                  </a:schemeClr>
                </a:solidFill>
              </a:rPr>
              <a:t>إنه يؤدي إلى التفاعل الحقيقي بين السلطات الثلاث التي تعد كلاً منها مكملة للأخرى</a:t>
            </a:r>
            <a:r>
              <a:rPr lang="en-US" sz="3200" dirty="0">
                <a:solidFill>
                  <a:schemeClr val="accent2">
                    <a:lumMod val="75000"/>
                  </a:schemeClr>
                </a:solidFill>
              </a:rPr>
              <a:t>.</a:t>
            </a:r>
          </a:p>
          <a:p>
            <a:pPr marL="514350" lvl="0" indent="-514350" algn="r" rtl="1">
              <a:buFont typeface="+mj-lt"/>
              <a:buAutoNum type="arabicPeriod"/>
            </a:pPr>
            <a:r>
              <a:rPr lang="ar-IQ" sz="3200" dirty="0">
                <a:solidFill>
                  <a:schemeClr val="accent2">
                    <a:lumMod val="75000"/>
                  </a:schemeClr>
                </a:solidFill>
              </a:rPr>
              <a:t>إنه يرسخ الديمقراطية ويمنع الاستبداد</a:t>
            </a:r>
            <a:r>
              <a:rPr lang="en-US" sz="3200" dirty="0">
                <a:solidFill>
                  <a:schemeClr val="accent2">
                    <a:lumMod val="75000"/>
                  </a:schemeClr>
                </a:solidFill>
              </a:rPr>
              <a:t>.</a:t>
            </a:r>
          </a:p>
          <a:p>
            <a:pPr marL="514350" lvl="0" indent="-514350" algn="r" rtl="1">
              <a:buFont typeface="+mj-lt"/>
              <a:buAutoNum type="arabicPeriod"/>
            </a:pPr>
            <a:r>
              <a:rPr lang="ar-IQ" sz="3200" dirty="0">
                <a:solidFill>
                  <a:schemeClr val="accent2">
                    <a:lumMod val="75000"/>
                  </a:schemeClr>
                </a:solidFill>
              </a:rPr>
              <a:t>إن هناك المسؤولية السياسية مما يعني استحالة التهرب من الخطأ السياسي وسهولة معرفة المسؤول الحقيقي عن الخطأ</a:t>
            </a:r>
            <a:r>
              <a:rPr lang="en-US" sz="3200" dirty="0">
                <a:solidFill>
                  <a:schemeClr val="accent2">
                    <a:lumMod val="75000"/>
                  </a:schemeClr>
                </a:solidFill>
              </a:rPr>
              <a:t>.</a:t>
            </a:r>
          </a:p>
          <a:p>
            <a:pPr marL="514350" lvl="0" indent="-514350" algn="r" rtl="1">
              <a:buFont typeface="+mj-lt"/>
              <a:buAutoNum type="arabicPeriod"/>
            </a:pPr>
            <a:r>
              <a:rPr lang="en-US" sz="3200" dirty="0">
                <a:solidFill>
                  <a:schemeClr val="accent2">
                    <a:lumMod val="75000"/>
                  </a:schemeClr>
                </a:solidFill>
              </a:rPr>
              <a:t> </a:t>
            </a:r>
            <a:r>
              <a:rPr lang="ar-IQ" sz="3200" dirty="0">
                <a:solidFill>
                  <a:schemeClr val="accent2">
                    <a:lumMod val="75000"/>
                  </a:schemeClr>
                </a:solidFill>
              </a:rPr>
              <a:t>إنه يؤدي إلى وحدة السيادة للدولة</a:t>
            </a:r>
            <a:r>
              <a:rPr lang="en-US" sz="3200" dirty="0">
                <a:solidFill>
                  <a:schemeClr val="accent2">
                    <a:lumMod val="75000"/>
                  </a:schemeClr>
                </a:solidFill>
              </a:rPr>
              <a:t>.</a:t>
            </a:r>
          </a:p>
          <a:p>
            <a:pPr algn="r" rtl="1"/>
            <a:r>
              <a:rPr lang="ar-SA" sz="3200" b="1" dirty="0">
                <a:solidFill>
                  <a:schemeClr val="accent2">
                    <a:lumMod val="75000"/>
                  </a:schemeClr>
                </a:solidFill>
              </a:rPr>
              <a:t> </a:t>
            </a:r>
            <a:endParaRPr lang="en-US" sz="3200" dirty="0">
              <a:solidFill>
                <a:schemeClr val="accent2">
                  <a:lumMod val="75000"/>
                </a:schemeClr>
              </a:solidFill>
            </a:endParaRPr>
          </a:p>
          <a:p>
            <a:pPr algn="r" rtl="1"/>
            <a:r>
              <a:rPr lang="ar-SA" sz="3200" dirty="0">
                <a:solidFill>
                  <a:schemeClr val="accent2">
                    <a:lumMod val="75000"/>
                  </a:schemeClr>
                </a:solidFill>
              </a:rPr>
              <a:t> </a:t>
            </a:r>
            <a:endParaRPr lang="ar-IQ" sz="3200" b="1" dirty="0">
              <a:solidFill>
                <a:schemeClr val="accent2">
                  <a:lumMod val="75000"/>
                </a:schemeClr>
              </a:solidFill>
            </a:endParaRPr>
          </a:p>
          <a:p>
            <a:pPr lvl="0" algn="r" rtl="1"/>
            <a:endParaRPr lang="ar-IQ" sz="3200" b="1" dirty="0" smtClean="0">
              <a:solidFill>
                <a:schemeClr val="accent2">
                  <a:lumMod val="75000"/>
                </a:schemeClr>
              </a:solidFill>
            </a:endParaRPr>
          </a:p>
          <a:p>
            <a:pPr lvl="0" algn="r" rtl="1"/>
            <a:r>
              <a:rPr lang="ar-SA" sz="3200" dirty="0" smtClean="0">
                <a:solidFill>
                  <a:schemeClr val="accent2">
                    <a:lumMod val="75000"/>
                  </a:schemeClr>
                </a:solidFill>
              </a:rPr>
              <a:t> </a:t>
            </a:r>
            <a:endParaRPr lang="ar-IQ" sz="3200" dirty="0">
              <a:solidFill>
                <a:schemeClr val="accent2">
                  <a:lumMod val="75000"/>
                </a:schemeClr>
              </a:solidFill>
            </a:endParaRPr>
          </a:p>
        </p:txBody>
      </p:sp>
    </p:spTree>
    <p:extLst>
      <p:ext uri="{BB962C8B-B14F-4D97-AF65-F5344CB8AC3E}">
        <p14:creationId xmlns:p14="http://schemas.microsoft.com/office/powerpoint/2010/main" val="4092060225"/>
      </p:ext>
    </p:extLst>
  </p:cSld>
  <p:clrMapOvr>
    <a:masterClrMapping/>
  </p:clrMapOvr>
  <p:transition>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rtl="1"/>
            <a:r>
              <a:rPr lang="ar-IQ" b="1" dirty="0">
                <a:solidFill>
                  <a:schemeClr val="accent2">
                    <a:lumMod val="75000"/>
                  </a:schemeClr>
                </a:solidFill>
              </a:rPr>
              <a:t>مزايا وعيوب النظام البرلماني</a:t>
            </a:r>
            <a:endParaRPr lang="en-US"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7</a:t>
            </a:fld>
            <a:endParaRPr lang="en-GB"/>
          </a:p>
        </p:txBody>
      </p:sp>
      <p:sp>
        <p:nvSpPr>
          <p:cNvPr id="3" name="Rectangle 2"/>
          <p:cNvSpPr/>
          <p:nvPr/>
        </p:nvSpPr>
        <p:spPr>
          <a:xfrm>
            <a:off x="1008667" y="1461154"/>
            <a:ext cx="10275217" cy="6124754"/>
          </a:xfrm>
          <a:prstGeom prst="rect">
            <a:avLst/>
          </a:prstGeom>
        </p:spPr>
        <p:txBody>
          <a:bodyPr wrap="square">
            <a:spAutoFit/>
          </a:bodyPr>
          <a:lstStyle/>
          <a:p>
            <a:pPr algn="just" rtl="1"/>
            <a:r>
              <a:rPr lang="ar-IQ" sz="2800" b="1" dirty="0">
                <a:solidFill>
                  <a:schemeClr val="accent2">
                    <a:lumMod val="75000"/>
                  </a:schemeClr>
                </a:solidFill>
              </a:rPr>
              <a:t>ب- العيوب</a:t>
            </a:r>
            <a:r>
              <a:rPr lang="en-US" sz="2800" b="1" dirty="0">
                <a:solidFill>
                  <a:schemeClr val="accent2">
                    <a:lumMod val="75000"/>
                  </a:schemeClr>
                </a:solidFill>
              </a:rPr>
              <a:t>:</a:t>
            </a:r>
            <a:endParaRPr lang="en-US" sz="2800" dirty="0">
              <a:solidFill>
                <a:schemeClr val="accent2">
                  <a:lumMod val="75000"/>
                </a:schemeClr>
              </a:solidFill>
            </a:endParaRPr>
          </a:p>
          <a:p>
            <a:pPr lvl="0" algn="just" rtl="1"/>
            <a:r>
              <a:rPr lang="ar-IQ" sz="2800" dirty="0" smtClean="0">
                <a:solidFill>
                  <a:schemeClr val="accent2">
                    <a:lumMod val="75000"/>
                  </a:schemeClr>
                </a:solidFill>
              </a:rPr>
              <a:t>1- إنه </a:t>
            </a:r>
            <a:r>
              <a:rPr lang="ar-IQ" sz="2800" dirty="0">
                <a:solidFill>
                  <a:schemeClr val="accent2">
                    <a:lumMod val="75000"/>
                  </a:schemeClr>
                </a:solidFill>
              </a:rPr>
              <a:t>قد يؤدي في دول عالم الجنوب إلى ظاهرة عدم الاستقرار للحكومة</a:t>
            </a:r>
            <a:endParaRPr lang="en-US" sz="2800" dirty="0">
              <a:solidFill>
                <a:schemeClr val="accent2">
                  <a:lumMod val="75000"/>
                </a:schemeClr>
              </a:solidFill>
            </a:endParaRPr>
          </a:p>
          <a:p>
            <a:pPr algn="just" rtl="1"/>
            <a:r>
              <a:rPr lang="ar-IQ" sz="2800" dirty="0">
                <a:solidFill>
                  <a:schemeClr val="accent2">
                    <a:lumMod val="75000"/>
                  </a:schemeClr>
                </a:solidFill>
              </a:rPr>
              <a:t>2- في ظل الاتجاهات الحزبية المعارضة والمتضاربة من الصعوبة بمكان الحصول على تأييد قوي لعمل الحكومة .</a:t>
            </a:r>
            <a:endParaRPr lang="en-US" sz="2800" dirty="0">
              <a:solidFill>
                <a:schemeClr val="accent2">
                  <a:lumMod val="75000"/>
                </a:schemeClr>
              </a:solidFill>
            </a:endParaRPr>
          </a:p>
          <a:p>
            <a:pPr algn="just" rtl="1"/>
            <a:r>
              <a:rPr lang="ar-IQ" sz="2800" dirty="0">
                <a:solidFill>
                  <a:schemeClr val="accent2">
                    <a:lumMod val="75000"/>
                  </a:schemeClr>
                </a:solidFill>
              </a:rPr>
              <a:t>3- إن رئيس الحكومة قد لا يتمتع بشعبية كبيرة كشخص مما قد لا يفضي عليه من الهيبة والرمزية العالية كرمز للأمة</a:t>
            </a:r>
            <a:r>
              <a:rPr lang="en-US" sz="2800" dirty="0">
                <a:solidFill>
                  <a:schemeClr val="accent2">
                    <a:lumMod val="75000"/>
                  </a:schemeClr>
                </a:solidFill>
              </a:rPr>
              <a:t>.</a:t>
            </a:r>
          </a:p>
          <a:p>
            <a:pPr algn="just" rtl="1"/>
            <a:r>
              <a:rPr lang="ar-IQ" sz="2800" dirty="0">
                <a:solidFill>
                  <a:schemeClr val="accent2">
                    <a:lumMod val="75000"/>
                  </a:schemeClr>
                </a:solidFill>
              </a:rPr>
              <a:t>4- إن الحكومة ستكون خاضعة لتأثير جماعات مصالح مهمة وستكون الولاءات الضيقه حزبياً طافيه على السطح</a:t>
            </a:r>
            <a:r>
              <a:rPr lang="en-US" sz="2800" dirty="0">
                <a:solidFill>
                  <a:schemeClr val="accent2">
                    <a:lumMod val="75000"/>
                  </a:schemeClr>
                </a:solidFill>
              </a:rPr>
              <a:t>.</a:t>
            </a:r>
          </a:p>
          <a:p>
            <a:pPr lvl="0" algn="just" rtl="1"/>
            <a:r>
              <a:rPr lang="ar-IQ" sz="2800" dirty="0" smtClean="0">
                <a:solidFill>
                  <a:schemeClr val="accent2">
                    <a:lumMod val="75000"/>
                  </a:schemeClr>
                </a:solidFill>
              </a:rPr>
              <a:t>5- إن </a:t>
            </a:r>
            <a:r>
              <a:rPr lang="ar-IQ" sz="2800" dirty="0">
                <a:solidFill>
                  <a:schemeClr val="accent2">
                    <a:lumMod val="75000"/>
                  </a:schemeClr>
                </a:solidFill>
              </a:rPr>
              <a:t>نظام غير فعال في الدول ذات التجربة السياسية الحديثة فهو يحتاج إلى وعي وإدراك سياسيين عاليين، إضافة إلى تعمق التجربة الحزبية</a:t>
            </a:r>
            <a:r>
              <a:rPr lang="en-US" sz="2800" dirty="0">
                <a:solidFill>
                  <a:schemeClr val="accent2">
                    <a:lumMod val="75000"/>
                  </a:schemeClr>
                </a:solidFill>
              </a:rPr>
              <a:t>.</a:t>
            </a:r>
          </a:p>
          <a:p>
            <a:pPr algn="just" rtl="1"/>
            <a:r>
              <a:rPr lang="ar-SA" sz="2800" b="1" dirty="0" smtClean="0">
                <a:solidFill>
                  <a:schemeClr val="accent2">
                    <a:lumMod val="75000"/>
                  </a:schemeClr>
                </a:solidFill>
              </a:rPr>
              <a:t> </a:t>
            </a:r>
            <a:endParaRPr lang="en-US" sz="2800" dirty="0" smtClean="0">
              <a:solidFill>
                <a:schemeClr val="accent2">
                  <a:lumMod val="75000"/>
                </a:schemeClr>
              </a:solidFill>
            </a:endParaRPr>
          </a:p>
          <a:p>
            <a:pPr algn="just" rtl="1"/>
            <a:r>
              <a:rPr lang="ar-SA" sz="2800" dirty="0" smtClean="0">
                <a:solidFill>
                  <a:schemeClr val="accent2">
                    <a:lumMod val="75000"/>
                  </a:schemeClr>
                </a:solidFill>
              </a:rPr>
              <a:t> </a:t>
            </a:r>
            <a:endParaRPr lang="ar-IQ" sz="2800" b="1" dirty="0">
              <a:solidFill>
                <a:schemeClr val="accent2">
                  <a:lumMod val="75000"/>
                </a:schemeClr>
              </a:solidFill>
            </a:endParaRPr>
          </a:p>
          <a:p>
            <a:pPr lvl="0" algn="just" rtl="1"/>
            <a:endParaRPr lang="ar-IQ" sz="2800" b="1" dirty="0" smtClean="0">
              <a:solidFill>
                <a:schemeClr val="accent2">
                  <a:lumMod val="75000"/>
                </a:schemeClr>
              </a:solidFill>
            </a:endParaRPr>
          </a:p>
          <a:p>
            <a:pPr lvl="0" algn="just" rtl="1"/>
            <a:r>
              <a:rPr lang="ar-SA" sz="2800" dirty="0" smtClean="0">
                <a:solidFill>
                  <a:schemeClr val="accent2">
                    <a:lumMod val="75000"/>
                  </a:schemeClr>
                </a:solidFill>
              </a:rPr>
              <a:t> </a:t>
            </a:r>
            <a:endParaRPr lang="ar-IQ" sz="2800" dirty="0">
              <a:solidFill>
                <a:schemeClr val="accent2">
                  <a:lumMod val="75000"/>
                </a:schemeClr>
              </a:solidFill>
            </a:endParaRPr>
          </a:p>
        </p:txBody>
      </p:sp>
    </p:spTree>
    <p:extLst>
      <p:ext uri="{BB962C8B-B14F-4D97-AF65-F5344CB8AC3E}">
        <p14:creationId xmlns:p14="http://schemas.microsoft.com/office/powerpoint/2010/main" val="2300608714"/>
      </p:ext>
    </p:extLst>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rtl="1"/>
            <a:r>
              <a:rPr lang="ar-IQ" b="1" dirty="0">
                <a:solidFill>
                  <a:schemeClr val="accent2">
                    <a:lumMod val="75000"/>
                  </a:schemeClr>
                </a:solidFill>
              </a:rPr>
              <a:t>اشكال الحكومة في النظام البرلماني</a:t>
            </a:r>
            <a:endParaRPr lang="en-US"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8</a:t>
            </a:fld>
            <a:endParaRPr lang="en-GB"/>
          </a:p>
        </p:txBody>
      </p:sp>
      <p:sp>
        <p:nvSpPr>
          <p:cNvPr id="3" name="Rectangle 2"/>
          <p:cNvSpPr/>
          <p:nvPr/>
        </p:nvSpPr>
        <p:spPr>
          <a:xfrm>
            <a:off x="838987" y="1647670"/>
            <a:ext cx="10388336" cy="4524315"/>
          </a:xfrm>
          <a:prstGeom prst="rect">
            <a:avLst/>
          </a:prstGeom>
        </p:spPr>
        <p:txBody>
          <a:bodyPr wrap="square">
            <a:spAutoFit/>
          </a:bodyPr>
          <a:lstStyle/>
          <a:p>
            <a:pPr algn="r" rtl="1"/>
            <a:r>
              <a:rPr lang="ar-IQ" sz="3200" dirty="0">
                <a:solidFill>
                  <a:schemeClr val="accent2">
                    <a:lumMod val="75000"/>
                  </a:schemeClr>
                </a:solidFill>
              </a:rPr>
              <a:t> يمكن تصنيف اشكال الحكومة طبقا لخمسة أصناف في النظام البرلماني:</a:t>
            </a:r>
            <a:endParaRPr lang="en-US" sz="3200" dirty="0">
              <a:solidFill>
                <a:schemeClr val="accent2">
                  <a:lumMod val="75000"/>
                </a:schemeClr>
              </a:solidFill>
            </a:endParaRPr>
          </a:p>
          <a:p>
            <a:pPr algn="r" rtl="1"/>
            <a:r>
              <a:rPr lang="ar-IQ" sz="3200" dirty="0"/>
              <a:t> </a:t>
            </a:r>
            <a:endParaRPr lang="en-US" sz="3200" dirty="0" smtClean="0"/>
          </a:p>
          <a:p>
            <a:pPr marL="457200" lvl="0" indent="-457200" algn="r" rtl="1">
              <a:buFont typeface="Wingdings" panose="05000000000000000000" pitchFamily="2" charset="2"/>
              <a:buChar char="q"/>
            </a:pPr>
            <a:r>
              <a:rPr lang="ar-IQ" sz="3200" b="1" dirty="0" smtClean="0">
                <a:solidFill>
                  <a:schemeClr val="accent2">
                    <a:lumMod val="75000"/>
                  </a:schemeClr>
                </a:solidFill>
              </a:rPr>
              <a:t>الحكومة الفريدة </a:t>
            </a:r>
          </a:p>
          <a:p>
            <a:pPr marL="457200" lvl="0" indent="-457200" algn="r" rtl="1">
              <a:buFont typeface="Wingdings" panose="05000000000000000000" pitchFamily="2" charset="2"/>
              <a:buChar char="q"/>
            </a:pPr>
            <a:r>
              <a:rPr lang="ar-IQ" sz="3200" b="1" dirty="0" smtClean="0">
                <a:solidFill>
                  <a:schemeClr val="accent2">
                    <a:lumMod val="75000"/>
                  </a:schemeClr>
                </a:solidFill>
              </a:rPr>
              <a:t>حكومة أغلبية</a:t>
            </a:r>
            <a:r>
              <a:rPr lang="ar-IQ" sz="3200" dirty="0" smtClean="0">
                <a:solidFill>
                  <a:schemeClr val="accent2">
                    <a:lumMod val="75000"/>
                  </a:schemeClr>
                </a:solidFill>
              </a:rPr>
              <a:t>.</a:t>
            </a:r>
            <a:endParaRPr lang="en-US" sz="3200" dirty="0">
              <a:solidFill>
                <a:schemeClr val="accent2">
                  <a:lumMod val="75000"/>
                </a:schemeClr>
              </a:solidFill>
            </a:endParaRPr>
          </a:p>
          <a:p>
            <a:pPr marL="457200" lvl="0" indent="-457200" algn="r" rtl="1">
              <a:buFont typeface="Wingdings" panose="05000000000000000000" pitchFamily="2" charset="2"/>
              <a:buChar char="q"/>
            </a:pPr>
            <a:r>
              <a:rPr lang="ar-IQ" sz="3200" b="1" dirty="0">
                <a:solidFill>
                  <a:schemeClr val="accent2">
                    <a:lumMod val="75000"/>
                  </a:schemeClr>
                </a:solidFill>
              </a:rPr>
              <a:t>حكومة </a:t>
            </a:r>
            <a:r>
              <a:rPr lang="ar-IQ" sz="3200" b="1" dirty="0" smtClean="0">
                <a:solidFill>
                  <a:schemeClr val="accent2">
                    <a:lumMod val="75000"/>
                  </a:schemeClr>
                </a:solidFill>
              </a:rPr>
              <a:t>أقلية</a:t>
            </a:r>
            <a:endParaRPr lang="en-US" sz="3200" dirty="0">
              <a:solidFill>
                <a:schemeClr val="accent2">
                  <a:lumMod val="75000"/>
                </a:schemeClr>
              </a:solidFill>
            </a:endParaRPr>
          </a:p>
          <a:p>
            <a:pPr marL="457200" lvl="0" indent="-457200" algn="r" rtl="1">
              <a:buFont typeface="Wingdings" panose="05000000000000000000" pitchFamily="2" charset="2"/>
              <a:buChar char="q"/>
            </a:pPr>
            <a:r>
              <a:rPr lang="ar-IQ" sz="3200" b="1" dirty="0">
                <a:solidFill>
                  <a:schemeClr val="accent2">
                    <a:lumMod val="75000"/>
                  </a:schemeClr>
                </a:solidFill>
              </a:rPr>
              <a:t>حكومة مركزة</a:t>
            </a:r>
            <a:r>
              <a:rPr lang="ar-IQ" sz="3200" dirty="0">
                <a:solidFill>
                  <a:schemeClr val="accent2">
                    <a:lumMod val="75000"/>
                  </a:schemeClr>
                </a:solidFill>
              </a:rPr>
              <a:t> </a:t>
            </a:r>
            <a:endParaRPr lang="ar-IQ" sz="3200" dirty="0" smtClean="0">
              <a:solidFill>
                <a:schemeClr val="accent2">
                  <a:lumMod val="75000"/>
                </a:schemeClr>
              </a:solidFill>
            </a:endParaRPr>
          </a:p>
          <a:p>
            <a:pPr marL="457200" lvl="0" indent="-457200" algn="r" rtl="1">
              <a:buFont typeface="Wingdings" panose="05000000000000000000" pitchFamily="2" charset="2"/>
              <a:buChar char="q"/>
            </a:pPr>
            <a:r>
              <a:rPr lang="ar-IQ" sz="3200" b="1" dirty="0" smtClean="0">
                <a:solidFill>
                  <a:schemeClr val="accent2">
                    <a:lumMod val="75000"/>
                  </a:schemeClr>
                </a:solidFill>
              </a:rPr>
              <a:t>حكومة </a:t>
            </a:r>
            <a:r>
              <a:rPr lang="ar-IQ" sz="3200" b="1" dirty="0">
                <a:solidFill>
                  <a:schemeClr val="accent2">
                    <a:lumMod val="75000"/>
                  </a:schemeClr>
                </a:solidFill>
              </a:rPr>
              <a:t>ائتلافية</a:t>
            </a:r>
            <a:r>
              <a:rPr lang="ar-IQ" sz="3200" dirty="0">
                <a:solidFill>
                  <a:schemeClr val="accent2">
                    <a:lumMod val="75000"/>
                  </a:schemeClr>
                </a:solidFill>
              </a:rPr>
              <a:t> </a:t>
            </a:r>
            <a:endParaRPr lang="en-US" sz="3200" dirty="0">
              <a:solidFill>
                <a:schemeClr val="accent2">
                  <a:lumMod val="75000"/>
                </a:schemeClr>
              </a:solidFill>
            </a:endParaRPr>
          </a:p>
          <a:p>
            <a:pPr lvl="0" algn="r" rtl="1"/>
            <a:endParaRPr lang="ar-IQ" sz="3200" b="1" dirty="0" smtClean="0"/>
          </a:p>
          <a:p>
            <a:pPr lvl="0" algn="r" rtl="1"/>
            <a:r>
              <a:rPr lang="ar-SA" sz="3200" dirty="0" smtClean="0"/>
              <a:t> </a:t>
            </a:r>
            <a:endParaRPr lang="ar-IQ" sz="3200" dirty="0">
              <a:solidFill>
                <a:schemeClr val="accent2">
                  <a:lumMod val="75000"/>
                </a:schemeClr>
              </a:solidFill>
            </a:endParaRPr>
          </a:p>
        </p:txBody>
      </p:sp>
    </p:spTree>
    <p:extLst>
      <p:ext uri="{BB962C8B-B14F-4D97-AF65-F5344CB8AC3E}">
        <p14:creationId xmlns:p14="http://schemas.microsoft.com/office/powerpoint/2010/main" val="544047002"/>
      </p:ext>
    </p:extLst>
  </p:cSld>
  <p:clrMapOvr>
    <a:masterClrMapping/>
  </p:clrMapOvr>
  <p:transition>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rtl="1"/>
            <a:r>
              <a:rPr lang="ar-IQ" b="1" dirty="0">
                <a:solidFill>
                  <a:schemeClr val="accent2">
                    <a:lumMod val="75000"/>
                  </a:schemeClr>
                </a:solidFill>
              </a:rPr>
              <a:t>أنواع النظام البرلماني</a:t>
            </a:r>
            <a:endParaRPr lang="en-US"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9</a:t>
            </a:fld>
            <a:endParaRPr lang="en-GB"/>
          </a:p>
        </p:txBody>
      </p:sp>
      <p:sp>
        <p:nvSpPr>
          <p:cNvPr id="3" name="Rectangle 2"/>
          <p:cNvSpPr/>
          <p:nvPr/>
        </p:nvSpPr>
        <p:spPr>
          <a:xfrm>
            <a:off x="952105" y="1627855"/>
            <a:ext cx="10275217" cy="4031873"/>
          </a:xfrm>
          <a:prstGeom prst="rect">
            <a:avLst/>
          </a:prstGeom>
        </p:spPr>
        <p:txBody>
          <a:bodyPr wrap="square">
            <a:spAutoFit/>
          </a:bodyPr>
          <a:lstStyle/>
          <a:p>
            <a:pPr algn="r" rtl="1"/>
            <a:r>
              <a:rPr lang="ar-IQ" sz="3200" dirty="0">
                <a:solidFill>
                  <a:schemeClr val="accent2">
                    <a:lumMod val="75000"/>
                  </a:schemeClr>
                </a:solidFill>
              </a:rPr>
              <a:t>1</a:t>
            </a:r>
            <a:r>
              <a:rPr lang="ar-IQ" sz="3200" b="1" dirty="0">
                <a:solidFill>
                  <a:schemeClr val="accent2">
                    <a:lumMod val="75000"/>
                  </a:schemeClr>
                </a:solidFill>
              </a:rPr>
              <a:t>- النظام المزدوج المسؤولية</a:t>
            </a:r>
            <a:r>
              <a:rPr lang="ar-IQ" sz="3200" dirty="0">
                <a:solidFill>
                  <a:schemeClr val="accent2">
                    <a:lumMod val="75000"/>
                  </a:schemeClr>
                </a:solidFill>
              </a:rPr>
              <a:t>: وتكون الحكومة فيه مسؤولةً أمام البرلمان الذي تستمد منه شرعيتها وقوتها السياسية كما تكون مسؤولة أمام رئيس الدولة (ملك، رئيس، سلطان</a:t>
            </a:r>
            <a:r>
              <a:rPr lang="ar-IQ" sz="3200" dirty="0" smtClean="0">
                <a:solidFill>
                  <a:schemeClr val="accent2">
                    <a:lumMod val="75000"/>
                  </a:schemeClr>
                </a:solidFill>
              </a:rPr>
              <a:t>…).</a:t>
            </a:r>
          </a:p>
          <a:p>
            <a:pPr algn="r" rtl="1"/>
            <a:endParaRPr lang="ar-IQ" sz="3200" dirty="0">
              <a:solidFill>
                <a:schemeClr val="accent2">
                  <a:lumMod val="75000"/>
                </a:schemeClr>
              </a:solidFill>
            </a:endParaRPr>
          </a:p>
          <a:p>
            <a:pPr algn="r" rtl="1"/>
            <a:r>
              <a:rPr lang="ar-IQ" sz="3200" b="1" dirty="0">
                <a:solidFill>
                  <a:schemeClr val="accent2">
                    <a:lumMod val="75000"/>
                  </a:schemeClr>
                </a:solidFill>
              </a:rPr>
              <a:t>2- النظام الأحادي المسؤولية</a:t>
            </a:r>
            <a:r>
              <a:rPr lang="ar-IQ" sz="3200" dirty="0">
                <a:solidFill>
                  <a:schemeClr val="accent2">
                    <a:lumMod val="75000"/>
                  </a:schemeClr>
                </a:solidFill>
              </a:rPr>
              <a:t>: وهو السائد في أغلب الديمقراطيات الأوروبية منذ القرن العشرين، وفيه تكون الحكومة مسؤولة فقط أمام البرلمان بينما يتمتع رئيس الدولة بصلاحيات محدودة وشرفية في أغلبها. </a:t>
            </a:r>
            <a:endParaRPr lang="ar-IQ" sz="3200" dirty="0" smtClean="0">
              <a:solidFill>
                <a:schemeClr val="accent2">
                  <a:lumMod val="75000"/>
                </a:schemeClr>
              </a:solidFill>
            </a:endParaRPr>
          </a:p>
          <a:p>
            <a:pPr marL="457200" indent="-457200" algn="r">
              <a:buFontTx/>
              <a:buChar char="-"/>
            </a:pPr>
            <a:endParaRPr lang="ar-IQ" sz="3200" b="1" dirty="0" smtClean="0">
              <a:solidFill>
                <a:schemeClr val="accent2">
                  <a:lumMod val="75000"/>
                </a:schemeClr>
              </a:solidFill>
            </a:endParaRPr>
          </a:p>
        </p:txBody>
      </p:sp>
    </p:spTree>
    <p:extLst>
      <p:ext uri="{BB962C8B-B14F-4D97-AF65-F5344CB8AC3E}">
        <p14:creationId xmlns:p14="http://schemas.microsoft.com/office/powerpoint/2010/main" val="2194991370"/>
      </p:ext>
    </p:extLst>
  </p:cSld>
  <p:clrMapOvr>
    <a:masterClrMapping/>
  </p:clrMapOvr>
  <p:transition>
    <p:checke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7565</TotalTime>
  <Words>602</Words>
  <Application>Microsoft Office PowerPoint</Application>
  <PresentationFormat>مخصص</PresentationFormat>
  <Paragraphs>119</Paragraphs>
  <Slides>12</Slides>
  <Notes>11</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Organic</vt:lpstr>
      <vt:lpstr>عرض تقديمي في PowerPoint</vt:lpstr>
      <vt:lpstr>الموضوعات</vt:lpstr>
      <vt:lpstr> النظام البرلماني</vt:lpstr>
      <vt:lpstr>نشأة وتطور النظام البرلماني</vt:lpstr>
      <vt:lpstr>أسس ومتطلبات النظام البرلماني</vt:lpstr>
      <vt:lpstr>مزايا وعيوب النظام البرلماني</vt:lpstr>
      <vt:lpstr>مزايا وعيوب النظام البرلماني</vt:lpstr>
      <vt:lpstr>اشكال الحكومة في النظام البرلماني</vt:lpstr>
      <vt:lpstr>أنواع النظام البرلماني</vt:lpstr>
      <vt:lpstr>الفرق بين النظام البرلماني والنظام الرئاسي للدول</vt:lpstr>
      <vt:lpstr>النظام المختلط</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rahebi</dc:creator>
  <cp:lastModifiedBy>Maher</cp:lastModifiedBy>
  <cp:revision>384</cp:revision>
  <dcterms:created xsi:type="dcterms:W3CDTF">2014-05-07T08:18:51Z</dcterms:created>
  <dcterms:modified xsi:type="dcterms:W3CDTF">2025-03-25T02:16:08Z</dcterms:modified>
</cp:coreProperties>
</file>