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handoutMasterIdLst>
    <p:handoutMasterId r:id="rId17"/>
  </p:handoutMasterIdLst>
  <p:sldIdLst>
    <p:sldId id="256" r:id="rId2"/>
    <p:sldId id="339" r:id="rId3"/>
    <p:sldId id="341" r:id="rId4"/>
    <p:sldId id="356" r:id="rId5"/>
    <p:sldId id="357" r:id="rId6"/>
    <p:sldId id="358" r:id="rId7"/>
    <p:sldId id="359" r:id="rId8"/>
    <p:sldId id="360" r:id="rId9"/>
    <p:sldId id="361" r:id="rId10"/>
    <p:sldId id="362" r:id="rId11"/>
    <p:sldId id="363" r:id="rId12"/>
    <p:sldId id="364" r:id="rId13"/>
    <p:sldId id="365"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75" d="100"/>
          <a:sy n="75" d="100"/>
        </p:scale>
        <p:origin x="-907" y="-29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3/29/2025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3/29/2025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3/29/2025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3/29/2025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3/29/2025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3/29/2025</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p:txBody>
      </p:sp>
      <p:sp>
        <p:nvSpPr>
          <p:cNvPr id="3" name="Rectangle 2"/>
          <p:cNvSpPr/>
          <p:nvPr/>
        </p:nvSpPr>
        <p:spPr>
          <a:xfrm>
            <a:off x="3048000" y="3755611"/>
            <a:ext cx="6096000" cy="954107"/>
          </a:xfrm>
          <a:prstGeom prst="rect">
            <a:avLst/>
          </a:prstGeom>
        </p:spPr>
        <p:txBody>
          <a:bodyPr>
            <a:spAutoFit/>
          </a:bodyPr>
          <a:lstStyle/>
          <a:p>
            <a:pPr algn="ctr" rtl="1"/>
            <a:r>
              <a:rPr lang="ar-IQ" sz="2800" b="1" smtClean="0">
                <a:solidFill>
                  <a:schemeClr val="accent2">
                    <a:lumMod val="75000"/>
                  </a:schemeClr>
                </a:solidFill>
              </a:rPr>
              <a:t>الاستاذ 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792480" y="1609784"/>
            <a:ext cx="10535918" cy="3539430"/>
          </a:xfrm>
          <a:prstGeom prst="rect">
            <a:avLst/>
          </a:prstGeom>
        </p:spPr>
        <p:txBody>
          <a:bodyPr wrap="square">
            <a:spAutoFit/>
          </a:bodyPr>
          <a:lstStyle/>
          <a:p>
            <a:pPr algn="just" rtl="1"/>
            <a:r>
              <a:rPr lang="ar-IQ" sz="3200" b="1" dirty="0" smtClean="0">
                <a:solidFill>
                  <a:schemeClr val="accent2">
                    <a:lumMod val="75000"/>
                  </a:schemeClr>
                </a:solidFill>
              </a:rPr>
              <a:t>اللجوء الانساني:- </a:t>
            </a:r>
            <a:r>
              <a:rPr lang="ar-IQ" sz="3200" dirty="0" smtClean="0">
                <a:solidFill>
                  <a:schemeClr val="accent2">
                    <a:lumMod val="75000"/>
                  </a:schemeClr>
                </a:solidFill>
              </a:rPr>
              <a:t>هو اللجوء الذي يتعلق بأسباب طائفية او عرقية او فكرية ..</a:t>
            </a:r>
          </a:p>
          <a:p>
            <a:pPr algn="just" rtl="1"/>
            <a:r>
              <a:rPr lang="ar-IQ" sz="3200" dirty="0" smtClean="0">
                <a:solidFill>
                  <a:schemeClr val="accent2">
                    <a:lumMod val="75000"/>
                  </a:schemeClr>
                </a:solidFill>
              </a:rPr>
              <a:t> يمنح هذا اللجوء لاعتبارات انسانية لا علاقة لها بالجوانب والآراء السياسية.</a:t>
            </a:r>
          </a:p>
          <a:p>
            <a:pPr algn="just" rtl="1"/>
            <a:endParaRPr lang="ar-IQ" sz="3200" dirty="0">
              <a:solidFill>
                <a:schemeClr val="accent2">
                  <a:lumMod val="75000"/>
                </a:schemeClr>
              </a:solidFill>
            </a:endParaRPr>
          </a:p>
          <a:p>
            <a:pPr algn="just" rtl="1"/>
            <a:r>
              <a:rPr lang="ar-IQ" sz="3200" b="1" dirty="0" smtClean="0">
                <a:solidFill>
                  <a:schemeClr val="accent2">
                    <a:lumMod val="75000"/>
                  </a:schemeClr>
                </a:solidFill>
              </a:rPr>
              <a:t>اللجوء الدبلوماسي:- </a:t>
            </a:r>
            <a:r>
              <a:rPr lang="ar-IQ" sz="3200" dirty="0" smtClean="0">
                <a:solidFill>
                  <a:schemeClr val="accent2">
                    <a:lumMod val="75000"/>
                  </a:schemeClr>
                </a:solidFill>
              </a:rPr>
              <a:t>هو اللجوء الذي يحدث بسبب اضطهاد الدولة لشخص ما فيضطر للهروب الى مكان امن كسفارة او طائرة او سفينة داخل دولته وليس خارجها</a:t>
            </a:r>
          </a:p>
          <a:p>
            <a:pPr marL="457200" indent="-457200" algn="r" rtl="1">
              <a:buFontTx/>
              <a:buChar char="-"/>
            </a:pPr>
            <a:endParaRPr lang="ar-IQ" sz="3200" dirty="0" smtClean="0">
              <a:solidFill>
                <a:schemeClr val="accent2">
                  <a:lumMod val="75000"/>
                </a:schemeClr>
              </a:solidFill>
            </a:endParaRPr>
          </a:p>
        </p:txBody>
      </p:sp>
    </p:spTree>
    <p:extLst>
      <p:ext uri="{BB962C8B-B14F-4D97-AF65-F5344CB8AC3E}">
        <p14:creationId xmlns:p14="http://schemas.microsoft.com/office/powerpoint/2010/main" val="2318755458"/>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792480" y="1609784"/>
            <a:ext cx="10535918" cy="3785652"/>
          </a:xfrm>
          <a:prstGeom prst="rect">
            <a:avLst/>
          </a:prstGeom>
        </p:spPr>
        <p:txBody>
          <a:bodyPr wrap="square">
            <a:spAutoFit/>
          </a:bodyPr>
          <a:lstStyle/>
          <a:p>
            <a:pPr algn="r" rtl="1"/>
            <a:r>
              <a:rPr lang="ar-IQ" sz="3200" b="1" dirty="0" smtClean="0">
                <a:solidFill>
                  <a:schemeClr val="accent2">
                    <a:lumMod val="75000"/>
                  </a:schemeClr>
                </a:solidFill>
              </a:rPr>
              <a:t>تاريخ اللجوء السياسي</a:t>
            </a:r>
          </a:p>
          <a:p>
            <a:pPr algn="r" rtl="1"/>
            <a:endParaRPr lang="ar-IQ" sz="1600" dirty="0" smtClean="0">
              <a:solidFill>
                <a:schemeClr val="accent2">
                  <a:lumMod val="75000"/>
                </a:schemeClr>
              </a:solidFill>
            </a:endParaRPr>
          </a:p>
          <a:p>
            <a:pPr algn="r" rtl="1"/>
            <a:r>
              <a:rPr lang="ar-IQ" sz="3200" dirty="0" smtClean="0">
                <a:solidFill>
                  <a:schemeClr val="accent2">
                    <a:lumMod val="75000"/>
                  </a:schemeClr>
                </a:solidFill>
              </a:rPr>
              <a:t>أولاً</a:t>
            </a:r>
            <a:r>
              <a:rPr lang="ar-IQ" sz="3200" dirty="0">
                <a:solidFill>
                  <a:schemeClr val="accent2">
                    <a:lumMod val="75000"/>
                  </a:schemeClr>
                </a:solidFill>
              </a:rPr>
              <a:t>/ العصر الاغريقي</a:t>
            </a:r>
            <a:endParaRPr lang="en-US" sz="3200" dirty="0">
              <a:solidFill>
                <a:schemeClr val="accent2">
                  <a:lumMod val="75000"/>
                </a:schemeClr>
              </a:solidFill>
            </a:endParaRPr>
          </a:p>
          <a:p>
            <a:pPr algn="r" rtl="1"/>
            <a:r>
              <a:rPr lang="ar-IQ" sz="3200" dirty="0">
                <a:solidFill>
                  <a:schemeClr val="accent2">
                    <a:lumMod val="75000"/>
                  </a:schemeClr>
                </a:solidFill>
              </a:rPr>
              <a:t>ثانيا/ العصر الروماني </a:t>
            </a:r>
            <a:endParaRPr lang="en-US" sz="3200" dirty="0">
              <a:solidFill>
                <a:schemeClr val="accent2">
                  <a:lumMod val="75000"/>
                </a:schemeClr>
              </a:solidFill>
            </a:endParaRPr>
          </a:p>
          <a:p>
            <a:pPr algn="r" rtl="1"/>
            <a:r>
              <a:rPr lang="ar-IQ" sz="3200" dirty="0">
                <a:solidFill>
                  <a:schemeClr val="accent2">
                    <a:lumMod val="75000"/>
                  </a:schemeClr>
                </a:solidFill>
              </a:rPr>
              <a:t>ثالثاً/ الشريعة الاسلامية  </a:t>
            </a:r>
            <a:endParaRPr lang="en-US" sz="3200" dirty="0">
              <a:solidFill>
                <a:schemeClr val="accent2">
                  <a:lumMod val="75000"/>
                </a:schemeClr>
              </a:solidFill>
            </a:endParaRPr>
          </a:p>
          <a:p>
            <a:pPr algn="r" rtl="1"/>
            <a:r>
              <a:rPr lang="ar-IQ" sz="3200" dirty="0">
                <a:solidFill>
                  <a:schemeClr val="accent2">
                    <a:lumMod val="75000"/>
                  </a:schemeClr>
                </a:solidFill>
              </a:rPr>
              <a:t>رابعاً/ العصر الحديث </a:t>
            </a:r>
            <a:endParaRPr lang="ar-IQ" sz="3200" dirty="0" smtClean="0">
              <a:solidFill>
                <a:schemeClr val="accent2">
                  <a:lumMod val="75000"/>
                </a:schemeClr>
              </a:solidFill>
            </a:endParaRPr>
          </a:p>
          <a:p>
            <a:pPr algn="r" rtl="1"/>
            <a:endParaRPr lang="en-US" sz="3200" dirty="0">
              <a:solidFill>
                <a:schemeClr val="accent2">
                  <a:lumMod val="75000"/>
                </a:schemeClr>
              </a:solidFill>
            </a:endParaRPr>
          </a:p>
          <a:p>
            <a:pPr marL="457200" indent="-457200" algn="r" rtl="1">
              <a:buFontTx/>
              <a:buChar char="-"/>
            </a:pPr>
            <a:endParaRPr lang="ar-IQ" sz="3200" dirty="0" smtClean="0">
              <a:solidFill>
                <a:schemeClr val="accent2">
                  <a:lumMod val="75000"/>
                </a:schemeClr>
              </a:solidFill>
            </a:endParaRPr>
          </a:p>
        </p:txBody>
      </p:sp>
    </p:spTree>
    <p:extLst>
      <p:ext uri="{BB962C8B-B14F-4D97-AF65-F5344CB8AC3E}">
        <p14:creationId xmlns:p14="http://schemas.microsoft.com/office/powerpoint/2010/main" val="2939856520"/>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792480" y="1609784"/>
            <a:ext cx="10535918" cy="4770537"/>
          </a:xfrm>
          <a:prstGeom prst="rect">
            <a:avLst/>
          </a:prstGeom>
        </p:spPr>
        <p:txBody>
          <a:bodyPr wrap="square">
            <a:spAutoFit/>
          </a:bodyPr>
          <a:lstStyle/>
          <a:p>
            <a:pPr algn="r" rtl="1"/>
            <a:r>
              <a:rPr lang="ar-IQ" sz="3200" dirty="0" smtClean="0">
                <a:solidFill>
                  <a:schemeClr val="accent2">
                    <a:lumMod val="75000"/>
                  </a:schemeClr>
                </a:solidFill>
              </a:rPr>
              <a:t>- تضمنت اتفاقية  </a:t>
            </a:r>
            <a:r>
              <a:rPr lang="ar-IQ" sz="3200" dirty="0">
                <a:solidFill>
                  <a:schemeClr val="accent2">
                    <a:lumMod val="75000"/>
                  </a:schemeClr>
                </a:solidFill>
              </a:rPr>
              <a:t>الامم  المـتحدة لعام </a:t>
            </a:r>
            <a:r>
              <a:rPr lang="ar-IQ" sz="3200" dirty="0" smtClean="0">
                <a:solidFill>
                  <a:schemeClr val="accent2">
                    <a:lumMod val="75000"/>
                  </a:schemeClr>
                </a:solidFill>
              </a:rPr>
              <a:t>1951 </a:t>
            </a:r>
            <a:r>
              <a:rPr lang="ar-IQ" sz="3200" smtClean="0">
                <a:solidFill>
                  <a:schemeClr val="accent2">
                    <a:lumMod val="75000"/>
                  </a:schemeClr>
                </a:solidFill>
              </a:rPr>
              <a:t>تعريف للاجئ </a:t>
            </a:r>
            <a:r>
              <a:rPr lang="ar-IQ" sz="3200" dirty="0" smtClean="0">
                <a:solidFill>
                  <a:schemeClr val="accent2">
                    <a:lumMod val="75000"/>
                  </a:schemeClr>
                </a:solidFill>
              </a:rPr>
              <a:t>السياسي </a:t>
            </a:r>
          </a:p>
          <a:p>
            <a:pPr algn="r" rtl="1"/>
            <a:endParaRPr lang="ar-IQ" sz="1600" dirty="0" smtClean="0">
              <a:solidFill>
                <a:schemeClr val="accent2">
                  <a:lumMod val="75000"/>
                </a:schemeClr>
              </a:solidFill>
            </a:endParaRPr>
          </a:p>
          <a:p>
            <a:pPr algn="r" rtl="1"/>
            <a:r>
              <a:rPr lang="ar-IQ" sz="3200" dirty="0" err="1" smtClean="0">
                <a:solidFill>
                  <a:schemeClr val="accent2">
                    <a:lumMod val="75000"/>
                  </a:schemeClr>
                </a:solidFill>
              </a:rPr>
              <a:t>اللاجيء</a:t>
            </a:r>
            <a:r>
              <a:rPr lang="ar-IQ" sz="3200" dirty="0" smtClean="0">
                <a:solidFill>
                  <a:schemeClr val="accent2">
                    <a:lumMod val="75000"/>
                  </a:schemeClr>
                </a:solidFill>
              </a:rPr>
              <a:t>:- ( </a:t>
            </a:r>
            <a:r>
              <a:rPr lang="ar-IQ" sz="3200" dirty="0">
                <a:solidFill>
                  <a:schemeClr val="accent2">
                    <a:lumMod val="75000"/>
                  </a:schemeClr>
                </a:solidFill>
              </a:rPr>
              <a:t>شخص يوجد خارج بلد جنسيته او بلد اقامته المعتادة ،بسبب خوف له ما يبرره من التعرض للاضطهاد بسبب العنصر او الدين او القومية او الانتماء الى طائفة اجتماعية معينة او راي سياسي ، وبذلك لا يستطيع العودة الى بلدة خشية تعرضه الى الاضطهاد </a:t>
            </a:r>
            <a:r>
              <a:rPr lang="ar-IQ" sz="3200" dirty="0" smtClean="0">
                <a:solidFill>
                  <a:schemeClr val="accent2">
                    <a:lumMod val="75000"/>
                  </a:schemeClr>
                </a:solidFill>
              </a:rPr>
              <a:t>ن</a:t>
            </a:r>
          </a:p>
          <a:p>
            <a:pPr algn="r" rtl="1"/>
            <a:endParaRPr lang="ar-IQ" sz="3200" dirty="0">
              <a:solidFill>
                <a:schemeClr val="accent2">
                  <a:lumMod val="75000"/>
                </a:schemeClr>
              </a:solidFill>
            </a:endParaRPr>
          </a:p>
          <a:p>
            <a:pPr algn="r" rtl="1"/>
            <a:r>
              <a:rPr lang="ar-IQ" sz="3200" dirty="0" smtClean="0">
                <a:solidFill>
                  <a:schemeClr val="accent2">
                    <a:lumMod val="75000"/>
                  </a:schemeClr>
                </a:solidFill>
              </a:rPr>
              <a:t>- يبلغ </a:t>
            </a:r>
            <a:r>
              <a:rPr lang="ar-IQ" sz="3200" dirty="0">
                <a:solidFill>
                  <a:schemeClr val="accent2">
                    <a:lumMod val="75000"/>
                  </a:schemeClr>
                </a:solidFill>
              </a:rPr>
              <a:t>عدد البلدان التي وقعت على هذه الاتفاقية (139) بلداً على مستوى العالم .  </a:t>
            </a:r>
            <a:endParaRPr lang="en-US" sz="3200" dirty="0">
              <a:solidFill>
                <a:schemeClr val="accent2">
                  <a:lumMod val="75000"/>
                </a:schemeClr>
              </a:solidFill>
            </a:endParaRPr>
          </a:p>
          <a:p>
            <a:pPr algn="r" rtl="1"/>
            <a:endParaRPr lang="en-US" sz="3200" dirty="0">
              <a:solidFill>
                <a:schemeClr val="accent2">
                  <a:lumMod val="75000"/>
                </a:schemeClr>
              </a:solidFill>
            </a:endParaRPr>
          </a:p>
          <a:p>
            <a:pPr marL="457200" indent="-457200" algn="r" rtl="1">
              <a:buFontTx/>
              <a:buChar char="-"/>
            </a:pPr>
            <a:endParaRPr lang="ar-IQ" sz="3200" dirty="0" smtClean="0">
              <a:solidFill>
                <a:schemeClr val="accent2">
                  <a:lumMod val="75000"/>
                </a:schemeClr>
              </a:solidFill>
            </a:endParaRPr>
          </a:p>
        </p:txBody>
      </p:sp>
    </p:spTree>
    <p:extLst>
      <p:ext uri="{BB962C8B-B14F-4D97-AF65-F5344CB8AC3E}">
        <p14:creationId xmlns:p14="http://schemas.microsoft.com/office/powerpoint/2010/main" val="393346575"/>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64837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792480" y="1111944"/>
            <a:ext cx="10535918" cy="5755422"/>
          </a:xfrm>
          <a:prstGeom prst="rect">
            <a:avLst/>
          </a:prstGeom>
        </p:spPr>
        <p:txBody>
          <a:bodyPr wrap="square">
            <a:spAutoFit/>
          </a:bodyPr>
          <a:lstStyle/>
          <a:p>
            <a:pPr algn="just" rtl="1"/>
            <a:r>
              <a:rPr lang="ar-IQ" sz="3200" b="1" dirty="0" smtClean="0">
                <a:solidFill>
                  <a:schemeClr val="accent2">
                    <a:lumMod val="75000"/>
                  </a:schemeClr>
                </a:solidFill>
              </a:rPr>
              <a:t>الجريمة السياسية:- </a:t>
            </a:r>
            <a:r>
              <a:rPr lang="ar-IQ" sz="3200" dirty="0" smtClean="0">
                <a:solidFill>
                  <a:schemeClr val="accent2">
                    <a:lumMod val="75000"/>
                  </a:schemeClr>
                </a:solidFill>
              </a:rPr>
              <a:t>هي </a:t>
            </a:r>
            <a:r>
              <a:rPr lang="ar-IQ" sz="3200" dirty="0">
                <a:solidFill>
                  <a:schemeClr val="accent2">
                    <a:lumMod val="75000"/>
                  </a:schemeClr>
                </a:solidFill>
              </a:rPr>
              <a:t>الجريمة التي ترتكب بسبب باعث سياسي او تقع على الحقوق السياسية العامة او الفردية </a:t>
            </a:r>
            <a:endParaRPr lang="ar-IQ" sz="3200" dirty="0" smtClean="0">
              <a:solidFill>
                <a:schemeClr val="accent2">
                  <a:lumMod val="75000"/>
                </a:schemeClr>
              </a:solidFill>
            </a:endParaRPr>
          </a:p>
          <a:p>
            <a:pPr algn="just" rtl="1"/>
            <a:endParaRPr lang="ar-IQ" sz="1200" b="1" smtClean="0">
              <a:solidFill>
                <a:schemeClr val="accent2">
                  <a:lumMod val="75000"/>
                </a:schemeClr>
              </a:solidFill>
            </a:endParaRPr>
          </a:p>
          <a:p>
            <a:pPr algn="just" rtl="1"/>
            <a:r>
              <a:rPr lang="ar-IQ" sz="3200" b="1" dirty="0" smtClean="0">
                <a:solidFill>
                  <a:schemeClr val="accent2">
                    <a:lumMod val="75000"/>
                  </a:schemeClr>
                </a:solidFill>
              </a:rPr>
              <a:t>الجريمة العادية:- </a:t>
            </a:r>
            <a:r>
              <a:rPr lang="ar-IQ" sz="3200" dirty="0">
                <a:solidFill>
                  <a:schemeClr val="accent2">
                    <a:lumMod val="75000"/>
                  </a:schemeClr>
                </a:solidFill>
              </a:rPr>
              <a:t>وهي الجرائم التي </a:t>
            </a:r>
            <a:r>
              <a:rPr lang="ar-IQ" sz="3200" dirty="0" smtClean="0">
                <a:solidFill>
                  <a:schemeClr val="accent2">
                    <a:lumMod val="75000"/>
                  </a:schemeClr>
                </a:solidFill>
              </a:rPr>
              <a:t>لا ترتكب </a:t>
            </a:r>
            <a:r>
              <a:rPr lang="ar-IQ" sz="3200" dirty="0">
                <a:solidFill>
                  <a:schemeClr val="accent2">
                    <a:lumMod val="75000"/>
                  </a:schemeClr>
                </a:solidFill>
              </a:rPr>
              <a:t>بباعث </a:t>
            </a:r>
            <a:r>
              <a:rPr lang="ar-IQ" sz="3200" dirty="0" smtClean="0">
                <a:solidFill>
                  <a:schemeClr val="accent2">
                    <a:lumMod val="75000"/>
                  </a:schemeClr>
                </a:solidFill>
              </a:rPr>
              <a:t>سياسي، منها </a:t>
            </a:r>
          </a:p>
          <a:p>
            <a:pPr marL="457200" indent="-457200" algn="just" rtl="1">
              <a:buFontTx/>
              <a:buChar char="-"/>
            </a:pPr>
            <a:r>
              <a:rPr lang="ar-IQ" sz="3200" dirty="0" smtClean="0">
                <a:solidFill>
                  <a:schemeClr val="accent2">
                    <a:lumMod val="75000"/>
                  </a:schemeClr>
                </a:solidFill>
              </a:rPr>
              <a:t>الجرائم </a:t>
            </a:r>
            <a:r>
              <a:rPr lang="ar-IQ" sz="3200" dirty="0">
                <a:solidFill>
                  <a:schemeClr val="accent2">
                    <a:lumMod val="75000"/>
                  </a:schemeClr>
                </a:solidFill>
              </a:rPr>
              <a:t>التي ترتكب بباعث اناني دنيء </a:t>
            </a:r>
          </a:p>
          <a:p>
            <a:pPr marL="457200" indent="-457200" algn="just" rtl="1">
              <a:buFontTx/>
              <a:buChar char="-"/>
            </a:pPr>
            <a:r>
              <a:rPr lang="ar-IQ" sz="3200" dirty="0" smtClean="0">
                <a:solidFill>
                  <a:schemeClr val="accent2">
                    <a:lumMod val="75000"/>
                  </a:schemeClr>
                </a:solidFill>
              </a:rPr>
              <a:t>والجرائم </a:t>
            </a:r>
            <a:r>
              <a:rPr lang="ar-IQ" sz="3200" dirty="0">
                <a:solidFill>
                  <a:schemeClr val="accent2">
                    <a:lumMod val="75000"/>
                  </a:schemeClr>
                </a:solidFill>
              </a:rPr>
              <a:t>الماسة بأمن الدولة </a:t>
            </a:r>
            <a:r>
              <a:rPr lang="ar-IQ" sz="3200" dirty="0" smtClean="0">
                <a:solidFill>
                  <a:schemeClr val="accent2">
                    <a:lumMod val="75000"/>
                  </a:schemeClr>
                </a:solidFill>
              </a:rPr>
              <a:t>الخارجي</a:t>
            </a:r>
          </a:p>
          <a:p>
            <a:pPr marL="457200" indent="-457200" algn="just" rtl="1">
              <a:buFontTx/>
              <a:buChar char="-"/>
            </a:pPr>
            <a:r>
              <a:rPr lang="ar-IQ" sz="3200" dirty="0" smtClean="0">
                <a:solidFill>
                  <a:schemeClr val="accent2">
                    <a:lumMod val="75000"/>
                  </a:schemeClr>
                </a:solidFill>
              </a:rPr>
              <a:t>جرائم </a:t>
            </a:r>
            <a:r>
              <a:rPr lang="ar-IQ" sz="3200" dirty="0">
                <a:solidFill>
                  <a:schemeClr val="accent2">
                    <a:lumMod val="75000"/>
                  </a:schemeClr>
                </a:solidFill>
              </a:rPr>
              <a:t>القتل العمد والشروع فيها </a:t>
            </a:r>
          </a:p>
          <a:p>
            <a:pPr marL="457200" indent="-457200" algn="just" rtl="1">
              <a:buFontTx/>
              <a:buChar char="-"/>
            </a:pPr>
            <a:r>
              <a:rPr lang="ar-IQ" sz="3200" dirty="0" smtClean="0">
                <a:solidFill>
                  <a:schemeClr val="accent2">
                    <a:lumMod val="75000"/>
                  </a:schemeClr>
                </a:solidFill>
              </a:rPr>
              <a:t>جريمة </a:t>
            </a:r>
            <a:r>
              <a:rPr lang="ar-IQ" sz="3200" dirty="0">
                <a:solidFill>
                  <a:schemeClr val="accent2">
                    <a:lumMod val="75000"/>
                  </a:schemeClr>
                </a:solidFill>
              </a:rPr>
              <a:t>الاعتداء على حياة رئيس الدولة</a:t>
            </a:r>
            <a:r>
              <a:rPr lang="ar-IQ" sz="3200" dirty="0" smtClean="0">
                <a:solidFill>
                  <a:schemeClr val="accent2">
                    <a:lumMod val="75000"/>
                  </a:schemeClr>
                </a:solidFill>
              </a:rPr>
              <a:t>،</a:t>
            </a:r>
          </a:p>
          <a:p>
            <a:pPr marL="457200" indent="-457200" algn="just" rtl="1">
              <a:buFontTx/>
              <a:buChar char="-"/>
            </a:pPr>
            <a:r>
              <a:rPr lang="ar-IQ" sz="3200" dirty="0" smtClean="0">
                <a:solidFill>
                  <a:schemeClr val="accent2">
                    <a:lumMod val="75000"/>
                  </a:schemeClr>
                </a:solidFill>
              </a:rPr>
              <a:t> </a:t>
            </a:r>
            <a:r>
              <a:rPr lang="ar-IQ" sz="3200" dirty="0">
                <a:solidFill>
                  <a:schemeClr val="accent2">
                    <a:lumMod val="75000"/>
                  </a:schemeClr>
                </a:solidFill>
              </a:rPr>
              <a:t>الجرائم الارهابية </a:t>
            </a:r>
          </a:p>
          <a:p>
            <a:pPr marL="457200" indent="-457200" algn="just" rtl="1">
              <a:buFontTx/>
              <a:buChar char="-"/>
            </a:pPr>
            <a:r>
              <a:rPr lang="ar-IQ" sz="3200" dirty="0" smtClean="0">
                <a:solidFill>
                  <a:schemeClr val="accent2">
                    <a:lumMod val="75000"/>
                  </a:schemeClr>
                </a:solidFill>
              </a:rPr>
              <a:t>الجرائم </a:t>
            </a:r>
            <a:r>
              <a:rPr lang="ar-IQ" sz="3200" dirty="0">
                <a:solidFill>
                  <a:schemeClr val="accent2">
                    <a:lumMod val="75000"/>
                  </a:schemeClr>
                </a:solidFill>
              </a:rPr>
              <a:t>المخلة بالشرف كالسرقة والاختلاس والتزوير وخيانة الامانة والاحتيال والرشوة وهتك </a:t>
            </a:r>
            <a:r>
              <a:rPr lang="ar-IQ" sz="3200" dirty="0" smtClean="0">
                <a:solidFill>
                  <a:schemeClr val="accent2">
                    <a:lumMod val="75000"/>
                  </a:schemeClr>
                </a:solidFill>
              </a:rPr>
              <a:t>العرض</a:t>
            </a:r>
            <a:endParaRPr lang="en-US" sz="3200" dirty="0">
              <a:solidFill>
                <a:schemeClr val="accent2">
                  <a:lumMod val="75000"/>
                </a:schemeClr>
              </a:solidFill>
            </a:endParaRPr>
          </a:p>
          <a:p>
            <a:pPr marL="457200" indent="-457200" algn="just" rtl="1">
              <a:buFontTx/>
              <a:buChar char="-"/>
            </a:pPr>
            <a:endParaRPr lang="ar-IQ" sz="3200" dirty="0" smtClean="0">
              <a:solidFill>
                <a:schemeClr val="accent2">
                  <a:lumMod val="75000"/>
                </a:schemeClr>
              </a:solidFill>
            </a:endParaRPr>
          </a:p>
        </p:txBody>
      </p:sp>
    </p:spTree>
    <p:extLst>
      <p:ext uri="{BB962C8B-B14F-4D97-AF65-F5344CB8AC3E}">
        <p14:creationId xmlns:p14="http://schemas.microsoft.com/office/powerpoint/2010/main" val="248958696"/>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214880" y="1530862"/>
            <a:ext cx="8647561" cy="3139321"/>
          </a:xfrm>
          <a:prstGeom prst="rect">
            <a:avLst/>
          </a:prstGeom>
        </p:spPr>
        <p:txBody>
          <a:bodyPr wrap="square">
            <a:spAutoFit/>
          </a:bodyPr>
          <a:lstStyle/>
          <a:p>
            <a:pPr marL="571500" indent="-571500" algn="r" rtl="1">
              <a:lnSpc>
                <a:spcPct val="150000"/>
              </a:lnSpc>
              <a:buFont typeface="Wingdings" pitchFamily="2" charset="2"/>
              <a:buChar char="Ø"/>
            </a:pPr>
            <a:r>
              <a:rPr lang="ar-IQ" sz="3600" b="1" dirty="0" smtClean="0">
                <a:solidFill>
                  <a:schemeClr val="accent2"/>
                </a:solidFill>
              </a:rPr>
              <a:t>الحقوق السياسية للإنسان</a:t>
            </a:r>
            <a:endParaRPr lang="en-US" sz="3600" b="1" dirty="0">
              <a:solidFill>
                <a:schemeClr val="accent2"/>
              </a:solidFill>
            </a:endParaRPr>
          </a:p>
          <a:p>
            <a:pPr marL="1260475" indent="-630238" algn="r" rtl="1">
              <a:lnSpc>
                <a:spcPct val="150000"/>
              </a:lnSpc>
              <a:buFont typeface="Wingdings" pitchFamily="2" charset="2"/>
              <a:buChar char="q"/>
            </a:pPr>
            <a:r>
              <a:rPr lang="ar-IQ" sz="3600" smtClean="0">
                <a:solidFill>
                  <a:schemeClr val="accent2"/>
                </a:solidFill>
              </a:rPr>
              <a:t> </a:t>
            </a:r>
            <a:r>
              <a:rPr lang="ar-IQ" sz="3600" dirty="0">
                <a:solidFill>
                  <a:schemeClr val="accent2"/>
                </a:solidFill>
              </a:rPr>
              <a:t>حق الانسان في تقرير المصير</a:t>
            </a:r>
            <a:endParaRPr lang="en-US" sz="3600" dirty="0">
              <a:solidFill>
                <a:schemeClr val="accent2"/>
              </a:solidFill>
            </a:endParaRPr>
          </a:p>
          <a:p>
            <a:pPr marL="1260475" lvl="0" indent="-630238" algn="r" rtl="1">
              <a:lnSpc>
                <a:spcPct val="150000"/>
              </a:lnSpc>
              <a:buFont typeface="Wingdings" pitchFamily="2" charset="2"/>
              <a:buChar char="q"/>
            </a:pPr>
            <a:r>
              <a:rPr lang="ar-IQ" sz="3600" dirty="0" smtClean="0">
                <a:solidFill>
                  <a:schemeClr val="accent2"/>
                </a:solidFill>
              </a:rPr>
              <a:t>حق الانسان </a:t>
            </a:r>
            <a:r>
              <a:rPr lang="ar-IQ" sz="3600" dirty="0">
                <a:solidFill>
                  <a:schemeClr val="accent2"/>
                </a:solidFill>
              </a:rPr>
              <a:t>في </a:t>
            </a:r>
            <a:r>
              <a:rPr lang="ar-IQ" sz="3600" dirty="0" smtClean="0">
                <a:solidFill>
                  <a:schemeClr val="accent2"/>
                </a:solidFill>
              </a:rPr>
              <a:t>اللجوء السياسي</a:t>
            </a:r>
            <a:endParaRPr lang="en-US" sz="3600" dirty="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a:t>
            </a:r>
            <a:r>
              <a:rPr lang="ar-IQ" sz="4000" b="1" dirty="0" smtClean="0">
                <a:solidFill>
                  <a:schemeClr val="accent2"/>
                </a:solidFill>
              </a:rPr>
              <a:t>الانسان في تقرير المصير</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640264"/>
            <a:ext cx="10275217" cy="4147739"/>
          </a:xfrm>
          <a:prstGeom prst="rect">
            <a:avLst/>
          </a:prstGeom>
        </p:spPr>
        <p:txBody>
          <a:bodyPr wrap="square">
            <a:spAutoFit/>
          </a:bodyPr>
          <a:lstStyle/>
          <a:p>
            <a:pPr algn="just" rtl="1">
              <a:lnSpc>
                <a:spcPct val="150000"/>
              </a:lnSpc>
            </a:pPr>
            <a:r>
              <a:rPr lang="ar-IQ" sz="3600" dirty="0">
                <a:solidFill>
                  <a:schemeClr val="accent2"/>
                </a:solidFill>
              </a:rPr>
              <a:t>ويقصد به : حق الشعوب في أن تحدد مستقبلها السياسي ونظام </a:t>
            </a:r>
            <a:r>
              <a:rPr lang="ar-IQ" sz="3600" dirty="0" err="1">
                <a:solidFill>
                  <a:schemeClr val="accent2"/>
                </a:solidFill>
              </a:rPr>
              <a:t>الحكمفيها</a:t>
            </a:r>
            <a:r>
              <a:rPr lang="ar-IQ" sz="3600" dirty="0">
                <a:solidFill>
                  <a:schemeClr val="accent2"/>
                </a:solidFill>
              </a:rPr>
              <a:t> وادارة شؤون بلادها من دون اي تدخل خارجي بما يضمن تحقيق السيادة الوطنية الكاملة والاستقلال التام ،وقد برز هذا الحق بشكل واضح بعد الحرب العالمية الأولى والثانية </a:t>
            </a:r>
            <a:r>
              <a:rPr lang="ar-IQ" sz="3600" dirty="0"/>
              <a:t>. </a:t>
            </a:r>
            <a:endParaRPr lang="en-US" sz="3600" dirty="0"/>
          </a:p>
          <a:p>
            <a:pPr algn="just" rtl="1">
              <a:lnSpc>
                <a:spcPct val="150000"/>
              </a:lnSpc>
            </a:pPr>
            <a:endParaRPr lang="ar-IQ" sz="3600" dirty="0" smtClean="0">
              <a:solidFill>
                <a:schemeClr val="accent2"/>
              </a:solidFill>
            </a:endParaRPr>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a:t>
            </a:r>
            <a:r>
              <a:rPr lang="ar-IQ" sz="4000" b="1" dirty="0" smtClean="0">
                <a:solidFill>
                  <a:schemeClr val="accent2"/>
                </a:solidFill>
              </a:rPr>
              <a:t>في تقرير المصير</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853441" y="1640264"/>
            <a:ext cx="10373884" cy="5047536"/>
          </a:xfrm>
          <a:prstGeom prst="rect">
            <a:avLst/>
          </a:prstGeom>
        </p:spPr>
        <p:txBody>
          <a:bodyPr wrap="square">
            <a:spAutoFit/>
          </a:bodyPr>
          <a:lstStyle/>
          <a:p>
            <a:pPr algn="r" rtl="1"/>
            <a:r>
              <a:rPr lang="ar-IQ" sz="2800" b="1" dirty="0" smtClean="0">
                <a:solidFill>
                  <a:schemeClr val="accent2">
                    <a:lumMod val="75000"/>
                  </a:schemeClr>
                </a:solidFill>
              </a:rPr>
              <a:t>تاريخ حق تقرير المصير</a:t>
            </a:r>
            <a:endParaRPr lang="en-US" sz="2800" b="1" dirty="0">
              <a:solidFill>
                <a:schemeClr val="accent2">
                  <a:lumMod val="75000"/>
                </a:schemeClr>
              </a:solidFill>
            </a:endParaRPr>
          </a:p>
          <a:p>
            <a:pPr marL="457200" indent="-457200" algn="r" rtl="1">
              <a:buFont typeface="Wingdings" pitchFamily="2" charset="2"/>
              <a:buChar char="§"/>
            </a:pPr>
            <a:r>
              <a:rPr lang="ar-IQ" sz="2800" dirty="0" smtClean="0">
                <a:solidFill>
                  <a:schemeClr val="accent2">
                    <a:lumMod val="75000"/>
                  </a:schemeClr>
                </a:solidFill>
              </a:rPr>
              <a:t>ينسب حق تقرير المصير الى </a:t>
            </a:r>
            <a:r>
              <a:rPr lang="ar-IQ" sz="2800" dirty="0">
                <a:solidFill>
                  <a:schemeClr val="accent2">
                    <a:lumMod val="75000"/>
                  </a:schemeClr>
                </a:solidFill>
              </a:rPr>
              <a:t>الرئيس الاميركي ( ويلسون )الذي حكم من عام 1913_1921</a:t>
            </a:r>
            <a:endParaRPr lang="en-US" sz="2800" dirty="0">
              <a:solidFill>
                <a:schemeClr val="accent2">
                  <a:lumMod val="75000"/>
                </a:schemeClr>
              </a:solidFill>
            </a:endParaRPr>
          </a:p>
          <a:p>
            <a:pPr marL="457200" indent="-457200" algn="r" rtl="1">
              <a:buFont typeface="Wingdings" pitchFamily="2" charset="2"/>
              <a:buChar char="§"/>
            </a:pPr>
            <a:r>
              <a:rPr lang="ar-IQ" sz="2800" dirty="0">
                <a:solidFill>
                  <a:schemeClr val="accent2">
                    <a:lumMod val="75000"/>
                  </a:schemeClr>
                </a:solidFill>
              </a:rPr>
              <a:t>مضمون حق تقرير المصير بدأ عام مع اتفاقية فرساي التي وقعت بعد الحرب العامية الثانية . </a:t>
            </a:r>
            <a:endParaRPr lang="en-US" sz="2800" dirty="0">
              <a:solidFill>
                <a:schemeClr val="accent2">
                  <a:lumMod val="75000"/>
                </a:schemeClr>
              </a:solidFill>
            </a:endParaRPr>
          </a:p>
          <a:p>
            <a:pPr marL="457200" indent="-457200" algn="r" rtl="1">
              <a:buFont typeface="Wingdings" pitchFamily="2" charset="2"/>
              <a:buChar char="§"/>
            </a:pPr>
            <a:r>
              <a:rPr lang="ar-IQ" sz="2800" dirty="0">
                <a:solidFill>
                  <a:schemeClr val="accent2">
                    <a:lumMod val="75000"/>
                  </a:schemeClr>
                </a:solidFill>
              </a:rPr>
              <a:t>عام 1942 اعلنت الامم المتحدة هذا الحق </a:t>
            </a:r>
            <a:r>
              <a:rPr lang="ar-IQ" sz="2800" dirty="0" smtClean="0">
                <a:solidFill>
                  <a:schemeClr val="accent2">
                    <a:lumMod val="75000"/>
                  </a:schemeClr>
                </a:solidFill>
              </a:rPr>
              <a:t>. </a:t>
            </a:r>
            <a:endParaRPr lang="en-US" sz="2800" dirty="0">
              <a:solidFill>
                <a:schemeClr val="accent2">
                  <a:lumMod val="75000"/>
                </a:schemeClr>
              </a:solidFill>
            </a:endParaRPr>
          </a:p>
          <a:p>
            <a:pPr marL="457200" indent="-457200" algn="r" rtl="1">
              <a:buFont typeface="Wingdings" pitchFamily="2" charset="2"/>
              <a:buChar char="§"/>
            </a:pPr>
            <a:r>
              <a:rPr lang="ar-IQ" sz="2800" dirty="0">
                <a:solidFill>
                  <a:schemeClr val="accent2">
                    <a:lumMod val="75000"/>
                  </a:schemeClr>
                </a:solidFill>
              </a:rPr>
              <a:t>عام 1945 ورد في ميثاق الامم المتحدة .</a:t>
            </a:r>
            <a:endParaRPr lang="en-US" sz="2800" dirty="0">
              <a:solidFill>
                <a:schemeClr val="accent2">
                  <a:lumMod val="75000"/>
                </a:schemeClr>
              </a:solidFill>
            </a:endParaRPr>
          </a:p>
          <a:p>
            <a:pPr marL="457200" indent="-457200" algn="r" rtl="1">
              <a:buFont typeface="Wingdings" pitchFamily="2" charset="2"/>
              <a:buChar char="§"/>
            </a:pPr>
            <a:r>
              <a:rPr lang="ar-IQ" sz="2800" dirty="0">
                <a:solidFill>
                  <a:schemeClr val="accent2">
                    <a:lumMod val="75000"/>
                  </a:schemeClr>
                </a:solidFill>
              </a:rPr>
              <a:t>عام 1960 تم اعلان منح الاستقلال لعدد من الشعوب والبلدان أصدرته الامم المتحدة .</a:t>
            </a:r>
            <a:endParaRPr lang="en-US" sz="2800" dirty="0">
              <a:solidFill>
                <a:schemeClr val="accent2">
                  <a:lumMod val="75000"/>
                </a:schemeClr>
              </a:solidFill>
            </a:endParaRPr>
          </a:p>
          <a:p>
            <a:pPr marL="457200" indent="-457200" algn="r" rtl="1">
              <a:buFont typeface="Wingdings" pitchFamily="2" charset="2"/>
              <a:buChar char="§"/>
            </a:pPr>
            <a:r>
              <a:rPr lang="ar-IQ" sz="2800" dirty="0">
                <a:solidFill>
                  <a:schemeClr val="accent2">
                    <a:lumMod val="75000"/>
                  </a:schemeClr>
                </a:solidFill>
              </a:rPr>
              <a:t>عام 1961 تم انشاء (لجنة تصفي الاستعمار) وشجعت على استخدام القوة للتحرر من الاستعمار.</a:t>
            </a:r>
            <a:endParaRPr lang="en-US" sz="2800" dirty="0">
              <a:solidFill>
                <a:schemeClr val="accent2">
                  <a:lumMod val="75000"/>
                </a:schemeClr>
              </a:solidFill>
            </a:endParaRPr>
          </a:p>
          <a:p>
            <a:pPr algn="r" rtl="1">
              <a:lnSpc>
                <a:spcPct val="150000"/>
              </a:lnSpc>
            </a:pPr>
            <a:endParaRPr lang="ar-IQ" sz="2800" dirty="0" smtClean="0">
              <a:solidFill>
                <a:schemeClr val="accent2"/>
              </a:solidFill>
            </a:endParaRPr>
          </a:p>
        </p:txBody>
      </p:sp>
    </p:spTree>
    <p:extLst>
      <p:ext uri="{BB962C8B-B14F-4D97-AF65-F5344CB8AC3E}">
        <p14:creationId xmlns:p14="http://schemas.microsoft.com/office/powerpoint/2010/main" val="3658394777"/>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a:t>
            </a:r>
            <a:r>
              <a:rPr lang="ar-IQ" sz="4000" b="1" dirty="0" smtClean="0">
                <a:solidFill>
                  <a:schemeClr val="accent2"/>
                </a:solidFill>
              </a:rPr>
              <a:t>في تقرير المصير</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853441" y="1640264"/>
            <a:ext cx="10373884" cy="4893647"/>
          </a:xfrm>
          <a:prstGeom prst="rect">
            <a:avLst/>
          </a:prstGeom>
        </p:spPr>
        <p:txBody>
          <a:bodyPr wrap="square">
            <a:spAutoFit/>
          </a:bodyPr>
          <a:lstStyle/>
          <a:p>
            <a:pPr algn="r" rtl="1"/>
            <a:r>
              <a:rPr lang="ar-IQ" sz="3200" b="1" dirty="0">
                <a:solidFill>
                  <a:schemeClr val="accent2">
                    <a:lumMod val="75000"/>
                  </a:schemeClr>
                </a:solidFill>
              </a:rPr>
              <a:t>لهذا الحق وجهان </a:t>
            </a:r>
            <a:r>
              <a:rPr lang="ar-IQ" sz="3200" b="1" dirty="0" smtClean="0">
                <a:solidFill>
                  <a:schemeClr val="accent2">
                    <a:lumMod val="75000"/>
                  </a:schemeClr>
                </a:solidFill>
              </a:rPr>
              <a:t>:</a:t>
            </a:r>
          </a:p>
          <a:p>
            <a:pPr algn="r" rtl="1"/>
            <a:endParaRPr lang="en-US" sz="1600" dirty="0">
              <a:solidFill>
                <a:schemeClr val="accent2">
                  <a:lumMod val="75000"/>
                </a:schemeClr>
              </a:solidFill>
            </a:endParaRPr>
          </a:p>
          <a:p>
            <a:pPr algn="r" rtl="1"/>
            <a:r>
              <a:rPr lang="ar-IQ" sz="3200" b="1" dirty="0">
                <a:solidFill>
                  <a:schemeClr val="accent2">
                    <a:lumMod val="75000"/>
                  </a:schemeClr>
                </a:solidFill>
              </a:rPr>
              <a:t>الأول</a:t>
            </a:r>
            <a:r>
              <a:rPr lang="ar-IQ" sz="3200" dirty="0">
                <a:solidFill>
                  <a:schemeClr val="accent2">
                    <a:lumMod val="75000"/>
                  </a:schemeClr>
                </a:solidFill>
              </a:rPr>
              <a:t> : خارجي وهو ان تحترم الدول الأخرى حق كل شعب في تقرير مصيره من دون اي تدخل </a:t>
            </a:r>
            <a:r>
              <a:rPr lang="ar-IQ" sz="3200" dirty="0" smtClean="0">
                <a:solidFill>
                  <a:schemeClr val="accent2">
                    <a:lumMod val="75000"/>
                  </a:schemeClr>
                </a:solidFill>
              </a:rPr>
              <a:t>.</a:t>
            </a:r>
          </a:p>
          <a:p>
            <a:pPr algn="r" rtl="1"/>
            <a:endParaRPr lang="en-US" dirty="0">
              <a:solidFill>
                <a:schemeClr val="accent2">
                  <a:lumMod val="75000"/>
                </a:schemeClr>
              </a:solidFill>
            </a:endParaRPr>
          </a:p>
          <a:p>
            <a:pPr algn="r" rtl="1"/>
            <a:r>
              <a:rPr lang="ar-IQ" sz="3200" b="1" dirty="0">
                <a:solidFill>
                  <a:schemeClr val="accent2">
                    <a:lumMod val="75000"/>
                  </a:schemeClr>
                </a:solidFill>
              </a:rPr>
              <a:t>الثاني</a:t>
            </a:r>
            <a:r>
              <a:rPr lang="ar-IQ" sz="3200" dirty="0">
                <a:solidFill>
                  <a:schemeClr val="accent2">
                    <a:lumMod val="75000"/>
                  </a:schemeClr>
                </a:solidFill>
              </a:rPr>
              <a:t> : داخلي  هو حق المواطن في المشاركة في الانتخاب لتولي الوظائف العامة بما يضمن ادارة شؤون البلاد من قبل أبنائه . ويرتبط هذا الحق بحق الشعوب في الكفاح المسلح من اجل التحرير من الاستعمار ومن هيمنة البلدان الاخرى . </a:t>
            </a:r>
            <a:endParaRPr lang="en-US" sz="3200" dirty="0">
              <a:solidFill>
                <a:schemeClr val="accent2">
                  <a:lumMod val="75000"/>
                </a:schemeClr>
              </a:solidFill>
            </a:endParaRPr>
          </a:p>
          <a:p>
            <a:pPr algn="r" rtl="1">
              <a:lnSpc>
                <a:spcPct val="150000"/>
              </a:lnSpc>
            </a:pPr>
            <a:endParaRPr lang="ar-IQ" sz="2800" dirty="0" smtClean="0">
              <a:solidFill>
                <a:schemeClr val="accent2">
                  <a:lumMod val="75000"/>
                </a:schemeClr>
              </a:solidFill>
            </a:endParaRPr>
          </a:p>
        </p:txBody>
      </p:sp>
    </p:spTree>
    <p:extLst>
      <p:ext uri="{BB962C8B-B14F-4D97-AF65-F5344CB8AC3E}">
        <p14:creationId xmlns:p14="http://schemas.microsoft.com/office/powerpoint/2010/main" val="1003539254"/>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a:t>
            </a:r>
            <a:r>
              <a:rPr lang="ar-IQ" sz="4000" b="1" dirty="0" smtClean="0">
                <a:solidFill>
                  <a:schemeClr val="accent2"/>
                </a:solidFill>
              </a:rPr>
              <a:t>في تقرير المصير</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680720" y="1426904"/>
            <a:ext cx="10647679" cy="4616648"/>
          </a:xfrm>
          <a:prstGeom prst="rect">
            <a:avLst/>
          </a:prstGeom>
        </p:spPr>
        <p:txBody>
          <a:bodyPr wrap="square">
            <a:spAutoFit/>
          </a:bodyPr>
          <a:lstStyle/>
          <a:p>
            <a:pPr algn="just" rtl="1">
              <a:lnSpc>
                <a:spcPct val="150000"/>
              </a:lnSpc>
            </a:pPr>
            <a:r>
              <a:rPr lang="ar-IQ" sz="2800" dirty="0" smtClean="0">
                <a:solidFill>
                  <a:schemeClr val="accent2">
                    <a:lumMod val="75000"/>
                  </a:schemeClr>
                </a:solidFill>
              </a:rPr>
              <a:t>- أكد </a:t>
            </a:r>
            <a:r>
              <a:rPr lang="ar-IQ" sz="2800" dirty="0">
                <a:solidFill>
                  <a:schemeClr val="accent2">
                    <a:lumMod val="75000"/>
                  </a:schemeClr>
                </a:solidFill>
              </a:rPr>
              <a:t>ميثاق الامم المتحدة </a:t>
            </a:r>
            <a:r>
              <a:rPr lang="ar-IQ" sz="2800" dirty="0" smtClean="0">
                <a:solidFill>
                  <a:schemeClr val="accent2">
                    <a:lumMod val="75000"/>
                  </a:schemeClr>
                </a:solidFill>
              </a:rPr>
              <a:t>عام 1945على </a:t>
            </a:r>
            <a:r>
              <a:rPr lang="ar-IQ" sz="2800" dirty="0">
                <a:solidFill>
                  <a:schemeClr val="accent2">
                    <a:lumMod val="75000"/>
                  </a:schemeClr>
                </a:solidFill>
              </a:rPr>
              <a:t>حق الشعوب في تقرير مصيرها وتنمية العلاقات الودية بين الدول على أساس الاحترام المتبادل </a:t>
            </a:r>
            <a:r>
              <a:rPr lang="ar-IQ" sz="2800" dirty="0" smtClean="0">
                <a:solidFill>
                  <a:schemeClr val="accent2">
                    <a:lumMod val="75000"/>
                  </a:schemeClr>
                </a:solidFill>
              </a:rPr>
              <a:t>.</a:t>
            </a:r>
          </a:p>
          <a:p>
            <a:pPr algn="just" rtl="1">
              <a:lnSpc>
                <a:spcPct val="150000"/>
              </a:lnSpc>
            </a:pPr>
            <a:r>
              <a:rPr lang="ar-IQ" sz="2800" dirty="0" smtClean="0">
                <a:solidFill>
                  <a:schemeClr val="accent2">
                    <a:lumMod val="75000"/>
                  </a:schemeClr>
                </a:solidFill>
              </a:rPr>
              <a:t>- </a:t>
            </a:r>
            <a:r>
              <a:rPr lang="ar-IQ" sz="2800" dirty="0">
                <a:solidFill>
                  <a:schemeClr val="accent2">
                    <a:lumMod val="75000"/>
                  </a:schemeClr>
                </a:solidFill>
              </a:rPr>
              <a:t>نص العهدان الدوليان </a:t>
            </a:r>
            <a:r>
              <a:rPr lang="ar-IQ" sz="2800" dirty="0" smtClean="0">
                <a:solidFill>
                  <a:schemeClr val="accent2">
                    <a:lumMod val="75000"/>
                  </a:schemeClr>
                </a:solidFill>
              </a:rPr>
              <a:t>للحقوق المدنية </a:t>
            </a:r>
            <a:r>
              <a:rPr lang="ar-IQ" sz="2800" dirty="0">
                <a:solidFill>
                  <a:schemeClr val="accent2">
                    <a:lumMod val="75000"/>
                  </a:schemeClr>
                </a:solidFill>
              </a:rPr>
              <a:t>والسياسية وللحقوق الاقتصادية والاجتماعية والثقافية لعام1966 عل حق الشعوب في تقرير المصير بحرية  في </a:t>
            </a:r>
            <a:r>
              <a:rPr lang="ar-IQ" sz="2800" dirty="0" smtClean="0">
                <a:solidFill>
                  <a:schemeClr val="accent2">
                    <a:lumMod val="75000"/>
                  </a:schemeClr>
                </a:solidFill>
              </a:rPr>
              <a:t>نموها </a:t>
            </a:r>
            <a:r>
              <a:rPr lang="ar-IQ" sz="2800" dirty="0">
                <a:solidFill>
                  <a:schemeClr val="accent2">
                    <a:lumMod val="75000"/>
                  </a:schemeClr>
                </a:solidFill>
              </a:rPr>
              <a:t>السياسي والاقتصادي والثقافي والاجتماعي </a:t>
            </a:r>
            <a:endParaRPr lang="ar-IQ" sz="2800" dirty="0" smtClean="0">
              <a:solidFill>
                <a:schemeClr val="accent2">
                  <a:lumMod val="75000"/>
                </a:schemeClr>
              </a:solidFill>
            </a:endParaRPr>
          </a:p>
          <a:p>
            <a:pPr algn="just" rtl="1">
              <a:lnSpc>
                <a:spcPct val="150000"/>
              </a:lnSpc>
            </a:pPr>
            <a:r>
              <a:rPr lang="ar-IQ" sz="2800" dirty="0" smtClean="0">
                <a:solidFill>
                  <a:schemeClr val="accent2">
                    <a:lumMod val="75000"/>
                  </a:schemeClr>
                </a:solidFill>
              </a:rPr>
              <a:t> - ورد </a:t>
            </a:r>
            <a:r>
              <a:rPr lang="ar-IQ" sz="2800" dirty="0">
                <a:solidFill>
                  <a:schemeClr val="accent2">
                    <a:lumMod val="75000"/>
                  </a:schemeClr>
                </a:solidFill>
              </a:rPr>
              <a:t>هذا الحق في الميثاق العربي لحقوق الانسان عام1997 ( لكافة الشعوب الحق في تقرير المصير والسيطرة على ثرواتها ومواردها الطبيعية ونمط كبانها السياسي .</a:t>
            </a:r>
            <a:endParaRPr lang="ar-IQ" sz="2800" dirty="0" smtClean="0">
              <a:solidFill>
                <a:schemeClr val="accent2">
                  <a:lumMod val="75000"/>
                </a:schemeClr>
              </a:solidFill>
            </a:endParaRPr>
          </a:p>
        </p:txBody>
      </p:sp>
    </p:spTree>
    <p:extLst>
      <p:ext uri="{BB962C8B-B14F-4D97-AF65-F5344CB8AC3E}">
        <p14:creationId xmlns:p14="http://schemas.microsoft.com/office/powerpoint/2010/main" val="3276175116"/>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a:t>
            </a:r>
            <a:r>
              <a:rPr lang="ar-IQ" sz="4000" b="1" dirty="0" smtClean="0">
                <a:solidFill>
                  <a:schemeClr val="accent2"/>
                </a:solidFill>
              </a:rPr>
              <a:t>في تقرير المصير</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680719" y="1609784"/>
            <a:ext cx="10647679" cy="4031873"/>
          </a:xfrm>
          <a:prstGeom prst="rect">
            <a:avLst/>
          </a:prstGeom>
        </p:spPr>
        <p:txBody>
          <a:bodyPr wrap="square">
            <a:spAutoFit/>
          </a:bodyPr>
          <a:lstStyle/>
          <a:p>
            <a:pPr algn="r" rtl="1"/>
            <a:r>
              <a:rPr lang="ar-IQ" sz="3200" b="1" dirty="0">
                <a:solidFill>
                  <a:schemeClr val="accent2">
                    <a:lumMod val="75000"/>
                  </a:schemeClr>
                </a:solidFill>
              </a:rPr>
              <a:t>اهم مظاهر حق الشعوب في تقرير مصيرها </a:t>
            </a:r>
            <a:r>
              <a:rPr lang="ar-IQ" sz="3200" b="1" dirty="0" smtClean="0">
                <a:solidFill>
                  <a:schemeClr val="accent2">
                    <a:lumMod val="75000"/>
                  </a:schemeClr>
                </a:solidFill>
              </a:rPr>
              <a:t>:-</a:t>
            </a:r>
            <a:endParaRPr lang="en-US" sz="2800" b="1" dirty="0">
              <a:solidFill>
                <a:schemeClr val="accent2">
                  <a:lumMod val="75000"/>
                </a:schemeClr>
              </a:solidFill>
            </a:endParaRPr>
          </a:p>
          <a:p>
            <a:pPr marL="457200" indent="-457200" algn="r" rtl="1">
              <a:buFont typeface="Wingdings" pitchFamily="2" charset="2"/>
              <a:buChar char="§"/>
            </a:pPr>
            <a:r>
              <a:rPr lang="ar-IQ" sz="3200" dirty="0">
                <a:solidFill>
                  <a:schemeClr val="accent2">
                    <a:lumMod val="75000"/>
                  </a:schemeClr>
                </a:solidFill>
              </a:rPr>
              <a:t>حقها في التخلص من الاستعمار وفرض سيادتها على بلدانها . </a:t>
            </a:r>
            <a:endParaRPr lang="en-US" sz="3200" dirty="0">
              <a:solidFill>
                <a:schemeClr val="accent2">
                  <a:lumMod val="75000"/>
                </a:schemeClr>
              </a:solidFill>
            </a:endParaRPr>
          </a:p>
          <a:p>
            <a:pPr marL="457200" indent="-457200" algn="r" rtl="1">
              <a:buFont typeface="Wingdings" pitchFamily="2" charset="2"/>
              <a:buChar char="§"/>
            </a:pPr>
            <a:r>
              <a:rPr lang="ar-IQ" sz="3200" dirty="0" smtClean="0">
                <a:solidFill>
                  <a:schemeClr val="accent2">
                    <a:lumMod val="75000"/>
                  </a:schemeClr>
                </a:solidFill>
              </a:rPr>
              <a:t>حقها </a:t>
            </a:r>
            <a:r>
              <a:rPr lang="ar-IQ" sz="3200" dirty="0">
                <a:solidFill>
                  <a:schemeClr val="accent2">
                    <a:lumMod val="75000"/>
                  </a:schemeClr>
                </a:solidFill>
              </a:rPr>
              <a:t>في اختيار نظامها السياسي ودستور بلادها .</a:t>
            </a:r>
            <a:endParaRPr lang="en-US" sz="3200" dirty="0">
              <a:solidFill>
                <a:schemeClr val="accent2">
                  <a:lumMod val="75000"/>
                </a:schemeClr>
              </a:solidFill>
            </a:endParaRPr>
          </a:p>
          <a:p>
            <a:pPr marL="457200" indent="-457200" algn="r" rtl="1">
              <a:buFont typeface="Wingdings" pitchFamily="2" charset="2"/>
              <a:buChar char="§"/>
            </a:pPr>
            <a:r>
              <a:rPr lang="ar-IQ" sz="3200" dirty="0">
                <a:solidFill>
                  <a:schemeClr val="accent2">
                    <a:lumMod val="75000"/>
                  </a:schemeClr>
                </a:solidFill>
              </a:rPr>
              <a:t>حقها في السيادة على مواردها الاقتصادية والتصرف بحرية في ثرواتها الاقتصادية وثرواتها الطبيعية وادارة منشاتها الاقتصادية والتجارية .</a:t>
            </a:r>
            <a:endParaRPr lang="en-US" sz="3200" dirty="0">
              <a:solidFill>
                <a:schemeClr val="accent2">
                  <a:lumMod val="75000"/>
                </a:schemeClr>
              </a:solidFill>
            </a:endParaRPr>
          </a:p>
          <a:p>
            <a:pPr marL="457200" indent="-457200" algn="r" rtl="1">
              <a:buFont typeface="Wingdings" pitchFamily="2" charset="2"/>
              <a:buChar char="§"/>
            </a:pPr>
            <a:r>
              <a:rPr lang="ar-IQ" sz="3200" dirty="0">
                <a:solidFill>
                  <a:schemeClr val="accent2">
                    <a:lumMod val="75000"/>
                  </a:schemeClr>
                </a:solidFill>
              </a:rPr>
              <a:t>حقها في المساواة بين الافراد من دون التمييز بسبب العرق او اللون او الدين او المعتقد ....</a:t>
            </a:r>
            <a:endParaRPr lang="en-US" sz="3200" dirty="0">
              <a:solidFill>
                <a:schemeClr val="accent2">
                  <a:lumMod val="75000"/>
                </a:schemeClr>
              </a:solidFill>
            </a:endParaRPr>
          </a:p>
          <a:p>
            <a:pPr marL="457200" indent="-457200" algn="r" rtl="1">
              <a:buFont typeface="Wingdings" pitchFamily="2" charset="2"/>
              <a:buChar char="§"/>
            </a:pPr>
            <a:r>
              <a:rPr lang="ar-IQ" sz="3200" dirty="0">
                <a:solidFill>
                  <a:schemeClr val="accent2">
                    <a:lumMod val="75000"/>
                  </a:schemeClr>
                </a:solidFill>
              </a:rPr>
              <a:t>حقها في الحفاض على قيمتها الاجتماعية والثقافية . </a:t>
            </a:r>
            <a:endParaRPr lang="ar-IQ" sz="3200" dirty="0" smtClean="0">
              <a:solidFill>
                <a:schemeClr val="accent2">
                  <a:lumMod val="75000"/>
                </a:schemeClr>
              </a:solidFill>
            </a:endParaRPr>
          </a:p>
        </p:txBody>
      </p:sp>
    </p:spTree>
    <p:extLst>
      <p:ext uri="{BB962C8B-B14F-4D97-AF65-F5344CB8AC3E}">
        <p14:creationId xmlns:p14="http://schemas.microsoft.com/office/powerpoint/2010/main" val="157644208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680719" y="1609784"/>
            <a:ext cx="10647679" cy="4616648"/>
          </a:xfrm>
          <a:prstGeom prst="rect">
            <a:avLst/>
          </a:prstGeom>
        </p:spPr>
        <p:txBody>
          <a:bodyPr wrap="square">
            <a:spAutoFit/>
          </a:bodyPr>
          <a:lstStyle/>
          <a:p>
            <a:pPr algn="just" rtl="1"/>
            <a:r>
              <a:rPr lang="ar-IQ" sz="3200" dirty="0">
                <a:solidFill>
                  <a:schemeClr val="accent2">
                    <a:lumMod val="75000"/>
                  </a:schemeClr>
                </a:solidFill>
              </a:rPr>
              <a:t>حق الانسان في اللجوء </a:t>
            </a:r>
            <a:r>
              <a:rPr lang="ar-IQ" sz="3200" dirty="0" smtClean="0">
                <a:solidFill>
                  <a:schemeClr val="accent2">
                    <a:lumMod val="75000"/>
                  </a:schemeClr>
                </a:solidFill>
              </a:rPr>
              <a:t>السياسي: ويقصد به </a:t>
            </a:r>
            <a:r>
              <a:rPr lang="ar-IQ" sz="3200" dirty="0">
                <a:solidFill>
                  <a:schemeClr val="accent2">
                    <a:lumMod val="75000"/>
                  </a:schemeClr>
                </a:solidFill>
              </a:rPr>
              <a:t>حق الانسان في مغادرة بلده الى بلد اخر ، بسبب تعرضه لمضايقات او تهديد بالاتهام بسبب اراءه ومعتقداته السياسية والتي تشكل بما يعرف بالجريمة السياسية </a:t>
            </a:r>
            <a:endParaRPr lang="ar-IQ" sz="3200" dirty="0" smtClean="0">
              <a:solidFill>
                <a:schemeClr val="accent2">
                  <a:lumMod val="75000"/>
                </a:schemeClr>
              </a:solidFill>
            </a:endParaRPr>
          </a:p>
          <a:p>
            <a:pPr algn="just" rtl="1"/>
            <a:endParaRPr lang="ar-IQ" dirty="0" smtClean="0">
              <a:solidFill>
                <a:schemeClr val="accent2">
                  <a:lumMod val="75000"/>
                </a:schemeClr>
              </a:solidFill>
            </a:endParaRPr>
          </a:p>
          <a:p>
            <a:pPr marL="92075" indent="-92075" algn="just" rtl="1">
              <a:buFontTx/>
              <a:buChar char="-"/>
            </a:pPr>
            <a:r>
              <a:rPr lang="ar-IQ" sz="3200" dirty="0" smtClean="0">
                <a:solidFill>
                  <a:schemeClr val="accent2">
                    <a:lumMod val="75000"/>
                  </a:schemeClr>
                </a:solidFill>
              </a:rPr>
              <a:t> لهذا الحق </a:t>
            </a:r>
            <a:r>
              <a:rPr lang="ar-IQ" sz="3200" dirty="0">
                <a:solidFill>
                  <a:schemeClr val="accent2">
                    <a:lumMod val="75000"/>
                  </a:schemeClr>
                </a:solidFill>
              </a:rPr>
              <a:t>حماية قانونية توفرها الدولة المضيفة لشخص يلجأ اليها هاربا من اضطهاد سلطات بلده له بسبب اتهامه او الخشية من اتهامه بجريمة سياسية </a:t>
            </a:r>
            <a:r>
              <a:rPr lang="ar-IQ" sz="3200" dirty="0" smtClean="0">
                <a:solidFill>
                  <a:schemeClr val="accent2">
                    <a:lumMod val="75000"/>
                  </a:schemeClr>
                </a:solidFill>
              </a:rPr>
              <a:t>.</a:t>
            </a:r>
          </a:p>
          <a:p>
            <a:pPr algn="just" rtl="1"/>
            <a:endParaRPr lang="ar-IQ" sz="1400" dirty="0" smtClean="0">
              <a:solidFill>
                <a:schemeClr val="accent2">
                  <a:lumMod val="75000"/>
                </a:schemeClr>
              </a:solidFill>
            </a:endParaRPr>
          </a:p>
          <a:p>
            <a:pPr algn="just" rtl="1"/>
            <a:r>
              <a:rPr lang="ar-IQ" sz="3200" dirty="0" smtClean="0">
                <a:solidFill>
                  <a:schemeClr val="accent2">
                    <a:lumMod val="75000"/>
                  </a:schemeClr>
                </a:solidFill>
              </a:rPr>
              <a:t>- يتضمن </a:t>
            </a:r>
            <a:r>
              <a:rPr lang="ar-IQ" sz="3200" dirty="0">
                <a:solidFill>
                  <a:schemeClr val="accent2">
                    <a:lumMod val="75000"/>
                  </a:schemeClr>
                </a:solidFill>
              </a:rPr>
              <a:t>هذا الحق التزام الدولة المضيفة بمنع تسليم </a:t>
            </a:r>
            <a:r>
              <a:rPr lang="ar-IQ" sz="3200" dirty="0" smtClean="0">
                <a:solidFill>
                  <a:schemeClr val="accent2">
                    <a:lumMod val="75000"/>
                  </a:schemeClr>
                </a:solidFill>
              </a:rPr>
              <a:t>اللاجئ  </a:t>
            </a:r>
            <a:r>
              <a:rPr lang="ar-IQ" sz="3200" dirty="0">
                <a:solidFill>
                  <a:schemeClr val="accent2">
                    <a:lumMod val="75000"/>
                  </a:schemeClr>
                </a:solidFill>
              </a:rPr>
              <a:t>السياسي الى بلده التي فرّ منها ، لأن هذا الحق يتضمن معنى الحماية والامان في البلد المضّيف .</a:t>
            </a:r>
            <a:endParaRPr lang="en-US" sz="3200" dirty="0">
              <a:solidFill>
                <a:schemeClr val="accent2">
                  <a:lumMod val="75000"/>
                </a:schemeClr>
              </a:solidFill>
            </a:endParaRPr>
          </a:p>
          <a:p>
            <a:pPr algn="r" rtl="1"/>
            <a:endParaRPr lang="ar-IQ" sz="3200" dirty="0" smtClean="0">
              <a:solidFill>
                <a:schemeClr val="accent2">
                  <a:lumMod val="75000"/>
                </a:schemeClr>
              </a:solidFill>
            </a:endParaRPr>
          </a:p>
        </p:txBody>
      </p:sp>
    </p:spTree>
    <p:extLst>
      <p:ext uri="{BB962C8B-B14F-4D97-AF65-F5344CB8AC3E}">
        <p14:creationId xmlns:p14="http://schemas.microsoft.com/office/powerpoint/2010/main" val="4268321858"/>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rtl="1"/>
            <a:r>
              <a:rPr lang="ar-IQ" sz="4000" b="1" dirty="0" smtClean="0">
                <a:solidFill>
                  <a:schemeClr val="accent2">
                    <a:lumMod val="75000"/>
                  </a:schemeClr>
                </a:solidFill>
              </a:rPr>
              <a:t>حق </a:t>
            </a:r>
            <a:r>
              <a:rPr lang="ar-IQ" sz="4000" b="1" dirty="0">
                <a:solidFill>
                  <a:schemeClr val="accent2">
                    <a:lumMod val="75000"/>
                  </a:schemeClr>
                </a:solidFill>
              </a:rPr>
              <a:t>الانسان في اللجوء السياسي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680719" y="1609784"/>
            <a:ext cx="10647679" cy="2923877"/>
          </a:xfrm>
          <a:prstGeom prst="rect">
            <a:avLst/>
          </a:prstGeom>
        </p:spPr>
        <p:txBody>
          <a:bodyPr wrap="square">
            <a:spAutoFit/>
          </a:bodyPr>
          <a:lstStyle/>
          <a:p>
            <a:pPr algn="r" rtl="1"/>
            <a:r>
              <a:rPr lang="ar-IQ" sz="4000" b="1" dirty="0">
                <a:solidFill>
                  <a:schemeClr val="accent2">
                    <a:lumMod val="75000"/>
                  </a:schemeClr>
                </a:solidFill>
              </a:rPr>
              <a:t>انواع اللجوء </a:t>
            </a:r>
            <a:endParaRPr lang="ar-IQ" sz="4000" b="1" dirty="0" smtClean="0">
              <a:solidFill>
                <a:schemeClr val="accent2">
                  <a:lumMod val="75000"/>
                </a:schemeClr>
              </a:solidFill>
            </a:endParaRPr>
          </a:p>
          <a:p>
            <a:pPr algn="r" rtl="1"/>
            <a:endParaRPr lang="en-US" sz="2400" b="1" dirty="0">
              <a:solidFill>
                <a:schemeClr val="accent2">
                  <a:lumMod val="75000"/>
                </a:schemeClr>
              </a:solidFill>
            </a:endParaRPr>
          </a:p>
          <a:p>
            <a:pPr marL="457200" indent="-457200" algn="r" rtl="1">
              <a:buFont typeface="Wingdings" pitchFamily="2" charset="2"/>
              <a:buChar char="q"/>
            </a:pPr>
            <a:r>
              <a:rPr lang="ar-IQ" sz="4000" dirty="0">
                <a:solidFill>
                  <a:schemeClr val="accent2">
                    <a:lumMod val="75000"/>
                  </a:schemeClr>
                </a:solidFill>
              </a:rPr>
              <a:t> لجوء سياسي </a:t>
            </a:r>
            <a:endParaRPr lang="en-US" sz="4000" dirty="0">
              <a:solidFill>
                <a:schemeClr val="accent2">
                  <a:lumMod val="75000"/>
                </a:schemeClr>
              </a:solidFill>
            </a:endParaRPr>
          </a:p>
          <a:p>
            <a:pPr marL="457200" indent="-457200" algn="r" rtl="1">
              <a:buFont typeface="Wingdings" pitchFamily="2" charset="2"/>
              <a:buChar char="q"/>
            </a:pPr>
            <a:r>
              <a:rPr lang="ar-IQ" sz="4000" dirty="0">
                <a:solidFill>
                  <a:schemeClr val="accent2">
                    <a:lumMod val="75000"/>
                  </a:schemeClr>
                </a:solidFill>
              </a:rPr>
              <a:t> </a:t>
            </a:r>
            <a:r>
              <a:rPr lang="ar-IQ" sz="4000" dirty="0" smtClean="0">
                <a:solidFill>
                  <a:schemeClr val="accent2">
                    <a:lumMod val="75000"/>
                  </a:schemeClr>
                </a:solidFill>
              </a:rPr>
              <a:t>لجوء </a:t>
            </a:r>
            <a:r>
              <a:rPr lang="ar-IQ" sz="4000" dirty="0">
                <a:solidFill>
                  <a:schemeClr val="accent2">
                    <a:lumMod val="75000"/>
                  </a:schemeClr>
                </a:solidFill>
              </a:rPr>
              <a:t>انساني </a:t>
            </a:r>
            <a:endParaRPr lang="en-US" sz="4000" dirty="0">
              <a:solidFill>
                <a:schemeClr val="accent2">
                  <a:lumMod val="75000"/>
                </a:schemeClr>
              </a:solidFill>
            </a:endParaRPr>
          </a:p>
          <a:p>
            <a:pPr marL="457200" indent="-457200" algn="r" rtl="1">
              <a:buFont typeface="Wingdings" pitchFamily="2" charset="2"/>
              <a:buChar char="q"/>
            </a:pPr>
            <a:r>
              <a:rPr lang="ar-IQ" sz="4000" dirty="0">
                <a:solidFill>
                  <a:schemeClr val="accent2">
                    <a:lumMod val="75000"/>
                  </a:schemeClr>
                </a:solidFill>
              </a:rPr>
              <a:t> </a:t>
            </a:r>
            <a:r>
              <a:rPr lang="ar-IQ" sz="4000" dirty="0" smtClean="0">
                <a:solidFill>
                  <a:schemeClr val="accent2">
                    <a:lumMod val="75000"/>
                  </a:schemeClr>
                </a:solidFill>
              </a:rPr>
              <a:t>لجوء </a:t>
            </a:r>
            <a:r>
              <a:rPr lang="ar-IQ" sz="4000" dirty="0">
                <a:solidFill>
                  <a:schemeClr val="accent2">
                    <a:lumMod val="75000"/>
                  </a:schemeClr>
                </a:solidFill>
              </a:rPr>
              <a:t>دبلوماسي</a:t>
            </a:r>
            <a:endParaRPr lang="ar-IQ" sz="4000" dirty="0" smtClean="0">
              <a:solidFill>
                <a:schemeClr val="accent2">
                  <a:lumMod val="75000"/>
                </a:schemeClr>
              </a:solidFill>
            </a:endParaRPr>
          </a:p>
        </p:txBody>
      </p:sp>
    </p:spTree>
    <p:extLst>
      <p:ext uri="{BB962C8B-B14F-4D97-AF65-F5344CB8AC3E}">
        <p14:creationId xmlns:p14="http://schemas.microsoft.com/office/powerpoint/2010/main" val="613731328"/>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6858</TotalTime>
  <Words>767</Words>
  <Application>Microsoft Office PowerPoint</Application>
  <PresentationFormat>مخصص</PresentationFormat>
  <Paragraphs>116</Paragraphs>
  <Slides>14</Slides>
  <Notes>13</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Organic</vt:lpstr>
      <vt:lpstr>عرض تقديمي في PowerPoint</vt:lpstr>
      <vt:lpstr>الموضوعات</vt:lpstr>
      <vt:lpstr>حق الانسان في تقرير المصير</vt:lpstr>
      <vt:lpstr>حق الانسان في تقرير المصير</vt:lpstr>
      <vt:lpstr>حق الانسان في تقرير المصير</vt:lpstr>
      <vt:lpstr>حق الانسان في تقرير المصير</vt:lpstr>
      <vt:lpstr>حق الانسان في تقرير المصير</vt:lpstr>
      <vt:lpstr>حق الانسان في اللجوء السياسي </vt:lpstr>
      <vt:lpstr>حق الانسان في اللجوء السياسي </vt:lpstr>
      <vt:lpstr>حق الانسان في اللجوء السياسي </vt:lpstr>
      <vt:lpstr>حق الانسان في اللجوء السياسي </vt:lpstr>
      <vt:lpstr>حق الانسان في اللجوء السياسي </vt:lpstr>
      <vt:lpstr>حق الانسان في اللجوء السياسي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399</cp:revision>
  <dcterms:created xsi:type="dcterms:W3CDTF">2014-05-07T08:18:51Z</dcterms:created>
  <dcterms:modified xsi:type="dcterms:W3CDTF">2025-03-29T07:01:46Z</dcterms:modified>
</cp:coreProperties>
</file>