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60" r:id="rId4"/>
    <p:sldId id="264" r:id="rId5"/>
    <p:sldId id="261" r:id="rId6"/>
    <p:sldId id="265" r:id="rId7"/>
    <p:sldId id="266" r:id="rId8"/>
    <p:sldId id="267" r:id="rId9"/>
    <p:sldId id="263" r:id="rId1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3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A17E1DC-6869-4300-9335-B847AF75A7D2}" type="datetimeFigureOut">
              <a:rPr lang="ar-IQ" smtClean="0"/>
              <a:t>09/04/1446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8000EC0-0144-40A8-975F-D4787AE41EC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77040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00EC0-0144-40A8-975F-D4787AE41ECE}" type="slidenum">
              <a:rPr lang="ar-IQ" smtClean="0"/>
              <a:t>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52286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79DA-7CE9-4771-AE5B-9540A0C5E0E2}" type="datetimeFigureOut">
              <a:rPr lang="ar-IQ" smtClean="0"/>
              <a:t>09/04/1446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AC65-B727-4BF6-A646-7C74BB3AA81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1408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79DA-7CE9-4771-AE5B-9540A0C5E0E2}" type="datetimeFigureOut">
              <a:rPr lang="ar-IQ" smtClean="0"/>
              <a:t>09/04/1446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AC65-B727-4BF6-A646-7C74BB3AA81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04480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79DA-7CE9-4771-AE5B-9540A0C5E0E2}" type="datetimeFigureOut">
              <a:rPr lang="ar-IQ" smtClean="0"/>
              <a:t>09/04/1446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AC65-B727-4BF6-A646-7C74BB3AA81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9966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79DA-7CE9-4771-AE5B-9540A0C5E0E2}" type="datetimeFigureOut">
              <a:rPr lang="ar-IQ" smtClean="0"/>
              <a:t>09/04/1446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AC65-B727-4BF6-A646-7C74BB3AA81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43733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79DA-7CE9-4771-AE5B-9540A0C5E0E2}" type="datetimeFigureOut">
              <a:rPr lang="ar-IQ" smtClean="0"/>
              <a:t>09/04/1446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AC65-B727-4BF6-A646-7C74BB3AA81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500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79DA-7CE9-4771-AE5B-9540A0C5E0E2}" type="datetimeFigureOut">
              <a:rPr lang="ar-IQ" smtClean="0"/>
              <a:t>09/04/1446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AC65-B727-4BF6-A646-7C74BB3AA81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7396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79DA-7CE9-4771-AE5B-9540A0C5E0E2}" type="datetimeFigureOut">
              <a:rPr lang="ar-IQ" smtClean="0"/>
              <a:t>09/04/1446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AC65-B727-4BF6-A646-7C74BB3AA81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2560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79DA-7CE9-4771-AE5B-9540A0C5E0E2}" type="datetimeFigureOut">
              <a:rPr lang="ar-IQ" smtClean="0"/>
              <a:t>09/04/1446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AC65-B727-4BF6-A646-7C74BB3AA81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20077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79DA-7CE9-4771-AE5B-9540A0C5E0E2}" type="datetimeFigureOut">
              <a:rPr lang="ar-IQ" smtClean="0"/>
              <a:t>09/04/1446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AC65-B727-4BF6-A646-7C74BB3AA81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61458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79DA-7CE9-4771-AE5B-9540A0C5E0E2}" type="datetimeFigureOut">
              <a:rPr lang="ar-IQ" smtClean="0"/>
              <a:t>09/04/1446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AC65-B727-4BF6-A646-7C74BB3AA81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68096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79DA-7CE9-4771-AE5B-9540A0C5E0E2}" type="datetimeFigureOut">
              <a:rPr lang="ar-IQ" smtClean="0"/>
              <a:t>09/04/1446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AC65-B727-4BF6-A646-7C74BB3AA81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80695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879DA-7CE9-4771-AE5B-9540A0C5E0E2}" type="datetimeFigureOut">
              <a:rPr lang="ar-IQ" smtClean="0"/>
              <a:t>09/04/1446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DAC65-B727-4BF6-A646-7C74BB3AA81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0250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جامعة المستقبل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629" y="415162"/>
            <a:ext cx="1428751" cy="1438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609600" y="297930"/>
            <a:ext cx="58674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prstClr val="black"/>
                </a:solidFill>
              </a:rPr>
              <a:t>AL-</a:t>
            </a:r>
            <a:r>
              <a:rPr lang="en-US" sz="2400" b="1" dirty="0" err="1">
                <a:solidFill>
                  <a:prstClr val="black"/>
                </a:solidFill>
              </a:rPr>
              <a:t>Mustaqbal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</a:rPr>
              <a:t>University </a:t>
            </a:r>
            <a:endParaRPr lang="en-US" sz="2400" b="1" dirty="0">
              <a:solidFill>
                <a:prstClr val="black"/>
              </a:solidFill>
            </a:endParaRPr>
          </a:p>
          <a:p>
            <a:pPr algn="l" rtl="0"/>
            <a:r>
              <a:rPr lang="ar-IQ" sz="2400" b="1" dirty="0">
                <a:solidFill>
                  <a:prstClr val="black"/>
                </a:solidFill>
              </a:rPr>
              <a:t> </a:t>
            </a:r>
            <a:r>
              <a:rPr lang="en-US" sz="2400" b="1" dirty="0"/>
              <a:t>College of </a:t>
            </a:r>
            <a:r>
              <a:rPr lang="en-US" sz="2400" b="1" dirty="0" smtClean="0"/>
              <a:t>Sciences</a:t>
            </a:r>
          </a:p>
          <a:p>
            <a:pPr algn="l" rtl="0"/>
            <a:r>
              <a:rPr lang="en-US" sz="2400" b="1" dirty="0"/>
              <a:t>Department of </a:t>
            </a:r>
            <a:r>
              <a:rPr lang="en-US" sz="2400" b="1" dirty="0" smtClean="0"/>
              <a:t>Biochemistry </a:t>
            </a:r>
            <a:r>
              <a:rPr lang="en-US" sz="2400" b="1" dirty="0"/>
              <a:t>Sciences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125019" y="2667000"/>
            <a:ext cx="4084451" cy="15388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Lab. Biochemistry 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Dr. </a:t>
            </a:r>
            <a:r>
              <a:rPr lang="en-US" b="1" dirty="0" err="1" smtClean="0">
                <a:solidFill>
                  <a:srgbClr val="0070C0"/>
                </a:solidFill>
              </a:rPr>
              <a:t>Ghada</a:t>
            </a:r>
            <a:r>
              <a:rPr lang="en-US" b="1" dirty="0" smtClean="0">
                <a:solidFill>
                  <a:srgbClr val="0070C0"/>
                </a:solidFill>
              </a:rPr>
              <a:t> Ali</a:t>
            </a:r>
          </a:p>
          <a:p>
            <a:pPr algn="ctr"/>
            <a:r>
              <a:rPr lang="pt-BR" b="1" dirty="0" smtClean="0">
                <a:solidFill>
                  <a:srgbClr val="0070C0"/>
                </a:solidFill>
              </a:rPr>
              <a:t>ghada.ali@uomus.edu.iq</a:t>
            </a:r>
          </a:p>
          <a:p>
            <a:pPr algn="ctr"/>
            <a:r>
              <a:rPr lang="en-US" b="1" dirty="0" smtClean="0"/>
              <a:t>lec2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227006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90500" y="1371600"/>
            <a:ext cx="8610600" cy="45858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Benedict’s Test</a:t>
            </a:r>
          </a:p>
          <a:p>
            <a:pPr algn="l" rtl="0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Benedict's reagent is used as a test for the presence of reducing sugars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2" algn="l" rtl="0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monosaccharides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reducing sugars; they all have a free reactive carbonyl group.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disaccharides have exposed carbonyl groups and are also reducing sugars.  Other disaccharides such as sucrose are non-reducing sugars and will not react with Benedict's solution.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l" rtl="0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polymers of glucose, such as starch, are not reducing sugars</a:t>
            </a: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r>
              <a:rPr lang="en-US" sz="24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u="sng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rtl="0"/>
            <a:r>
              <a:rPr lang="en-US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distinguish between the reducing and non-reducing sugars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l"/>
            <a:r>
              <a:rPr lang="en-GB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the test: </a:t>
            </a:r>
          </a:p>
          <a:p>
            <a:pPr algn="l" rtl="0"/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detect reducing sugars. It is widely used in detecting glucose in urine even though not specific for glucose</a:t>
            </a:r>
            <a:endParaRPr lang="ar-IQ" sz="2400" dirty="0">
              <a:solidFill>
                <a:schemeClr val="tx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286000" y="528935"/>
            <a:ext cx="44196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Reactions of Carbohydrates </a:t>
            </a:r>
            <a:endParaRPr lang="en-US" sz="2400" b="1" dirty="0">
              <a:ln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7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400" y="382012"/>
            <a:ext cx="8763000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algn="l" rtl="0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copper sulfate (CuSO4) present in Benedict's solution reacts with electrons from the aldehyde or ketone group of the reducing sugar in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alkaline medium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 rtl="0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Reducing sugars are oxidized by the copper ion in the solution to form a carboxylic acid and a reddish precipitate of copper oxide. </a:t>
            </a:r>
          </a:p>
          <a:p>
            <a:pPr algn="l" rtl="0"/>
            <a:endParaRPr lang="en-US" sz="2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2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2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5" t="60748" r="27600" b="20764"/>
          <a:stretch/>
        </p:blipFill>
        <p:spPr bwMode="auto">
          <a:xfrm>
            <a:off x="707065" y="4419600"/>
            <a:ext cx="7147322" cy="762001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3231203" y="5638800"/>
            <a:ext cx="3047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Reddish precipitate of copper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8408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8600" y="381001"/>
            <a:ext cx="8610600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C00000"/>
                </a:solidFill>
              </a:rPr>
              <a:t>Observation: </a:t>
            </a:r>
          </a:p>
          <a:p>
            <a:pPr algn="l" rtl="0"/>
            <a:r>
              <a:rPr lang="en-US" sz="2400" dirty="0"/>
              <a:t>The entire body of the solution will be filled with a precipitate, the color of which varies with the concentration of the sugar solution—green, yellow, orange or red. </a:t>
            </a:r>
          </a:p>
          <a:p>
            <a:pPr algn="l" rtl="0"/>
            <a:r>
              <a:rPr lang="en-US" sz="2400" dirty="0"/>
              <a:t>In the absence of reducing substance, blue color of the Benedict’s reagent remains as such. </a:t>
            </a:r>
          </a:p>
          <a:p>
            <a:pPr algn="l" rtl="0"/>
            <a:r>
              <a:rPr lang="en-US" sz="2400" dirty="0"/>
              <a:t>The test is sensitive up to 0.1-0.15 </a:t>
            </a:r>
            <a:r>
              <a:rPr lang="en-US" sz="2400" dirty="0" err="1"/>
              <a:t>gm</a:t>
            </a:r>
            <a:r>
              <a:rPr lang="en-US" sz="2400" dirty="0"/>
              <a:t>% of sugar solution (that is Benedict’s test will not be Qualitative Analysis 6 positive with solutions containing less than 0.1-0.15 </a:t>
            </a:r>
            <a:r>
              <a:rPr lang="en-US" sz="2400" dirty="0" err="1"/>
              <a:t>gm</a:t>
            </a:r>
            <a:r>
              <a:rPr lang="en-US" sz="2400" dirty="0"/>
              <a:t>% of sugar).</a:t>
            </a:r>
          </a:p>
        </p:txBody>
      </p:sp>
    </p:spTree>
    <p:extLst>
      <p:ext uri="{BB962C8B-B14F-4D97-AF65-F5344CB8AC3E}">
        <p14:creationId xmlns:p14="http://schemas.microsoft.com/office/powerpoint/2010/main" val="495120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8600" y="381001"/>
            <a:ext cx="8686800" cy="41549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182880" algn="l" rtl="0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Reducing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monosaccharides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glucose, fructose,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galactose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mannose give a positive reaction with Benedict’s reagent.</a:t>
            </a:r>
          </a:p>
          <a:p>
            <a:pPr indent="-182880" algn="l" rtl="0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color of the precipitate give an idea about the concentration of the sugar solution as shown below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indent="-182880" algn="l" rtl="0"/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:     absence of reducing sugar</a:t>
            </a:r>
          </a:p>
          <a:p>
            <a:pPr lvl="1" indent="-182880" algn="l" rtl="0"/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Green :   up to 0.5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lvl="1" indent="-182880" algn="l" rtl="0"/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Yellow :   &gt; 0.5 to 1.0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</a:p>
          <a:p>
            <a:pPr lvl="1" indent="-182880" algn="l" rtl="0"/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Orange :    &gt; 1.0 to 2.0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</a:p>
          <a:p>
            <a:pPr lvl="1" indent="-182880" algn="l" rtl="0"/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Brick red: ≥ 2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</a:p>
          <a:p>
            <a:pPr indent="-182880" algn="l" rtl="0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Thus, Benedict’s test is described </a:t>
            </a:r>
          </a:p>
          <a:p>
            <a:pPr indent="-182880" algn="l" rtl="0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semi quantitative test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17" r="7071"/>
          <a:stretch/>
        </p:blipFill>
        <p:spPr bwMode="auto">
          <a:xfrm>
            <a:off x="6546118" y="1981200"/>
            <a:ext cx="2351561" cy="4589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6116674" y="6385590"/>
            <a:ext cx="858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lactose</a:t>
            </a:r>
            <a:endParaRPr lang="en-US" b="1" dirty="0"/>
          </a:p>
        </p:txBody>
      </p:sp>
      <p:sp>
        <p:nvSpPr>
          <p:cNvPr id="6" name="مستطيل 5"/>
          <p:cNvSpPr/>
          <p:nvPr/>
        </p:nvSpPr>
        <p:spPr>
          <a:xfrm>
            <a:off x="7086600" y="6259403"/>
            <a:ext cx="904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sucrose</a:t>
            </a:r>
            <a:endParaRPr lang="en-US" b="1" dirty="0"/>
          </a:p>
        </p:txBody>
      </p:sp>
      <p:sp>
        <p:nvSpPr>
          <p:cNvPr id="7" name="مستطيل 6"/>
          <p:cNvSpPr/>
          <p:nvPr/>
        </p:nvSpPr>
        <p:spPr>
          <a:xfrm>
            <a:off x="8077200" y="6488668"/>
            <a:ext cx="898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glucose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512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12136" y="304800"/>
            <a:ext cx="7969863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ml of a sample solution is placed in a test tube. 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Two ml of Benedict's reagent is added. 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solution is then heated in a boiling water bath for five minutes. 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 the contents to cool by keeping in a test tube rack.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positive test is indicated by: The formation of a reddish precipitate</a:t>
            </a:r>
            <a:endParaRPr lang="ar-IQ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5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" y="381000"/>
            <a:ext cx="8382000" cy="6370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Barfoed’s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test is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reduction test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performed to distinguish reducing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monosaccharides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e.g. glucose, fructose,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galactose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mannose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 algn="l" rtl="0">
              <a:buNone/>
            </a:pPr>
            <a:r>
              <a:rPr 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Objective:</a:t>
            </a:r>
            <a:r>
              <a:rPr lang="en-US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distinguish between mono- , di- and poly saccharides</a:t>
            </a:r>
            <a:r>
              <a:rPr 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34290" indent="0" algn="l" rtl="0">
              <a:buNone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Principle:</a:t>
            </a:r>
            <a:r>
              <a:rPr lang="en-US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 rtl="0"/>
            <a:r>
              <a:rPr 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Barfoed’s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 used copper (II) ions in a slightly acidic medium  </a:t>
            </a: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monosaccharides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oxidized by the copper ion in solution to form a carboxylic acid and a reddish precipitate of copper (I) oxide within three minutes. Reducing disaccharides undergo the same reaction, but do so at a slower rate. </a:t>
            </a:r>
          </a:p>
          <a:p>
            <a:pPr marL="34290" indent="0" algn="l" rtl="0">
              <a:buNone/>
            </a:pPr>
            <a:r>
              <a:rPr lang="en-GB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Observation: </a:t>
            </a:r>
          </a:p>
          <a:p>
            <a:pPr marL="34290" indent="0" algn="l" rtl="0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red precipitate clinging to the bottom most part of the test tube forms, in the presence of a monosaccharide, 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nonreducing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sugars give negative result.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Barfoed’s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reagent is copper acetate in acetic acid</a:t>
            </a:r>
            <a:r>
              <a:rPr lang="en-GB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502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86488" y="457200"/>
            <a:ext cx="8605111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Procedure:</a:t>
            </a: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 one ml of a sample solution in a test tube. </a:t>
            </a: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2 ml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Barfoed's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reagent (a solution of cupric acetate and acetic acid. </a:t>
            </a: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the solution in a boiling water bath for 2 minutes(after the 5-10 min check the tubes). </a:t>
            </a:r>
          </a:p>
          <a:p>
            <a:pPr algn="l" rt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953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Sincere thanks and gratitude ! | Go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179" y="1905000"/>
            <a:ext cx="5646196" cy="301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54978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621</Words>
  <Application>Microsoft Office PowerPoint</Application>
  <PresentationFormat>عرض على الشاشة (3:4)‏</PresentationFormat>
  <Paragraphs>56</Paragraphs>
  <Slides>9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Al-Qaisar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Media</dc:creator>
  <cp:lastModifiedBy>Media</cp:lastModifiedBy>
  <cp:revision>10</cp:revision>
  <dcterms:created xsi:type="dcterms:W3CDTF">2024-10-10T07:34:29Z</dcterms:created>
  <dcterms:modified xsi:type="dcterms:W3CDTF">2024-10-12T10:38:22Z</dcterms:modified>
</cp:coreProperties>
</file>