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handoutMasterIdLst>
    <p:handoutMasterId r:id="rId20"/>
  </p:handoutMasterIdLst>
  <p:sldIdLst>
    <p:sldId id="256" r:id="rId2"/>
    <p:sldId id="339" r:id="rId3"/>
    <p:sldId id="340" r:id="rId4"/>
    <p:sldId id="341" r:id="rId5"/>
    <p:sldId id="342" r:id="rId6"/>
    <p:sldId id="343" r:id="rId7"/>
    <p:sldId id="344" r:id="rId8"/>
    <p:sldId id="347" r:id="rId9"/>
    <p:sldId id="348" r:id="rId10"/>
    <p:sldId id="349" r:id="rId11"/>
    <p:sldId id="350" r:id="rId12"/>
    <p:sldId id="351" r:id="rId13"/>
    <p:sldId id="356" r:id="rId14"/>
    <p:sldId id="352" r:id="rId15"/>
    <p:sldId id="353" r:id="rId16"/>
    <p:sldId id="354" r:id="rId17"/>
    <p:sldId id="35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81" d="100"/>
          <a:sy n="81" d="100"/>
        </p:scale>
        <p:origin x="-686" y="-16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4/1/2022</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4/1/2022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4/1/2022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4/1/2022</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4/1/2022</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4/1/2022</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4/1/2022</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838903" y="2532554"/>
            <a:ext cx="4635064" cy="584775"/>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الديمقراطية</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155950" y="3810862"/>
            <a:ext cx="6096000" cy="1384995"/>
          </a:xfrm>
          <a:prstGeom prst="rect">
            <a:avLst/>
          </a:prstGeom>
        </p:spPr>
        <p:txBody>
          <a:bodyPr>
            <a:spAutoFit/>
          </a:bodyPr>
          <a:lstStyle/>
          <a:p>
            <a:pPr algn="ctr" rtl="1"/>
            <a:r>
              <a:rPr lang="ar-IQ" sz="2800" b="1" dirty="0">
                <a:solidFill>
                  <a:schemeClr val="accent2">
                    <a:lumMod val="75000"/>
                  </a:schemeClr>
                </a:solidFill>
              </a:rPr>
              <a:t>اعداد وتقديم</a:t>
            </a:r>
          </a:p>
          <a:p>
            <a:pPr algn="ctr" rtl="1"/>
            <a:r>
              <a:rPr lang="ar-IQ" sz="2800" b="1">
                <a:solidFill>
                  <a:schemeClr val="accent2">
                    <a:lumMod val="75000"/>
                  </a:schemeClr>
                </a:solidFill>
              </a:rPr>
              <a:t> </a:t>
            </a:r>
            <a:r>
              <a:rPr lang="ar-IQ" sz="2800" b="1" smtClean="0">
                <a:solidFill>
                  <a:schemeClr val="accent2">
                    <a:lumMod val="75000"/>
                  </a:schemeClr>
                </a:solidFill>
              </a:rPr>
              <a:t>البروفيسور</a:t>
            </a:r>
            <a:endParaRPr lang="ar-IQ" sz="2800" b="1" dirty="0">
              <a:solidFill>
                <a:schemeClr val="accent2">
                  <a:lumMod val="75000"/>
                </a:schemeClr>
              </a:solidFill>
            </a:endParaRP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انــواع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952105" y="1593129"/>
            <a:ext cx="10275217" cy="4124206"/>
          </a:xfrm>
          <a:prstGeom prst="rect">
            <a:avLst/>
          </a:prstGeom>
        </p:spPr>
        <p:txBody>
          <a:bodyPr wrap="square">
            <a:spAutoFit/>
          </a:bodyPr>
          <a:lstStyle/>
          <a:p>
            <a:pPr algn="just" rtl="1"/>
            <a:r>
              <a:rPr lang="ar-IQ" sz="3600" b="1" dirty="0" smtClean="0">
                <a:solidFill>
                  <a:schemeClr val="accent2">
                    <a:lumMod val="75000"/>
                  </a:schemeClr>
                </a:solidFill>
              </a:rPr>
              <a:t>4. </a:t>
            </a:r>
            <a:r>
              <a:rPr lang="ar-IQ" sz="3600" b="1" dirty="0">
                <a:solidFill>
                  <a:schemeClr val="accent2">
                    <a:lumMod val="75000"/>
                  </a:schemeClr>
                </a:solidFill>
              </a:rPr>
              <a:t>الديمقراطية الشعبية </a:t>
            </a:r>
            <a:r>
              <a:rPr lang="en-US" sz="3600" b="1" dirty="0">
                <a:solidFill>
                  <a:schemeClr val="accent2">
                    <a:lumMod val="75000"/>
                  </a:schemeClr>
                </a:solidFill>
              </a:rPr>
              <a:t>Popular </a:t>
            </a:r>
            <a:r>
              <a:rPr lang="en-US" sz="3600" b="1" dirty="0" smtClean="0">
                <a:solidFill>
                  <a:schemeClr val="accent2">
                    <a:lumMod val="75000"/>
                  </a:schemeClr>
                </a:solidFill>
              </a:rPr>
              <a:t>Democracy</a:t>
            </a:r>
            <a:endParaRPr lang="ar-IQ" sz="3600" b="1" dirty="0" smtClean="0">
              <a:solidFill>
                <a:schemeClr val="accent2">
                  <a:lumMod val="75000"/>
                </a:schemeClr>
              </a:solidFill>
            </a:endParaRPr>
          </a:p>
          <a:p>
            <a:pPr algn="just" rtl="1"/>
            <a:endParaRPr lang="ar-IQ" sz="1000" dirty="0" smtClean="0">
              <a:solidFill>
                <a:schemeClr val="accent2">
                  <a:lumMod val="75000"/>
                </a:schemeClr>
              </a:solidFill>
            </a:endParaRPr>
          </a:p>
          <a:p>
            <a:pPr algn="just" rtl="1"/>
            <a:r>
              <a:rPr lang="ar-IQ" sz="3600" dirty="0" smtClean="0">
                <a:solidFill>
                  <a:schemeClr val="accent2">
                    <a:lumMod val="75000"/>
                  </a:schemeClr>
                </a:solidFill>
              </a:rPr>
              <a:t>ترى الديمقراطيات </a:t>
            </a:r>
            <a:r>
              <a:rPr lang="ar-IQ" sz="3600" dirty="0">
                <a:solidFill>
                  <a:schemeClr val="accent2">
                    <a:lumMod val="75000"/>
                  </a:schemeClr>
                </a:solidFill>
              </a:rPr>
              <a:t>الغربية هذا النظام غير ديمقراطي لان اساليبه لا تتفق والمقاييس الاساسية التي تقرها الديمقراطيات، فالتعبير عن ارادة الشعب يجرى على اساس نظام معقد مفروض من داخل اعلى قيادة حزبية او جهة حكومية واحدة بحيث تقيد حرية الاختيار لدى المواطن وحرية تأييده او رفضه لحزب دون اخر.</a:t>
            </a:r>
            <a:endParaRPr lang="en-US" sz="3600" dirty="0">
              <a:solidFill>
                <a:schemeClr val="accent2">
                  <a:lumMod val="75000"/>
                </a:schemeClr>
              </a:solidFill>
            </a:endParaRPr>
          </a:p>
          <a:p>
            <a:pPr algn="just" rtl="1"/>
            <a:endParaRPr lang="ar-IQ" sz="3600" dirty="0">
              <a:solidFill>
                <a:schemeClr val="accent2">
                  <a:lumMod val="75000"/>
                </a:schemeClr>
              </a:solidFill>
            </a:endParaRPr>
          </a:p>
        </p:txBody>
      </p:sp>
    </p:spTree>
    <p:extLst>
      <p:ext uri="{BB962C8B-B14F-4D97-AF65-F5344CB8AC3E}">
        <p14:creationId xmlns:p14="http://schemas.microsoft.com/office/powerpoint/2010/main" val="4028574927"/>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انــواع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791092"/>
            <a:ext cx="10275217" cy="3785652"/>
          </a:xfrm>
          <a:prstGeom prst="rect">
            <a:avLst/>
          </a:prstGeom>
        </p:spPr>
        <p:txBody>
          <a:bodyPr wrap="square">
            <a:spAutoFit/>
          </a:bodyPr>
          <a:lstStyle/>
          <a:p>
            <a:pPr algn="just" rtl="1"/>
            <a:r>
              <a:rPr lang="ar-IQ" sz="3600" b="1" dirty="0">
                <a:solidFill>
                  <a:schemeClr val="accent2">
                    <a:lumMod val="75000"/>
                  </a:schemeClr>
                </a:solidFill>
              </a:rPr>
              <a:t>5</a:t>
            </a:r>
            <a:r>
              <a:rPr lang="ar-IQ" sz="3600" b="1" dirty="0" smtClean="0">
                <a:solidFill>
                  <a:schemeClr val="accent2">
                    <a:lumMod val="75000"/>
                  </a:schemeClr>
                </a:solidFill>
              </a:rPr>
              <a:t>.  </a:t>
            </a:r>
            <a:r>
              <a:rPr lang="ar-IQ" sz="3600" b="1" dirty="0">
                <a:solidFill>
                  <a:schemeClr val="accent2">
                    <a:lumMod val="75000"/>
                  </a:schemeClr>
                </a:solidFill>
              </a:rPr>
              <a:t>الديمقراطية التوافقية </a:t>
            </a:r>
            <a:r>
              <a:rPr lang="en-US" sz="3600" b="1" dirty="0">
                <a:solidFill>
                  <a:schemeClr val="accent2">
                    <a:lumMod val="75000"/>
                  </a:schemeClr>
                </a:solidFill>
              </a:rPr>
              <a:t>:( Consensus </a:t>
            </a:r>
            <a:r>
              <a:rPr lang="en-US" sz="3600" b="1" dirty="0" smtClean="0">
                <a:solidFill>
                  <a:schemeClr val="accent2">
                    <a:lumMod val="75000"/>
                  </a:schemeClr>
                </a:solidFill>
              </a:rPr>
              <a:t>Democracy</a:t>
            </a:r>
            <a:r>
              <a:rPr lang="en-US" sz="3600" b="1" dirty="0">
                <a:solidFill>
                  <a:schemeClr val="accent2">
                    <a:lumMod val="75000"/>
                  </a:schemeClr>
                </a:solidFill>
              </a:rPr>
              <a:t>) </a:t>
            </a:r>
            <a:endParaRPr lang="ar-IQ" sz="3600" b="1" dirty="0" smtClean="0">
              <a:solidFill>
                <a:schemeClr val="accent2">
                  <a:lumMod val="75000"/>
                </a:schemeClr>
              </a:solidFill>
            </a:endParaRPr>
          </a:p>
          <a:p>
            <a:pPr algn="just" rtl="1"/>
            <a:endParaRPr lang="ar-IQ" sz="1600" dirty="0">
              <a:solidFill>
                <a:schemeClr val="accent2">
                  <a:lumMod val="75000"/>
                </a:schemeClr>
              </a:solidFill>
            </a:endParaRPr>
          </a:p>
          <a:p>
            <a:pPr algn="just" rtl="1"/>
            <a:r>
              <a:rPr lang="ar-IQ" sz="3600" dirty="0" smtClean="0">
                <a:solidFill>
                  <a:schemeClr val="accent2">
                    <a:lumMod val="75000"/>
                  </a:schemeClr>
                </a:solidFill>
              </a:rPr>
              <a:t>هي </a:t>
            </a:r>
            <a:r>
              <a:rPr lang="ar-IQ" sz="3600" dirty="0">
                <a:solidFill>
                  <a:schemeClr val="accent2">
                    <a:lumMod val="75000"/>
                  </a:schemeClr>
                </a:solidFill>
              </a:rPr>
              <a:t>شكل من اشكال ممارسة السلطة في الدول المتعددة أو المتنوعة مجتمعيا،ً التي تعاني من ضعف الوحدة الوطنية، وتوتر في الأزمات السياسية، فهي تعتمد على التمثيل السياسي للمكونات والفئات الاجتماعية</a:t>
            </a:r>
            <a:r>
              <a:rPr lang="en-US" sz="3600" dirty="0">
                <a:solidFill>
                  <a:schemeClr val="accent2">
                    <a:lumMod val="75000"/>
                  </a:schemeClr>
                </a:solidFill>
              </a:rPr>
              <a:t> )</a:t>
            </a:r>
            <a:r>
              <a:rPr lang="ar-IQ" sz="3600" dirty="0">
                <a:solidFill>
                  <a:schemeClr val="accent2">
                    <a:lumMod val="75000"/>
                  </a:schemeClr>
                </a:solidFill>
              </a:rPr>
              <a:t>الأغلبية والأقلية</a:t>
            </a:r>
            <a:r>
              <a:rPr lang="en-US" sz="3600" dirty="0">
                <a:solidFill>
                  <a:schemeClr val="accent2">
                    <a:lumMod val="75000"/>
                  </a:schemeClr>
                </a:solidFill>
              </a:rPr>
              <a:t>( </a:t>
            </a:r>
            <a:r>
              <a:rPr lang="ar-IQ" sz="3600" dirty="0">
                <a:solidFill>
                  <a:schemeClr val="accent2">
                    <a:lumMod val="75000"/>
                  </a:schemeClr>
                </a:solidFill>
              </a:rPr>
              <a:t>في صنع القرار السياسي من أعلى الهرم إلى أسفله دون الخضوع لسطة </a:t>
            </a:r>
            <a:r>
              <a:rPr lang="ar-IQ" sz="3600" dirty="0" smtClean="0">
                <a:solidFill>
                  <a:schemeClr val="accent2">
                    <a:lumMod val="75000"/>
                  </a:schemeClr>
                </a:solidFill>
              </a:rPr>
              <a:t>الأغلبية.</a:t>
            </a:r>
            <a:endParaRPr lang="ar-IQ" sz="3600" dirty="0">
              <a:solidFill>
                <a:schemeClr val="accent2">
                  <a:lumMod val="75000"/>
                </a:schemeClr>
              </a:solidFill>
            </a:endParaRPr>
          </a:p>
        </p:txBody>
      </p:sp>
    </p:spTree>
    <p:extLst>
      <p:ext uri="{BB962C8B-B14F-4D97-AF65-F5344CB8AC3E}">
        <p14:creationId xmlns:p14="http://schemas.microsoft.com/office/powerpoint/2010/main" val="2491360589"/>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7335" y="853772"/>
            <a:ext cx="7482211" cy="701649"/>
          </a:xfrm>
        </p:spPr>
        <p:txBody>
          <a:bodyPr>
            <a:noAutofit/>
          </a:bodyPr>
          <a:lstStyle/>
          <a:p>
            <a:pPr rtl="1"/>
            <a:r>
              <a:rPr lang="ar-IQ" b="1" dirty="0">
                <a:solidFill>
                  <a:schemeClr val="accent2">
                    <a:lumMod val="75000"/>
                  </a:schemeClr>
                </a:solidFill>
              </a:rPr>
              <a:t>مقومات النظام الديمقراطي وخصائصه</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dirty="0"/>
          </a:p>
        </p:txBody>
      </p:sp>
      <p:sp>
        <p:nvSpPr>
          <p:cNvPr id="3" name="Rectangle 2"/>
          <p:cNvSpPr/>
          <p:nvPr/>
        </p:nvSpPr>
        <p:spPr>
          <a:xfrm>
            <a:off x="952105" y="1791092"/>
            <a:ext cx="10275217" cy="3477875"/>
          </a:xfrm>
          <a:prstGeom prst="rect">
            <a:avLst/>
          </a:prstGeom>
        </p:spPr>
        <p:txBody>
          <a:bodyPr wrap="square">
            <a:spAutoFit/>
          </a:bodyPr>
          <a:lstStyle/>
          <a:p>
            <a:pPr marL="461963" indent="-461963" algn="just" rtl="1">
              <a:buFont typeface="+mj-lt"/>
              <a:buAutoNum type="arabicPeriod"/>
            </a:pPr>
            <a:r>
              <a:rPr lang="ar-IQ" sz="4400" dirty="0" smtClean="0">
                <a:solidFill>
                  <a:schemeClr val="accent2">
                    <a:lumMod val="75000"/>
                  </a:schemeClr>
                </a:solidFill>
              </a:rPr>
              <a:t>وجود دستور.</a:t>
            </a:r>
          </a:p>
          <a:p>
            <a:pPr marL="461963" indent="-461963" algn="just" rtl="1">
              <a:buFont typeface="+mj-lt"/>
              <a:buAutoNum type="arabicPeriod"/>
            </a:pPr>
            <a:r>
              <a:rPr lang="ar-IQ" sz="4400" dirty="0">
                <a:solidFill>
                  <a:schemeClr val="accent2">
                    <a:lumMod val="75000"/>
                  </a:schemeClr>
                </a:solidFill>
              </a:rPr>
              <a:t>سيادة </a:t>
            </a:r>
            <a:r>
              <a:rPr lang="ar-IQ" sz="4400" dirty="0" smtClean="0">
                <a:solidFill>
                  <a:schemeClr val="accent2">
                    <a:lumMod val="75000"/>
                  </a:schemeClr>
                </a:solidFill>
              </a:rPr>
              <a:t>القانون.</a:t>
            </a:r>
          </a:p>
          <a:p>
            <a:pPr marL="461963" indent="-461963" algn="just" rtl="1">
              <a:buFont typeface="+mj-lt"/>
              <a:buAutoNum type="arabicPeriod"/>
            </a:pPr>
            <a:r>
              <a:rPr lang="ar-IQ" sz="4400" dirty="0" smtClean="0">
                <a:solidFill>
                  <a:schemeClr val="accent2">
                    <a:lumMod val="75000"/>
                  </a:schemeClr>
                </a:solidFill>
              </a:rPr>
              <a:t>حرية </a:t>
            </a:r>
            <a:r>
              <a:rPr lang="ar-IQ" sz="4400" dirty="0">
                <a:solidFill>
                  <a:schemeClr val="accent2">
                    <a:lumMod val="75000"/>
                  </a:schemeClr>
                </a:solidFill>
              </a:rPr>
              <a:t>التعبير وابداء </a:t>
            </a:r>
            <a:r>
              <a:rPr lang="ar-IQ" sz="4400" dirty="0" smtClean="0">
                <a:solidFill>
                  <a:schemeClr val="accent2">
                    <a:lumMod val="75000"/>
                  </a:schemeClr>
                </a:solidFill>
              </a:rPr>
              <a:t>الرأي. </a:t>
            </a:r>
          </a:p>
          <a:p>
            <a:pPr marL="461963" indent="-461963" algn="just" rtl="1">
              <a:buFont typeface="+mj-lt"/>
              <a:buAutoNum type="arabicPeriod"/>
            </a:pPr>
            <a:r>
              <a:rPr lang="ar-IQ" sz="4400" dirty="0">
                <a:solidFill>
                  <a:schemeClr val="accent2">
                    <a:lumMod val="75000"/>
                  </a:schemeClr>
                </a:solidFill>
              </a:rPr>
              <a:t>حرية تكوين الأحزاب </a:t>
            </a:r>
            <a:r>
              <a:rPr lang="ar-IQ" sz="4400" dirty="0" smtClean="0">
                <a:solidFill>
                  <a:schemeClr val="accent2">
                    <a:lumMod val="75000"/>
                  </a:schemeClr>
                </a:solidFill>
              </a:rPr>
              <a:t>السياسية.</a:t>
            </a:r>
          </a:p>
          <a:p>
            <a:pPr marL="461963" indent="-461963" algn="just" rtl="1">
              <a:buFont typeface="+mj-lt"/>
              <a:buAutoNum type="arabicPeriod"/>
            </a:pPr>
            <a:r>
              <a:rPr lang="en-US" sz="4400" dirty="0">
                <a:solidFill>
                  <a:schemeClr val="accent2">
                    <a:lumMod val="75000"/>
                  </a:schemeClr>
                </a:solidFill>
              </a:rPr>
              <a:t> </a:t>
            </a:r>
            <a:r>
              <a:rPr lang="ar-IQ" sz="4400" dirty="0">
                <a:solidFill>
                  <a:schemeClr val="accent2">
                    <a:lumMod val="75000"/>
                  </a:schemeClr>
                </a:solidFill>
              </a:rPr>
              <a:t>استقلال السلطة القضائية. </a:t>
            </a:r>
            <a:r>
              <a:rPr lang="ar-IQ" sz="4400" dirty="0" smtClean="0">
                <a:solidFill>
                  <a:schemeClr val="accent2">
                    <a:lumMod val="75000"/>
                  </a:schemeClr>
                </a:solidFill>
              </a:rPr>
              <a:t> </a:t>
            </a:r>
            <a:endParaRPr lang="ar-IQ" sz="4400" dirty="0">
              <a:solidFill>
                <a:schemeClr val="accent2">
                  <a:lumMod val="75000"/>
                </a:schemeClr>
              </a:solidFill>
            </a:endParaRPr>
          </a:p>
        </p:txBody>
      </p:sp>
    </p:spTree>
    <p:extLst>
      <p:ext uri="{BB962C8B-B14F-4D97-AF65-F5344CB8AC3E}">
        <p14:creationId xmlns:p14="http://schemas.microsoft.com/office/powerpoint/2010/main" val="1977531623"/>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7335" y="853772"/>
            <a:ext cx="7482211" cy="701649"/>
          </a:xfrm>
        </p:spPr>
        <p:txBody>
          <a:bodyPr>
            <a:noAutofit/>
          </a:bodyPr>
          <a:lstStyle/>
          <a:p>
            <a:pPr rtl="1"/>
            <a:r>
              <a:rPr lang="ar-IQ" b="1" dirty="0">
                <a:solidFill>
                  <a:schemeClr val="accent2">
                    <a:lumMod val="75000"/>
                  </a:schemeClr>
                </a:solidFill>
              </a:rPr>
              <a:t>مقومات النظام الديمقراطي وخصائصه</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dirty="0"/>
          </a:p>
        </p:txBody>
      </p:sp>
      <p:sp>
        <p:nvSpPr>
          <p:cNvPr id="3" name="Rectangle 2"/>
          <p:cNvSpPr/>
          <p:nvPr/>
        </p:nvSpPr>
        <p:spPr>
          <a:xfrm>
            <a:off x="952104" y="1611983"/>
            <a:ext cx="10275217" cy="4462760"/>
          </a:xfrm>
          <a:prstGeom prst="rect">
            <a:avLst/>
          </a:prstGeom>
        </p:spPr>
        <p:txBody>
          <a:bodyPr wrap="square">
            <a:spAutoFit/>
          </a:bodyPr>
          <a:lstStyle/>
          <a:p>
            <a:pPr marL="461963" indent="-461963" algn="just" rtl="1">
              <a:buFont typeface="+mj-lt"/>
              <a:buAutoNum type="arabicPeriod"/>
            </a:pPr>
            <a:r>
              <a:rPr lang="ar-IQ" sz="4400" smtClean="0">
                <a:solidFill>
                  <a:schemeClr val="accent2">
                    <a:lumMod val="75000"/>
                  </a:schemeClr>
                </a:solidFill>
              </a:rPr>
              <a:t>وجود دستور:</a:t>
            </a:r>
            <a:endParaRPr lang="ar-IQ" sz="4400" dirty="0" smtClean="0">
              <a:solidFill>
                <a:schemeClr val="accent2">
                  <a:lumMod val="75000"/>
                </a:schemeClr>
              </a:solidFill>
            </a:endParaRPr>
          </a:p>
          <a:p>
            <a:pPr algn="just" rtl="1"/>
            <a:r>
              <a:rPr lang="ar-IQ" sz="4000" dirty="0" smtClean="0">
                <a:solidFill>
                  <a:schemeClr val="accent2">
                    <a:lumMod val="75000"/>
                  </a:schemeClr>
                </a:solidFill>
              </a:rPr>
              <a:t> </a:t>
            </a:r>
            <a:r>
              <a:rPr lang="ar-IQ" sz="4000" dirty="0">
                <a:solidFill>
                  <a:schemeClr val="accent2">
                    <a:lumMod val="75000"/>
                  </a:schemeClr>
                </a:solidFill>
              </a:rPr>
              <a:t>تعد هذه من اهم الخصائص التي يتمتع بها النظام الديمقراطي, كون ان الدستور يضع القواعد الأساسية لنظام الحكم في الدولة، وكيفية تشكيل السلطات ‏العامة الثلاثة التشريعية والتنفيذية والقضائية فضلاً والعلاقات في ما بينها وبصورة خاصة ما ‏بين السلطتين التشريعية والتنفيذية، والمقومات الأساسية للمجتمع، وحقوق الأفراد ‏وضماناتها. </a:t>
            </a:r>
          </a:p>
        </p:txBody>
      </p:sp>
    </p:spTree>
    <p:extLst>
      <p:ext uri="{BB962C8B-B14F-4D97-AF65-F5344CB8AC3E}">
        <p14:creationId xmlns:p14="http://schemas.microsoft.com/office/powerpoint/2010/main" val="605942562"/>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7335" y="853772"/>
            <a:ext cx="7482211" cy="701649"/>
          </a:xfrm>
        </p:spPr>
        <p:txBody>
          <a:bodyPr>
            <a:noAutofit/>
          </a:bodyPr>
          <a:lstStyle/>
          <a:p>
            <a:pPr rtl="1"/>
            <a:r>
              <a:rPr lang="ar-IQ" b="1" dirty="0">
                <a:solidFill>
                  <a:schemeClr val="accent2">
                    <a:lumMod val="75000"/>
                  </a:schemeClr>
                </a:solidFill>
              </a:rPr>
              <a:t>مقومات النظام الديمقراطي وخصائصه</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dirty="0"/>
          </a:p>
        </p:txBody>
      </p:sp>
      <p:sp>
        <p:nvSpPr>
          <p:cNvPr id="3" name="Rectangle 2"/>
          <p:cNvSpPr/>
          <p:nvPr/>
        </p:nvSpPr>
        <p:spPr>
          <a:xfrm>
            <a:off x="952105" y="1791092"/>
            <a:ext cx="10275217" cy="3724096"/>
          </a:xfrm>
          <a:prstGeom prst="rect">
            <a:avLst/>
          </a:prstGeom>
        </p:spPr>
        <p:txBody>
          <a:bodyPr wrap="square">
            <a:spAutoFit/>
          </a:bodyPr>
          <a:lstStyle/>
          <a:p>
            <a:pPr algn="just" rtl="1"/>
            <a:r>
              <a:rPr lang="ar-IQ" sz="3600" b="1" dirty="0" smtClean="0">
                <a:solidFill>
                  <a:schemeClr val="accent2">
                    <a:lumMod val="75000"/>
                  </a:schemeClr>
                </a:solidFill>
              </a:rPr>
              <a:t>2. سيادة </a:t>
            </a:r>
            <a:r>
              <a:rPr lang="ar-IQ" sz="3600" b="1" dirty="0">
                <a:solidFill>
                  <a:schemeClr val="accent2">
                    <a:lumMod val="75000"/>
                  </a:schemeClr>
                </a:solidFill>
              </a:rPr>
              <a:t>القانون: </a:t>
            </a:r>
            <a:r>
              <a:rPr lang="ar-IQ" sz="3600" dirty="0" smtClean="0">
                <a:solidFill>
                  <a:schemeClr val="accent2">
                    <a:lumMod val="75000"/>
                  </a:schemeClr>
                </a:solidFill>
              </a:rPr>
              <a:t>ويقصد </a:t>
            </a:r>
            <a:r>
              <a:rPr lang="ar-IQ" sz="3600" dirty="0">
                <a:solidFill>
                  <a:schemeClr val="accent2">
                    <a:lumMod val="75000"/>
                  </a:schemeClr>
                </a:solidFill>
              </a:rPr>
              <a:t>بالقانون في هذا المجال القواعد القانونية جميعها، أياً كان ‏مصدرها (فالدستور – القانون الذي تسنه السلطة التشريعية- اللوائح الإدارية)، سواء ‏كانت مكتوبة أم </a:t>
            </a:r>
            <a:r>
              <a:rPr lang="ar-IQ" sz="3600" dirty="0" smtClean="0">
                <a:solidFill>
                  <a:schemeClr val="accent2">
                    <a:lumMod val="75000"/>
                  </a:schemeClr>
                </a:solidFill>
              </a:rPr>
              <a:t>عرفية</a:t>
            </a:r>
          </a:p>
          <a:p>
            <a:pPr algn="just" rtl="1"/>
            <a:endParaRPr lang="ar-IQ" sz="2000" dirty="0">
              <a:solidFill>
                <a:schemeClr val="accent2">
                  <a:lumMod val="75000"/>
                </a:schemeClr>
              </a:solidFill>
            </a:endParaRPr>
          </a:p>
          <a:p>
            <a:pPr algn="just" rtl="1"/>
            <a:r>
              <a:rPr lang="ar-IQ" sz="3600" b="1" dirty="0" smtClean="0">
                <a:solidFill>
                  <a:schemeClr val="accent2">
                    <a:lumMod val="75000"/>
                  </a:schemeClr>
                </a:solidFill>
              </a:rPr>
              <a:t>3. حرية </a:t>
            </a:r>
            <a:r>
              <a:rPr lang="ar-IQ" sz="3600" b="1" dirty="0">
                <a:solidFill>
                  <a:schemeClr val="accent2">
                    <a:lumMod val="75000"/>
                  </a:schemeClr>
                </a:solidFill>
              </a:rPr>
              <a:t>التعبير وابداء الرأي : </a:t>
            </a:r>
            <a:r>
              <a:rPr lang="ar-IQ" sz="3600" dirty="0">
                <a:solidFill>
                  <a:schemeClr val="accent2">
                    <a:lumMod val="75000"/>
                  </a:schemeClr>
                </a:solidFill>
              </a:rPr>
              <a:t>ان حرية أي مجتمع تقاس عادة بمدى حرية صحافته ووسائل أعلامه وقدرة أفراده على التعبير عن آرائهم وأفكارهم ونشرها بحرية وبدون قيود . </a:t>
            </a:r>
          </a:p>
        </p:txBody>
      </p:sp>
    </p:spTree>
    <p:extLst>
      <p:ext uri="{BB962C8B-B14F-4D97-AF65-F5344CB8AC3E}">
        <p14:creationId xmlns:p14="http://schemas.microsoft.com/office/powerpoint/2010/main" val="2376146132"/>
      </p:ext>
    </p:extLst>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7335" y="853772"/>
            <a:ext cx="7482211" cy="701649"/>
          </a:xfrm>
        </p:spPr>
        <p:txBody>
          <a:bodyPr>
            <a:noAutofit/>
          </a:bodyPr>
          <a:lstStyle/>
          <a:p>
            <a:pPr rtl="1"/>
            <a:r>
              <a:rPr lang="ar-IQ" b="1" dirty="0">
                <a:solidFill>
                  <a:schemeClr val="accent2">
                    <a:lumMod val="75000"/>
                  </a:schemeClr>
                </a:solidFill>
              </a:rPr>
              <a:t>مقومات النظام الديمقراطي وخصائصه</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15</a:t>
            </a:fld>
            <a:endParaRPr lang="en-GB" dirty="0"/>
          </a:p>
        </p:txBody>
      </p:sp>
      <p:sp>
        <p:nvSpPr>
          <p:cNvPr id="3" name="Rectangle 2"/>
          <p:cNvSpPr/>
          <p:nvPr/>
        </p:nvSpPr>
        <p:spPr>
          <a:xfrm>
            <a:off x="952105" y="1791092"/>
            <a:ext cx="10275217" cy="3447098"/>
          </a:xfrm>
          <a:prstGeom prst="rect">
            <a:avLst/>
          </a:prstGeom>
        </p:spPr>
        <p:txBody>
          <a:bodyPr wrap="square">
            <a:spAutoFit/>
          </a:bodyPr>
          <a:lstStyle/>
          <a:p>
            <a:pPr algn="just" rtl="1"/>
            <a:r>
              <a:rPr lang="ar-IQ" sz="4000" b="1" dirty="0" smtClean="0">
                <a:solidFill>
                  <a:schemeClr val="accent2">
                    <a:lumMod val="75000"/>
                  </a:schemeClr>
                </a:solidFill>
              </a:rPr>
              <a:t>4. </a:t>
            </a:r>
            <a:r>
              <a:rPr lang="ar-IQ" sz="4000" b="1" dirty="0">
                <a:solidFill>
                  <a:schemeClr val="accent2">
                    <a:lumMod val="75000"/>
                  </a:schemeClr>
                </a:solidFill>
              </a:rPr>
              <a:t>حرية تكوين الأحزاب </a:t>
            </a:r>
            <a:r>
              <a:rPr lang="ar-IQ" sz="4000" b="1" dirty="0" smtClean="0">
                <a:solidFill>
                  <a:schemeClr val="accent2">
                    <a:lumMod val="75000"/>
                  </a:schemeClr>
                </a:solidFill>
              </a:rPr>
              <a:t>السياسية:</a:t>
            </a:r>
          </a:p>
          <a:p>
            <a:pPr algn="just" rtl="1"/>
            <a:endParaRPr lang="ar-IQ" sz="1200" b="1" dirty="0" smtClean="0">
              <a:solidFill>
                <a:schemeClr val="accent2">
                  <a:lumMod val="75000"/>
                </a:schemeClr>
              </a:solidFill>
            </a:endParaRPr>
          </a:p>
          <a:p>
            <a:pPr algn="just" rtl="1"/>
            <a:r>
              <a:rPr lang="ar-IQ" sz="4000" b="1" dirty="0" smtClean="0">
                <a:solidFill>
                  <a:schemeClr val="accent2">
                    <a:lumMod val="75000"/>
                  </a:schemeClr>
                </a:solidFill>
              </a:rPr>
              <a:t> </a:t>
            </a:r>
            <a:r>
              <a:rPr lang="ar-IQ" sz="4000" dirty="0">
                <a:solidFill>
                  <a:schemeClr val="accent2">
                    <a:lumMod val="75000"/>
                  </a:schemeClr>
                </a:solidFill>
              </a:rPr>
              <a:t>والحزب تنظيم رسمي هدفه الظفر بالسلطة، وذلك ‏على خلاف جماعة المصلحة وجماعة الضغط التي تستهدف التأثير في القرار ‏السياسي من دون أن تستهدف الوصول إلى السلطة وتحمل مسؤولية مباشرة الحكم. </a:t>
            </a:r>
          </a:p>
        </p:txBody>
      </p:sp>
    </p:spTree>
    <p:extLst>
      <p:ext uri="{BB962C8B-B14F-4D97-AF65-F5344CB8AC3E}">
        <p14:creationId xmlns:p14="http://schemas.microsoft.com/office/powerpoint/2010/main" val="4088961275"/>
      </p:ext>
    </p:extLst>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557335" y="853772"/>
            <a:ext cx="7482211" cy="701649"/>
          </a:xfrm>
        </p:spPr>
        <p:txBody>
          <a:bodyPr>
            <a:noAutofit/>
          </a:bodyPr>
          <a:lstStyle/>
          <a:p>
            <a:pPr rtl="1"/>
            <a:r>
              <a:rPr lang="ar-IQ" b="1" dirty="0">
                <a:solidFill>
                  <a:schemeClr val="accent2">
                    <a:lumMod val="75000"/>
                  </a:schemeClr>
                </a:solidFill>
              </a:rPr>
              <a:t>مقومات النظام الديمقراطي وخصائصه</a:t>
            </a:r>
            <a:endParaRPr lang="en-US"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16</a:t>
            </a:fld>
            <a:endParaRPr lang="en-GB" dirty="0"/>
          </a:p>
        </p:txBody>
      </p:sp>
      <p:sp>
        <p:nvSpPr>
          <p:cNvPr id="3" name="Rectangle 2"/>
          <p:cNvSpPr/>
          <p:nvPr/>
        </p:nvSpPr>
        <p:spPr>
          <a:xfrm>
            <a:off x="952105" y="1791092"/>
            <a:ext cx="10275217" cy="3447098"/>
          </a:xfrm>
          <a:prstGeom prst="rect">
            <a:avLst/>
          </a:prstGeom>
        </p:spPr>
        <p:txBody>
          <a:bodyPr wrap="square">
            <a:spAutoFit/>
          </a:bodyPr>
          <a:lstStyle/>
          <a:p>
            <a:pPr algn="just" rtl="1"/>
            <a:r>
              <a:rPr lang="ar-IQ" sz="4000" b="1" dirty="0" smtClean="0">
                <a:solidFill>
                  <a:schemeClr val="accent2">
                    <a:lumMod val="75000"/>
                  </a:schemeClr>
                </a:solidFill>
              </a:rPr>
              <a:t>5. </a:t>
            </a:r>
            <a:r>
              <a:rPr lang="ar-IQ" sz="4000" b="1" dirty="0">
                <a:solidFill>
                  <a:schemeClr val="accent2">
                    <a:lumMod val="75000"/>
                  </a:schemeClr>
                </a:solidFill>
              </a:rPr>
              <a:t>استقلال السلطة </a:t>
            </a:r>
            <a:r>
              <a:rPr lang="ar-IQ" sz="4000" b="1" dirty="0" smtClean="0">
                <a:solidFill>
                  <a:schemeClr val="accent2">
                    <a:lumMod val="75000"/>
                  </a:schemeClr>
                </a:solidFill>
              </a:rPr>
              <a:t>القضائية:</a:t>
            </a:r>
          </a:p>
          <a:p>
            <a:pPr algn="just" rtl="1"/>
            <a:endParaRPr lang="ar-IQ" dirty="0">
              <a:solidFill>
                <a:schemeClr val="accent2">
                  <a:lumMod val="75000"/>
                </a:schemeClr>
              </a:solidFill>
            </a:endParaRPr>
          </a:p>
          <a:p>
            <a:pPr algn="just" rtl="1"/>
            <a:r>
              <a:rPr lang="ar-IQ" sz="4000" dirty="0" smtClean="0">
                <a:solidFill>
                  <a:schemeClr val="accent2">
                    <a:lumMod val="75000"/>
                  </a:schemeClr>
                </a:solidFill>
              </a:rPr>
              <a:t> </a:t>
            </a:r>
            <a:r>
              <a:rPr lang="ar-IQ" sz="4000" dirty="0">
                <a:solidFill>
                  <a:schemeClr val="accent2">
                    <a:lumMod val="75000"/>
                  </a:schemeClr>
                </a:solidFill>
              </a:rPr>
              <a:t>وذلك بعدم قابلية رجال القضاء للعزل بقرار إداري، وعدم ‏التدخل في شؤون القضاء، وكفالة تنفيذ الأحكام القضائية النهائية وعدم حجب ‏القضاء عن النظر في أي منازعة، لاسيما في ذلك المنازعات التي تثور بين ‏الجهات الإدارية والمواطنين.‏</a:t>
            </a:r>
          </a:p>
        </p:txBody>
      </p:sp>
    </p:spTree>
    <p:extLst>
      <p:ext uri="{BB962C8B-B14F-4D97-AF65-F5344CB8AC3E}">
        <p14:creationId xmlns:p14="http://schemas.microsoft.com/office/powerpoint/2010/main" val="3267061703"/>
      </p:ext>
    </p:extLst>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17</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7" name="Rectangle 124"/>
          <p:cNvSpPr>
            <a:spLocks noChangeArrowheads="1"/>
          </p:cNvSpPr>
          <p:nvPr/>
        </p:nvSpPr>
        <p:spPr bwMode="auto">
          <a:xfrm>
            <a:off x="996583" y="764926"/>
            <a:ext cx="7364901" cy="542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tx1"/>
              </a:buClr>
              <a:buChar char="•"/>
              <a:defRPr sz="2400">
                <a:solidFill>
                  <a:schemeClr val="tx1"/>
                </a:solidFill>
                <a:latin typeface="Century Schoolbook" panose="02040604050505020304" pitchFamily="18" charset="0"/>
                <a:cs typeface="Times New Roman" panose="02020603050405020304" pitchFamily="18" charset="0"/>
              </a:defRPr>
            </a:lvl1pPr>
            <a:lvl2pPr marL="742950" indent="-285750" algn="l">
              <a:spcBef>
                <a:spcPct val="20000"/>
              </a:spcBef>
              <a:buClr>
                <a:schemeClr val="tx1"/>
              </a:buClr>
              <a:buChar char="•"/>
              <a:defRPr sz="2000">
                <a:solidFill>
                  <a:schemeClr val="tx1"/>
                </a:solidFill>
                <a:latin typeface="Century Schoolbook" panose="02040604050505020304" pitchFamily="18" charset="0"/>
                <a:cs typeface="Times New Roman" panose="02020603050405020304" pitchFamily="18" charset="0"/>
              </a:defRPr>
            </a:lvl2pPr>
            <a:lvl3pPr marL="1143000" indent="-228600" algn="l">
              <a:spcBef>
                <a:spcPct val="20000"/>
              </a:spcBef>
              <a:buClr>
                <a:schemeClr val="tx1"/>
              </a:buClr>
              <a:buChar char="•"/>
              <a:defRPr>
                <a:solidFill>
                  <a:schemeClr val="tx1"/>
                </a:solidFill>
                <a:latin typeface="Century Schoolbook" panose="02040604050505020304" pitchFamily="18" charset="0"/>
                <a:cs typeface="Times New Roman" panose="02020603050405020304" pitchFamily="18" charset="0"/>
              </a:defRPr>
            </a:lvl3pPr>
            <a:lvl4pPr marL="16002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4pPr>
            <a:lvl5pPr marL="2057400" indent="-228600" algn="l">
              <a:spcBef>
                <a:spcPct val="20000"/>
              </a:spcBef>
              <a:buClr>
                <a:schemeClr val="tx1"/>
              </a:buClr>
              <a:buChar char="•"/>
              <a:defRPr sz="1600">
                <a:solidFill>
                  <a:schemeClr val="tx1"/>
                </a:solidFill>
                <a:latin typeface="Century Schoolbook" panose="02040604050505020304" pitchFamily="18" charset="0"/>
                <a:cs typeface="Times New Roman" panose="02020603050405020304" pitchFamily="18" charset="0"/>
              </a:defRPr>
            </a:lvl5pPr>
            <a:lvl6pPr marL="25146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6pPr>
            <a:lvl7pPr marL="29718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7pPr>
            <a:lvl8pPr marL="34290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8pPr>
            <a:lvl9pPr marL="3886200" indent="-228600" fontAlgn="base">
              <a:spcBef>
                <a:spcPct val="20000"/>
              </a:spcBef>
              <a:spcAft>
                <a:spcPct val="0"/>
              </a:spcAft>
              <a:buClr>
                <a:schemeClr val="tx1"/>
              </a:buClr>
              <a:buChar char="•"/>
              <a:defRPr sz="1600">
                <a:solidFill>
                  <a:schemeClr val="tx1"/>
                </a:solidFill>
                <a:latin typeface="Century Schoolbook" panose="02040604050505020304" pitchFamily="18" charset="0"/>
                <a:cs typeface="Times New Roman" panose="02020603050405020304" pitchFamily="18" charset="0"/>
              </a:defRPr>
            </a:lvl9pPr>
          </a:lstStyle>
          <a:p>
            <a:pPr marL="0" indent="0">
              <a:buNone/>
            </a:pPr>
            <a:endParaRPr lang="en-US" sz="2000" dirty="0">
              <a:latin typeface="Times New Roman" panose="02020603050405020304" pitchFamily="18" charset="0"/>
            </a:endParaRPr>
          </a:p>
        </p:txBody>
      </p:sp>
      <p:sp>
        <p:nvSpPr>
          <p:cNvPr id="2" name="Rectangle 1"/>
          <p:cNvSpPr/>
          <p:nvPr/>
        </p:nvSpPr>
        <p:spPr>
          <a:xfrm>
            <a:off x="4766441" y="1851374"/>
            <a:ext cx="6096000" cy="2308324"/>
          </a:xfrm>
          <a:prstGeom prst="rect">
            <a:avLst/>
          </a:prstGeom>
        </p:spPr>
        <p:txBody>
          <a:bodyPr>
            <a:spAutoFit/>
          </a:bodyPr>
          <a:lstStyle/>
          <a:p>
            <a:pPr algn="r" rtl="1">
              <a:buFont typeface="Wingdings" panose="05000000000000000000" pitchFamily="2" charset="2"/>
              <a:buChar char="Ø"/>
            </a:pPr>
            <a:r>
              <a:rPr lang="ar-IQ" sz="3600" dirty="0">
                <a:solidFill>
                  <a:schemeClr val="accent2">
                    <a:lumMod val="75000"/>
                  </a:schemeClr>
                </a:solidFill>
              </a:rPr>
              <a:t>مفهوم الديمقراطية</a:t>
            </a:r>
          </a:p>
          <a:p>
            <a:pPr algn="r" rtl="1">
              <a:buFont typeface="Wingdings" panose="05000000000000000000" pitchFamily="2" charset="2"/>
              <a:buChar char="Ø"/>
            </a:pPr>
            <a:r>
              <a:rPr lang="ar-IQ" sz="3600" dirty="0">
                <a:solidFill>
                  <a:schemeClr val="accent2">
                    <a:lumMod val="75000"/>
                  </a:schemeClr>
                </a:solidFill>
              </a:rPr>
              <a:t>التطور التاريخي للديمقراطية</a:t>
            </a:r>
          </a:p>
          <a:p>
            <a:pPr algn="r" rtl="1">
              <a:buFont typeface="Wingdings" panose="05000000000000000000" pitchFamily="2" charset="2"/>
              <a:buChar char="Ø"/>
            </a:pPr>
            <a:r>
              <a:rPr lang="ar-IQ" sz="3600" dirty="0">
                <a:solidFill>
                  <a:schemeClr val="accent2">
                    <a:lumMod val="75000"/>
                  </a:schemeClr>
                </a:solidFill>
              </a:rPr>
              <a:t>انواع الديمقراطية</a:t>
            </a:r>
          </a:p>
          <a:p>
            <a:pPr algn="r" rtl="1">
              <a:buFont typeface="Wingdings" panose="05000000000000000000" pitchFamily="2" charset="2"/>
              <a:buChar char="Ø"/>
            </a:pPr>
            <a:r>
              <a:rPr lang="ar-IQ" sz="3600" dirty="0">
                <a:solidFill>
                  <a:schemeClr val="accent2">
                    <a:lumMod val="75000"/>
                  </a:schemeClr>
                </a:solidFill>
              </a:rPr>
              <a:t>مقومات النظام الديمقراطي وخصائصه</a:t>
            </a:r>
            <a:endParaRPr lang="en-US" sz="3600" dirty="0">
              <a:solidFill>
                <a:schemeClr val="accent2">
                  <a:lumMod val="75000"/>
                </a:schemeClr>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مفهوم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7" y="1809946"/>
            <a:ext cx="10275217" cy="3539430"/>
          </a:xfrm>
          <a:prstGeom prst="rect">
            <a:avLst/>
          </a:prstGeom>
        </p:spPr>
        <p:txBody>
          <a:bodyPr wrap="square">
            <a:spAutoFit/>
          </a:bodyPr>
          <a:lstStyle/>
          <a:p>
            <a:pPr algn="just" rtl="1"/>
            <a:r>
              <a:rPr lang="ar-IQ" sz="2800" dirty="0"/>
              <a:t>تُعد كلمة الديمقراطية (بالإنجليزية: </a:t>
            </a:r>
            <a:r>
              <a:rPr lang="en-US" sz="2800" dirty="0"/>
              <a:t>Democracy</a:t>
            </a:r>
            <a:r>
              <a:rPr lang="ar-IQ" sz="2800" dirty="0"/>
              <a:t>) كلمةً يونانيةً تتكوَّن من مقطعين؛ المقطع الأول (</a:t>
            </a:r>
            <a:r>
              <a:rPr lang="en-US" sz="2800" dirty="0"/>
              <a:t>Demos</a:t>
            </a:r>
            <a:r>
              <a:rPr lang="ar-IQ" sz="2800" dirty="0"/>
              <a:t>) ويعني الناس أو الشعب، والمقطع الثاني </a:t>
            </a:r>
            <a:r>
              <a:rPr lang="ar-IQ" sz="2800" dirty="0" smtClean="0"/>
              <a:t>(</a:t>
            </a:r>
            <a:r>
              <a:rPr lang="en-US" sz="2800" dirty="0" err="1" smtClean="0"/>
              <a:t>C</a:t>
            </a:r>
            <a:r>
              <a:rPr lang="en-US" sz="2800" smtClean="0"/>
              <a:t>ratos</a:t>
            </a:r>
            <a:r>
              <a:rPr lang="ar-IQ" sz="2800" dirty="0"/>
              <a:t>) ويعني الحُكم، وبذلك يشير مفهوم الديمقراطية لغةً إلى حُكم الشعب أو حُكم الأغلبية .</a:t>
            </a:r>
          </a:p>
          <a:p>
            <a:pPr algn="just" rtl="1"/>
            <a:endParaRPr lang="ar-IQ" sz="2800" dirty="0"/>
          </a:p>
          <a:p>
            <a:pPr algn="just" rtl="1"/>
            <a:r>
              <a:rPr lang="ar-IQ" sz="2800" dirty="0"/>
              <a:t> وقد عرَّفها الرئيس أبراهام لينكون بأنها "حكم الشعب، من قبل الشعب، ومن أجل الشعب"، وفي العصر الحالي أصبح نظام الحُكم الديمقراطي هو النظام المُفضَّل للحكم في جميع المجتمعات؛ ويرجع ذلك إلى إمكانية أفراد المجتمع التعبير عن خياراتهم اتجاه كلٍ من إدارة الحُكم العام في البلاد، وتوزيع الموارد، والمشاركة بشأن العمليّة الإداريّة .</a:t>
            </a:r>
          </a:p>
        </p:txBody>
      </p:sp>
    </p:spTree>
    <p:extLst>
      <p:ext uri="{BB962C8B-B14F-4D97-AF65-F5344CB8AC3E}">
        <p14:creationId xmlns:p14="http://schemas.microsoft.com/office/powerpoint/2010/main" val="1256456523"/>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التطور التاريخي للديمقراطية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09946"/>
            <a:ext cx="10275217" cy="3847207"/>
          </a:xfrm>
          <a:prstGeom prst="rect">
            <a:avLst/>
          </a:prstGeom>
        </p:spPr>
        <p:txBody>
          <a:bodyPr wrap="square">
            <a:spAutoFit/>
          </a:bodyPr>
          <a:lstStyle/>
          <a:p>
            <a:pPr algn="just" rtl="1"/>
            <a:r>
              <a:rPr lang="ar-IQ" sz="3600" dirty="0">
                <a:solidFill>
                  <a:schemeClr val="accent2">
                    <a:lumMod val="75000"/>
                  </a:schemeClr>
                </a:solidFill>
              </a:rPr>
              <a:t>تعود بداية تطبيق الديمقراطية إلى الإغريق والرومان، حيث تمّ تطبيق أول نموذج رسميّ للديمقراطية في المدينة اليونانيّة أثينا في القرن الخامس قبل الميلاد، وقد تميّز النموذج الأثينيّ عن باقي الأنظمة بتطبيق الديمقراطية المباشرة، والتي تتمّ من خلال اجتماع أفراد الشعب، ومناقشتهم مسائل الحكومة، وتنفيذ القرارات السياسية دون الحاجة لانتخاب ممثّلين عنهم</a:t>
            </a:r>
          </a:p>
          <a:p>
            <a:pPr algn="just" rtl="1"/>
            <a:endParaRPr lang="ar-IQ" sz="2800" dirty="0"/>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التطور التاريخي للديمقراطية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6" y="1677971"/>
            <a:ext cx="10275217" cy="4308872"/>
          </a:xfrm>
          <a:prstGeom prst="rect">
            <a:avLst/>
          </a:prstGeom>
        </p:spPr>
        <p:txBody>
          <a:bodyPr wrap="square">
            <a:spAutoFit/>
          </a:bodyPr>
          <a:lstStyle/>
          <a:p>
            <a:pPr algn="just" rtl="1">
              <a:buFont typeface="Arial" panose="020B0604020202020204" pitchFamily="34" charset="0"/>
              <a:buChar char="•"/>
            </a:pPr>
            <a:r>
              <a:rPr lang="ar-IQ" sz="3200" dirty="0"/>
              <a:t>تمّ ممارسة الديمقراطية في ماجنا كارتا في إنجلترا عام 1215م، ففي ذلك الوقت تمّ إصدار وثيقةٍ سمّيت بالوثيقة العظمى، والتي نصّت على حماية الشعب من سوء المعاملة التي كانوا يتعرّضون لها من قِبل الإقطاعيين، بل وتُعرِّض الملك للمساءلة القانونية. </a:t>
            </a:r>
          </a:p>
          <a:p>
            <a:pPr algn="just" rtl="1"/>
            <a:endParaRPr lang="ar-IQ" sz="1100" dirty="0"/>
          </a:p>
          <a:p>
            <a:pPr algn="just" rtl="1">
              <a:buFont typeface="Arial" panose="020B0604020202020204" pitchFamily="34" charset="0"/>
              <a:buChar char="•"/>
            </a:pPr>
            <a:r>
              <a:rPr lang="ar-IQ" sz="3200" dirty="0"/>
              <a:t>خلال القرنين السابع عشر والثامن عشر بدأت الديمقراطية بالانتشار.</a:t>
            </a:r>
          </a:p>
          <a:p>
            <a:pPr algn="just" rtl="1"/>
            <a:endParaRPr lang="ar-IQ" sz="1100" dirty="0"/>
          </a:p>
          <a:p>
            <a:pPr algn="just" rtl="1">
              <a:buFont typeface="Arial" panose="020B0604020202020204" pitchFamily="34" charset="0"/>
              <a:buChar char="•"/>
            </a:pPr>
            <a:r>
              <a:rPr lang="ar-IQ" sz="3200" dirty="0"/>
              <a:t>ثم ظهرت أشكال مختلفة للديمقراطية، مثل: الديمقراطية الفدرالية، والرئاسية، وتلك التي تعتمد على نسبة التّصويت، أو على تصويت الأغلبية.</a:t>
            </a:r>
            <a:endParaRPr lang="en-US" sz="3200" dirty="0"/>
          </a:p>
          <a:p>
            <a:pPr algn="just" rtl="1"/>
            <a:endParaRPr lang="ar-IQ" sz="28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انــواع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952106" y="1989055"/>
            <a:ext cx="10275217" cy="3600986"/>
          </a:xfrm>
          <a:prstGeom prst="rect">
            <a:avLst/>
          </a:prstGeom>
        </p:spPr>
        <p:txBody>
          <a:bodyPr wrap="square">
            <a:spAutoFit/>
          </a:bodyPr>
          <a:lstStyle/>
          <a:p>
            <a:pPr marL="457200" indent="-457200" algn="r" rtl="1">
              <a:buFont typeface="+mj-lt"/>
              <a:buAutoNum type="arabicPeriod"/>
            </a:pPr>
            <a:r>
              <a:rPr lang="ar-IQ" sz="4000" dirty="0">
                <a:solidFill>
                  <a:schemeClr val="accent2">
                    <a:lumMod val="75000"/>
                  </a:schemeClr>
                </a:solidFill>
              </a:rPr>
              <a:t>الديمقراطية المباشرة </a:t>
            </a:r>
            <a:r>
              <a:rPr lang="en-US" sz="4000" dirty="0">
                <a:solidFill>
                  <a:schemeClr val="accent2">
                    <a:lumMod val="75000"/>
                  </a:schemeClr>
                </a:solidFill>
              </a:rPr>
              <a:t>Direct Democracy</a:t>
            </a:r>
            <a:endParaRPr lang="ar-IQ" sz="4000" dirty="0">
              <a:solidFill>
                <a:schemeClr val="accent2">
                  <a:lumMod val="75000"/>
                </a:schemeClr>
              </a:solidFill>
            </a:endParaRPr>
          </a:p>
          <a:p>
            <a:pPr marL="457200" indent="-457200" algn="r" rtl="1">
              <a:buFont typeface="+mj-lt"/>
              <a:buAutoNum type="arabicPeriod"/>
            </a:pPr>
            <a:r>
              <a:rPr lang="ar-IQ" sz="4000" dirty="0">
                <a:solidFill>
                  <a:schemeClr val="accent2">
                    <a:lumMod val="75000"/>
                  </a:schemeClr>
                </a:solidFill>
              </a:rPr>
              <a:t>الديمقراطية الغيرالمباشرة </a:t>
            </a:r>
            <a:r>
              <a:rPr lang="en-US" sz="4000" dirty="0" smtClean="0">
                <a:solidFill>
                  <a:schemeClr val="accent2">
                    <a:lumMod val="75000"/>
                  </a:schemeClr>
                </a:solidFill>
              </a:rPr>
              <a:t>Indirect Democracy</a:t>
            </a:r>
            <a:endParaRPr lang="ar-IQ" sz="4000" dirty="0">
              <a:solidFill>
                <a:schemeClr val="accent2">
                  <a:lumMod val="75000"/>
                </a:schemeClr>
              </a:solidFill>
            </a:endParaRPr>
          </a:p>
          <a:p>
            <a:pPr marL="457200" indent="-457200" algn="r" rtl="1">
              <a:buFont typeface="+mj-lt"/>
              <a:buAutoNum type="arabicPeriod"/>
            </a:pPr>
            <a:r>
              <a:rPr lang="ar-IQ" sz="4000" dirty="0">
                <a:solidFill>
                  <a:schemeClr val="accent2">
                    <a:lumMod val="75000"/>
                  </a:schemeClr>
                </a:solidFill>
              </a:rPr>
              <a:t>الديمقراطية شبه المباشرة </a:t>
            </a:r>
            <a:r>
              <a:rPr lang="en-US" sz="4000" dirty="0">
                <a:solidFill>
                  <a:schemeClr val="accent2">
                    <a:lumMod val="75000"/>
                  </a:schemeClr>
                </a:solidFill>
              </a:rPr>
              <a:t>Semi Direct Democracy</a:t>
            </a:r>
            <a:endParaRPr lang="ar-IQ" sz="4000" dirty="0">
              <a:solidFill>
                <a:schemeClr val="accent2">
                  <a:lumMod val="75000"/>
                </a:schemeClr>
              </a:solidFill>
            </a:endParaRPr>
          </a:p>
          <a:p>
            <a:pPr marL="457200" indent="-457200" algn="r" rtl="1">
              <a:buFont typeface="+mj-lt"/>
              <a:buAutoNum type="arabicPeriod"/>
            </a:pPr>
            <a:r>
              <a:rPr lang="ar-IQ" sz="4000" dirty="0">
                <a:solidFill>
                  <a:schemeClr val="accent2">
                    <a:lumMod val="75000"/>
                  </a:schemeClr>
                </a:solidFill>
              </a:rPr>
              <a:t>الديمقراطية الشعبية </a:t>
            </a:r>
            <a:r>
              <a:rPr lang="en-US" sz="4000" dirty="0">
                <a:solidFill>
                  <a:schemeClr val="accent2">
                    <a:lumMod val="75000"/>
                  </a:schemeClr>
                </a:solidFill>
              </a:rPr>
              <a:t>Popular Democracy</a:t>
            </a:r>
            <a:endParaRPr lang="ar-IQ" sz="4000" dirty="0">
              <a:solidFill>
                <a:schemeClr val="accent2">
                  <a:lumMod val="75000"/>
                </a:schemeClr>
              </a:solidFill>
            </a:endParaRPr>
          </a:p>
          <a:p>
            <a:pPr algn="just" rtl="1"/>
            <a:r>
              <a:rPr lang="ar-IQ" sz="4000" dirty="0">
                <a:solidFill>
                  <a:schemeClr val="accent2">
                    <a:lumMod val="75000"/>
                  </a:schemeClr>
                </a:solidFill>
              </a:rPr>
              <a:t>5.  الديمقراطية </a:t>
            </a:r>
            <a:r>
              <a:rPr lang="ar-IQ" sz="4000" dirty="0" smtClean="0">
                <a:solidFill>
                  <a:schemeClr val="accent2">
                    <a:lumMod val="75000"/>
                  </a:schemeClr>
                </a:solidFill>
              </a:rPr>
              <a:t>التوافقية</a:t>
            </a:r>
            <a:r>
              <a:rPr lang="en-US" sz="4000" dirty="0">
                <a:solidFill>
                  <a:schemeClr val="accent2">
                    <a:lumMod val="75000"/>
                  </a:schemeClr>
                </a:solidFill>
              </a:rPr>
              <a:t> Consensus </a:t>
            </a:r>
            <a:r>
              <a:rPr lang="en-US" sz="4000" dirty="0" smtClean="0">
                <a:solidFill>
                  <a:schemeClr val="accent2">
                    <a:lumMod val="75000"/>
                  </a:schemeClr>
                </a:solidFill>
              </a:rPr>
              <a:t>Democracy</a:t>
            </a:r>
            <a:endParaRPr lang="ar-IQ" sz="4000" dirty="0">
              <a:solidFill>
                <a:schemeClr val="accent2">
                  <a:lumMod val="75000"/>
                </a:schemeClr>
              </a:solidFill>
            </a:endParaRPr>
          </a:p>
          <a:p>
            <a:pPr algn="just" rtl="1"/>
            <a:endParaRPr lang="ar-IQ" sz="2800" dirty="0"/>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انــواع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952105" y="1772238"/>
            <a:ext cx="10275217" cy="3600986"/>
          </a:xfrm>
          <a:prstGeom prst="rect">
            <a:avLst/>
          </a:prstGeom>
        </p:spPr>
        <p:txBody>
          <a:bodyPr wrap="square">
            <a:spAutoFit/>
          </a:bodyPr>
          <a:lstStyle/>
          <a:p>
            <a:pPr marL="457200" indent="-457200" algn="r" rtl="1">
              <a:buFont typeface="+mj-lt"/>
              <a:buAutoNum type="arabicPeriod"/>
            </a:pPr>
            <a:r>
              <a:rPr lang="ar-IQ" sz="3600" b="1" dirty="0">
                <a:solidFill>
                  <a:schemeClr val="accent2">
                    <a:lumMod val="75000"/>
                  </a:schemeClr>
                </a:solidFill>
              </a:rPr>
              <a:t>الديمقراطية المباشرة </a:t>
            </a:r>
            <a:r>
              <a:rPr lang="en-US" sz="3600" b="1" dirty="0" smtClean="0">
                <a:solidFill>
                  <a:schemeClr val="accent2">
                    <a:lumMod val="75000"/>
                  </a:schemeClr>
                </a:solidFill>
              </a:rPr>
              <a:t>Direct Democracy</a:t>
            </a:r>
            <a:endParaRPr lang="ar-IQ" sz="3600" b="1" dirty="0" smtClean="0">
              <a:solidFill>
                <a:schemeClr val="accent2">
                  <a:lumMod val="75000"/>
                </a:schemeClr>
              </a:solidFill>
            </a:endParaRPr>
          </a:p>
          <a:p>
            <a:pPr algn="just" rtl="1"/>
            <a:endParaRPr lang="ar-IQ" sz="1600" dirty="0" smtClean="0">
              <a:solidFill>
                <a:schemeClr val="accent2">
                  <a:lumMod val="75000"/>
                </a:schemeClr>
              </a:solidFill>
            </a:endParaRPr>
          </a:p>
          <a:p>
            <a:pPr algn="just" rtl="1"/>
            <a:r>
              <a:rPr lang="en-US" sz="3600" dirty="0" smtClean="0">
                <a:solidFill>
                  <a:schemeClr val="accent2">
                    <a:lumMod val="75000"/>
                  </a:schemeClr>
                </a:solidFill>
              </a:rPr>
              <a:t> </a:t>
            </a:r>
            <a:r>
              <a:rPr lang="ar-IQ" sz="3600" dirty="0">
                <a:solidFill>
                  <a:schemeClr val="accent2">
                    <a:lumMod val="75000"/>
                  </a:schemeClr>
                </a:solidFill>
              </a:rPr>
              <a:t>فيها الشعب مصدر السلطة ويمارس السلطة في آن واحد، ولا وجود للحكام في الديمقراطية المباشرة، وسبق ان طبق هذا النوع من الديمقراطية المباشرة في المدن اليونانية القديمة وبشكل خاص في اثينا، وفي بعض الكانتونات”المقاطعات “ الصغيرة في سويسرا.</a:t>
            </a:r>
            <a:endParaRPr lang="en-US" sz="3600" dirty="0">
              <a:solidFill>
                <a:schemeClr val="accent2">
                  <a:lumMod val="75000"/>
                </a:schemeClr>
              </a:solidFill>
            </a:endParaRPr>
          </a:p>
          <a:p>
            <a:pPr algn="just" rtl="1"/>
            <a:endParaRPr lang="ar-IQ" sz="2800" dirty="0"/>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انــواع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952105" y="1772238"/>
            <a:ext cx="10275217" cy="4708981"/>
          </a:xfrm>
          <a:prstGeom prst="rect">
            <a:avLst/>
          </a:prstGeom>
        </p:spPr>
        <p:txBody>
          <a:bodyPr wrap="square">
            <a:spAutoFit/>
          </a:bodyPr>
          <a:lstStyle/>
          <a:p>
            <a:pPr algn="r" rtl="1"/>
            <a:r>
              <a:rPr lang="ar-IQ" sz="3600" b="1" dirty="0" smtClean="0">
                <a:solidFill>
                  <a:schemeClr val="accent2">
                    <a:lumMod val="75000"/>
                  </a:schemeClr>
                </a:solidFill>
              </a:rPr>
              <a:t>2. الديمقراطية </a:t>
            </a:r>
            <a:r>
              <a:rPr lang="ar-IQ" sz="3600" b="1" dirty="0">
                <a:solidFill>
                  <a:schemeClr val="accent2">
                    <a:lumMod val="75000"/>
                  </a:schemeClr>
                </a:solidFill>
              </a:rPr>
              <a:t>الغيرالمباشرة </a:t>
            </a:r>
            <a:r>
              <a:rPr lang="en-US" sz="3600" b="1" dirty="0">
                <a:solidFill>
                  <a:schemeClr val="accent2">
                    <a:lumMod val="75000"/>
                  </a:schemeClr>
                </a:solidFill>
              </a:rPr>
              <a:t>Indirect Democracy</a:t>
            </a:r>
            <a:endParaRPr lang="ar-IQ" sz="3600" b="1" dirty="0">
              <a:solidFill>
                <a:schemeClr val="accent2">
                  <a:lumMod val="75000"/>
                </a:schemeClr>
              </a:solidFill>
            </a:endParaRPr>
          </a:p>
          <a:p>
            <a:pPr marL="457200" indent="-457200" algn="r" rtl="1">
              <a:buFont typeface="+mj-lt"/>
              <a:buAutoNum type="arabicPeriod"/>
            </a:pPr>
            <a:endParaRPr lang="ar-IQ" sz="1600" dirty="0" smtClean="0">
              <a:solidFill>
                <a:schemeClr val="accent2">
                  <a:lumMod val="75000"/>
                </a:schemeClr>
              </a:solidFill>
            </a:endParaRPr>
          </a:p>
          <a:p>
            <a:pPr algn="just" rtl="1"/>
            <a:r>
              <a:rPr lang="ar-IQ" sz="3600" dirty="0">
                <a:solidFill>
                  <a:schemeClr val="accent2">
                    <a:lumMod val="75000"/>
                  </a:schemeClr>
                </a:solidFill>
              </a:rPr>
              <a:t>ولها تسميات اخرى”الديمقراطية النيابية او التمثيلية</a:t>
            </a:r>
            <a:r>
              <a:rPr lang="en-US" sz="3600" dirty="0">
                <a:solidFill>
                  <a:schemeClr val="accent2">
                    <a:lumMod val="75000"/>
                  </a:schemeClr>
                </a:solidFill>
              </a:rPr>
              <a:t>Parliamentary </a:t>
            </a:r>
            <a:r>
              <a:rPr lang="ar-IQ" sz="3600" dirty="0" smtClean="0">
                <a:solidFill>
                  <a:schemeClr val="accent2">
                    <a:lumMod val="75000"/>
                  </a:schemeClr>
                </a:solidFill>
              </a:rPr>
              <a:t>   </a:t>
            </a:r>
            <a:r>
              <a:rPr lang="en-US" sz="3600" dirty="0" err="1" smtClean="0">
                <a:solidFill>
                  <a:schemeClr val="accent2">
                    <a:lumMod val="75000"/>
                  </a:schemeClr>
                </a:solidFill>
              </a:rPr>
              <a:t>Democrocy</a:t>
            </a:r>
            <a:r>
              <a:rPr lang="en-US" sz="3600" dirty="0" smtClean="0">
                <a:solidFill>
                  <a:schemeClr val="accent2">
                    <a:lumMod val="75000"/>
                  </a:schemeClr>
                </a:solidFill>
              </a:rPr>
              <a:t> </a:t>
            </a:r>
            <a:r>
              <a:rPr lang="ar-IQ" sz="3600" dirty="0">
                <a:solidFill>
                  <a:schemeClr val="accent2">
                    <a:lumMod val="75000"/>
                  </a:schemeClr>
                </a:solidFill>
              </a:rPr>
              <a:t>فيها الشعب يختار من ينوب عنه لكي يمارس السلطة، فالشعب يبقى مصدرا للسلطة غير انه لا يمارس السلطة بنفسه بل يفوض السلطة الى حاكم يختارونه من بينهم، وهذا هو النوع الشائع في الوقت الحاضر، حيث يختار الشعب ممثلين او نواباً لمدة معينة من السنين .</a:t>
            </a:r>
            <a:endParaRPr lang="en-US" sz="3600" dirty="0">
              <a:solidFill>
                <a:schemeClr val="accent2">
                  <a:lumMod val="75000"/>
                </a:schemeClr>
              </a:solidFill>
            </a:endParaRPr>
          </a:p>
          <a:p>
            <a:pPr algn="just" rtl="1"/>
            <a:endParaRPr lang="ar-IQ" sz="2800" dirty="0"/>
          </a:p>
        </p:txBody>
      </p:sp>
    </p:spTree>
    <p:extLst>
      <p:ext uri="{BB962C8B-B14F-4D97-AF65-F5344CB8AC3E}">
        <p14:creationId xmlns:p14="http://schemas.microsoft.com/office/powerpoint/2010/main" val="238881475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smtClean="0">
                <a:solidFill>
                  <a:schemeClr val="accent2">
                    <a:lumMod val="75000"/>
                  </a:schemeClr>
                </a:solidFill>
              </a:rPr>
              <a:t>انــواع الديمقراطية</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952105" y="1772238"/>
            <a:ext cx="10275217" cy="4616648"/>
          </a:xfrm>
          <a:prstGeom prst="rect">
            <a:avLst/>
          </a:prstGeom>
        </p:spPr>
        <p:txBody>
          <a:bodyPr wrap="square">
            <a:spAutoFit/>
          </a:bodyPr>
          <a:lstStyle/>
          <a:p>
            <a:pPr algn="just" rtl="1"/>
            <a:r>
              <a:rPr lang="ar-IQ" sz="3600" b="1" dirty="0" smtClean="0">
                <a:solidFill>
                  <a:schemeClr val="accent2">
                    <a:lumMod val="75000"/>
                  </a:schemeClr>
                </a:solidFill>
              </a:rPr>
              <a:t>3. </a:t>
            </a:r>
            <a:r>
              <a:rPr lang="ar-IQ" sz="3600" b="1" dirty="0">
                <a:solidFill>
                  <a:schemeClr val="accent2">
                    <a:lumMod val="75000"/>
                  </a:schemeClr>
                </a:solidFill>
              </a:rPr>
              <a:t>الديمقراطية شبه المباشرة </a:t>
            </a:r>
            <a:r>
              <a:rPr lang="en-US" sz="3600" b="1" dirty="0">
                <a:solidFill>
                  <a:schemeClr val="accent2">
                    <a:lumMod val="75000"/>
                  </a:schemeClr>
                </a:solidFill>
              </a:rPr>
              <a:t>Semi Direct </a:t>
            </a:r>
            <a:r>
              <a:rPr lang="en-US" sz="3600" b="1" dirty="0" smtClean="0">
                <a:solidFill>
                  <a:schemeClr val="accent2">
                    <a:lumMod val="75000"/>
                  </a:schemeClr>
                </a:solidFill>
              </a:rPr>
              <a:t>Democracy</a:t>
            </a:r>
            <a:endParaRPr lang="ar-IQ" sz="3600" b="1" dirty="0" smtClean="0">
              <a:solidFill>
                <a:schemeClr val="accent2">
                  <a:lumMod val="75000"/>
                </a:schemeClr>
              </a:solidFill>
            </a:endParaRPr>
          </a:p>
          <a:p>
            <a:pPr algn="just" rtl="1"/>
            <a:endParaRPr lang="ar-IQ" sz="1600" dirty="0" smtClean="0">
              <a:solidFill>
                <a:schemeClr val="accent2">
                  <a:lumMod val="75000"/>
                </a:schemeClr>
              </a:solidFill>
            </a:endParaRPr>
          </a:p>
          <a:p>
            <a:pPr algn="just" rtl="1"/>
            <a:r>
              <a:rPr lang="ar-IQ" sz="3600" dirty="0" smtClean="0">
                <a:solidFill>
                  <a:schemeClr val="accent2">
                    <a:lumMod val="75000"/>
                  </a:schemeClr>
                </a:solidFill>
              </a:rPr>
              <a:t>هي </a:t>
            </a:r>
            <a:r>
              <a:rPr lang="ar-IQ" sz="3600" dirty="0">
                <a:solidFill>
                  <a:schemeClr val="accent2">
                    <a:lumMod val="75000"/>
                  </a:schemeClr>
                </a:solidFill>
              </a:rPr>
              <a:t>تلك الديمقراطية التي يباشر وفق مظاهرها الشعب سلطته بالاشتراك مع ممثليه في البرلمان من خلال احتفاظه ببعض حقوقه كحقه في اقتراح قانون او الاعتراض عليه وحقه في اقالة النائب أو حل البرلمان او عزل رئيس الدولة ، اضافة الى تأثيره على الحكام من خلال تطبيقات الاستفتاء الشعبي </a:t>
            </a:r>
            <a:r>
              <a:rPr lang="ar-IQ" sz="3600" dirty="0" smtClean="0">
                <a:solidFill>
                  <a:schemeClr val="accent2">
                    <a:lumMod val="75000"/>
                  </a:schemeClr>
                </a:solidFill>
              </a:rPr>
              <a:t>.والاعتراض الشعبي والاقتراح الشعبي</a:t>
            </a:r>
            <a:endParaRPr lang="en-US" sz="3600" dirty="0">
              <a:solidFill>
                <a:schemeClr val="accent2">
                  <a:lumMod val="75000"/>
                </a:schemeClr>
              </a:solidFill>
            </a:endParaRPr>
          </a:p>
          <a:p>
            <a:pPr algn="just" rtl="1"/>
            <a:endParaRPr lang="ar-IQ" sz="5400" dirty="0"/>
          </a:p>
        </p:txBody>
      </p:sp>
    </p:spTree>
    <p:extLst>
      <p:ext uri="{BB962C8B-B14F-4D97-AF65-F5344CB8AC3E}">
        <p14:creationId xmlns:p14="http://schemas.microsoft.com/office/powerpoint/2010/main" val="3068252632"/>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5883</TotalTime>
  <Words>845</Words>
  <Application>Microsoft Office PowerPoint</Application>
  <PresentationFormat>مخصص</PresentationFormat>
  <Paragraphs>119</Paragraphs>
  <Slides>17</Slides>
  <Notes>16</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Organic</vt:lpstr>
      <vt:lpstr>عرض تقديمي في PowerPoint</vt:lpstr>
      <vt:lpstr>الموضوعات</vt:lpstr>
      <vt:lpstr>مفهوم الديمقراطية</vt:lpstr>
      <vt:lpstr>التطور التاريخي للديمقراطية</vt:lpstr>
      <vt:lpstr>التطور التاريخي للديمقراطية</vt:lpstr>
      <vt:lpstr>انــواع الديمقراطية</vt:lpstr>
      <vt:lpstr>انــواع الديمقراطية</vt:lpstr>
      <vt:lpstr>انــواع الديمقراطية</vt:lpstr>
      <vt:lpstr>انــواع الديمقراطية</vt:lpstr>
      <vt:lpstr>انــواع الديمقراطية</vt:lpstr>
      <vt:lpstr>انــواع الديمقراطية</vt:lpstr>
      <vt:lpstr>مقومات النظام الديمقراطي وخصائصه</vt:lpstr>
      <vt:lpstr>مقومات النظام الديمقراطي وخصائصه</vt:lpstr>
      <vt:lpstr>مقومات النظام الديمقراطي وخصائصه</vt:lpstr>
      <vt:lpstr>مقومات النظام الديمقراطي وخصائصه</vt:lpstr>
      <vt:lpstr>مقومات النظام الديمقراطي وخصائصه</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313</cp:revision>
  <dcterms:created xsi:type="dcterms:W3CDTF">2014-05-07T08:18:51Z</dcterms:created>
  <dcterms:modified xsi:type="dcterms:W3CDTF">2022-04-01T18:00:31Z</dcterms:modified>
</cp:coreProperties>
</file>