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8"/>
  </p:notesMasterIdLst>
  <p:handoutMasterIdLst>
    <p:handoutMasterId r:id="rId19"/>
  </p:handoutMasterIdLst>
  <p:sldIdLst>
    <p:sldId id="256" r:id="rId2"/>
    <p:sldId id="339" r:id="rId3"/>
    <p:sldId id="340" r:id="rId4"/>
    <p:sldId id="357" r:id="rId5"/>
    <p:sldId id="341" r:id="rId6"/>
    <p:sldId id="342" r:id="rId7"/>
    <p:sldId id="343" r:id="rId8"/>
    <p:sldId id="358" r:id="rId9"/>
    <p:sldId id="344" r:id="rId10"/>
    <p:sldId id="347" r:id="rId11"/>
    <p:sldId id="359" r:id="rId12"/>
    <p:sldId id="360" r:id="rId13"/>
    <p:sldId id="361" r:id="rId14"/>
    <p:sldId id="363" r:id="rId15"/>
    <p:sldId id="364" r:id="rId16"/>
    <p:sldId id="35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2" autoAdjust="0"/>
    <p:restoredTop sz="78046" autoAdjust="0"/>
  </p:normalViewPr>
  <p:slideViewPr>
    <p:cSldViewPr snapToGrid="0">
      <p:cViewPr>
        <p:scale>
          <a:sx n="81" d="100"/>
          <a:sy n="81" d="100"/>
        </p:scale>
        <p:origin x="-686" y="-163"/>
      </p:cViewPr>
      <p:guideLst>
        <p:guide orient="horz" pos="2160"/>
        <p:guide pos="3840"/>
      </p:guideLst>
    </p:cSldViewPr>
  </p:slideViewPr>
  <p:notesTextViewPr>
    <p:cViewPr>
      <p:scale>
        <a:sx n="1" d="1"/>
        <a:sy n="1" d="1"/>
      </p:scale>
      <p:origin x="0" y="0"/>
    </p:cViewPr>
  </p:notesTextViewPr>
  <p:sorterViewPr>
    <p:cViewPr>
      <p:scale>
        <a:sx n="100" d="100"/>
        <a:sy n="100" d="100"/>
      </p:scale>
      <p:origin x="0" y="5136"/>
    </p:cViewPr>
  </p:sorterViewPr>
  <p:notesViewPr>
    <p:cSldViewPr snapToGrid="0">
      <p:cViewPr varScale="1">
        <p:scale>
          <a:sx n="64" d="100"/>
          <a:sy n="64" d="100"/>
        </p:scale>
        <p:origin x="-3082"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188153-0D03-4830-91B1-FACAA00AA4FA}" type="datetime1">
              <a:rPr lang="en-US" smtClean="0"/>
              <a:t>3/29/2025</a:t>
            </a:fld>
            <a:endParaRPr lang="en-US"/>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4D19F-CD87-4A3D-B833-7CA191FE7016}" type="slidenum">
              <a:rPr lang="en-US" smtClean="0"/>
              <a:t>‹#›</a:t>
            </a:fld>
            <a:endParaRPr lang="en-US"/>
          </a:p>
        </p:txBody>
      </p:sp>
    </p:spTree>
    <p:extLst>
      <p:ext uri="{BB962C8B-B14F-4D97-AF65-F5344CB8AC3E}">
        <p14:creationId xmlns:p14="http://schemas.microsoft.com/office/powerpoint/2010/main" val="7852229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93074F-F4B0-4103-9F7F-71E5B199252D}" type="datetime1">
              <a:rPr lang="en-US" smtClean="0"/>
              <a:t>3/29/2025</a:t>
            </a:fld>
            <a:endParaRPr lang="en-US"/>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5ADA62-A0F4-434E-AAB1-0D36E859A8B4}" type="slidenum">
              <a:rPr lang="en-US" smtClean="0"/>
              <a:t>‹#›</a:t>
            </a:fld>
            <a:endParaRPr lang="en-US"/>
          </a:p>
        </p:txBody>
      </p:sp>
    </p:spTree>
    <p:extLst>
      <p:ext uri="{BB962C8B-B14F-4D97-AF65-F5344CB8AC3E}">
        <p14:creationId xmlns:p14="http://schemas.microsoft.com/office/powerpoint/2010/main" val="29292282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3/29/2025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2</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3/29/2025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11</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3/29/2025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12</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3/29/2025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13</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3/29/2025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14</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3/29/2025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15</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3/29/2025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16</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3/29/2025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3</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3/29/2025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4</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3/29/2025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5</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3/29/2025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6</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3/29/2025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7</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3/29/2025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8</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3/29/2025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9</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3/29/2025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10</a:t>
            </a:fld>
            <a:endParaRPr lang="en-US"/>
          </a:p>
        </p:txBody>
      </p:sp>
    </p:spTree>
    <p:extLst>
      <p:ext uri="{BB962C8B-B14F-4D97-AF65-F5344CB8AC3E}">
        <p14:creationId xmlns:p14="http://schemas.microsoft.com/office/powerpoint/2010/main" val="1022820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5" y="0"/>
            <a:ext cx="12231161"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2"/>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3" y="5037663"/>
            <a:ext cx="897467" cy="279400"/>
          </a:xfrm>
        </p:spPr>
        <p:txBody>
          <a:bodyPr/>
          <a:lstStyle/>
          <a:p>
            <a:fld id="{B9D96261-D562-4F29-B6A9-3D5AB21AF37E}" type="datetime1">
              <a:rPr lang="en-US" smtClean="0"/>
              <a:t>3/29/2025</a:t>
            </a:fld>
            <a:endParaRPr lang="en-US"/>
          </a:p>
        </p:txBody>
      </p:sp>
      <p:sp>
        <p:nvSpPr>
          <p:cNvPr id="5" name="Footer Placeholder 4"/>
          <p:cNvSpPr>
            <a:spLocks noGrp="1"/>
          </p:cNvSpPr>
          <p:nvPr>
            <p:ph type="ftr" sz="quarter" idx="11"/>
          </p:nvPr>
        </p:nvSpPr>
        <p:spPr>
          <a:xfrm>
            <a:off x="2692398" y="5037663"/>
            <a:ext cx="5214635" cy="279400"/>
          </a:xfrm>
        </p:spPr>
        <p:txBody>
          <a:bodyPr/>
          <a:lstStyle/>
          <a:p>
            <a:endParaRPr lang="en-US"/>
          </a:p>
        </p:txBody>
      </p:sp>
      <p:sp>
        <p:nvSpPr>
          <p:cNvPr id="6" name="Slide Number Placeholder 5"/>
          <p:cNvSpPr>
            <a:spLocks noGrp="1"/>
          </p:cNvSpPr>
          <p:nvPr>
            <p:ph type="sldNum" sz="quarter" idx="12"/>
          </p:nvPr>
        </p:nvSpPr>
        <p:spPr>
          <a:xfrm>
            <a:off x="8956902" y="5037663"/>
            <a:ext cx="551166" cy="279400"/>
          </a:xfrm>
        </p:spPr>
        <p:txBody>
          <a:bodyPr/>
          <a:lstStyle/>
          <a:p>
            <a:fld id="{5953F695-DE56-40D5-B4A3-0974E3FA882C}" type="slidenum">
              <a:rPr lang="en-US" smtClean="0"/>
              <a:t>‹#›</a:t>
            </a:fld>
            <a:endParaRPr lang="en-US"/>
          </a:p>
        </p:txBody>
      </p:sp>
      <p:cxnSp>
        <p:nvCxnSpPr>
          <p:cNvPr id="15" name="Straight Connector 14"/>
          <p:cNvCxnSpPr/>
          <p:nvPr/>
        </p:nvCxnSpPr>
        <p:spPr>
          <a:xfrm>
            <a:off x="2692401"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2123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2"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8" y="1041400"/>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2"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34F06-0DB4-45D1-B059-D114F02DD344}" type="datetime1">
              <a:rPr lang="en-US" smtClean="0"/>
              <a:t>3/29/2025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1218794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9"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9" y="4343400"/>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8B21EE-5725-4DD0-895A-BBBAAE357CEB}" type="datetime1">
              <a:rPr lang="en-US" smtClean="0"/>
              <a:t>3/29/2025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5" name="Straight Connector 14"/>
          <p:cNvCxnSpPr/>
          <p:nvPr/>
        </p:nvCxnSpPr>
        <p:spPr>
          <a:xfrm>
            <a:off x="1396170"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974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3"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2" y="4343400"/>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6864D8-FB2E-4B29-9059-0172820A6E08}" type="datetime1">
              <a:rPr lang="en-US" smtClean="0"/>
              <a:t>3/29/2025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
        <p:nvSpPr>
          <p:cNvPr id="14" name="TextBox 13"/>
          <p:cNvSpPr txBox="1"/>
          <p:nvPr/>
        </p:nvSpPr>
        <p:spPr>
          <a:xfrm>
            <a:off x="862012"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70"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3015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231A7D-2A36-468D-89A6-FBDB8782F79C}" type="datetime1">
              <a:rPr lang="en-US" smtClean="0"/>
              <a:t>3/29/2025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54601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4EB31B-B50A-4D5A-B5A8-E2281759EEBD}" type="datetime1">
              <a:rPr lang="en-US" smtClean="0"/>
              <a:t>3/29/2025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
        <p:nvSpPr>
          <p:cNvPr id="12" name="TextBox 11"/>
          <p:cNvSpPr txBox="1"/>
          <p:nvPr/>
        </p:nvSpPr>
        <p:spPr>
          <a:xfrm>
            <a:off x="862012"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70"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3718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2" y="4470400"/>
            <a:ext cx="9609669"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F8C206-4C0F-4EAD-BBF7-3490D4C6AE99}" type="datetime1">
              <a:rPr lang="en-US" smtClean="0"/>
              <a:t>3/29/2025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5" name="Straight Connector 14"/>
          <p:cNvCxnSpPr/>
          <p:nvPr/>
        </p:nvCxnSpPr>
        <p:spPr>
          <a:xfrm>
            <a:off x="1396170"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5064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BC519F-9160-4A17-B7D0-BEEE93BD86A2}" type="datetime1">
              <a:rPr lang="en-US" smtClean="0"/>
              <a:t>3/29/2025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4" name="Straight Connector 13"/>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5863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7" y="982132"/>
            <a:ext cx="1890894"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6"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460D7D-2D60-4068-BCEF-47F681A1A696}" type="datetime1">
              <a:rPr lang="en-US" smtClean="0"/>
              <a:t>3/29/2025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4" name="Straight Connector 13"/>
          <p:cNvCxnSpPr/>
          <p:nvPr/>
        </p:nvCxnSpPr>
        <p:spPr>
          <a:xfrm>
            <a:off x="8863890" y="990601"/>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4922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10972800" cy="1143000"/>
          </a:xfrm>
        </p:spPr>
        <p:txBody>
          <a:bodyPr/>
          <a:lstStyle/>
          <a:p>
            <a:r>
              <a:rPr lang="tr-TR" smtClean="0"/>
              <a:t>Asıl başlık stili için tıklatın</a:t>
            </a:r>
            <a:endParaRPr lang="en-US"/>
          </a:p>
        </p:txBody>
      </p:sp>
      <p:sp>
        <p:nvSpPr>
          <p:cNvPr id="3" name="Tablo Yer Tutucusu 2"/>
          <p:cNvSpPr>
            <a:spLocks noGrp="1"/>
          </p:cNvSpPr>
          <p:nvPr>
            <p:ph type="tbl" idx="1"/>
          </p:nvPr>
        </p:nvSpPr>
        <p:spPr>
          <a:xfrm>
            <a:off x="609600" y="1600202"/>
            <a:ext cx="10972800" cy="4525963"/>
          </a:xfrm>
        </p:spPr>
        <p:txBody>
          <a:bodyPr/>
          <a:lstStyle/>
          <a:p>
            <a:endParaRPr lang="en-US"/>
          </a:p>
        </p:txBody>
      </p:sp>
      <p:sp>
        <p:nvSpPr>
          <p:cNvPr id="4" name="Veri Yer Tutucusu 3"/>
          <p:cNvSpPr>
            <a:spLocks noGrp="1"/>
          </p:cNvSpPr>
          <p:nvPr>
            <p:ph type="dt" sz="half" idx="10"/>
          </p:nvPr>
        </p:nvSpPr>
        <p:spPr>
          <a:xfrm>
            <a:off x="609600" y="6245225"/>
            <a:ext cx="2844800" cy="476250"/>
          </a:xfrm>
        </p:spPr>
        <p:txBody>
          <a:bodyPr/>
          <a:lstStyle>
            <a:lvl1pPr>
              <a:defRPr/>
            </a:lvl1pPr>
          </a:lstStyle>
          <a:p>
            <a:fld id="{84AD1365-ED2D-451F-9E93-891818D5D86E}" type="datetime1">
              <a:rPr lang="en-US" smtClean="0"/>
              <a:t>3/29/2025</a:t>
            </a:fld>
            <a:endParaRPr lang="en-GB"/>
          </a:p>
        </p:txBody>
      </p:sp>
      <p:sp>
        <p:nvSpPr>
          <p:cNvPr id="5" name="Altbilgi Yer Tutucusu 4"/>
          <p:cNvSpPr>
            <a:spLocks noGrp="1"/>
          </p:cNvSpPr>
          <p:nvPr>
            <p:ph type="ftr" sz="quarter" idx="11"/>
          </p:nvPr>
        </p:nvSpPr>
        <p:spPr>
          <a:xfrm>
            <a:off x="4165600" y="6245225"/>
            <a:ext cx="3860800" cy="476250"/>
          </a:xfrm>
        </p:spPr>
        <p:txBody>
          <a:bodyPr/>
          <a:lstStyle>
            <a:lvl1pPr>
              <a:defRPr/>
            </a:lvl1pPr>
          </a:lstStyle>
          <a:p>
            <a:endParaRPr lang="en-GB"/>
          </a:p>
        </p:txBody>
      </p:sp>
      <p:sp>
        <p:nvSpPr>
          <p:cNvPr id="6" name="Slayt Numarası Yer Tutucusu 5"/>
          <p:cNvSpPr>
            <a:spLocks noGrp="1"/>
          </p:cNvSpPr>
          <p:nvPr>
            <p:ph type="sldNum" sz="quarter" idx="12"/>
          </p:nvPr>
        </p:nvSpPr>
        <p:spPr>
          <a:xfrm>
            <a:off x="8737600" y="6245225"/>
            <a:ext cx="2844800" cy="476250"/>
          </a:xfrm>
        </p:spPr>
        <p:txBody>
          <a:bodyPr/>
          <a:lstStyle>
            <a:lvl1pPr>
              <a:defRPr/>
            </a:lvl1pPr>
          </a:lstStyle>
          <a:p>
            <a:fld id="{B38094A5-13EA-4178-A8FC-F10059BD0D2D}" type="slidenum">
              <a:rPr lang="en-GB"/>
              <a:pPr/>
              <a:t>‹#›</a:t>
            </a:fld>
            <a:endParaRPr lang="en-GB"/>
          </a:p>
        </p:txBody>
      </p:sp>
    </p:spTree>
    <p:extLst>
      <p:ext uri="{BB962C8B-B14F-4D97-AF65-F5344CB8AC3E}">
        <p14:creationId xmlns:p14="http://schemas.microsoft.com/office/powerpoint/2010/main" val="1300712119"/>
      </p:ext>
    </p:extLst>
  </p:cSld>
  <p:clrMapOvr>
    <a:masterClrMapping/>
  </p:clrMapOvr>
  <p:transition>
    <p:checke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D22A58-E1F8-4406-80D7-3F28C62972F6}" type="datetime1">
              <a:rPr lang="en-US" smtClean="0"/>
              <a:t>3/29/2025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2955975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8"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D5C7B3-EEB2-4BC8-9827-525F4FB78B51}" type="datetime1">
              <a:rPr lang="en-US" smtClean="0"/>
              <a:t>3/29/2025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6" name="Straight Connector 15"/>
          <p:cNvCxnSpPr/>
          <p:nvPr/>
        </p:nvCxnSpPr>
        <p:spPr>
          <a:xfrm>
            <a:off x="2012724"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2543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394DFA-E8DF-4E82-A5CF-408604EA7D2C}" type="datetime1">
              <a:rPr lang="en-US" smtClean="0"/>
              <a:t>3/29/2025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36088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1"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1" y="3243263"/>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3"/>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3113C8-67A3-410A-89F4-4C72F691EC87}" type="datetime1">
              <a:rPr lang="en-US" smtClean="0"/>
              <a:t>3/29/2025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3F695-DE56-40D5-B4A3-0974E3FA882C}" type="slidenum">
              <a:rPr lang="en-US" smtClean="0"/>
              <a:t>‹#›</a:t>
            </a:fld>
            <a:endParaRPr lang="en-US"/>
          </a:p>
        </p:txBody>
      </p:sp>
      <p:cxnSp>
        <p:nvCxnSpPr>
          <p:cNvPr id="18" name="Straight Connector 17"/>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015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4B394C8-DB23-4789-A1A5-491492876949}" type="datetime1">
              <a:rPr lang="en-US" smtClean="0"/>
              <a:t>3/29/2025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3F695-DE56-40D5-B4A3-0974E3FA882C}" type="slidenum">
              <a:rPr lang="en-US" smtClean="0"/>
              <a:t>‹#›</a:t>
            </a:fld>
            <a:endParaRPr lang="en-US"/>
          </a:p>
        </p:txBody>
      </p:sp>
      <p:cxnSp>
        <p:nvCxnSpPr>
          <p:cNvPr id="14" name="Straight Connector 13"/>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487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1940B-74D1-4ED7-BB17-231C8229B959}" type="datetime1">
              <a:rPr lang="en-US" smtClean="0"/>
              <a:t>3/29/2025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388240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3"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9" y="982132"/>
            <a:ext cx="5469467"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3"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C3C653-1223-443D-9606-1E9579F0B6A2}" type="datetime1">
              <a:rPr lang="en-US" smtClean="0"/>
              <a:t>3/29/2025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cxnSp>
        <p:nvCxnSpPr>
          <p:cNvPr id="16" name="Straight Connector 15"/>
          <p:cNvCxnSpPr/>
          <p:nvPr/>
        </p:nvCxnSpPr>
        <p:spPr>
          <a:xfrm>
            <a:off x="1396170"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8585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7"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3" y="1041400"/>
            <a:ext cx="3063348"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7"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E94E02-9AF6-4311-A6AA-50FFC6C93F31}" type="datetime1">
              <a:rPr lang="en-US" smtClean="0"/>
              <a:t>3/29/2025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2187789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7" y="0"/>
            <a:ext cx="12229963"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4"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2"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1"/>
            <a:ext cx="1600201"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69E21B7-4181-47D5-AE4D-13D62D5740B8}" type="datetime1">
              <a:rPr lang="en-US" smtClean="0"/>
              <a:t>3/29/2025</a:t>
            </a:fld>
            <a:endParaRPr lang="en-US"/>
          </a:p>
        </p:txBody>
      </p:sp>
      <p:sp>
        <p:nvSpPr>
          <p:cNvPr id="5" name="Footer Placeholder 4"/>
          <p:cNvSpPr>
            <a:spLocks noGrp="1"/>
          </p:cNvSpPr>
          <p:nvPr>
            <p:ph type="ftr" sz="quarter" idx="3"/>
          </p:nvPr>
        </p:nvSpPr>
        <p:spPr>
          <a:xfrm>
            <a:off x="1295402" y="5969001"/>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3" y="5969001"/>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953F695-DE56-40D5-B4A3-0974E3FA882C}" type="slidenum">
              <a:rPr lang="en-US" smtClean="0"/>
              <a:t>‹#›</a:t>
            </a:fld>
            <a:endParaRPr lang="en-US"/>
          </a:p>
        </p:txBody>
      </p:sp>
    </p:spTree>
    <p:extLst>
      <p:ext uri="{BB962C8B-B14F-4D97-AF65-F5344CB8AC3E}">
        <p14:creationId xmlns:p14="http://schemas.microsoft.com/office/powerpoint/2010/main" val="117525246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Lst>
  <p:hf hdr="0" ftr="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476500" y="1556238"/>
            <a:ext cx="7454900" cy="8186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82296"/>
            <a:endParaRPr lang="en-US" sz="2400" dirty="0">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2743200" y="2374900"/>
            <a:ext cx="6736079" cy="29210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5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b="1" dirty="0" smtClean="0">
              <a:latin typeface="Times New Roman" panose="02020603050405020304" pitchFamily="18" charset="0"/>
              <a:cs typeface="Times New Roman" panose="02020603050405020304" pitchFamily="18" charset="0"/>
            </a:endParaRPr>
          </a:p>
        </p:txBody>
      </p:sp>
      <p:sp>
        <p:nvSpPr>
          <p:cNvPr id="6" name="Date Placeholder 6"/>
          <p:cNvSpPr>
            <a:spLocks noGrp="1"/>
          </p:cNvSpPr>
          <p:nvPr>
            <p:ph type="dt" sz="half" idx="10"/>
          </p:nvPr>
        </p:nvSpPr>
        <p:spPr>
          <a:xfrm>
            <a:off x="-1014047" y="6321669"/>
            <a:ext cx="1905001" cy="457200"/>
          </a:xfrm>
        </p:spPr>
        <p:txBody>
          <a:bodyPr/>
          <a:lstStyle/>
          <a:p>
            <a:pPr fontAlgn="base">
              <a:spcBef>
                <a:spcPct val="0"/>
              </a:spcBef>
              <a:spcAft>
                <a:spcPct val="0"/>
              </a:spcAft>
              <a:defRPr/>
            </a:pPr>
            <a:fld id="{03399456-E3C5-4307-AFCE-205C43B6F93A}" type="datetime1">
              <a:rPr lang="en-US" smtClean="0"/>
              <a:t>3/29/2025</a:t>
            </a:fld>
            <a:endParaRPr lang="en-US" dirty="0" smtClean="0"/>
          </a:p>
        </p:txBody>
      </p:sp>
      <p:sp>
        <p:nvSpPr>
          <p:cNvPr id="7" name="Slide Number Placeholder 7"/>
          <p:cNvSpPr>
            <a:spLocks noGrp="1"/>
          </p:cNvSpPr>
          <p:nvPr>
            <p:ph type="sldNum" sz="quarter" idx="12"/>
          </p:nvPr>
        </p:nvSpPr>
        <p:spPr>
          <a:xfrm>
            <a:off x="9931400" y="6324600"/>
            <a:ext cx="1905001"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26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1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FontTx/>
              <a:buNone/>
            </a:pPr>
            <a:fld id="{CDCC2F32-039C-43AD-A704-B5EE4748AA0A}" type="slidenum">
              <a:rPr lang="en-US" sz="1200" smtClean="0"/>
              <a:pPr>
                <a:spcBef>
                  <a:spcPct val="0"/>
                </a:spcBef>
                <a:buClrTx/>
                <a:buFontTx/>
                <a:buNone/>
              </a:pPr>
              <a:t>1</a:t>
            </a:fld>
            <a:endParaRPr lang="en-US" sz="1200" smtClean="0"/>
          </a:p>
        </p:txBody>
      </p:sp>
      <p:pic>
        <p:nvPicPr>
          <p:cNvPr id="9" name="صورة 2"/>
          <p:cNvPicPr/>
          <p:nvPr/>
        </p:nvPicPr>
        <p:blipFill>
          <a:blip r:embed="rId3">
            <a:extLst>
              <a:ext uri="{28A0092B-C50C-407E-A947-70E740481C1C}">
                <a14:useLocalDpi xmlns:a14="http://schemas.microsoft.com/office/drawing/2010/main" val="0"/>
              </a:ext>
            </a:extLst>
          </a:blip>
          <a:stretch>
            <a:fillRect/>
          </a:stretch>
        </p:blipFill>
        <p:spPr>
          <a:xfrm>
            <a:off x="291496" y="241544"/>
            <a:ext cx="1724025" cy="1724025"/>
          </a:xfrm>
          <a:prstGeom prst="rect">
            <a:avLst/>
          </a:prstGeom>
          <a:ln>
            <a:noFill/>
          </a:ln>
          <a:effectLst>
            <a:softEdge rad="112500"/>
          </a:effectLst>
        </p:spPr>
      </p:pic>
      <p:sp>
        <p:nvSpPr>
          <p:cNvPr id="2" name="Rectangle 1"/>
          <p:cNvSpPr/>
          <p:nvPr/>
        </p:nvSpPr>
        <p:spPr>
          <a:xfrm>
            <a:off x="3838903" y="2532554"/>
            <a:ext cx="4635064" cy="584775"/>
          </a:xfrm>
          <a:prstGeom prst="rect">
            <a:avLst/>
          </a:prstGeom>
        </p:spPr>
        <p:txBody>
          <a:bodyPr wrap="square">
            <a:spAutoFit/>
          </a:bodyPr>
          <a:lstStyle/>
          <a:p>
            <a:pPr algn="ctr"/>
            <a:r>
              <a:rPr lang="ar-IQ" sz="3200" dirty="0">
                <a:solidFill>
                  <a:schemeClr val="accent2">
                    <a:lumMod val="75000"/>
                  </a:schemeClr>
                </a:solidFill>
                <a:latin typeface="Segoe UI Semibold" panose="020B0702040204020203" pitchFamily="34" charset="0"/>
                <a:cs typeface="Segoe UI Semibold" panose="020B0702040204020203" pitchFamily="34" charset="0"/>
              </a:rPr>
              <a:t>محاضرات في الديمقراطية</a:t>
            </a:r>
            <a:endParaRPr lang="en-US" sz="3200" dirty="0">
              <a:solidFill>
                <a:schemeClr val="accent2">
                  <a:lumMod val="75000"/>
                </a:schemeClr>
              </a:solidFill>
              <a:latin typeface="Segoe UI Semibold" panose="020B0702040204020203" pitchFamily="34" charset="0"/>
              <a:cs typeface="Segoe UI Semibold" panose="020B0702040204020203" pitchFamily="34" charset="0"/>
            </a:endParaRPr>
          </a:p>
        </p:txBody>
      </p:sp>
      <p:sp>
        <p:nvSpPr>
          <p:cNvPr id="3" name="Rectangle 2"/>
          <p:cNvSpPr/>
          <p:nvPr/>
        </p:nvSpPr>
        <p:spPr>
          <a:xfrm>
            <a:off x="3048000" y="3755611"/>
            <a:ext cx="6096000" cy="1384995"/>
          </a:xfrm>
          <a:prstGeom prst="rect">
            <a:avLst/>
          </a:prstGeom>
        </p:spPr>
        <p:txBody>
          <a:bodyPr>
            <a:spAutoFit/>
          </a:bodyPr>
          <a:lstStyle/>
          <a:p>
            <a:pPr algn="ctr" rtl="1"/>
            <a:r>
              <a:rPr lang="ar-IQ" sz="2800" b="1" dirty="0">
                <a:solidFill>
                  <a:schemeClr val="accent2">
                    <a:lumMod val="75000"/>
                  </a:schemeClr>
                </a:solidFill>
              </a:rPr>
              <a:t>اعداد وتقديم</a:t>
            </a:r>
          </a:p>
          <a:p>
            <a:pPr algn="ctr" rtl="1"/>
            <a:r>
              <a:rPr lang="ar-IQ" sz="2800" b="1" dirty="0">
                <a:solidFill>
                  <a:schemeClr val="accent2">
                    <a:lumMod val="75000"/>
                  </a:schemeClr>
                </a:solidFill>
              </a:rPr>
              <a:t> </a:t>
            </a:r>
            <a:r>
              <a:rPr lang="ar-IQ" sz="2800" b="1">
                <a:solidFill>
                  <a:schemeClr val="accent2">
                    <a:lumMod val="75000"/>
                  </a:schemeClr>
                </a:solidFill>
              </a:rPr>
              <a:t>الاستاذ </a:t>
            </a:r>
            <a:r>
              <a:rPr lang="ar-IQ" sz="2800" b="1" smtClean="0">
                <a:solidFill>
                  <a:schemeClr val="accent2">
                    <a:lumMod val="75000"/>
                  </a:schemeClr>
                </a:solidFill>
              </a:rPr>
              <a:t>الدكتور </a:t>
            </a:r>
            <a:endParaRPr lang="ar-IQ" sz="2800" b="1" dirty="0">
              <a:solidFill>
                <a:schemeClr val="accent2">
                  <a:lumMod val="75000"/>
                </a:schemeClr>
              </a:solidFill>
            </a:endParaRPr>
          </a:p>
          <a:p>
            <a:pPr algn="ctr" rtl="1"/>
            <a:r>
              <a:rPr lang="ar-IQ" sz="2800" b="1" dirty="0">
                <a:solidFill>
                  <a:schemeClr val="accent2">
                    <a:lumMod val="75000"/>
                  </a:schemeClr>
                </a:solidFill>
              </a:rPr>
              <a:t>ساهره قحطان عبد الجبار الحميري</a:t>
            </a:r>
            <a:endParaRPr lang="en-US" altLang="en-US" sz="2800" dirty="0">
              <a:solidFill>
                <a:schemeClr val="accent2">
                  <a:lumMod val="75000"/>
                </a:schemeClr>
              </a:solidFill>
            </a:endParaRPr>
          </a:p>
        </p:txBody>
      </p:sp>
    </p:spTree>
    <p:extLst>
      <p:ext uri="{BB962C8B-B14F-4D97-AF65-F5344CB8AC3E}">
        <p14:creationId xmlns:p14="http://schemas.microsoft.com/office/powerpoint/2010/main" val="2146898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smtClean="0">
                <a:solidFill>
                  <a:schemeClr val="accent2">
                    <a:lumMod val="75000"/>
                  </a:schemeClr>
                </a:solidFill>
              </a:rPr>
              <a:t>آليات الديمقراطية</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10</a:t>
            </a:fld>
            <a:endParaRPr lang="en-GB"/>
          </a:p>
        </p:txBody>
      </p:sp>
      <p:sp>
        <p:nvSpPr>
          <p:cNvPr id="3" name="Rectangle 2"/>
          <p:cNvSpPr/>
          <p:nvPr/>
        </p:nvSpPr>
        <p:spPr>
          <a:xfrm>
            <a:off x="952105" y="1376313"/>
            <a:ext cx="10275217" cy="3881832"/>
          </a:xfrm>
          <a:prstGeom prst="rect">
            <a:avLst/>
          </a:prstGeom>
        </p:spPr>
        <p:txBody>
          <a:bodyPr wrap="square">
            <a:spAutoFit/>
          </a:bodyPr>
          <a:lstStyle/>
          <a:p>
            <a:pPr algn="just" rtl="1">
              <a:lnSpc>
                <a:spcPct val="200000"/>
              </a:lnSpc>
            </a:pPr>
            <a:r>
              <a:rPr lang="ar-IQ" sz="3200" b="1" dirty="0">
                <a:solidFill>
                  <a:schemeClr val="accent2">
                    <a:lumMod val="75000"/>
                  </a:schemeClr>
                </a:solidFill>
              </a:rPr>
              <a:t>اولا: الاستفتاء </a:t>
            </a:r>
            <a:r>
              <a:rPr lang="ar-IQ" sz="3200" b="1" dirty="0" smtClean="0">
                <a:solidFill>
                  <a:schemeClr val="accent2">
                    <a:lumMod val="75000"/>
                  </a:schemeClr>
                </a:solidFill>
              </a:rPr>
              <a:t>الشعبي</a:t>
            </a:r>
          </a:p>
          <a:p>
            <a:pPr algn="just" rtl="1">
              <a:lnSpc>
                <a:spcPct val="200000"/>
              </a:lnSpc>
            </a:pPr>
            <a:r>
              <a:rPr lang="ar-IQ" sz="3200" b="1" dirty="0">
                <a:solidFill>
                  <a:schemeClr val="accent2">
                    <a:lumMod val="75000"/>
                  </a:schemeClr>
                </a:solidFill>
              </a:rPr>
              <a:t>ثانيا: الاقتراع الشعبي</a:t>
            </a:r>
            <a:r>
              <a:rPr lang="en-US" sz="3200" dirty="0" smtClean="0">
                <a:solidFill>
                  <a:schemeClr val="accent2">
                    <a:lumMod val="75000"/>
                  </a:schemeClr>
                </a:solidFill>
              </a:rPr>
              <a:t>:</a:t>
            </a:r>
            <a:endParaRPr lang="ar-IQ" sz="3200" dirty="0" smtClean="0">
              <a:solidFill>
                <a:schemeClr val="accent2">
                  <a:lumMod val="75000"/>
                </a:schemeClr>
              </a:solidFill>
            </a:endParaRPr>
          </a:p>
          <a:p>
            <a:pPr algn="just" rtl="1">
              <a:lnSpc>
                <a:spcPct val="200000"/>
              </a:lnSpc>
            </a:pPr>
            <a:r>
              <a:rPr lang="ar-IQ" sz="3200" b="1" dirty="0">
                <a:solidFill>
                  <a:schemeClr val="accent2">
                    <a:lumMod val="75000"/>
                  </a:schemeClr>
                </a:solidFill>
              </a:rPr>
              <a:t>ثالثا: الانتخابات في النظام </a:t>
            </a:r>
            <a:r>
              <a:rPr lang="ar-IQ" sz="3200" b="1" dirty="0" smtClean="0">
                <a:solidFill>
                  <a:schemeClr val="accent2">
                    <a:lumMod val="75000"/>
                  </a:schemeClr>
                </a:solidFill>
              </a:rPr>
              <a:t>الديمقراطي</a:t>
            </a:r>
          </a:p>
          <a:p>
            <a:pPr algn="just" rtl="1">
              <a:lnSpc>
                <a:spcPct val="200000"/>
              </a:lnSpc>
            </a:pPr>
            <a:r>
              <a:rPr lang="ar-IQ" sz="3200" dirty="0" smtClean="0">
                <a:solidFill>
                  <a:schemeClr val="accent2">
                    <a:lumMod val="75000"/>
                  </a:schemeClr>
                </a:solidFill>
              </a:rPr>
              <a:t> </a:t>
            </a:r>
            <a:endParaRPr lang="ar-IQ" sz="3200" dirty="0">
              <a:solidFill>
                <a:schemeClr val="accent2">
                  <a:lumMod val="75000"/>
                </a:schemeClr>
              </a:solidFill>
            </a:endParaRPr>
          </a:p>
        </p:txBody>
      </p:sp>
    </p:spTree>
    <p:extLst>
      <p:ext uri="{BB962C8B-B14F-4D97-AF65-F5344CB8AC3E}">
        <p14:creationId xmlns:p14="http://schemas.microsoft.com/office/powerpoint/2010/main" val="2388814753"/>
      </p:ext>
    </p:extLst>
  </p:cSld>
  <p:clrMapOvr>
    <a:masterClrMapping/>
  </p:clrMapOvr>
  <p:transition>
    <p:checke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smtClean="0">
                <a:solidFill>
                  <a:schemeClr val="accent2">
                    <a:lumMod val="75000"/>
                  </a:schemeClr>
                </a:solidFill>
              </a:rPr>
              <a:t>آليات الديمقراطية</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11</a:t>
            </a:fld>
            <a:endParaRPr lang="en-GB"/>
          </a:p>
        </p:txBody>
      </p:sp>
      <p:sp>
        <p:nvSpPr>
          <p:cNvPr id="3" name="Rectangle 2"/>
          <p:cNvSpPr/>
          <p:nvPr/>
        </p:nvSpPr>
        <p:spPr>
          <a:xfrm>
            <a:off x="952105" y="1187777"/>
            <a:ext cx="10275217" cy="4955203"/>
          </a:xfrm>
          <a:prstGeom prst="rect">
            <a:avLst/>
          </a:prstGeom>
        </p:spPr>
        <p:txBody>
          <a:bodyPr wrap="square">
            <a:spAutoFit/>
          </a:bodyPr>
          <a:lstStyle/>
          <a:p>
            <a:pPr algn="just" rtl="1">
              <a:lnSpc>
                <a:spcPct val="200000"/>
              </a:lnSpc>
            </a:pPr>
            <a:r>
              <a:rPr lang="ar-IQ" sz="3200" b="1" dirty="0">
                <a:solidFill>
                  <a:schemeClr val="accent2">
                    <a:lumMod val="75000"/>
                  </a:schemeClr>
                </a:solidFill>
              </a:rPr>
              <a:t>اولا: الاستفتاء </a:t>
            </a:r>
            <a:r>
              <a:rPr lang="ar-IQ" sz="3200" b="1" dirty="0" smtClean="0">
                <a:solidFill>
                  <a:schemeClr val="accent2">
                    <a:lumMod val="75000"/>
                  </a:schemeClr>
                </a:solidFill>
              </a:rPr>
              <a:t>الشعبي</a:t>
            </a:r>
          </a:p>
          <a:p>
            <a:pPr algn="just" rtl="1"/>
            <a:r>
              <a:rPr lang="ar-SA" sz="3200" dirty="0">
                <a:solidFill>
                  <a:schemeClr val="accent2">
                    <a:lumMod val="75000"/>
                  </a:schemeClr>
                </a:solidFill>
              </a:rPr>
              <a:t>يقصد بالاستفتاء الشعبي اصطلاحاً الرجوع الى الشعب لأخذ رأيه بالموافقة أو الرفض في أي موضوع عام كان يكون موضوعاً قانونياً او دستورياً او سياسياً بصفته صاحب السيادة</a:t>
            </a:r>
            <a:r>
              <a:rPr lang="ar-SA" sz="3200" dirty="0" smtClean="0">
                <a:solidFill>
                  <a:schemeClr val="accent2">
                    <a:lumMod val="75000"/>
                  </a:schemeClr>
                </a:solidFill>
              </a:rPr>
              <a:t>.</a:t>
            </a:r>
            <a:endParaRPr lang="ar-IQ" sz="3200" dirty="0" smtClean="0">
              <a:solidFill>
                <a:schemeClr val="accent2">
                  <a:lumMod val="75000"/>
                </a:schemeClr>
              </a:solidFill>
            </a:endParaRPr>
          </a:p>
          <a:p>
            <a:pPr algn="just" rtl="1"/>
            <a:endParaRPr lang="en-US" sz="2800" dirty="0">
              <a:solidFill>
                <a:schemeClr val="accent2">
                  <a:lumMod val="75000"/>
                </a:schemeClr>
              </a:solidFill>
            </a:endParaRPr>
          </a:p>
          <a:p>
            <a:pPr algn="just" rtl="1"/>
            <a:r>
              <a:rPr lang="ar-SA" sz="2800" b="1" dirty="0">
                <a:solidFill>
                  <a:schemeClr val="accent2">
                    <a:lumMod val="75000"/>
                  </a:schemeClr>
                </a:solidFill>
              </a:rPr>
              <a:t>يوجد العديد من انواع </a:t>
            </a:r>
            <a:r>
              <a:rPr lang="ar-SA" sz="2800" b="1" dirty="0" smtClean="0">
                <a:solidFill>
                  <a:schemeClr val="accent2">
                    <a:lumMod val="75000"/>
                  </a:schemeClr>
                </a:solidFill>
              </a:rPr>
              <a:t>الاستفتاء</a:t>
            </a:r>
            <a:r>
              <a:rPr lang="ar-IQ" sz="2800" b="1" dirty="0" smtClean="0">
                <a:solidFill>
                  <a:schemeClr val="accent2">
                    <a:lumMod val="75000"/>
                  </a:schemeClr>
                </a:solidFill>
              </a:rPr>
              <a:t> الشعبي</a:t>
            </a:r>
            <a:r>
              <a:rPr lang="ar-SA" sz="2800" b="1" dirty="0" smtClean="0">
                <a:solidFill>
                  <a:schemeClr val="accent2">
                    <a:lumMod val="75000"/>
                  </a:schemeClr>
                </a:solidFill>
              </a:rPr>
              <a:t> </a:t>
            </a:r>
            <a:r>
              <a:rPr lang="ar-SA" sz="2800" b="1" dirty="0">
                <a:solidFill>
                  <a:schemeClr val="accent2">
                    <a:lumMod val="75000"/>
                  </a:schemeClr>
                </a:solidFill>
              </a:rPr>
              <a:t>لكن سنورد لكم اهمها </a:t>
            </a:r>
            <a:endParaRPr lang="en-US" sz="2800" dirty="0">
              <a:solidFill>
                <a:schemeClr val="accent2">
                  <a:lumMod val="75000"/>
                </a:schemeClr>
              </a:solidFill>
            </a:endParaRPr>
          </a:p>
          <a:p>
            <a:pPr marL="514350" lvl="0" indent="-514350" algn="just" rtl="1">
              <a:buFont typeface="+mj-lt"/>
              <a:buAutoNum type="arabicPeriod"/>
            </a:pPr>
            <a:r>
              <a:rPr lang="ar-SA" sz="3200" dirty="0">
                <a:solidFill>
                  <a:schemeClr val="accent2">
                    <a:lumMod val="75000"/>
                  </a:schemeClr>
                </a:solidFill>
              </a:rPr>
              <a:t>الاستفتاء الدستوري </a:t>
            </a:r>
            <a:r>
              <a:rPr lang="ar-IQ" sz="3200" dirty="0" smtClean="0">
                <a:solidFill>
                  <a:schemeClr val="accent2">
                    <a:lumMod val="75000"/>
                  </a:schemeClr>
                </a:solidFill>
              </a:rPr>
              <a:t>.</a:t>
            </a:r>
            <a:endParaRPr lang="en-US" sz="3200" dirty="0">
              <a:solidFill>
                <a:schemeClr val="accent2">
                  <a:lumMod val="75000"/>
                </a:schemeClr>
              </a:solidFill>
            </a:endParaRPr>
          </a:p>
          <a:p>
            <a:pPr marL="514350" lvl="0" indent="-514350" algn="just" rtl="1">
              <a:buFont typeface="+mj-lt"/>
              <a:buAutoNum type="arabicPeriod"/>
            </a:pPr>
            <a:r>
              <a:rPr lang="ar-SA" sz="3200" dirty="0" smtClean="0">
                <a:solidFill>
                  <a:schemeClr val="accent2">
                    <a:lumMod val="75000"/>
                  </a:schemeClr>
                </a:solidFill>
              </a:rPr>
              <a:t>الاستفتاء</a:t>
            </a:r>
            <a:r>
              <a:rPr lang="ar-IQ" sz="3200" dirty="0" smtClean="0">
                <a:solidFill>
                  <a:schemeClr val="accent2">
                    <a:lumMod val="75000"/>
                  </a:schemeClr>
                </a:solidFill>
              </a:rPr>
              <a:t> التشريعي</a:t>
            </a:r>
            <a:r>
              <a:rPr lang="ar-SA" sz="3200" dirty="0" smtClean="0">
                <a:solidFill>
                  <a:schemeClr val="accent2">
                    <a:lumMod val="75000"/>
                  </a:schemeClr>
                </a:solidFill>
              </a:rPr>
              <a:t>.</a:t>
            </a:r>
            <a:endParaRPr lang="en-US" sz="3200" dirty="0">
              <a:solidFill>
                <a:schemeClr val="accent2">
                  <a:lumMod val="75000"/>
                </a:schemeClr>
              </a:solidFill>
            </a:endParaRPr>
          </a:p>
          <a:p>
            <a:pPr marL="514350" indent="-514350" algn="just" rtl="1">
              <a:buFont typeface="+mj-lt"/>
              <a:buAutoNum type="arabicPeriod"/>
            </a:pPr>
            <a:r>
              <a:rPr lang="ar-SA" sz="3200" dirty="0">
                <a:solidFill>
                  <a:schemeClr val="accent2">
                    <a:lumMod val="75000"/>
                  </a:schemeClr>
                </a:solidFill>
              </a:rPr>
              <a:t>الاستفتاء </a:t>
            </a:r>
            <a:r>
              <a:rPr lang="ar-SA" sz="3200" dirty="0" smtClean="0">
                <a:solidFill>
                  <a:schemeClr val="accent2">
                    <a:lumMod val="75000"/>
                  </a:schemeClr>
                </a:solidFill>
              </a:rPr>
              <a:t>السياسي</a:t>
            </a:r>
            <a:r>
              <a:rPr lang="ar-IQ" sz="3200" dirty="0" smtClean="0">
                <a:solidFill>
                  <a:schemeClr val="accent2">
                    <a:lumMod val="75000"/>
                  </a:schemeClr>
                </a:solidFill>
              </a:rPr>
              <a:t>. </a:t>
            </a:r>
            <a:endParaRPr lang="ar-IQ" sz="3200" dirty="0">
              <a:solidFill>
                <a:schemeClr val="accent2">
                  <a:lumMod val="75000"/>
                </a:schemeClr>
              </a:solidFill>
            </a:endParaRPr>
          </a:p>
        </p:txBody>
      </p:sp>
    </p:spTree>
    <p:extLst>
      <p:ext uri="{BB962C8B-B14F-4D97-AF65-F5344CB8AC3E}">
        <p14:creationId xmlns:p14="http://schemas.microsoft.com/office/powerpoint/2010/main" val="4092060225"/>
      </p:ext>
    </p:extLst>
  </p:cSld>
  <p:clrMapOvr>
    <a:masterClrMapping/>
  </p:clrMapOvr>
  <p:transition>
    <p:checke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smtClean="0">
                <a:solidFill>
                  <a:schemeClr val="accent2">
                    <a:lumMod val="75000"/>
                  </a:schemeClr>
                </a:solidFill>
              </a:rPr>
              <a:t>آليات الديمقراطية</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12</a:t>
            </a:fld>
            <a:endParaRPr lang="en-GB"/>
          </a:p>
        </p:txBody>
      </p:sp>
      <p:sp>
        <p:nvSpPr>
          <p:cNvPr id="3" name="Rectangle 2"/>
          <p:cNvSpPr/>
          <p:nvPr/>
        </p:nvSpPr>
        <p:spPr>
          <a:xfrm>
            <a:off x="952105" y="1187777"/>
            <a:ext cx="10275217" cy="4524315"/>
          </a:xfrm>
          <a:prstGeom prst="rect">
            <a:avLst/>
          </a:prstGeom>
        </p:spPr>
        <p:txBody>
          <a:bodyPr wrap="square">
            <a:spAutoFit/>
          </a:bodyPr>
          <a:lstStyle/>
          <a:p>
            <a:pPr algn="r" rtl="1">
              <a:lnSpc>
                <a:spcPct val="200000"/>
              </a:lnSpc>
            </a:pPr>
            <a:r>
              <a:rPr lang="ar-IQ" sz="3200" b="1" dirty="0">
                <a:solidFill>
                  <a:schemeClr val="accent2">
                    <a:lumMod val="75000"/>
                  </a:schemeClr>
                </a:solidFill>
              </a:rPr>
              <a:t>اولا: الاستفتاء </a:t>
            </a:r>
            <a:r>
              <a:rPr lang="ar-IQ" sz="3200" b="1" dirty="0" smtClean="0">
                <a:solidFill>
                  <a:schemeClr val="accent2">
                    <a:lumMod val="75000"/>
                  </a:schemeClr>
                </a:solidFill>
              </a:rPr>
              <a:t>الشعبي</a:t>
            </a:r>
          </a:p>
          <a:p>
            <a:pPr algn="r" rtl="1"/>
            <a:r>
              <a:rPr lang="ar-SA" sz="3200" b="1" dirty="0">
                <a:solidFill>
                  <a:schemeClr val="accent2">
                    <a:lumMod val="75000"/>
                  </a:schemeClr>
                </a:solidFill>
              </a:rPr>
              <a:t> مزيا </a:t>
            </a:r>
            <a:r>
              <a:rPr lang="ar-SA" sz="3200" b="1" dirty="0" smtClean="0">
                <a:solidFill>
                  <a:schemeClr val="accent2">
                    <a:lumMod val="75000"/>
                  </a:schemeClr>
                </a:solidFill>
              </a:rPr>
              <a:t>الاستفتاء</a:t>
            </a:r>
            <a:r>
              <a:rPr lang="ar-IQ" sz="3200" b="1" dirty="0" smtClean="0">
                <a:solidFill>
                  <a:schemeClr val="accent2">
                    <a:lumMod val="75000"/>
                  </a:schemeClr>
                </a:solidFill>
              </a:rPr>
              <a:t> الشعبي</a:t>
            </a:r>
            <a:r>
              <a:rPr lang="ar-SA" sz="3200" b="1" dirty="0" smtClean="0">
                <a:solidFill>
                  <a:schemeClr val="accent2">
                    <a:lumMod val="75000"/>
                  </a:schemeClr>
                </a:solidFill>
              </a:rPr>
              <a:t> :</a:t>
            </a:r>
            <a:r>
              <a:rPr lang="ar-IQ" sz="3200" b="1" dirty="0">
                <a:solidFill>
                  <a:schemeClr val="accent2">
                    <a:lumMod val="75000"/>
                  </a:schemeClr>
                </a:solidFill>
              </a:rPr>
              <a:t>-</a:t>
            </a:r>
            <a:r>
              <a:rPr lang="ar-SA" sz="3200" b="1" dirty="0" smtClean="0">
                <a:solidFill>
                  <a:schemeClr val="accent2">
                    <a:lumMod val="75000"/>
                  </a:schemeClr>
                </a:solidFill>
              </a:rPr>
              <a:t> </a:t>
            </a:r>
            <a:endParaRPr lang="en-US" sz="3200" dirty="0">
              <a:solidFill>
                <a:schemeClr val="accent2">
                  <a:lumMod val="75000"/>
                </a:schemeClr>
              </a:solidFill>
            </a:endParaRPr>
          </a:p>
          <a:p>
            <a:pPr marL="514350" lvl="0" indent="-514350" algn="r" rtl="1">
              <a:buFont typeface="+mj-lt"/>
              <a:buAutoNum type="arabicPeriod"/>
            </a:pPr>
            <a:r>
              <a:rPr lang="ar-SA" sz="3200" dirty="0">
                <a:solidFill>
                  <a:schemeClr val="accent2">
                    <a:lumMod val="75000"/>
                  </a:schemeClr>
                </a:solidFill>
              </a:rPr>
              <a:t>اشتراك الشعب اشتراكاً مباشراً في اعباء الحكم .</a:t>
            </a:r>
            <a:endParaRPr lang="en-US" sz="3200" dirty="0">
              <a:solidFill>
                <a:schemeClr val="accent2">
                  <a:lumMod val="75000"/>
                </a:schemeClr>
              </a:solidFill>
            </a:endParaRPr>
          </a:p>
          <a:p>
            <a:pPr marL="514350" lvl="0" indent="-514350" algn="r" rtl="1">
              <a:buFont typeface="+mj-lt"/>
              <a:buAutoNum type="arabicPeriod"/>
            </a:pPr>
            <a:r>
              <a:rPr lang="ar-SA" sz="3200" dirty="0" smtClean="0">
                <a:solidFill>
                  <a:schemeClr val="accent2">
                    <a:lumMod val="75000"/>
                  </a:schemeClr>
                </a:solidFill>
              </a:rPr>
              <a:t>تحقيق </a:t>
            </a:r>
            <a:r>
              <a:rPr lang="ar-SA" sz="3200" dirty="0">
                <a:solidFill>
                  <a:schemeClr val="accent2">
                    <a:lumMod val="75000"/>
                  </a:schemeClr>
                </a:solidFill>
              </a:rPr>
              <a:t>اعلى قدر من الرقابة الشعبية على ممثلي الشعب .</a:t>
            </a:r>
            <a:endParaRPr lang="en-US" sz="3200" dirty="0">
              <a:solidFill>
                <a:schemeClr val="accent2">
                  <a:lumMod val="75000"/>
                </a:schemeClr>
              </a:solidFill>
            </a:endParaRPr>
          </a:p>
          <a:p>
            <a:pPr marL="514350" lvl="0" indent="-514350" algn="r" rtl="1">
              <a:buFont typeface="+mj-lt"/>
              <a:buAutoNum type="arabicPeriod"/>
            </a:pPr>
            <a:r>
              <a:rPr lang="ar-SA" sz="3200" dirty="0" smtClean="0">
                <a:solidFill>
                  <a:schemeClr val="accent2">
                    <a:lumMod val="75000"/>
                  </a:schemeClr>
                </a:solidFill>
              </a:rPr>
              <a:t> </a:t>
            </a:r>
            <a:r>
              <a:rPr lang="ar-SA" sz="3200" dirty="0">
                <a:solidFill>
                  <a:schemeClr val="accent2">
                    <a:lumMod val="75000"/>
                  </a:schemeClr>
                </a:solidFill>
              </a:rPr>
              <a:t>تحقيق الاستقرار السياسي .</a:t>
            </a:r>
            <a:endParaRPr lang="en-US" sz="3200" dirty="0">
              <a:solidFill>
                <a:schemeClr val="accent2">
                  <a:lumMod val="75000"/>
                </a:schemeClr>
              </a:solidFill>
            </a:endParaRPr>
          </a:p>
          <a:p>
            <a:pPr marL="514350" lvl="0" indent="-514350" algn="r" rtl="1">
              <a:buFont typeface="+mj-lt"/>
              <a:buAutoNum type="arabicPeriod"/>
            </a:pPr>
            <a:r>
              <a:rPr lang="ar-SA" sz="3200" dirty="0" smtClean="0">
                <a:solidFill>
                  <a:schemeClr val="accent2">
                    <a:lumMod val="75000"/>
                  </a:schemeClr>
                </a:solidFill>
              </a:rPr>
              <a:t> </a:t>
            </a:r>
            <a:r>
              <a:rPr lang="ar-SA" sz="3200" dirty="0">
                <a:solidFill>
                  <a:schemeClr val="accent2">
                    <a:lumMod val="75000"/>
                  </a:schemeClr>
                </a:solidFill>
              </a:rPr>
              <a:t>الاستفادة من الكفاءات الموجودة خارج البرلمان .</a:t>
            </a:r>
            <a:endParaRPr lang="en-US" sz="3200" dirty="0">
              <a:solidFill>
                <a:schemeClr val="accent2">
                  <a:lumMod val="75000"/>
                </a:schemeClr>
              </a:solidFill>
            </a:endParaRPr>
          </a:p>
          <a:p>
            <a:pPr marL="514350" lvl="0" indent="-514350" algn="r" rtl="1">
              <a:buFont typeface="+mj-lt"/>
              <a:buAutoNum type="arabicPeriod"/>
            </a:pPr>
            <a:r>
              <a:rPr lang="ar-SA" sz="3200" dirty="0" smtClean="0">
                <a:solidFill>
                  <a:schemeClr val="accent2">
                    <a:lumMod val="75000"/>
                  </a:schemeClr>
                </a:solidFill>
              </a:rPr>
              <a:t>الوقاية </a:t>
            </a:r>
            <a:r>
              <a:rPr lang="ar-SA" sz="3200" dirty="0">
                <a:solidFill>
                  <a:schemeClr val="accent2">
                    <a:lumMod val="75000"/>
                  </a:schemeClr>
                </a:solidFill>
              </a:rPr>
              <a:t>من التذمر والثورة ومن ثم تحقيق التهدئة والسلام داخل البلاد .</a:t>
            </a:r>
            <a:endParaRPr lang="en-US" sz="3200" dirty="0">
              <a:solidFill>
                <a:schemeClr val="accent2">
                  <a:lumMod val="75000"/>
                </a:schemeClr>
              </a:solidFill>
            </a:endParaRPr>
          </a:p>
          <a:p>
            <a:pPr marL="514350" indent="-514350" algn="r" rtl="1">
              <a:buFont typeface="+mj-lt"/>
              <a:buAutoNum type="arabicPeriod"/>
            </a:pPr>
            <a:r>
              <a:rPr lang="ar-SA" sz="3200" dirty="0" smtClean="0">
                <a:solidFill>
                  <a:schemeClr val="accent2">
                    <a:lumMod val="75000"/>
                  </a:schemeClr>
                </a:solidFill>
              </a:rPr>
              <a:t> </a:t>
            </a:r>
            <a:r>
              <a:rPr lang="ar-SA" sz="3200" dirty="0">
                <a:solidFill>
                  <a:schemeClr val="accent2">
                    <a:lumMod val="75000"/>
                  </a:schemeClr>
                </a:solidFill>
              </a:rPr>
              <a:t>تحييد الاحزاب السياسية </a:t>
            </a:r>
            <a:endParaRPr lang="ar-IQ" sz="3200" dirty="0">
              <a:solidFill>
                <a:schemeClr val="accent2">
                  <a:lumMod val="75000"/>
                </a:schemeClr>
              </a:solidFill>
            </a:endParaRPr>
          </a:p>
        </p:txBody>
      </p:sp>
    </p:spTree>
    <p:extLst>
      <p:ext uri="{BB962C8B-B14F-4D97-AF65-F5344CB8AC3E}">
        <p14:creationId xmlns:p14="http://schemas.microsoft.com/office/powerpoint/2010/main" val="2194991370"/>
      </p:ext>
    </p:extLst>
  </p:cSld>
  <p:clrMapOvr>
    <a:masterClrMapping/>
  </p:clrMapOvr>
  <p:transition>
    <p:checke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smtClean="0">
                <a:solidFill>
                  <a:schemeClr val="accent2">
                    <a:lumMod val="75000"/>
                  </a:schemeClr>
                </a:solidFill>
              </a:rPr>
              <a:t>آليات الديمقراطية</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13</a:t>
            </a:fld>
            <a:endParaRPr lang="en-GB"/>
          </a:p>
        </p:txBody>
      </p:sp>
      <p:sp>
        <p:nvSpPr>
          <p:cNvPr id="3" name="Rectangle 2"/>
          <p:cNvSpPr/>
          <p:nvPr/>
        </p:nvSpPr>
        <p:spPr>
          <a:xfrm>
            <a:off x="952105" y="1187777"/>
            <a:ext cx="10275217" cy="5016758"/>
          </a:xfrm>
          <a:prstGeom prst="rect">
            <a:avLst/>
          </a:prstGeom>
        </p:spPr>
        <p:txBody>
          <a:bodyPr wrap="square">
            <a:spAutoFit/>
          </a:bodyPr>
          <a:lstStyle/>
          <a:p>
            <a:pPr algn="r" rtl="1">
              <a:lnSpc>
                <a:spcPct val="200000"/>
              </a:lnSpc>
            </a:pPr>
            <a:r>
              <a:rPr lang="ar-IQ" sz="3200" b="1" dirty="0">
                <a:solidFill>
                  <a:schemeClr val="accent2">
                    <a:lumMod val="75000"/>
                  </a:schemeClr>
                </a:solidFill>
              </a:rPr>
              <a:t>اولا: الاستفتاء </a:t>
            </a:r>
            <a:r>
              <a:rPr lang="ar-IQ" sz="3200" b="1" dirty="0" smtClean="0">
                <a:solidFill>
                  <a:schemeClr val="accent2">
                    <a:lumMod val="75000"/>
                  </a:schemeClr>
                </a:solidFill>
              </a:rPr>
              <a:t>الشعبي</a:t>
            </a:r>
          </a:p>
          <a:p>
            <a:pPr algn="r" rtl="1"/>
            <a:r>
              <a:rPr lang="ar-SA" sz="3200" b="1" dirty="0">
                <a:solidFill>
                  <a:schemeClr val="accent2">
                    <a:lumMod val="75000"/>
                  </a:schemeClr>
                </a:solidFill>
              </a:rPr>
              <a:t> </a:t>
            </a:r>
            <a:r>
              <a:rPr lang="ar-IQ" sz="3200" b="1" dirty="0" smtClean="0">
                <a:solidFill>
                  <a:schemeClr val="accent2">
                    <a:lumMod val="75000"/>
                  </a:schemeClr>
                </a:solidFill>
              </a:rPr>
              <a:t>عيوب </a:t>
            </a:r>
            <a:r>
              <a:rPr lang="ar-SA" sz="3200" b="1" dirty="0" smtClean="0">
                <a:solidFill>
                  <a:schemeClr val="accent2">
                    <a:lumMod val="75000"/>
                  </a:schemeClr>
                </a:solidFill>
              </a:rPr>
              <a:t>الاستفتاء</a:t>
            </a:r>
            <a:r>
              <a:rPr lang="ar-IQ" sz="3200" b="1" dirty="0" smtClean="0">
                <a:solidFill>
                  <a:schemeClr val="accent2">
                    <a:lumMod val="75000"/>
                  </a:schemeClr>
                </a:solidFill>
              </a:rPr>
              <a:t> الشعبي</a:t>
            </a:r>
            <a:r>
              <a:rPr lang="ar-SA" sz="3200" b="1" dirty="0" smtClean="0">
                <a:solidFill>
                  <a:schemeClr val="accent2">
                    <a:lumMod val="75000"/>
                  </a:schemeClr>
                </a:solidFill>
              </a:rPr>
              <a:t> :</a:t>
            </a:r>
            <a:r>
              <a:rPr lang="ar-IQ" sz="3200" b="1" dirty="0">
                <a:solidFill>
                  <a:schemeClr val="accent2">
                    <a:lumMod val="75000"/>
                  </a:schemeClr>
                </a:solidFill>
              </a:rPr>
              <a:t>-</a:t>
            </a:r>
            <a:r>
              <a:rPr lang="ar-SA" sz="3200" b="1" dirty="0" smtClean="0">
                <a:solidFill>
                  <a:schemeClr val="accent2">
                    <a:lumMod val="75000"/>
                  </a:schemeClr>
                </a:solidFill>
              </a:rPr>
              <a:t> </a:t>
            </a:r>
            <a:endParaRPr lang="en-US" sz="3200" dirty="0">
              <a:solidFill>
                <a:schemeClr val="accent2">
                  <a:lumMod val="75000"/>
                </a:schemeClr>
              </a:solidFill>
            </a:endParaRPr>
          </a:p>
          <a:p>
            <a:pPr marL="514350" lvl="0" indent="-514350" algn="r" rtl="1">
              <a:buFont typeface="+mj-lt"/>
              <a:buAutoNum type="arabicPeriod"/>
            </a:pPr>
            <a:r>
              <a:rPr lang="ar-SA" sz="2800" b="1" dirty="0">
                <a:solidFill>
                  <a:schemeClr val="accent2">
                    <a:lumMod val="75000"/>
                  </a:schemeClr>
                </a:solidFill>
              </a:rPr>
              <a:t>صعوبة الحكم على موضوعات الاستفتاء نظراً لانعدام الكفاءة اللازمة لدى اغلبية الشعب المستفتي </a:t>
            </a:r>
            <a:endParaRPr lang="en-US" sz="2800" b="1" dirty="0">
              <a:solidFill>
                <a:schemeClr val="accent2">
                  <a:lumMod val="75000"/>
                </a:schemeClr>
              </a:solidFill>
            </a:endParaRPr>
          </a:p>
          <a:p>
            <a:pPr marL="514350" lvl="0" indent="-514350" algn="r" rtl="1">
              <a:buFont typeface="+mj-lt"/>
              <a:buAutoNum type="arabicPeriod"/>
            </a:pPr>
            <a:r>
              <a:rPr lang="ar-SA" sz="2800" b="1" dirty="0">
                <a:solidFill>
                  <a:schemeClr val="accent2">
                    <a:lumMod val="75000"/>
                  </a:schemeClr>
                </a:solidFill>
              </a:rPr>
              <a:t>زيادة أعباء المواطنين .</a:t>
            </a:r>
            <a:endParaRPr lang="en-US" sz="2800" b="1" dirty="0">
              <a:solidFill>
                <a:schemeClr val="accent2">
                  <a:lumMod val="75000"/>
                </a:schemeClr>
              </a:solidFill>
            </a:endParaRPr>
          </a:p>
          <a:p>
            <a:pPr marL="514350" lvl="0" indent="-514350" algn="r" rtl="1">
              <a:buFont typeface="+mj-lt"/>
              <a:buAutoNum type="arabicPeriod"/>
            </a:pPr>
            <a:r>
              <a:rPr lang="ar-SA" sz="2800" b="1" dirty="0">
                <a:solidFill>
                  <a:schemeClr val="accent2">
                    <a:lumMod val="75000"/>
                  </a:schemeClr>
                </a:solidFill>
              </a:rPr>
              <a:t>عدم اتاحة الوقت الكافي لدراسة مواضيع الاستفتاء . </a:t>
            </a:r>
            <a:endParaRPr lang="en-US" sz="2800" b="1" dirty="0">
              <a:solidFill>
                <a:schemeClr val="accent2">
                  <a:lumMod val="75000"/>
                </a:schemeClr>
              </a:solidFill>
            </a:endParaRPr>
          </a:p>
          <a:p>
            <a:pPr marL="514350" lvl="0" indent="-514350" algn="r" rtl="1">
              <a:buFont typeface="+mj-lt"/>
              <a:buAutoNum type="arabicPeriod"/>
            </a:pPr>
            <a:r>
              <a:rPr lang="ar-SA" sz="2800" b="1" dirty="0">
                <a:solidFill>
                  <a:schemeClr val="accent2">
                    <a:lumMod val="75000"/>
                  </a:schemeClr>
                </a:solidFill>
              </a:rPr>
              <a:t>ارتفاع نسبة المتغيبين عن الاقتراع على الاستفتاء . </a:t>
            </a:r>
            <a:endParaRPr lang="en-US" sz="2800" b="1" dirty="0">
              <a:solidFill>
                <a:schemeClr val="accent2">
                  <a:lumMod val="75000"/>
                </a:schemeClr>
              </a:solidFill>
            </a:endParaRPr>
          </a:p>
          <a:p>
            <a:pPr marL="514350" lvl="0" indent="-514350" algn="r" rtl="1">
              <a:buFont typeface="+mj-lt"/>
              <a:buAutoNum type="arabicPeriod"/>
            </a:pPr>
            <a:r>
              <a:rPr lang="ar-SA" sz="2800" b="1" dirty="0">
                <a:solidFill>
                  <a:schemeClr val="accent2">
                    <a:lumMod val="75000"/>
                  </a:schemeClr>
                </a:solidFill>
              </a:rPr>
              <a:t> النيل من هيبة البرلمانات .</a:t>
            </a:r>
            <a:endParaRPr lang="en-US" sz="2800" b="1" dirty="0">
              <a:solidFill>
                <a:schemeClr val="accent2">
                  <a:lumMod val="75000"/>
                </a:schemeClr>
              </a:solidFill>
            </a:endParaRPr>
          </a:p>
          <a:p>
            <a:pPr marL="514350" lvl="0" indent="-514350" algn="r" rtl="1">
              <a:buFont typeface="+mj-lt"/>
              <a:buAutoNum type="arabicPeriod"/>
            </a:pPr>
            <a:r>
              <a:rPr lang="ar-SA" sz="2800" b="1" dirty="0">
                <a:solidFill>
                  <a:schemeClr val="accent2">
                    <a:lumMod val="75000"/>
                  </a:schemeClr>
                </a:solidFill>
              </a:rPr>
              <a:t> صورية مشاركة الشعب نظراً لتزييف عملية الاستفتاء . </a:t>
            </a:r>
            <a:endParaRPr lang="en-US" sz="2800" b="1" dirty="0">
              <a:solidFill>
                <a:schemeClr val="accent2">
                  <a:lumMod val="75000"/>
                </a:schemeClr>
              </a:solidFill>
            </a:endParaRPr>
          </a:p>
          <a:p>
            <a:pPr marL="514350" lvl="0" indent="-514350" algn="r" rtl="1">
              <a:buFont typeface="+mj-lt"/>
              <a:buAutoNum type="arabicPeriod"/>
            </a:pPr>
            <a:r>
              <a:rPr lang="ar-SA" sz="2800" b="1" dirty="0">
                <a:solidFill>
                  <a:schemeClr val="accent2">
                    <a:lumMod val="75000"/>
                  </a:schemeClr>
                </a:solidFill>
              </a:rPr>
              <a:t> زيادة الاعباء المالية للدولة .  </a:t>
            </a:r>
            <a:endParaRPr lang="en-US" sz="2800" b="1" dirty="0">
              <a:solidFill>
                <a:schemeClr val="accent2">
                  <a:lumMod val="75000"/>
                </a:schemeClr>
              </a:solidFill>
            </a:endParaRPr>
          </a:p>
        </p:txBody>
      </p:sp>
    </p:spTree>
    <p:extLst>
      <p:ext uri="{BB962C8B-B14F-4D97-AF65-F5344CB8AC3E}">
        <p14:creationId xmlns:p14="http://schemas.microsoft.com/office/powerpoint/2010/main" val="4127976472"/>
      </p:ext>
    </p:extLst>
  </p:cSld>
  <p:clrMapOvr>
    <a:masterClrMapping/>
  </p:clrMapOvr>
  <p:transition>
    <p:checke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smtClean="0">
                <a:solidFill>
                  <a:schemeClr val="accent2">
                    <a:lumMod val="75000"/>
                  </a:schemeClr>
                </a:solidFill>
              </a:rPr>
              <a:t>آليات الديمقراطية</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14</a:t>
            </a:fld>
            <a:endParaRPr lang="en-GB"/>
          </a:p>
        </p:txBody>
      </p:sp>
      <p:sp>
        <p:nvSpPr>
          <p:cNvPr id="3" name="Rectangle 2"/>
          <p:cNvSpPr/>
          <p:nvPr/>
        </p:nvSpPr>
        <p:spPr>
          <a:xfrm>
            <a:off x="952105" y="1602556"/>
            <a:ext cx="10275217" cy="4031873"/>
          </a:xfrm>
          <a:prstGeom prst="rect">
            <a:avLst/>
          </a:prstGeom>
        </p:spPr>
        <p:txBody>
          <a:bodyPr wrap="square">
            <a:spAutoFit/>
          </a:bodyPr>
          <a:lstStyle/>
          <a:p>
            <a:pPr algn="just" rtl="1"/>
            <a:r>
              <a:rPr lang="ar-IQ" sz="3200" b="1" dirty="0">
                <a:solidFill>
                  <a:schemeClr val="accent2">
                    <a:lumMod val="75000"/>
                  </a:schemeClr>
                </a:solidFill>
              </a:rPr>
              <a:t>ثانيا: الاقتراع الشعبي</a:t>
            </a:r>
            <a:r>
              <a:rPr lang="en-US" sz="3200" dirty="0">
                <a:solidFill>
                  <a:schemeClr val="accent2">
                    <a:lumMod val="75000"/>
                  </a:schemeClr>
                </a:solidFill>
              </a:rPr>
              <a:t>: </a:t>
            </a:r>
            <a:r>
              <a:rPr lang="ar-IQ" sz="3200" dirty="0">
                <a:solidFill>
                  <a:schemeClr val="accent2">
                    <a:lumMod val="75000"/>
                  </a:schemeClr>
                </a:solidFill>
              </a:rPr>
              <a:t>ويتم عن طريق صناديق الانتخابات التي تقرر شكل الحكومة القادمة</a:t>
            </a:r>
            <a:r>
              <a:rPr lang="en-US" sz="3200" dirty="0">
                <a:solidFill>
                  <a:schemeClr val="accent2">
                    <a:lumMod val="75000"/>
                  </a:schemeClr>
                </a:solidFill>
              </a:rPr>
              <a:t>. </a:t>
            </a:r>
            <a:r>
              <a:rPr lang="ar-IQ" sz="3200" dirty="0">
                <a:solidFill>
                  <a:schemeClr val="accent2">
                    <a:lumMod val="75000"/>
                  </a:schemeClr>
                </a:solidFill>
              </a:rPr>
              <a:t>وهناك اقتراع يجري في البرلمان لمنح الثقة أو حجبها عن الحكومة أو لأخذ القرارات التي يرتأيها البرلمان</a:t>
            </a:r>
            <a:r>
              <a:rPr lang="en-US" sz="3200" dirty="0">
                <a:solidFill>
                  <a:schemeClr val="accent2">
                    <a:lumMod val="75000"/>
                  </a:schemeClr>
                </a:solidFill>
              </a:rPr>
              <a:t>.</a:t>
            </a:r>
            <a:r>
              <a:rPr lang="ar-IQ" sz="3200" dirty="0">
                <a:solidFill>
                  <a:schemeClr val="accent2">
                    <a:lumMod val="75000"/>
                  </a:schemeClr>
                </a:solidFill>
              </a:rPr>
              <a:t> أي أن الاقتراع الشعبي هي العملية التي تعطي الحق لعدد معين من الناخبين بتقديم مقترح لقانون على المجموعة الممثلة أو البرلمان مناقشته ثم إصدار القانون أو يطرح في مرحلة لاحقة على الاستفتاء الشعبي لإقراره</a:t>
            </a:r>
            <a:r>
              <a:rPr lang="en-US" sz="3200" dirty="0">
                <a:solidFill>
                  <a:schemeClr val="accent2">
                    <a:lumMod val="75000"/>
                  </a:schemeClr>
                </a:solidFill>
              </a:rPr>
              <a:t>. </a:t>
            </a:r>
            <a:r>
              <a:rPr lang="ar-IQ" sz="3200" dirty="0">
                <a:solidFill>
                  <a:schemeClr val="accent2">
                    <a:lumMod val="75000"/>
                  </a:schemeClr>
                </a:solidFill>
              </a:rPr>
              <a:t>وإذا كانت فكرة أو أي مشروع يقوم البرلمان بمناقشته وبلورته في صورة قانون أو أي مقترح آخر وفقا لدستور البلد </a:t>
            </a:r>
            <a:r>
              <a:rPr lang="en-US" sz="3200" dirty="0">
                <a:solidFill>
                  <a:schemeClr val="accent2">
                    <a:lumMod val="75000"/>
                  </a:schemeClr>
                </a:solidFill>
              </a:rPr>
              <a:t>. </a:t>
            </a:r>
          </a:p>
        </p:txBody>
      </p:sp>
    </p:spTree>
    <p:extLst>
      <p:ext uri="{BB962C8B-B14F-4D97-AF65-F5344CB8AC3E}">
        <p14:creationId xmlns:p14="http://schemas.microsoft.com/office/powerpoint/2010/main" val="3684174129"/>
      </p:ext>
    </p:extLst>
  </p:cSld>
  <p:clrMapOvr>
    <a:masterClrMapping/>
  </p:clrMapOvr>
  <p:transition>
    <p:checke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smtClean="0">
                <a:solidFill>
                  <a:schemeClr val="accent2">
                    <a:lumMod val="75000"/>
                  </a:schemeClr>
                </a:solidFill>
              </a:rPr>
              <a:t>آليات الديمقراطية</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15</a:t>
            </a:fld>
            <a:endParaRPr lang="en-GB"/>
          </a:p>
        </p:txBody>
      </p:sp>
      <p:sp>
        <p:nvSpPr>
          <p:cNvPr id="3" name="Rectangle 2"/>
          <p:cNvSpPr/>
          <p:nvPr/>
        </p:nvSpPr>
        <p:spPr>
          <a:xfrm>
            <a:off x="952105" y="1187777"/>
            <a:ext cx="10275217" cy="5047536"/>
          </a:xfrm>
          <a:prstGeom prst="rect">
            <a:avLst/>
          </a:prstGeom>
        </p:spPr>
        <p:txBody>
          <a:bodyPr wrap="square">
            <a:spAutoFit/>
          </a:bodyPr>
          <a:lstStyle/>
          <a:p>
            <a:pPr algn="r" rtl="1">
              <a:lnSpc>
                <a:spcPct val="200000"/>
              </a:lnSpc>
            </a:pPr>
            <a:r>
              <a:rPr lang="ar-IQ" sz="3200" b="1" dirty="0">
                <a:solidFill>
                  <a:schemeClr val="accent2">
                    <a:lumMod val="75000"/>
                  </a:schemeClr>
                </a:solidFill>
              </a:rPr>
              <a:t>ثالثا: الانتخابات في النظام الديمقراطي</a:t>
            </a:r>
            <a:r>
              <a:rPr lang="ar-IQ" sz="3200" dirty="0">
                <a:solidFill>
                  <a:schemeClr val="accent2">
                    <a:lumMod val="75000"/>
                  </a:schemeClr>
                </a:solidFill>
              </a:rPr>
              <a:t> </a:t>
            </a:r>
            <a:endParaRPr lang="ar-IQ" sz="3200" dirty="0" smtClean="0">
              <a:solidFill>
                <a:schemeClr val="accent2">
                  <a:lumMod val="75000"/>
                </a:schemeClr>
              </a:solidFill>
            </a:endParaRPr>
          </a:p>
          <a:p>
            <a:pPr algn="r" rtl="1">
              <a:lnSpc>
                <a:spcPct val="150000"/>
              </a:lnSpc>
            </a:pPr>
            <a:r>
              <a:rPr lang="ar-SA" sz="3200" b="1" dirty="0" smtClean="0">
                <a:solidFill>
                  <a:schemeClr val="accent2">
                    <a:lumMod val="75000"/>
                  </a:schemeClr>
                </a:solidFill>
              </a:rPr>
              <a:t> </a:t>
            </a:r>
            <a:r>
              <a:rPr lang="ar-IQ" sz="2800" dirty="0">
                <a:solidFill>
                  <a:schemeClr val="accent2">
                    <a:lumMod val="75000"/>
                  </a:schemeClr>
                </a:solidFill>
              </a:rPr>
              <a:t>حق الانتخاب هو "قيام الفرد باختيار أحد المرشحين لتمثيله في الهيئات المنتخبة التي تتولى إعداد القوانين أو في بعض مناصب اتخاذ القرارات، سواء على المستوى الوطني أو الإقليمي أو </a:t>
            </a:r>
            <a:r>
              <a:rPr lang="ar-IQ" sz="2800" dirty="0" smtClean="0">
                <a:solidFill>
                  <a:schemeClr val="accent2">
                    <a:lumMod val="75000"/>
                  </a:schemeClr>
                </a:solidFill>
              </a:rPr>
              <a:t>المحلي«.</a:t>
            </a:r>
          </a:p>
          <a:p>
            <a:pPr algn="r" rtl="1">
              <a:lnSpc>
                <a:spcPct val="150000"/>
              </a:lnSpc>
            </a:pPr>
            <a:r>
              <a:rPr lang="ar-IQ" sz="2800" dirty="0" smtClean="0">
                <a:solidFill>
                  <a:schemeClr val="accent2">
                    <a:lumMod val="75000"/>
                  </a:schemeClr>
                </a:solidFill>
              </a:rPr>
              <a:t> </a:t>
            </a:r>
            <a:r>
              <a:rPr lang="ar-IQ" sz="2800" dirty="0">
                <a:solidFill>
                  <a:schemeClr val="accent2">
                    <a:lumMod val="75000"/>
                  </a:schemeClr>
                </a:solidFill>
              </a:rPr>
              <a:t>ويمكن تعريف الانتخابات أيضا بأنها "تلك العملية التي يقوم المواطنون بواسطتها، وبشكل دوري، باختيار ممثليهم لاستلام مناصب السلطة التشريعية أو التنفيذية أو المؤسـسات المحليـة".</a:t>
            </a:r>
            <a:endParaRPr lang="en-US" sz="2800" dirty="0">
              <a:solidFill>
                <a:schemeClr val="accent2">
                  <a:lumMod val="75000"/>
                </a:schemeClr>
              </a:solidFill>
            </a:endParaRPr>
          </a:p>
        </p:txBody>
      </p:sp>
    </p:spTree>
    <p:extLst>
      <p:ext uri="{BB962C8B-B14F-4D97-AF65-F5344CB8AC3E}">
        <p14:creationId xmlns:p14="http://schemas.microsoft.com/office/powerpoint/2010/main" val="1576979686"/>
      </p:ext>
    </p:extLst>
  </p:cSld>
  <p:clrMapOvr>
    <a:masterClrMapping/>
  </p:clrMapOvr>
  <p:transition>
    <p:checke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16</a:t>
            </a:fld>
            <a:endParaRPr lang="en-GB" dirty="0"/>
          </a:p>
        </p:txBody>
      </p:sp>
      <p:sp>
        <p:nvSpPr>
          <p:cNvPr id="2" name="Rectangle 1"/>
          <p:cNvSpPr/>
          <p:nvPr/>
        </p:nvSpPr>
        <p:spPr>
          <a:xfrm rot="19637392">
            <a:off x="2274950" y="2931566"/>
            <a:ext cx="6944529" cy="1107996"/>
          </a:xfrm>
          <a:prstGeom prst="rect">
            <a:avLst/>
          </a:prstGeom>
          <a:noFill/>
        </p:spPr>
        <p:txBody>
          <a:bodyPr wrap="none" lIns="91440" tIns="45720" rIns="91440" bIns="45720">
            <a:spAutoFit/>
          </a:bodyPr>
          <a:lstStyle/>
          <a:p>
            <a:pPr algn="ctr"/>
            <a:r>
              <a:rPr lang="ar-IQ" sz="6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شـكــراً لحـسن اصغــائكم</a:t>
            </a:r>
            <a:endParaRPr lang="en-US" sz="6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901469841"/>
      </p:ext>
    </p:extLst>
  </p:cSld>
  <p:clrMapOvr>
    <a:masterClrMapping/>
  </p:clrMapOvr>
  <p:transition>
    <p:checke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a:solidFill>
                  <a:schemeClr val="accent2">
                    <a:lumMod val="75000"/>
                  </a:schemeClr>
                </a:solidFill>
              </a:rPr>
              <a:t>الموضوعات</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2</a:t>
            </a:fld>
            <a:endParaRPr lang="en-GB"/>
          </a:p>
        </p:txBody>
      </p:sp>
      <p:sp>
        <p:nvSpPr>
          <p:cNvPr id="7" name="Rectangle 124"/>
          <p:cNvSpPr>
            <a:spLocks noChangeArrowheads="1"/>
          </p:cNvSpPr>
          <p:nvPr/>
        </p:nvSpPr>
        <p:spPr bwMode="auto">
          <a:xfrm>
            <a:off x="996583" y="764926"/>
            <a:ext cx="7364901" cy="5424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chemeClr val="tx1"/>
              </a:buClr>
              <a:buChar char="•"/>
              <a:defRPr sz="2400">
                <a:solidFill>
                  <a:schemeClr val="tx1"/>
                </a:solidFill>
                <a:latin typeface="Century Schoolbook" panose="02040604050505020304" pitchFamily="18" charset="0"/>
                <a:cs typeface="Times New Roman" panose="02020603050405020304" pitchFamily="18" charset="0"/>
              </a:defRPr>
            </a:lvl1pPr>
            <a:lvl2pPr marL="742950" indent="-285750" algn="l">
              <a:spcBef>
                <a:spcPct val="20000"/>
              </a:spcBef>
              <a:buClr>
                <a:schemeClr val="tx1"/>
              </a:buClr>
              <a:buChar char="•"/>
              <a:defRPr sz="2000">
                <a:solidFill>
                  <a:schemeClr val="tx1"/>
                </a:solidFill>
                <a:latin typeface="Century Schoolbook" panose="02040604050505020304" pitchFamily="18" charset="0"/>
                <a:cs typeface="Times New Roman" panose="02020603050405020304" pitchFamily="18" charset="0"/>
              </a:defRPr>
            </a:lvl2pPr>
            <a:lvl3pPr marL="1143000" indent="-228600" algn="l">
              <a:spcBef>
                <a:spcPct val="20000"/>
              </a:spcBef>
              <a:buClr>
                <a:schemeClr val="tx1"/>
              </a:buClr>
              <a:buChar char="•"/>
              <a:defRPr>
                <a:solidFill>
                  <a:schemeClr val="tx1"/>
                </a:solidFill>
                <a:latin typeface="Century Schoolbook" panose="02040604050505020304" pitchFamily="18" charset="0"/>
                <a:cs typeface="Times New Roman" panose="02020603050405020304" pitchFamily="18" charset="0"/>
              </a:defRPr>
            </a:lvl3pPr>
            <a:lvl4pPr marL="1600200" indent="-228600" algn="l">
              <a:spcBef>
                <a:spcPct val="20000"/>
              </a:spcBef>
              <a:buClr>
                <a:schemeClr val="tx1"/>
              </a:buClr>
              <a:buChar char="•"/>
              <a:defRPr sz="1600">
                <a:solidFill>
                  <a:schemeClr val="tx1"/>
                </a:solidFill>
                <a:latin typeface="Century Schoolbook" panose="02040604050505020304" pitchFamily="18" charset="0"/>
                <a:cs typeface="Times New Roman" panose="02020603050405020304" pitchFamily="18" charset="0"/>
              </a:defRPr>
            </a:lvl4pPr>
            <a:lvl5pPr marL="2057400" indent="-228600" algn="l">
              <a:spcBef>
                <a:spcPct val="20000"/>
              </a:spcBef>
              <a:buClr>
                <a:schemeClr val="tx1"/>
              </a:buClr>
              <a:buChar char="•"/>
              <a:defRPr sz="1600">
                <a:solidFill>
                  <a:schemeClr val="tx1"/>
                </a:solidFill>
                <a:latin typeface="Century Schoolbook" panose="02040604050505020304" pitchFamily="18" charset="0"/>
                <a:cs typeface="Times New Roman" panose="02020603050405020304" pitchFamily="18" charset="0"/>
              </a:defRPr>
            </a:lvl5pPr>
            <a:lvl6pPr marL="2514600" indent="-228600" fontAlgn="base">
              <a:spcBef>
                <a:spcPct val="20000"/>
              </a:spcBef>
              <a:spcAft>
                <a:spcPct val="0"/>
              </a:spcAft>
              <a:buClr>
                <a:schemeClr val="tx1"/>
              </a:buClr>
              <a:buChar char="•"/>
              <a:defRPr sz="1600">
                <a:solidFill>
                  <a:schemeClr val="tx1"/>
                </a:solidFill>
                <a:latin typeface="Century Schoolbook" panose="02040604050505020304" pitchFamily="18" charset="0"/>
                <a:cs typeface="Times New Roman" panose="02020603050405020304" pitchFamily="18" charset="0"/>
              </a:defRPr>
            </a:lvl6pPr>
            <a:lvl7pPr marL="2971800" indent="-228600" fontAlgn="base">
              <a:spcBef>
                <a:spcPct val="20000"/>
              </a:spcBef>
              <a:spcAft>
                <a:spcPct val="0"/>
              </a:spcAft>
              <a:buClr>
                <a:schemeClr val="tx1"/>
              </a:buClr>
              <a:buChar char="•"/>
              <a:defRPr sz="1600">
                <a:solidFill>
                  <a:schemeClr val="tx1"/>
                </a:solidFill>
                <a:latin typeface="Century Schoolbook" panose="02040604050505020304" pitchFamily="18" charset="0"/>
                <a:cs typeface="Times New Roman" panose="02020603050405020304" pitchFamily="18" charset="0"/>
              </a:defRPr>
            </a:lvl7pPr>
            <a:lvl8pPr marL="3429000" indent="-228600" fontAlgn="base">
              <a:spcBef>
                <a:spcPct val="20000"/>
              </a:spcBef>
              <a:spcAft>
                <a:spcPct val="0"/>
              </a:spcAft>
              <a:buClr>
                <a:schemeClr val="tx1"/>
              </a:buClr>
              <a:buChar char="•"/>
              <a:defRPr sz="1600">
                <a:solidFill>
                  <a:schemeClr val="tx1"/>
                </a:solidFill>
                <a:latin typeface="Century Schoolbook" panose="02040604050505020304" pitchFamily="18" charset="0"/>
                <a:cs typeface="Times New Roman" panose="02020603050405020304" pitchFamily="18" charset="0"/>
              </a:defRPr>
            </a:lvl8pPr>
            <a:lvl9pPr marL="3886200" indent="-228600" fontAlgn="base">
              <a:spcBef>
                <a:spcPct val="20000"/>
              </a:spcBef>
              <a:spcAft>
                <a:spcPct val="0"/>
              </a:spcAft>
              <a:buClr>
                <a:schemeClr val="tx1"/>
              </a:buClr>
              <a:buChar char="•"/>
              <a:defRPr sz="1600">
                <a:solidFill>
                  <a:schemeClr val="tx1"/>
                </a:solidFill>
                <a:latin typeface="Century Schoolbook" panose="02040604050505020304" pitchFamily="18" charset="0"/>
                <a:cs typeface="Times New Roman" panose="02020603050405020304" pitchFamily="18" charset="0"/>
              </a:defRPr>
            </a:lvl9pPr>
          </a:lstStyle>
          <a:p>
            <a:pPr marL="0" indent="0">
              <a:buNone/>
            </a:pPr>
            <a:endParaRPr lang="en-US" sz="2000" dirty="0">
              <a:latin typeface="Times New Roman" panose="02020603050405020304" pitchFamily="18" charset="0"/>
            </a:endParaRPr>
          </a:p>
        </p:txBody>
      </p:sp>
      <p:sp>
        <p:nvSpPr>
          <p:cNvPr id="2" name="Rectangle 1"/>
          <p:cNvSpPr/>
          <p:nvPr/>
        </p:nvSpPr>
        <p:spPr>
          <a:xfrm>
            <a:off x="4766441" y="1851374"/>
            <a:ext cx="6096000" cy="2308324"/>
          </a:xfrm>
          <a:prstGeom prst="rect">
            <a:avLst/>
          </a:prstGeom>
        </p:spPr>
        <p:txBody>
          <a:bodyPr>
            <a:spAutoFit/>
          </a:bodyPr>
          <a:lstStyle/>
          <a:p>
            <a:pPr marL="571500" indent="-571500" algn="r" rtl="1">
              <a:buFont typeface="Wingdings" panose="05000000000000000000" pitchFamily="2" charset="2"/>
              <a:buChar char="v"/>
            </a:pPr>
            <a:r>
              <a:rPr lang="ar-IQ" sz="3600" dirty="0" smtClean="0">
                <a:solidFill>
                  <a:schemeClr val="accent2">
                    <a:lumMod val="75000"/>
                  </a:schemeClr>
                </a:solidFill>
              </a:rPr>
              <a:t>مزايا وسمات الديمقراطية</a:t>
            </a:r>
            <a:endParaRPr lang="ar-IQ" sz="3600" dirty="0">
              <a:solidFill>
                <a:schemeClr val="accent2">
                  <a:lumMod val="75000"/>
                </a:schemeClr>
              </a:solidFill>
            </a:endParaRPr>
          </a:p>
          <a:p>
            <a:pPr marL="571500" indent="-571500" algn="r" rtl="1">
              <a:buFont typeface="Wingdings" panose="05000000000000000000" pitchFamily="2" charset="2"/>
              <a:buChar char="v"/>
            </a:pPr>
            <a:r>
              <a:rPr lang="ar-IQ" sz="3600" dirty="0" smtClean="0">
                <a:solidFill>
                  <a:schemeClr val="accent2">
                    <a:lumMod val="75000"/>
                  </a:schemeClr>
                </a:solidFill>
              </a:rPr>
              <a:t>عيوب  وسلبيات الديمقراطية</a:t>
            </a:r>
            <a:endParaRPr lang="ar-IQ" sz="3600" dirty="0">
              <a:solidFill>
                <a:schemeClr val="accent2">
                  <a:lumMod val="75000"/>
                </a:schemeClr>
              </a:solidFill>
            </a:endParaRPr>
          </a:p>
          <a:p>
            <a:pPr marL="571500" indent="-571500" algn="r" rtl="1">
              <a:buFont typeface="Wingdings" panose="05000000000000000000" pitchFamily="2" charset="2"/>
              <a:buChar char="v"/>
            </a:pPr>
            <a:r>
              <a:rPr lang="ar-IQ" sz="3600" dirty="0" smtClean="0">
                <a:solidFill>
                  <a:schemeClr val="accent2">
                    <a:lumMod val="75000"/>
                  </a:schemeClr>
                </a:solidFill>
              </a:rPr>
              <a:t>المكونات  الاساسية للديمقراطية</a:t>
            </a:r>
            <a:endParaRPr lang="ar-IQ" sz="3600" dirty="0">
              <a:solidFill>
                <a:schemeClr val="accent2">
                  <a:lumMod val="75000"/>
                </a:schemeClr>
              </a:solidFill>
            </a:endParaRPr>
          </a:p>
          <a:p>
            <a:pPr marL="571500" indent="-571500" algn="r" rtl="1">
              <a:buFont typeface="Wingdings" panose="05000000000000000000" pitchFamily="2" charset="2"/>
              <a:buChar char="v"/>
            </a:pPr>
            <a:r>
              <a:rPr lang="ar-IQ" sz="3600" dirty="0" smtClean="0">
                <a:solidFill>
                  <a:schemeClr val="accent2">
                    <a:lumMod val="75000"/>
                  </a:schemeClr>
                </a:solidFill>
              </a:rPr>
              <a:t>آليات الديمقراطية</a:t>
            </a:r>
            <a:endParaRPr lang="ar-IQ" sz="3600" dirty="0">
              <a:solidFill>
                <a:schemeClr val="accent2">
                  <a:lumMod val="75000"/>
                </a:schemeClr>
              </a:solidFill>
            </a:endParaRPr>
          </a:p>
        </p:txBody>
      </p:sp>
    </p:spTree>
    <p:extLst>
      <p:ext uri="{BB962C8B-B14F-4D97-AF65-F5344CB8AC3E}">
        <p14:creationId xmlns:p14="http://schemas.microsoft.com/office/powerpoint/2010/main" val="67932673"/>
      </p:ext>
    </p:extLst>
  </p:cSld>
  <p:clrMapOvr>
    <a:masterClrMapping/>
  </p:clrMapOvr>
  <p:transition>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smtClean="0">
                <a:solidFill>
                  <a:schemeClr val="accent2">
                    <a:lumMod val="75000"/>
                  </a:schemeClr>
                </a:solidFill>
              </a:rPr>
              <a:t>مزايا وسمات الديمقراطية</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3</a:t>
            </a:fld>
            <a:endParaRPr lang="en-GB"/>
          </a:p>
        </p:txBody>
      </p:sp>
      <p:sp>
        <p:nvSpPr>
          <p:cNvPr id="3" name="Rectangle 2"/>
          <p:cNvSpPr/>
          <p:nvPr/>
        </p:nvSpPr>
        <p:spPr>
          <a:xfrm>
            <a:off x="952107" y="1687398"/>
            <a:ext cx="10275217" cy="4031873"/>
          </a:xfrm>
          <a:prstGeom prst="rect">
            <a:avLst/>
          </a:prstGeom>
        </p:spPr>
        <p:txBody>
          <a:bodyPr wrap="square">
            <a:spAutoFit/>
          </a:bodyPr>
          <a:lstStyle/>
          <a:p>
            <a:pPr marL="514350" lvl="0" indent="-514350" algn="r" rtl="1">
              <a:buFont typeface="+mj-lt"/>
              <a:buAutoNum type="arabicPeriod"/>
            </a:pPr>
            <a:r>
              <a:rPr lang="ar-IQ" sz="3200" dirty="0">
                <a:solidFill>
                  <a:schemeClr val="accent2">
                    <a:lumMod val="75000"/>
                  </a:schemeClr>
                </a:solidFill>
              </a:rPr>
              <a:t>للديمقراطية قوة هائلة في تحريك المجتمعات الانسانية فهي أرضية خصبة لكي يعي الناس مكانتهم وحقوقهم وواجباتهم وتحقيق مصيرهم</a:t>
            </a:r>
            <a:r>
              <a:rPr lang="en-US" sz="3200" dirty="0">
                <a:solidFill>
                  <a:schemeClr val="accent2">
                    <a:lumMod val="75000"/>
                  </a:schemeClr>
                </a:solidFill>
              </a:rPr>
              <a:t> .</a:t>
            </a:r>
          </a:p>
          <a:p>
            <a:pPr marL="514350" lvl="0" indent="-514350" algn="r" rtl="1">
              <a:buFont typeface="+mj-lt"/>
              <a:buAutoNum type="arabicPeriod"/>
            </a:pPr>
            <a:r>
              <a:rPr lang="ar-IQ" sz="3200" dirty="0">
                <a:solidFill>
                  <a:schemeClr val="accent2">
                    <a:lumMod val="75000"/>
                  </a:schemeClr>
                </a:solidFill>
              </a:rPr>
              <a:t>تجعل من الحرية عاملاً مشتركاً لكافة المواطنين</a:t>
            </a:r>
            <a:r>
              <a:rPr lang="en-US" sz="3200" dirty="0">
                <a:solidFill>
                  <a:schemeClr val="accent2">
                    <a:lumMod val="75000"/>
                  </a:schemeClr>
                </a:solidFill>
              </a:rPr>
              <a:t> .</a:t>
            </a:r>
          </a:p>
          <a:p>
            <a:pPr marL="514350" lvl="0" indent="-514350" algn="r" rtl="1">
              <a:buFont typeface="+mj-lt"/>
              <a:buAutoNum type="arabicPeriod"/>
            </a:pPr>
            <a:r>
              <a:rPr lang="ar-IQ" sz="3200" dirty="0">
                <a:solidFill>
                  <a:schemeClr val="accent2">
                    <a:lumMod val="75000"/>
                  </a:schemeClr>
                </a:solidFill>
              </a:rPr>
              <a:t>تقوي قناعة المواطنين لتفعيلها والدفاع عنها وإلزام الحكام بها</a:t>
            </a:r>
            <a:r>
              <a:rPr lang="en-US" sz="3200" dirty="0">
                <a:solidFill>
                  <a:schemeClr val="accent2">
                    <a:lumMod val="75000"/>
                  </a:schemeClr>
                </a:solidFill>
              </a:rPr>
              <a:t> .</a:t>
            </a:r>
          </a:p>
          <a:p>
            <a:pPr marL="514350" lvl="0" indent="-514350" algn="r" rtl="1">
              <a:buFont typeface="+mj-lt"/>
              <a:buAutoNum type="arabicPeriod"/>
            </a:pPr>
            <a:r>
              <a:rPr lang="ar-IQ" sz="3200" dirty="0">
                <a:solidFill>
                  <a:schemeClr val="accent2">
                    <a:lumMod val="75000"/>
                  </a:schemeClr>
                </a:solidFill>
              </a:rPr>
              <a:t>ترفع الخوف عن قلوب الناس بسبب وعيهم بحقوقهم ومراقبتهم للحكام</a:t>
            </a:r>
            <a:r>
              <a:rPr lang="en-US" sz="3200" dirty="0">
                <a:solidFill>
                  <a:schemeClr val="accent2">
                    <a:lumMod val="75000"/>
                  </a:schemeClr>
                </a:solidFill>
              </a:rPr>
              <a:t> .</a:t>
            </a:r>
          </a:p>
          <a:p>
            <a:pPr marL="514350" lvl="0" indent="-514350" algn="r" rtl="1">
              <a:buFont typeface="+mj-lt"/>
              <a:buAutoNum type="arabicPeriod"/>
            </a:pPr>
            <a:r>
              <a:rPr lang="ar-IQ" sz="3200" dirty="0">
                <a:solidFill>
                  <a:schemeClr val="accent2">
                    <a:lumMod val="75000"/>
                  </a:schemeClr>
                </a:solidFill>
              </a:rPr>
              <a:t>ترسخ كرامة الناس وتنمي استقلالهم ونضوج تفكيرهم وسلوكهم الاجتماعي</a:t>
            </a:r>
            <a:r>
              <a:rPr lang="en-US" sz="3200" dirty="0">
                <a:solidFill>
                  <a:schemeClr val="accent2">
                    <a:lumMod val="75000"/>
                  </a:schemeClr>
                </a:solidFill>
              </a:rPr>
              <a:t> .</a:t>
            </a:r>
          </a:p>
          <a:p>
            <a:pPr marL="514350" lvl="0" indent="-514350" algn="r" rtl="1">
              <a:buFont typeface="+mj-lt"/>
              <a:buAutoNum type="arabicPeriod"/>
            </a:pPr>
            <a:r>
              <a:rPr lang="ar-IQ" sz="3200" dirty="0">
                <a:solidFill>
                  <a:schemeClr val="accent2">
                    <a:lumMod val="75000"/>
                  </a:schemeClr>
                </a:solidFill>
              </a:rPr>
              <a:t>توجد توازناً بين الحكومة والمعارضة</a:t>
            </a:r>
            <a:r>
              <a:rPr lang="en-US" sz="3200" dirty="0">
                <a:solidFill>
                  <a:schemeClr val="accent2">
                    <a:lumMod val="75000"/>
                  </a:schemeClr>
                </a:solidFill>
              </a:rPr>
              <a:t> .</a:t>
            </a:r>
          </a:p>
          <a:p>
            <a:pPr marL="514350" lvl="0" indent="-514350" algn="r" rtl="1">
              <a:buFont typeface="+mj-lt"/>
              <a:buAutoNum type="arabicPeriod"/>
            </a:pPr>
            <a:r>
              <a:rPr lang="ar-IQ" sz="3200" dirty="0">
                <a:solidFill>
                  <a:schemeClr val="accent2">
                    <a:lumMod val="75000"/>
                  </a:schemeClr>
                </a:solidFill>
              </a:rPr>
              <a:t>تفسح مجالاً واسعا للجميع للنقاش الحر والاتجاه إلى العقل لإقناع الاخر</a:t>
            </a:r>
            <a:r>
              <a:rPr lang="en-US" sz="3200" dirty="0">
                <a:solidFill>
                  <a:schemeClr val="accent2">
                    <a:lumMod val="75000"/>
                  </a:schemeClr>
                </a:solidFill>
              </a:rPr>
              <a:t> .</a:t>
            </a:r>
          </a:p>
        </p:txBody>
      </p:sp>
    </p:spTree>
    <p:extLst>
      <p:ext uri="{BB962C8B-B14F-4D97-AF65-F5344CB8AC3E}">
        <p14:creationId xmlns:p14="http://schemas.microsoft.com/office/powerpoint/2010/main" val="1256456523"/>
      </p:ext>
    </p:extLst>
  </p:cSld>
  <p:clrMapOvr>
    <a:masterClrMapping/>
  </p:clrMapOvr>
  <p:transition>
    <p:checke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smtClean="0">
                <a:solidFill>
                  <a:schemeClr val="accent2">
                    <a:lumMod val="75000"/>
                  </a:schemeClr>
                </a:solidFill>
              </a:rPr>
              <a:t>مزايا وسمات الديمقراطية</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4</a:t>
            </a:fld>
            <a:endParaRPr lang="en-GB"/>
          </a:p>
        </p:txBody>
      </p:sp>
      <p:sp>
        <p:nvSpPr>
          <p:cNvPr id="3" name="Rectangle 2"/>
          <p:cNvSpPr/>
          <p:nvPr/>
        </p:nvSpPr>
        <p:spPr>
          <a:xfrm>
            <a:off x="952107" y="1687398"/>
            <a:ext cx="10275217" cy="4031873"/>
          </a:xfrm>
          <a:prstGeom prst="rect">
            <a:avLst/>
          </a:prstGeom>
        </p:spPr>
        <p:txBody>
          <a:bodyPr wrap="square">
            <a:spAutoFit/>
          </a:bodyPr>
          <a:lstStyle/>
          <a:p>
            <a:pPr lvl="0" algn="r" rtl="1"/>
            <a:r>
              <a:rPr lang="ar-IQ" sz="3200" dirty="0" smtClean="0">
                <a:solidFill>
                  <a:schemeClr val="accent2">
                    <a:lumMod val="75000"/>
                  </a:schemeClr>
                </a:solidFill>
              </a:rPr>
              <a:t>8. تفتح </a:t>
            </a:r>
            <a:r>
              <a:rPr lang="ar-IQ" sz="3200" dirty="0">
                <a:solidFill>
                  <a:schemeClr val="accent2">
                    <a:lumMod val="75000"/>
                  </a:schemeClr>
                </a:solidFill>
              </a:rPr>
              <a:t>أفاقاً جديدة للأبداع في كثير من المجالات لإيجاد حلول أكثر ملائمة</a:t>
            </a:r>
            <a:r>
              <a:rPr lang="en-US" sz="3200" dirty="0">
                <a:solidFill>
                  <a:schemeClr val="accent2">
                    <a:lumMod val="75000"/>
                  </a:schemeClr>
                </a:solidFill>
              </a:rPr>
              <a:t> .</a:t>
            </a:r>
          </a:p>
          <a:p>
            <a:pPr lvl="0" algn="r" rtl="1"/>
            <a:r>
              <a:rPr lang="ar-IQ" sz="3200" dirty="0" smtClean="0">
                <a:solidFill>
                  <a:schemeClr val="accent2">
                    <a:lumMod val="75000"/>
                  </a:schemeClr>
                </a:solidFill>
              </a:rPr>
              <a:t>9. تدير </a:t>
            </a:r>
            <a:r>
              <a:rPr lang="ar-IQ" sz="3200" dirty="0">
                <a:solidFill>
                  <a:schemeClr val="accent2">
                    <a:lumMod val="75000"/>
                  </a:schemeClr>
                </a:solidFill>
              </a:rPr>
              <a:t>الصراع السياسي والاجتماعي بشكل سلمي</a:t>
            </a:r>
            <a:r>
              <a:rPr lang="en-US" sz="3200" dirty="0">
                <a:solidFill>
                  <a:schemeClr val="accent2">
                    <a:lumMod val="75000"/>
                  </a:schemeClr>
                </a:solidFill>
              </a:rPr>
              <a:t> .</a:t>
            </a:r>
          </a:p>
          <a:p>
            <a:pPr lvl="0" algn="r" rtl="1"/>
            <a:r>
              <a:rPr lang="ar-IQ" sz="3200" dirty="0" smtClean="0">
                <a:solidFill>
                  <a:schemeClr val="accent2">
                    <a:lumMod val="75000"/>
                  </a:schemeClr>
                </a:solidFill>
              </a:rPr>
              <a:t>10. تعطي </a:t>
            </a:r>
            <a:r>
              <a:rPr lang="ar-IQ" sz="3200" dirty="0">
                <a:solidFill>
                  <a:schemeClr val="accent2">
                    <a:lumMod val="75000"/>
                  </a:schemeClr>
                </a:solidFill>
              </a:rPr>
              <a:t>الناس فرصة أكبر للتأثير على مجريات الأحداث وليساهموا بالحياة العامة عن طريق العمل السياسي والمدني وعن طريق وسائل النشر والاتصالات الحديثة المتاحة في المجتمع</a:t>
            </a:r>
            <a:r>
              <a:rPr lang="en-US" sz="3200" dirty="0">
                <a:solidFill>
                  <a:schemeClr val="accent2">
                    <a:lumMod val="75000"/>
                  </a:schemeClr>
                </a:solidFill>
              </a:rPr>
              <a:t> .</a:t>
            </a:r>
          </a:p>
          <a:p>
            <a:pPr lvl="0" algn="r" rtl="1"/>
            <a:r>
              <a:rPr lang="ar-IQ" sz="3200" dirty="0" smtClean="0">
                <a:solidFill>
                  <a:schemeClr val="accent2">
                    <a:lumMod val="75000"/>
                  </a:schemeClr>
                </a:solidFill>
              </a:rPr>
              <a:t>11. توجد </a:t>
            </a:r>
            <a:r>
              <a:rPr lang="ar-IQ" sz="3200" dirty="0">
                <a:solidFill>
                  <a:schemeClr val="accent2">
                    <a:lumMod val="75000"/>
                  </a:schemeClr>
                </a:solidFill>
              </a:rPr>
              <a:t>الية واضحة لتطبيق مفهوم السلطة وممارستها في كافة مستويات العلاقات الانسانية </a:t>
            </a:r>
            <a:r>
              <a:rPr lang="en-US" sz="3200" dirty="0">
                <a:solidFill>
                  <a:schemeClr val="accent2">
                    <a:lumMod val="75000"/>
                  </a:schemeClr>
                </a:solidFill>
              </a:rPr>
              <a:t>.</a:t>
            </a:r>
          </a:p>
          <a:p>
            <a:pPr lvl="0" algn="r" rtl="1"/>
            <a:r>
              <a:rPr lang="ar-IQ" sz="3200" dirty="0" smtClean="0">
                <a:solidFill>
                  <a:schemeClr val="accent2">
                    <a:lumMod val="75000"/>
                  </a:schemeClr>
                </a:solidFill>
              </a:rPr>
              <a:t>12. تجعل </a:t>
            </a:r>
            <a:r>
              <a:rPr lang="ar-IQ" sz="3200" dirty="0">
                <a:solidFill>
                  <a:schemeClr val="accent2">
                    <a:lumMod val="75000"/>
                  </a:schemeClr>
                </a:solidFill>
              </a:rPr>
              <a:t>من الشعب في نفس الوقت حاكم ومحكوم</a:t>
            </a:r>
            <a:r>
              <a:rPr lang="en-US" sz="3200" dirty="0">
                <a:solidFill>
                  <a:schemeClr val="accent2">
                    <a:lumMod val="75000"/>
                  </a:schemeClr>
                </a:solidFill>
              </a:rPr>
              <a:t> .</a:t>
            </a:r>
          </a:p>
        </p:txBody>
      </p:sp>
    </p:spTree>
    <p:extLst>
      <p:ext uri="{BB962C8B-B14F-4D97-AF65-F5344CB8AC3E}">
        <p14:creationId xmlns:p14="http://schemas.microsoft.com/office/powerpoint/2010/main" val="2382093703"/>
      </p:ext>
    </p:extLst>
  </p:cSld>
  <p:clrMapOvr>
    <a:masterClrMapping/>
  </p:clrMapOvr>
  <p:transition>
    <p:checke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smtClean="0">
                <a:solidFill>
                  <a:schemeClr val="accent2">
                    <a:lumMod val="75000"/>
                  </a:schemeClr>
                </a:solidFill>
              </a:rPr>
              <a:t>عيوب وسلبيات الديمقراطية</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5</a:t>
            </a:fld>
            <a:endParaRPr lang="en-GB"/>
          </a:p>
        </p:txBody>
      </p:sp>
      <p:sp>
        <p:nvSpPr>
          <p:cNvPr id="3" name="Rectangle 2"/>
          <p:cNvSpPr/>
          <p:nvPr/>
        </p:nvSpPr>
        <p:spPr>
          <a:xfrm>
            <a:off x="952107" y="1640263"/>
            <a:ext cx="10275217" cy="4832092"/>
          </a:xfrm>
          <a:prstGeom prst="rect">
            <a:avLst/>
          </a:prstGeom>
        </p:spPr>
        <p:txBody>
          <a:bodyPr wrap="square">
            <a:spAutoFit/>
          </a:bodyPr>
          <a:lstStyle/>
          <a:p>
            <a:pPr algn="r" rtl="1"/>
            <a:r>
              <a:rPr lang="ar-IQ" sz="2800" dirty="0" smtClean="0">
                <a:solidFill>
                  <a:schemeClr val="accent2">
                    <a:lumMod val="75000"/>
                  </a:schemeClr>
                </a:solidFill>
              </a:rPr>
              <a:t>1- </a:t>
            </a:r>
            <a:r>
              <a:rPr lang="ar-IQ" sz="2800" dirty="0">
                <a:solidFill>
                  <a:schemeClr val="accent2">
                    <a:lumMod val="75000"/>
                  </a:schemeClr>
                </a:solidFill>
              </a:rPr>
              <a:t>يرى انصار الحكم الفردي ان الامة عاجزة عن حكم نفسها ولا يمكن بالتالي أن تتولى السيادة إلا قوة واحدة. </a:t>
            </a:r>
            <a:endParaRPr lang="en-US" sz="2800" dirty="0">
              <a:solidFill>
                <a:schemeClr val="accent2">
                  <a:lumMod val="75000"/>
                </a:schemeClr>
              </a:solidFill>
            </a:endParaRPr>
          </a:p>
          <a:p>
            <a:pPr algn="r" rtl="1"/>
            <a:r>
              <a:rPr lang="ar-IQ" sz="2800" dirty="0">
                <a:solidFill>
                  <a:schemeClr val="accent2">
                    <a:lumMod val="75000"/>
                  </a:schemeClr>
                </a:solidFill>
              </a:rPr>
              <a:t>2- ليست الديمقراطية فعلا حكم الشعب كله مباشرة وحتى في صورتها النيابية ليست هي حكم الشعب كله بطريق النيابة بل وليست محققة حكم </a:t>
            </a:r>
            <a:r>
              <a:rPr lang="ar-IQ" sz="2800" dirty="0" smtClean="0">
                <a:solidFill>
                  <a:schemeClr val="accent2">
                    <a:lumMod val="75000"/>
                  </a:schemeClr>
                </a:solidFill>
              </a:rPr>
              <a:t>الغالبية.</a:t>
            </a:r>
            <a:endParaRPr lang="en-US" sz="2800" dirty="0">
              <a:solidFill>
                <a:schemeClr val="accent2">
                  <a:lumMod val="75000"/>
                </a:schemeClr>
              </a:solidFill>
            </a:endParaRPr>
          </a:p>
          <a:p>
            <a:pPr algn="r" rtl="1"/>
            <a:r>
              <a:rPr lang="ar-IQ" sz="2800" dirty="0">
                <a:solidFill>
                  <a:schemeClr val="accent2">
                    <a:lumMod val="75000"/>
                  </a:schemeClr>
                </a:solidFill>
              </a:rPr>
              <a:t>3- الديمقراطية تضع مقاليد الحكم في ايدي عامة الشعب وهي طبقة فوضوية جاهلة بأساليب </a:t>
            </a:r>
            <a:r>
              <a:rPr lang="ar-IQ" sz="2800" dirty="0" smtClean="0">
                <a:solidFill>
                  <a:schemeClr val="accent2">
                    <a:lumMod val="75000"/>
                  </a:schemeClr>
                </a:solidFill>
              </a:rPr>
              <a:t>الحكم.</a:t>
            </a:r>
          </a:p>
          <a:p>
            <a:pPr algn="r" rtl="1"/>
            <a:r>
              <a:rPr lang="ar-IQ" sz="2800" dirty="0">
                <a:solidFill>
                  <a:schemeClr val="accent2">
                    <a:lumMod val="75000"/>
                  </a:schemeClr>
                </a:solidFill>
              </a:rPr>
              <a:t> </a:t>
            </a:r>
            <a:r>
              <a:rPr lang="ar-IQ" sz="2800" dirty="0" smtClean="0">
                <a:solidFill>
                  <a:schemeClr val="accent2">
                    <a:lumMod val="75000"/>
                  </a:schemeClr>
                </a:solidFill>
              </a:rPr>
              <a:t>4- </a:t>
            </a:r>
            <a:r>
              <a:rPr lang="ar-IQ" sz="2800" dirty="0">
                <a:solidFill>
                  <a:schemeClr val="accent2">
                    <a:lumMod val="75000"/>
                  </a:schemeClr>
                </a:solidFill>
              </a:rPr>
              <a:t>الديمقراطية تفضل الكم على الكيف وذلك لأنها تطبق مبدأ سيادة الأمة والذي لا يمكن تبريره </a:t>
            </a:r>
            <a:r>
              <a:rPr lang="ar-IQ" sz="2800" dirty="0" smtClean="0">
                <a:solidFill>
                  <a:schemeClr val="accent2">
                    <a:lumMod val="75000"/>
                  </a:schemeClr>
                </a:solidFill>
              </a:rPr>
              <a:t>قانونيا.</a:t>
            </a:r>
            <a:endParaRPr lang="en-US" sz="2800" dirty="0">
              <a:solidFill>
                <a:schemeClr val="accent2">
                  <a:lumMod val="75000"/>
                </a:schemeClr>
              </a:solidFill>
            </a:endParaRPr>
          </a:p>
          <a:p>
            <a:pPr algn="r" rtl="1"/>
            <a:r>
              <a:rPr lang="ar-IQ" sz="2800" dirty="0">
                <a:solidFill>
                  <a:schemeClr val="accent2">
                    <a:lumMod val="75000"/>
                  </a:schemeClr>
                </a:solidFill>
              </a:rPr>
              <a:t>5- عدم وجود علاقة دائمة بين النائب ومرشحيه، وعدم دفاع النائب عن حقوق مرشحيه أو دائرته بحجة انه يمثل ويعبر عن مصالح الشعب ككل</a:t>
            </a:r>
            <a:r>
              <a:rPr lang="en-US" sz="2800" dirty="0">
                <a:solidFill>
                  <a:schemeClr val="accent2">
                    <a:lumMod val="75000"/>
                  </a:schemeClr>
                </a:solidFill>
              </a:rPr>
              <a:t>.</a:t>
            </a:r>
          </a:p>
          <a:p>
            <a:pPr algn="r"/>
            <a:endParaRPr lang="ar-IQ" sz="2800" dirty="0">
              <a:solidFill>
                <a:schemeClr val="accent2">
                  <a:lumMod val="75000"/>
                </a:schemeClr>
              </a:solidFill>
            </a:endParaRPr>
          </a:p>
        </p:txBody>
      </p:sp>
    </p:spTree>
    <p:extLst>
      <p:ext uri="{BB962C8B-B14F-4D97-AF65-F5344CB8AC3E}">
        <p14:creationId xmlns:p14="http://schemas.microsoft.com/office/powerpoint/2010/main" val="1801324414"/>
      </p:ext>
    </p:extLst>
  </p:cSld>
  <p:clrMapOvr>
    <a:masterClrMapping/>
  </p:clrMapOvr>
  <p:transition>
    <p:checke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smtClean="0">
                <a:solidFill>
                  <a:schemeClr val="accent2">
                    <a:lumMod val="75000"/>
                  </a:schemeClr>
                </a:solidFill>
              </a:rPr>
              <a:t>عيوب وسلبيات الديمقراطية</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6</a:t>
            </a:fld>
            <a:endParaRPr lang="en-GB"/>
          </a:p>
        </p:txBody>
      </p:sp>
      <p:sp>
        <p:nvSpPr>
          <p:cNvPr id="3" name="Rectangle 2"/>
          <p:cNvSpPr/>
          <p:nvPr/>
        </p:nvSpPr>
        <p:spPr>
          <a:xfrm>
            <a:off x="952106" y="1677971"/>
            <a:ext cx="10275217" cy="4401205"/>
          </a:xfrm>
          <a:prstGeom prst="rect">
            <a:avLst/>
          </a:prstGeom>
        </p:spPr>
        <p:txBody>
          <a:bodyPr wrap="square">
            <a:spAutoFit/>
          </a:bodyPr>
          <a:lstStyle/>
          <a:p>
            <a:pPr algn="r" rtl="1"/>
            <a:r>
              <a:rPr lang="ar-IQ" sz="2800" dirty="0">
                <a:solidFill>
                  <a:schemeClr val="accent2">
                    <a:lumMod val="75000"/>
                  </a:schemeClr>
                </a:solidFill>
              </a:rPr>
              <a:t>6</a:t>
            </a:r>
            <a:r>
              <a:rPr lang="ar-IQ" sz="2800" dirty="0" smtClean="0">
                <a:solidFill>
                  <a:schemeClr val="accent2">
                    <a:lumMod val="75000"/>
                  </a:schemeClr>
                </a:solidFill>
              </a:rPr>
              <a:t>.- </a:t>
            </a:r>
            <a:r>
              <a:rPr lang="ar-IQ" sz="2800" dirty="0">
                <a:solidFill>
                  <a:schemeClr val="accent2">
                    <a:lumMod val="75000"/>
                  </a:schemeClr>
                </a:solidFill>
              </a:rPr>
              <a:t>كما يؤخذ على نظام الحكم الديمقراطي كثرة إجراء الانتخابات، وقصر مدة </a:t>
            </a:r>
            <a:r>
              <a:rPr lang="ar-IQ" sz="2800" dirty="0" smtClean="0">
                <a:solidFill>
                  <a:schemeClr val="accent2">
                    <a:lumMod val="75000"/>
                  </a:schemeClr>
                </a:solidFill>
              </a:rPr>
              <a:t>الحكم.</a:t>
            </a:r>
          </a:p>
          <a:p>
            <a:pPr algn="r" rtl="1"/>
            <a:r>
              <a:rPr lang="ar-IQ" sz="2800" dirty="0" smtClean="0">
                <a:solidFill>
                  <a:schemeClr val="accent2">
                    <a:lumMod val="75000"/>
                  </a:schemeClr>
                </a:solidFill>
              </a:rPr>
              <a:t>7- </a:t>
            </a:r>
            <a:r>
              <a:rPr lang="ar-IQ" sz="2800" dirty="0">
                <a:solidFill>
                  <a:schemeClr val="accent2">
                    <a:lumMod val="75000"/>
                  </a:schemeClr>
                </a:solidFill>
              </a:rPr>
              <a:t>تؤدي الديمقرطية إلى النيل من الحرية الفردية، وإلى الاستبداد البرلماني وتحكم الغالبية البرلمانية، فقد تكون من اشد انواع الاستبداد تحت غطاء السيادة الشعبية</a:t>
            </a:r>
            <a:r>
              <a:rPr lang="en-US" sz="2800" dirty="0">
                <a:solidFill>
                  <a:schemeClr val="accent2">
                    <a:lumMod val="75000"/>
                  </a:schemeClr>
                </a:solidFill>
              </a:rPr>
              <a:t>.</a:t>
            </a:r>
          </a:p>
          <a:p>
            <a:pPr algn="r" rtl="1"/>
            <a:r>
              <a:rPr lang="ar-IQ" sz="2800" dirty="0">
                <a:solidFill>
                  <a:schemeClr val="accent2">
                    <a:lumMod val="75000"/>
                  </a:schemeClr>
                </a:solidFill>
              </a:rPr>
              <a:t>8- توزع الديمقراطية المسئولية إلى درجة تقربها من العدم. فترى النائب مثلا لا يقول: «أنا أخطأت» وإنما يقول عادة: «أخطأنا» ملقيا العبء على جمهور </a:t>
            </a:r>
            <a:r>
              <a:rPr lang="ar-IQ" sz="2800" dirty="0" smtClean="0">
                <a:solidFill>
                  <a:schemeClr val="accent2">
                    <a:lumMod val="75000"/>
                  </a:schemeClr>
                </a:solidFill>
              </a:rPr>
              <a:t>الناخبين.</a:t>
            </a:r>
            <a:endParaRPr lang="en-US" sz="2800" dirty="0">
              <a:solidFill>
                <a:schemeClr val="accent2">
                  <a:lumMod val="75000"/>
                </a:schemeClr>
              </a:solidFill>
            </a:endParaRPr>
          </a:p>
          <a:p>
            <a:pPr algn="r" rtl="1"/>
            <a:r>
              <a:rPr lang="ar-IQ" sz="2800" dirty="0">
                <a:solidFill>
                  <a:schemeClr val="accent2">
                    <a:lumMod val="75000"/>
                  </a:schemeClr>
                </a:solidFill>
              </a:rPr>
              <a:t>9-  كما يؤخذ على هذا النظام انه، وان كان يعنى بنشر التعليم، إلا ان مستوى العلم في هبوط، إذ تتجه نظم التعليم نحو العناية بالتعليم الفني والعملي، وإهمال الثقافة والآداب والفنون</a:t>
            </a:r>
            <a:r>
              <a:rPr lang="en-US" sz="2800" dirty="0">
                <a:solidFill>
                  <a:schemeClr val="accent2">
                    <a:lumMod val="75000"/>
                  </a:schemeClr>
                </a:solidFill>
              </a:rPr>
              <a:t>.</a:t>
            </a:r>
          </a:p>
          <a:p>
            <a:pPr algn="r" rtl="1"/>
            <a:r>
              <a:rPr lang="ar-IQ" sz="2800" dirty="0">
                <a:solidFill>
                  <a:schemeClr val="accent2">
                    <a:lumMod val="75000"/>
                  </a:schemeClr>
                </a:solidFill>
              </a:rPr>
              <a:t>10- الديمقراطية لكونها لا تستقيم إلا بوجود أحزاب متعارضة، تعتبر أداة انقسام في البلاد ومجلبة للضغائن </a:t>
            </a:r>
            <a:r>
              <a:rPr lang="ar-IQ" sz="2800" dirty="0" smtClean="0">
                <a:solidFill>
                  <a:schemeClr val="accent2">
                    <a:lumMod val="75000"/>
                  </a:schemeClr>
                </a:solidFill>
              </a:rPr>
              <a:t>والأحقاد.</a:t>
            </a:r>
            <a:r>
              <a:rPr lang="ar-IQ" sz="2800" dirty="0">
                <a:solidFill>
                  <a:schemeClr val="accent2">
                    <a:lumMod val="75000"/>
                  </a:schemeClr>
                </a:solidFill>
              </a:rPr>
              <a:t> </a:t>
            </a:r>
          </a:p>
        </p:txBody>
      </p:sp>
    </p:spTree>
    <p:extLst>
      <p:ext uri="{BB962C8B-B14F-4D97-AF65-F5344CB8AC3E}">
        <p14:creationId xmlns:p14="http://schemas.microsoft.com/office/powerpoint/2010/main" val="4192543137"/>
      </p:ext>
    </p:extLst>
  </p:cSld>
  <p:clrMapOvr>
    <a:masterClrMapping/>
  </p:clrMapOvr>
  <p:transition>
    <p:checke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smtClean="0">
                <a:solidFill>
                  <a:schemeClr val="accent2">
                    <a:lumMod val="75000"/>
                  </a:schemeClr>
                </a:solidFill>
              </a:rPr>
              <a:t>عيوب وسلبيات الديمقراطية</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7</a:t>
            </a:fld>
            <a:endParaRPr lang="en-GB"/>
          </a:p>
        </p:txBody>
      </p:sp>
      <p:sp>
        <p:nvSpPr>
          <p:cNvPr id="3" name="Rectangle 2"/>
          <p:cNvSpPr/>
          <p:nvPr/>
        </p:nvSpPr>
        <p:spPr>
          <a:xfrm>
            <a:off x="952106" y="1687397"/>
            <a:ext cx="10275217" cy="2677656"/>
          </a:xfrm>
          <a:prstGeom prst="rect">
            <a:avLst/>
          </a:prstGeom>
        </p:spPr>
        <p:txBody>
          <a:bodyPr wrap="square">
            <a:spAutoFit/>
          </a:bodyPr>
          <a:lstStyle/>
          <a:p>
            <a:pPr algn="r" rtl="1"/>
            <a:r>
              <a:rPr lang="ar-IQ" sz="2800" dirty="0">
                <a:solidFill>
                  <a:schemeClr val="accent2">
                    <a:lumMod val="75000"/>
                  </a:schemeClr>
                </a:solidFill>
              </a:rPr>
              <a:t>11- الديمقراطية الحقيقية في بعض البلدان التي تطبق الأسلوب الليبرالي</a:t>
            </a:r>
          </a:p>
          <a:p>
            <a:pPr algn="r" rtl="1"/>
            <a:r>
              <a:rPr lang="en-US" sz="2800" dirty="0" smtClean="0">
                <a:solidFill>
                  <a:schemeClr val="accent2">
                    <a:lumMod val="75000"/>
                  </a:schemeClr>
                </a:solidFill>
              </a:rPr>
              <a:t>12</a:t>
            </a:r>
            <a:r>
              <a:rPr lang="ar-IQ" sz="2800" dirty="0">
                <a:solidFill>
                  <a:schemeClr val="accent2">
                    <a:lumMod val="75000"/>
                  </a:schemeClr>
                </a:solidFill>
              </a:rPr>
              <a:t>- إن صلحت الديمقراطية للحكم في الظروف العادية فهي لا تصلح له في أوقات </a:t>
            </a:r>
            <a:r>
              <a:rPr lang="ar-IQ" sz="2800" dirty="0" smtClean="0">
                <a:solidFill>
                  <a:schemeClr val="accent2">
                    <a:lumMod val="75000"/>
                  </a:schemeClr>
                </a:solidFill>
              </a:rPr>
              <a:t>الأزمات. </a:t>
            </a:r>
            <a:endParaRPr lang="en-US" sz="2800" dirty="0">
              <a:solidFill>
                <a:schemeClr val="accent2">
                  <a:lumMod val="75000"/>
                </a:schemeClr>
              </a:solidFill>
            </a:endParaRPr>
          </a:p>
          <a:p>
            <a:pPr algn="r" rtl="1"/>
            <a:r>
              <a:rPr lang="ar-IQ" sz="2800" dirty="0">
                <a:solidFill>
                  <a:schemeClr val="accent2">
                    <a:lumMod val="75000"/>
                  </a:schemeClr>
                </a:solidFill>
              </a:rPr>
              <a:t>13-  لا تهتم الديمقراطية بوضع الرجل المناسب في المكان </a:t>
            </a:r>
            <a:r>
              <a:rPr lang="ar-IQ" sz="2800" dirty="0" smtClean="0">
                <a:solidFill>
                  <a:schemeClr val="accent2">
                    <a:lumMod val="75000"/>
                  </a:schemeClr>
                </a:solidFill>
              </a:rPr>
              <a:t>المناسب</a:t>
            </a:r>
            <a:r>
              <a:rPr lang="en-US" sz="2800" dirty="0" smtClean="0">
                <a:solidFill>
                  <a:schemeClr val="accent2">
                    <a:lumMod val="75000"/>
                  </a:schemeClr>
                </a:solidFill>
              </a:rPr>
              <a:t>.</a:t>
            </a:r>
            <a:endParaRPr lang="en-US" sz="2800" dirty="0">
              <a:solidFill>
                <a:schemeClr val="accent2">
                  <a:lumMod val="75000"/>
                </a:schemeClr>
              </a:solidFill>
            </a:endParaRPr>
          </a:p>
          <a:p>
            <a:pPr algn="r" rtl="1"/>
            <a:r>
              <a:rPr lang="ar-IQ" sz="2800" dirty="0">
                <a:solidFill>
                  <a:schemeClr val="accent2">
                    <a:lumMod val="75000"/>
                  </a:schemeClr>
                </a:solidFill>
              </a:rPr>
              <a:t>14- إن منطق نظرية السيادة الشعبية (كما يتصورها أنصارها) لا يؤدي حتما إلى الأخذ بمبدأ الاقتراع العام </a:t>
            </a:r>
            <a:r>
              <a:rPr lang="ar-IQ" sz="2800" dirty="0" smtClean="0">
                <a:solidFill>
                  <a:schemeClr val="accent2">
                    <a:lumMod val="75000"/>
                  </a:schemeClr>
                </a:solidFill>
              </a:rPr>
              <a:t>المتساوي.</a:t>
            </a:r>
          </a:p>
          <a:p>
            <a:pPr algn="r" rtl="1"/>
            <a:r>
              <a:rPr lang="ar-IQ" sz="2800" dirty="0" smtClean="0">
                <a:solidFill>
                  <a:schemeClr val="accent2">
                    <a:lumMod val="75000"/>
                  </a:schemeClr>
                </a:solidFill>
              </a:rPr>
              <a:t>15- </a:t>
            </a:r>
            <a:r>
              <a:rPr lang="ar-IQ" sz="2800" dirty="0">
                <a:solidFill>
                  <a:schemeClr val="accent2">
                    <a:lumMod val="75000"/>
                  </a:schemeClr>
                </a:solidFill>
              </a:rPr>
              <a:t>رجال الحكومات الديمقراطية ليسوا مزودين بالمؤهلات الكافية لإدارة شئون الدولة</a:t>
            </a:r>
          </a:p>
        </p:txBody>
      </p:sp>
    </p:spTree>
    <p:extLst>
      <p:ext uri="{BB962C8B-B14F-4D97-AF65-F5344CB8AC3E}">
        <p14:creationId xmlns:p14="http://schemas.microsoft.com/office/powerpoint/2010/main" val="3985944264"/>
      </p:ext>
    </p:extLst>
  </p:cSld>
  <p:clrMapOvr>
    <a:masterClrMapping/>
  </p:clrMapOvr>
  <p:transition>
    <p:checke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smtClean="0">
                <a:solidFill>
                  <a:schemeClr val="accent2">
                    <a:lumMod val="75000"/>
                  </a:schemeClr>
                </a:solidFill>
              </a:rPr>
              <a:t>عيوب الديمقراطية</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8</a:t>
            </a:fld>
            <a:endParaRPr lang="en-GB"/>
          </a:p>
        </p:txBody>
      </p:sp>
      <p:sp>
        <p:nvSpPr>
          <p:cNvPr id="3" name="Rectangle 2"/>
          <p:cNvSpPr/>
          <p:nvPr/>
        </p:nvSpPr>
        <p:spPr>
          <a:xfrm>
            <a:off x="952106" y="1461153"/>
            <a:ext cx="10275217" cy="4401205"/>
          </a:xfrm>
          <a:prstGeom prst="rect">
            <a:avLst/>
          </a:prstGeom>
        </p:spPr>
        <p:txBody>
          <a:bodyPr wrap="square">
            <a:spAutoFit/>
          </a:bodyPr>
          <a:lstStyle/>
          <a:p>
            <a:pPr algn="just" rtl="1"/>
            <a:r>
              <a:rPr lang="ar-IQ" sz="2800" b="1" dirty="0">
                <a:solidFill>
                  <a:schemeClr val="accent2">
                    <a:lumMod val="75000"/>
                  </a:schemeClr>
                </a:solidFill>
              </a:rPr>
              <a:t>من الفقرات اعلاه نستنتج ما ياتي :-</a:t>
            </a:r>
            <a:endParaRPr lang="en-US" sz="2800" dirty="0">
              <a:solidFill>
                <a:schemeClr val="accent2">
                  <a:lumMod val="75000"/>
                </a:schemeClr>
              </a:solidFill>
            </a:endParaRPr>
          </a:p>
          <a:p>
            <a:pPr marL="514350" lvl="0" indent="-514350" algn="just" rtl="1">
              <a:buFont typeface="+mj-lt"/>
              <a:buAutoNum type="arabicPeriod"/>
            </a:pPr>
            <a:r>
              <a:rPr lang="ar-IQ" sz="2800" dirty="0">
                <a:solidFill>
                  <a:schemeClr val="accent2">
                    <a:lumMod val="75000"/>
                  </a:schemeClr>
                </a:solidFill>
              </a:rPr>
              <a:t>اعتبرت السيادة الشعبية هي الاساس في حين ان هذه السيادة ليست مجرد الا مثال ليس له وجود عملي </a:t>
            </a:r>
            <a:r>
              <a:rPr lang="ar-IQ" sz="2800" dirty="0" smtClean="0">
                <a:solidFill>
                  <a:schemeClr val="accent2">
                    <a:lumMod val="75000"/>
                  </a:schemeClr>
                </a:solidFill>
              </a:rPr>
              <a:t>.</a:t>
            </a:r>
            <a:endParaRPr lang="en-US" sz="2800" dirty="0">
              <a:solidFill>
                <a:schemeClr val="accent2">
                  <a:lumMod val="75000"/>
                </a:schemeClr>
              </a:solidFill>
            </a:endParaRPr>
          </a:p>
          <a:p>
            <a:pPr marL="514350" lvl="0" indent="-514350" algn="just" rtl="1">
              <a:buFont typeface="+mj-lt"/>
              <a:buAutoNum type="arabicPeriod"/>
            </a:pPr>
            <a:r>
              <a:rPr lang="ar-IQ" sz="2800" dirty="0">
                <a:solidFill>
                  <a:schemeClr val="accent2">
                    <a:lumMod val="75000"/>
                  </a:schemeClr>
                </a:solidFill>
              </a:rPr>
              <a:t>انتقد مبدأ التصويت العام المتساوي الذي يقوم على فرض مفاده تساوي افراد الشعب في الكفاءة </a:t>
            </a:r>
            <a:endParaRPr lang="en-US" sz="2800" dirty="0">
              <a:solidFill>
                <a:schemeClr val="accent2">
                  <a:lumMod val="75000"/>
                </a:schemeClr>
              </a:solidFill>
            </a:endParaRPr>
          </a:p>
          <a:p>
            <a:pPr marL="514350" lvl="0" indent="-514350" algn="just" rtl="1">
              <a:buFont typeface="+mj-lt"/>
              <a:buAutoNum type="arabicPeriod"/>
            </a:pPr>
            <a:r>
              <a:rPr lang="ar-IQ" sz="2800" dirty="0">
                <a:solidFill>
                  <a:schemeClr val="accent2">
                    <a:lumMod val="75000"/>
                  </a:schemeClr>
                </a:solidFill>
              </a:rPr>
              <a:t> كما انتقدت الديمقراطية لانها تفضل الكم على الكيف لانها حكم الاغلبية </a:t>
            </a:r>
            <a:endParaRPr lang="en-US" sz="2800" dirty="0">
              <a:solidFill>
                <a:schemeClr val="accent2">
                  <a:lumMod val="75000"/>
                </a:schemeClr>
              </a:solidFill>
            </a:endParaRPr>
          </a:p>
          <a:p>
            <a:pPr marL="514350" lvl="0" indent="-514350" algn="just" rtl="1">
              <a:buFont typeface="+mj-lt"/>
              <a:buAutoNum type="arabicPeriod"/>
            </a:pPr>
            <a:r>
              <a:rPr lang="en-US" sz="2800" dirty="0">
                <a:solidFill>
                  <a:schemeClr val="accent2">
                    <a:lumMod val="75000"/>
                  </a:schemeClr>
                </a:solidFill>
              </a:rPr>
              <a:t> </a:t>
            </a:r>
            <a:r>
              <a:rPr lang="ar-IQ" sz="2800" dirty="0">
                <a:solidFill>
                  <a:schemeClr val="accent2">
                    <a:lumMod val="75000"/>
                  </a:schemeClr>
                </a:solidFill>
              </a:rPr>
              <a:t>اتهمت بانها تؤدي الى الانقسام لوجود الاحزاب فيها</a:t>
            </a:r>
            <a:endParaRPr lang="en-US" sz="2800" dirty="0">
              <a:solidFill>
                <a:schemeClr val="accent2">
                  <a:lumMod val="75000"/>
                </a:schemeClr>
              </a:solidFill>
            </a:endParaRPr>
          </a:p>
          <a:p>
            <a:pPr marL="514350" lvl="0" indent="-514350" algn="just" rtl="1">
              <a:buFont typeface="+mj-lt"/>
              <a:buAutoNum type="arabicPeriod"/>
            </a:pPr>
            <a:r>
              <a:rPr lang="ar-IQ" sz="2800" dirty="0">
                <a:solidFill>
                  <a:schemeClr val="accent2">
                    <a:lumMod val="75000"/>
                  </a:schemeClr>
                </a:solidFill>
              </a:rPr>
              <a:t> انها لا تصلح في اوقات الازمات</a:t>
            </a:r>
            <a:endParaRPr lang="en-US" sz="2800" dirty="0">
              <a:solidFill>
                <a:schemeClr val="accent2">
                  <a:lumMod val="75000"/>
                </a:schemeClr>
              </a:solidFill>
            </a:endParaRPr>
          </a:p>
          <a:p>
            <a:pPr marL="514350" indent="-514350" algn="just" rtl="1">
              <a:buFont typeface="+mj-lt"/>
              <a:buAutoNum type="arabicPeriod"/>
            </a:pPr>
            <a:r>
              <a:rPr lang="ar-IQ" sz="2800" dirty="0">
                <a:solidFill>
                  <a:schemeClr val="accent2">
                    <a:lumMod val="75000"/>
                  </a:schemeClr>
                </a:solidFill>
              </a:rPr>
              <a:t> اعتبرت حكما صعب التطبيق على صعيد الواقع بسبب نزوع الروح البشرية الى التسلط والانفراد</a:t>
            </a:r>
          </a:p>
        </p:txBody>
      </p:sp>
    </p:spTree>
    <p:extLst>
      <p:ext uri="{BB962C8B-B14F-4D97-AF65-F5344CB8AC3E}">
        <p14:creationId xmlns:p14="http://schemas.microsoft.com/office/powerpoint/2010/main" val="4286005015"/>
      </p:ext>
    </p:extLst>
  </p:cSld>
  <p:clrMapOvr>
    <a:masterClrMapping/>
  </p:clrMapOvr>
  <p:transition>
    <p:checke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pPr marL="571500" indent="-571500" rtl="1"/>
            <a:r>
              <a:rPr lang="ar-IQ" b="1" dirty="0">
                <a:solidFill>
                  <a:schemeClr val="accent2">
                    <a:lumMod val="75000"/>
                  </a:schemeClr>
                </a:solidFill>
              </a:rPr>
              <a:t>مكونات </a:t>
            </a:r>
            <a:r>
              <a:rPr lang="ar-IQ" b="1" dirty="0" smtClean="0">
                <a:solidFill>
                  <a:schemeClr val="accent2">
                    <a:lumMod val="75000"/>
                  </a:schemeClr>
                </a:solidFill>
              </a:rPr>
              <a:t>الديمقراطية الأساسية</a:t>
            </a:r>
            <a:endParaRPr lang="ar-IQ"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9</a:t>
            </a:fld>
            <a:endParaRPr lang="en-GB"/>
          </a:p>
        </p:txBody>
      </p:sp>
      <p:sp>
        <p:nvSpPr>
          <p:cNvPr id="3" name="Rectangle 2"/>
          <p:cNvSpPr/>
          <p:nvPr/>
        </p:nvSpPr>
        <p:spPr>
          <a:xfrm>
            <a:off x="952105" y="1451726"/>
            <a:ext cx="10275217" cy="5262979"/>
          </a:xfrm>
          <a:prstGeom prst="rect">
            <a:avLst/>
          </a:prstGeom>
        </p:spPr>
        <p:txBody>
          <a:bodyPr wrap="square">
            <a:spAutoFit/>
          </a:bodyPr>
          <a:lstStyle/>
          <a:p>
            <a:pPr algn="r" rtl="1">
              <a:lnSpc>
                <a:spcPct val="150000"/>
              </a:lnSpc>
            </a:pPr>
            <a:r>
              <a:rPr lang="ar-IQ" sz="2800" dirty="0" smtClean="0">
                <a:solidFill>
                  <a:schemeClr val="accent2">
                    <a:lumMod val="75000"/>
                  </a:schemeClr>
                </a:solidFill>
              </a:rPr>
              <a:t>1-</a:t>
            </a:r>
            <a:r>
              <a:rPr lang="en-US" sz="2800" dirty="0" smtClean="0">
                <a:solidFill>
                  <a:schemeClr val="accent2">
                    <a:lumMod val="75000"/>
                  </a:schemeClr>
                </a:solidFill>
              </a:rPr>
              <a:t>  </a:t>
            </a:r>
            <a:r>
              <a:rPr lang="ar-IQ" sz="2800" dirty="0">
                <a:solidFill>
                  <a:schemeClr val="accent2">
                    <a:lumMod val="75000"/>
                  </a:schemeClr>
                </a:solidFill>
              </a:rPr>
              <a:t>انتخابات حرة وعادلة</a:t>
            </a:r>
            <a:r>
              <a:rPr lang="en-US" sz="2800" dirty="0">
                <a:solidFill>
                  <a:schemeClr val="accent2">
                    <a:lumMod val="75000"/>
                  </a:schemeClr>
                </a:solidFill>
              </a:rPr>
              <a:t>.</a:t>
            </a:r>
          </a:p>
          <a:p>
            <a:pPr algn="r" rtl="1">
              <a:lnSpc>
                <a:spcPct val="150000"/>
              </a:lnSpc>
            </a:pPr>
            <a:r>
              <a:rPr lang="en-US" sz="2800" dirty="0">
                <a:solidFill>
                  <a:schemeClr val="accent2">
                    <a:lumMod val="75000"/>
                  </a:schemeClr>
                </a:solidFill>
              </a:rPr>
              <a:t>-2 </a:t>
            </a:r>
            <a:r>
              <a:rPr lang="ar-IQ" sz="2800" dirty="0">
                <a:solidFill>
                  <a:schemeClr val="accent2">
                    <a:lumMod val="75000"/>
                  </a:schemeClr>
                </a:solidFill>
              </a:rPr>
              <a:t>حكومة </a:t>
            </a:r>
            <a:r>
              <a:rPr lang="ar-IQ" sz="2800">
                <a:solidFill>
                  <a:schemeClr val="accent2">
                    <a:lumMod val="75000"/>
                  </a:schemeClr>
                </a:solidFill>
              </a:rPr>
              <a:t>يجب </a:t>
            </a:r>
            <a:r>
              <a:rPr lang="ar-IQ" sz="2800" smtClean="0">
                <a:solidFill>
                  <a:schemeClr val="accent2">
                    <a:lumMod val="75000"/>
                  </a:schemeClr>
                </a:solidFill>
              </a:rPr>
              <a:t>مسائلتها</a:t>
            </a:r>
            <a:r>
              <a:rPr lang="en-US" sz="2800" dirty="0">
                <a:solidFill>
                  <a:schemeClr val="accent2">
                    <a:lumMod val="75000"/>
                  </a:schemeClr>
                </a:solidFill>
              </a:rPr>
              <a:t>.</a:t>
            </a:r>
          </a:p>
          <a:p>
            <a:pPr algn="r" rtl="1">
              <a:lnSpc>
                <a:spcPct val="150000"/>
              </a:lnSpc>
            </a:pPr>
            <a:r>
              <a:rPr lang="ar-IQ" sz="2800" dirty="0">
                <a:solidFill>
                  <a:schemeClr val="accent2">
                    <a:lumMod val="75000"/>
                  </a:schemeClr>
                </a:solidFill>
              </a:rPr>
              <a:t>3- الحقوق المدنية والسياسية</a:t>
            </a:r>
            <a:r>
              <a:rPr lang="en-US" sz="2800" dirty="0">
                <a:solidFill>
                  <a:schemeClr val="accent2">
                    <a:lumMod val="75000"/>
                  </a:schemeClr>
                </a:solidFill>
              </a:rPr>
              <a:t>.</a:t>
            </a:r>
          </a:p>
          <a:p>
            <a:pPr algn="r" rtl="1">
              <a:lnSpc>
                <a:spcPct val="150000"/>
              </a:lnSpc>
            </a:pPr>
            <a:r>
              <a:rPr lang="ar-IQ" sz="2800" dirty="0">
                <a:solidFill>
                  <a:schemeClr val="accent2">
                    <a:lumMod val="75000"/>
                  </a:schemeClr>
                </a:solidFill>
              </a:rPr>
              <a:t>4- مجتمع ديمقراطي</a:t>
            </a:r>
            <a:r>
              <a:rPr lang="en-US" sz="2800" dirty="0">
                <a:solidFill>
                  <a:schemeClr val="accent2">
                    <a:lumMod val="75000"/>
                  </a:schemeClr>
                </a:solidFill>
              </a:rPr>
              <a:t>.</a:t>
            </a:r>
          </a:p>
          <a:p>
            <a:pPr algn="r" rtl="1">
              <a:lnSpc>
                <a:spcPct val="150000"/>
              </a:lnSpc>
            </a:pPr>
            <a:r>
              <a:rPr lang="ar-IQ" sz="2800" dirty="0">
                <a:solidFill>
                  <a:schemeClr val="accent2">
                    <a:lumMod val="75000"/>
                  </a:schemeClr>
                </a:solidFill>
              </a:rPr>
              <a:t>5- قيادة سليمة ونزيهة</a:t>
            </a:r>
            <a:r>
              <a:rPr lang="en-US" sz="2800" dirty="0">
                <a:solidFill>
                  <a:schemeClr val="accent2">
                    <a:lumMod val="75000"/>
                  </a:schemeClr>
                </a:solidFill>
              </a:rPr>
              <a:t>.</a:t>
            </a:r>
          </a:p>
          <a:p>
            <a:pPr algn="r" rtl="1">
              <a:lnSpc>
                <a:spcPct val="150000"/>
              </a:lnSpc>
            </a:pPr>
            <a:r>
              <a:rPr lang="ar-IQ" sz="2800" dirty="0">
                <a:solidFill>
                  <a:schemeClr val="accent2">
                    <a:lumMod val="75000"/>
                  </a:schemeClr>
                </a:solidFill>
              </a:rPr>
              <a:t>6- تحقيق المساواة الاقتصادية</a:t>
            </a:r>
            <a:r>
              <a:rPr lang="en-US" sz="2800" dirty="0">
                <a:solidFill>
                  <a:schemeClr val="accent2">
                    <a:lumMod val="75000"/>
                  </a:schemeClr>
                </a:solidFill>
              </a:rPr>
              <a:t>.</a:t>
            </a:r>
          </a:p>
          <a:p>
            <a:pPr algn="r" rtl="1">
              <a:lnSpc>
                <a:spcPct val="150000"/>
              </a:lnSpc>
            </a:pPr>
            <a:r>
              <a:rPr lang="ar-IQ" sz="2800" dirty="0">
                <a:solidFill>
                  <a:schemeClr val="accent2">
                    <a:lumMod val="75000"/>
                  </a:schemeClr>
                </a:solidFill>
              </a:rPr>
              <a:t>7- تحقيق المساوة الاجتماعية</a:t>
            </a:r>
            <a:r>
              <a:rPr lang="en-US" sz="2800" b="1" dirty="0">
                <a:solidFill>
                  <a:schemeClr val="accent2">
                    <a:lumMod val="75000"/>
                  </a:schemeClr>
                </a:solidFill>
              </a:rPr>
              <a:t>.</a:t>
            </a:r>
            <a:endParaRPr lang="en-US" sz="2800" dirty="0">
              <a:solidFill>
                <a:schemeClr val="accent2">
                  <a:lumMod val="75000"/>
                </a:schemeClr>
              </a:solidFill>
            </a:endParaRPr>
          </a:p>
          <a:p>
            <a:pPr algn="r" rtl="1">
              <a:lnSpc>
                <a:spcPct val="150000"/>
              </a:lnSpc>
            </a:pPr>
            <a:endParaRPr lang="ar-IQ" sz="2800" dirty="0">
              <a:solidFill>
                <a:schemeClr val="accent2">
                  <a:lumMod val="75000"/>
                </a:schemeClr>
              </a:solidFill>
            </a:endParaRPr>
          </a:p>
        </p:txBody>
      </p:sp>
    </p:spTree>
    <p:extLst>
      <p:ext uri="{BB962C8B-B14F-4D97-AF65-F5344CB8AC3E}">
        <p14:creationId xmlns:p14="http://schemas.microsoft.com/office/powerpoint/2010/main" val="4099493968"/>
      </p:ext>
    </p:extLst>
  </p:cSld>
  <p:clrMapOvr>
    <a:masterClrMapping/>
  </p:clrMapOvr>
  <p:transition>
    <p:checke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6240</TotalTime>
  <Words>990</Words>
  <Application>Microsoft Office PowerPoint</Application>
  <PresentationFormat>مخصص</PresentationFormat>
  <Paragraphs>143</Paragraphs>
  <Slides>16</Slides>
  <Notes>15</Notes>
  <HiddenSlides>0</HiddenSlides>
  <MMClips>0</MMClips>
  <ScaleCrop>false</ScaleCrop>
  <HeadingPairs>
    <vt:vector size="4" baseType="variant">
      <vt:variant>
        <vt:lpstr>نسق</vt:lpstr>
      </vt:variant>
      <vt:variant>
        <vt:i4>1</vt:i4>
      </vt:variant>
      <vt:variant>
        <vt:lpstr>عناوين الشرائح</vt:lpstr>
      </vt:variant>
      <vt:variant>
        <vt:i4>16</vt:i4>
      </vt:variant>
    </vt:vector>
  </HeadingPairs>
  <TitlesOfParts>
    <vt:vector size="17" baseType="lpstr">
      <vt:lpstr>Organic</vt:lpstr>
      <vt:lpstr>عرض تقديمي في PowerPoint</vt:lpstr>
      <vt:lpstr>الموضوعات</vt:lpstr>
      <vt:lpstr>مزايا وسمات الديمقراطية</vt:lpstr>
      <vt:lpstr>مزايا وسمات الديمقراطية</vt:lpstr>
      <vt:lpstr>عيوب وسلبيات الديمقراطية</vt:lpstr>
      <vt:lpstr>عيوب وسلبيات الديمقراطية</vt:lpstr>
      <vt:lpstr>عيوب وسلبيات الديمقراطية</vt:lpstr>
      <vt:lpstr>عيوب الديمقراطية</vt:lpstr>
      <vt:lpstr>مكونات الديمقراطية الأساسية</vt:lpstr>
      <vt:lpstr>آليات الديمقراطية</vt:lpstr>
      <vt:lpstr>آليات الديمقراطية</vt:lpstr>
      <vt:lpstr>آليات الديمقراطية</vt:lpstr>
      <vt:lpstr>آليات الديمقراطية</vt:lpstr>
      <vt:lpstr>آليات الديمقراطية</vt:lpstr>
      <vt:lpstr>آليات الديمقراطية</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rahebi</dc:creator>
  <cp:lastModifiedBy>Maher</cp:lastModifiedBy>
  <cp:revision>327</cp:revision>
  <dcterms:created xsi:type="dcterms:W3CDTF">2014-05-07T08:18:51Z</dcterms:created>
  <dcterms:modified xsi:type="dcterms:W3CDTF">2025-03-29T06:27:50Z</dcterms:modified>
</cp:coreProperties>
</file>