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7182-980A-77F6-DECC-28C5F2ABB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625C2E-8656-FED2-F1B8-7D05D10D1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5313B-D043-3A13-16B5-72FC46D4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5878-857F-05E6-A1E7-D4A2B32A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DC07D-003E-06AA-23EE-1F57D131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102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44AC4-13CC-17E4-F29A-990327A96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B107E-B4D8-868A-4954-29A59A86E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BFBF9-6E60-CD0B-81E7-224D18AA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11751-D7AB-8414-5352-20ACEED2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16DDB-7A32-C4B0-8074-6751AB7C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477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01F6AF-3B3E-AB02-9999-B71B57636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DF207-3238-4E6F-3AEE-3C98BA558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90785-DD27-F4F5-A0A5-F9711BF19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D26B-1012-57BF-DB2B-6E3CFF23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D992B-50B5-3BEB-4D91-041B78489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1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3E3EA-6F00-B6FD-621C-248B1986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78274-52C4-AD66-8C3D-A85FBFCD2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BE0CB-5048-B4B5-775B-16994EDD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D3C39-1CBF-066E-E251-4343A24F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EE9F-1517-9801-080F-C1331F07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3854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220DD-74ED-57DD-6E4A-941BDAFC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2A380-56C4-8FD8-A184-DAA991B3A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64763-0153-9697-7274-768D2C9E4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57F9F-A4D4-5BF4-7BDF-B39FE628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DA41-C186-5650-9712-288ED5D09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16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06FCC-D1BC-F1C7-0C4E-0C3E5A70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C86DB-8A0B-74E6-06BE-70725AB9D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9CE3D-893A-49A2-1AA7-9FE2D6367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15B6E-8129-D6B5-2896-7306259E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49BA6-8208-AA42-E697-D46D6A5A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23F64-D6D1-2244-CB60-C2FDD3FB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162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CCE6-E5B6-51D2-5375-83BD4624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232FE-253C-2413-4191-8251BE860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600D6-9F9E-3B81-7B02-ECA195322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FB0F2-A132-8E68-DE46-1085D09B59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F381E-35EA-CD13-5E5A-695FA7298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5EB0B1-1AF6-A87F-0899-F391270B6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D109F-C778-C113-8B77-C37C56BD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5437D-C9CC-C72F-BBAA-A20AE77D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928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689A1-2DE0-75F0-80AD-587CD07E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124FB-26A4-E5A2-8C9C-C3DDD5B6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5BE52-AEEF-E875-1B61-CE6EB1B4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892271-03E8-73B3-B4D0-6F2A73D5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144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5F067-EF93-3260-4964-841A8CEE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47DF8-FADB-98B1-0101-E2F1C42DE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28615-694E-00A6-10B1-ECABCB26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706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221-3FAC-C8F4-A344-4F2F6AF1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BC14F-73F7-8B87-E0FF-5D0FE0B47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6636E-ABE1-1AE6-05E6-D8473C44A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572A8-A217-8D72-6E1B-C8DAA7FC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FE0B0-C404-DDDF-15D6-135248D8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3E738-87AF-BFE5-18EA-86CF1F4A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043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D63E1-B1AD-14BC-29AD-A82757CA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63DE96-0733-B64F-12C5-0666A7E29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4EF7C-1AED-207B-3B75-FCFABB5F4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98CBE-E2C7-33A6-DF8D-E3249ACD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45591-AA9C-BC69-01FB-74E3ED0E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D4767-9717-849F-E220-AB38240EF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577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3CB56-140A-1166-A3AF-2F9859F32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42C6-B185-9898-3EBD-6AD809D8C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41968-3FDF-E1E7-5EA4-80D636FB4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16A374-BE91-4886-A25E-B5F70174FBEC}" type="datetimeFigureOut">
              <a:rPr lang="ar-IQ" smtClean="0"/>
              <a:t>18/08/1446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CC96E-0ABA-C863-D69C-935EB477C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4221D-26A0-B765-C4AA-A0B482766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7ABB06-D667-4DAE-8E20-D45E885FBDF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878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47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">
            <a:extLst>
              <a:ext uri="{FF2B5EF4-FFF2-40B4-BE49-F238E27FC236}">
                <a16:creationId xmlns:a16="http://schemas.microsoft.com/office/drawing/2014/main" id="{BF367A0C-3E85-DFED-AA4D-8FF9D08D6A1A}"/>
              </a:ext>
            </a:extLst>
          </p:cNvPr>
          <p:cNvSpPr txBox="1">
            <a:spLocks/>
          </p:cNvSpPr>
          <p:nvPr/>
        </p:nvSpPr>
        <p:spPr>
          <a:xfrm>
            <a:off x="654201" y="958672"/>
            <a:ext cx="4494741" cy="873957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AL-</a:t>
            </a:r>
            <a:r>
              <a:rPr lang="en-US" sz="2800" b="1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Mustaqbal</a:t>
            </a:r>
            <a:r>
              <a:rPr lang="en-US" sz="2800" b="1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lang="en-US" sz="28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US" sz="2800" dirty="0"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Pharmacy</a:t>
            </a:r>
            <a:r>
              <a:rPr lang="en-US" sz="2800" b="1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5CD76B-2F3A-33F6-9C9B-E6C011A74485}"/>
              </a:ext>
            </a:extLst>
          </p:cNvPr>
          <p:cNvSpPr/>
          <p:nvPr/>
        </p:nvSpPr>
        <p:spPr>
          <a:xfrm>
            <a:off x="0" y="2242456"/>
            <a:ext cx="5587209" cy="232115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Pharmacognosy 1</a:t>
            </a:r>
          </a:p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Second stage </a:t>
            </a:r>
          </a:p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Lab.5</a:t>
            </a:r>
          </a:p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TLC 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C0B70-C271-8368-8C17-5631ED4CE470}"/>
              </a:ext>
            </a:extLst>
          </p:cNvPr>
          <p:cNvSpPr/>
          <p:nvPr/>
        </p:nvSpPr>
        <p:spPr>
          <a:xfrm>
            <a:off x="654201" y="4321628"/>
            <a:ext cx="5587208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800" b="1" spc="-40" dirty="0">
                <a:solidFill>
                  <a:srgbClr val="C00000"/>
                </a:solidFill>
                <a:latin typeface="Times New Roman"/>
                <a:cs typeface="Times New Roman"/>
              </a:rPr>
              <a:t>Dr.</a:t>
            </a:r>
            <a:r>
              <a:rPr lang="en-US"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Abdulla Al-</a:t>
            </a:r>
            <a:r>
              <a:rPr lang="en-US" sz="2800" b="1" dirty="0" err="1">
                <a:solidFill>
                  <a:srgbClr val="C00000"/>
                </a:solidFill>
                <a:latin typeface="Times New Roman"/>
                <a:cs typeface="Times New Roman"/>
              </a:rPr>
              <a:t>Khakani</a:t>
            </a:r>
            <a:endParaRPr lang="en-US" sz="2800" b="1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Dr. Haider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Redha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3D692C-B0A3-C54B-2E5D-F01EC4A22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272" y="270093"/>
            <a:ext cx="2978092" cy="275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thin layer chromatography">
            <a:extLst>
              <a:ext uri="{FF2B5EF4-FFF2-40B4-BE49-F238E27FC236}">
                <a16:creationId xmlns:a16="http://schemas.microsoft.com/office/drawing/2014/main" id="{24D5386F-4E8B-BE61-0329-79F23B544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3021147"/>
            <a:ext cx="4196080" cy="383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3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0DF60-DB42-993F-5F01-4AC8296E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59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kern="1400" spc="25" dirty="0">
                <a:solidFill>
                  <a:srgbClr val="EE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 LAYER CHROMATOGRAPHY (TLC)</a:t>
            </a:r>
            <a:br>
              <a:rPr lang="en-US" sz="1800" kern="1400" spc="25" dirty="0">
                <a:solidFill>
                  <a:srgbClr val="17365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1780-1B60-CE57-8809-00C0EA54B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81" y="1391056"/>
            <a:ext cx="11478638" cy="5283747"/>
          </a:xfrm>
        </p:spPr>
        <p:txBody>
          <a:bodyPr>
            <a:normAutofit fontScale="70000" lnSpcReduction="20000"/>
          </a:bodyPr>
          <a:lstStyle/>
          <a:p>
            <a:pPr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a method for identifying substances and testing the purity of compounds.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TLC is a useful technique because it is relatively quick and requires small quantities of material.</a:t>
            </a:r>
          </a:p>
          <a:p>
            <a:pPr marL="171450"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Separations in TLC involve distributing a mixture of two or more substances between a stationary phase and a mobile phase.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stationary phase:</a:t>
            </a:r>
            <a:endParaRPr lang="en-US" sz="2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a thin layer of adsorbent (usually silica gel or alumina) coated on a plate.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mobile phase:</a:t>
            </a:r>
            <a:endParaRPr lang="en-US" sz="2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a developing liquid which travels up the stationary phase, carrying the samples with it.</a:t>
            </a:r>
          </a:p>
          <a:p>
            <a:pPr marL="171450" indent="0">
              <a:lnSpc>
                <a:spcPct val="150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Components of the samples will separate on the stationary phase according to how much they adsorb on the stationary phase versus how much they dissolve in the mobile phase.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675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 descr="tlc1">
            <a:extLst>
              <a:ext uri="{FF2B5EF4-FFF2-40B4-BE49-F238E27FC236}">
                <a16:creationId xmlns:a16="http://schemas.microsoft.com/office/drawing/2014/main" id="{4B8C09CE-B7E0-A5ED-192A-089C98116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11" y="563880"/>
            <a:ext cx="4278440" cy="579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E01DCA5-7DA2-3FCB-2992-AF3992E6207C}"/>
              </a:ext>
            </a:extLst>
          </p:cNvPr>
          <p:cNvSpPr/>
          <p:nvPr/>
        </p:nvSpPr>
        <p:spPr>
          <a:xfrm>
            <a:off x="392241" y="106680"/>
            <a:ext cx="7834658" cy="6187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endParaRPr lang="en-US" sz="2400" b="1" dirty="0">
              <a:solidFill>
                <a:srgbClr val="EE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Advantages</a:t>
            </a:r>
            <a:r>
              <a:rPr lang="en-US" sz="2400" b="1" spc="-85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en-US" sz="2400" b="1" spc="-1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TLC</a:t>
            </a:r>
            <a:r>
              <a:rPr lang="en-US" sz="2400" b="1" spc="-5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en-US" sz="2400" b="1" spc="-55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PC: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Simple method and low cost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Rapid method and not time consuming.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separated spots are usually are more compact and more clearly identified from one another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Separation can be effected more rapidly with smaller quantities of a mixture. 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usually more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compact and more clearly Identified from one another.</a:t>
            </a: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separated spots are usually more compact and more clearly Identified from one another.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separated spots are usually more compact and more clearly Identified from one another</a:t>
            </a: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EE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separated spots are usually more compact and more clearly Identified from</a:t>
            </a:r>
            <a:endParaRPr lang="en-US" sz="20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spots are usually more compact and more clearly Identified from one another.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separated spots are usually more compact and more clearly Identified from one another.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Simple method &amp; the cost of equipment is low.  Rapid technique do not consuming time.  The separated spots are usually more compact and clearly identified from one another.  Separation can be Simple method &amp; the cost of equipment is low.  Rapid technique do not consuming time.  The separated spots are usually more compact and clearly identified from one another.  Separation can be quantities of a mixture. </a:t>
            </a:r>
            <a:endParaRPr lang="en-US" sz="1800" dirty="0">
              <a:solidFill>
                <a:srgbClr val="EE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6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B7A55-B4A4-9A3C-0903-E3BE72DF8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3" y="606424"/>
            <a:ext cx="10515600" cy="5743575"/>
          </a:xfrm>
        </p:spPr>
        <p:txBody>
          <a:bodyPr>
            <a:normAutofit fontScale="92500" lnSpcReduction="10000"/>
          </a:bodyPr>
          <a:lstStyle/>
          <a:p>
            <a:pPr indent="180340">
              <a:lnSpc>
                <a:spcPct val="150000"/>
              </a:lnSpc>
            </a:pPr>
            <a:r>
              <a:rPr lang="en-US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TLC ADSORBENTS: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grain sizes of most TLC adsorbent lie between 5-50 µm. </a:t>
            </a: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There are different types of adsorbents that have been used in TLC: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en-US" sz="2400" dirty="0">
                <a:solidFill>
                  <a:srgbClr val="EE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Silica gel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amorphous porous substances formed from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polysilicic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gel.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</a:t>
            </a:r>
            <a:r>
              <a:rPr lang="en-US" sz="2400" dirty="0">
                <a:solidFill>
                  <a:srgbClr val="EE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Alumina oxides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used in chromatography containing either –Al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X Al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 </a:t>
            </a:r>
            <a:r>
              <a:rPr lang="en-US" sz="2400" dirty="0">
                <a:solidFill>
                  <a:srgbClr val="EE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Kieselguhr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Naturally occurring amorphous silicic acid of fossil origin. It has a lot of impurities, water, and organic substances consist of small slightly active surface and relatively large pore volume (used for partition chromatography).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 </a:t>
            </a:r>
            <a:r>
              <a:rPr lang="en-US" sz="2400" dirty="0">
                <a:solidFill>
                  <a:srgbClr val="EE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Kieselguhr G: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Finely divided powder of grain size less than 60 µm, use in TLC with Gypsum used as binder.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67215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17B88-E460-6F21-88FC-C0886A100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545464"/>
            <a:ext cx="10515600" cy="5926455"/>
          </a:xfrm>
        </p:spPr>
        <p:txBody>
          <a:bodyPr>
            <a:normAutofit fontScale="92500" lnSpcReduction="10000"/>
          </a:bodyPr>
          <a:lstStyle/>
          <a:p>
            <a:pPr indent="180340">
              <a:lnSpc>
                <a:spcPct val="150000"/>
              </a:lnSpc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stationary phase in TLC is a </a:t>
            </a:r>
            <a:r>
              <a:rPr lang="en-US" sz="2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solid stationary phase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used as a thin film and we can use plastic or glass sheath as an inert support for coating material which does not involve in the separation technique.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can use Silica gel GF (G = Gypsum and F=Fluorescence). In addition to that Alumina can be used as a coating material in TLC depending on the type or the chemical nature and the solubility of the separated compounds.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mobile phase in TLC is a liquid and it could be a mixture of liquids or a single liquid. </a:t>
            </a:r>
          </a:p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have to know the solubility of the compound and determine what type of stationary phase and mobile phase should be used.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515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D5CF0-8384-95F6-4FDC-8E33BBDE4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180340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have different types of silica gel depending on the number of free hydroxyl groups left on the silica gel: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Activated.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Inactivated. By the addition of water to silica gel we block the active sites of silica gel. </a:t>
            </a:r>
          </a:p>
          <a:p>
            <a:pPr marL="457200" lvl="1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silica gel have a large content of water, the water content is considered as a stationary phase and the mechanism of separation is </a:t>
            </a:r>
            <a:r>
              <a:rPr lang="en-US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partition.</a:t>
            </a:r>
            <a:endParaRPr lang="en-US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5658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39D78-A8CE-DFE8-F425-1BFAF23B7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648643"/>
          </a:xfrm>
        </p:spPr>
        <p:txBody>
          <a:bodyPr>
            <a:normAutofit lnSpcReduction="10000"/>
          </a:bodyPr>
          <a:lstStyle/>
          <a:p>
            <a:pPr indent="180340">
              <a:lnSpc>
                <a:spcPct val="150000"/>
              </a:lnSpc>
            </a:pPr>
            <a:r>
              <a:rPr lang="en-US" sz="2400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Development Technique in TLC</a:t>
            </a: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Usually, the same technique used in PC can be used in TLC but mainly we are going to use ascending technique in which the TLC plates are placed in a chamber contain the mobile phase.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</a:pPr>
            <a:r>
              <a:rPr lang="en-US" sz="2400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Detection methods in TLC: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 detection.</a:t>
            </a:r>
            <a:endParaRPr lang="en-US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Chemical detection.</a:t>
            </a:r>
            <a:endParaRPr lang="en-US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Biological detection.</a:t>
            </a:r>
            <a:endParaRPr lang="en-US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Radioactive detection.</a:t>
            </a:r>
            <a:endParaRPr lang="en-US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14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8B089790-F4B6-46A7-BB28-7B74A9A9E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Professional Thank You For Your Attention">
            <a:extLst>
              <a:ext uri="{FF2B5EF4-FFF2-40B4-BE49-F238E27FC236}">
                <a16:creationId xmlns:a16="http://schemas.microsoft.com/office/drawing/2014/main" id="{D85476D2-D90F-09E7-D2FC-A3DB7806F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1" b="10905"/>
          <a:stretch/>
        </p:blipFill>
        <p:spPr bwMode="auto">
          <a:xfrm>
            <a:off x="-1" y="1"/>
            <a:ext cx="12192000" cy="606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9DE3F54D-33BC-4382-A2AB-5E002F0F1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5029199"/>
            <a:ext cx="12228128" cy="1828800"/>
            <a:chOff x="-305" y="2987478"/>
            <a:chExt cx="12188952" cy="1828800"/>
          </a:xfrm>
        </p:grpSpPr>
        <p:sp>
          <p:nvSpPr>
            <p:cNvPr id="4106" name="Freeform: Shape 4105">
              <a:extLst>
                <a:ext uri="{FF2B5EF4-FFF2-40B4-BE49-F238E27FC236}">
                  <a16:creationId xmlns:a16="http://schemas.microsoft.com/office/drawing/2014/main" id="{6798451A-4EC8-4869-8DFB-BCE4E00BE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2987478"/>
              <a:ext cx="12188952" cy="1099712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7" name="Freeform: Shape 4106">
              <a:extLst>
                <a:ext uri="{FF2B5EF4-FFF2-40B4-BE49-F238E27FC236}">
                  <a16:creationId xmlns:a16="http://schemas.microsoft.com/office/drawing/2014/main" id="{60ECD12F-47FF-48FE-A827-069775A8A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99381"/>
              <a:ext cx="12188952" cy="902694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8" name="Freeform: Shape 4107">
              <a:extLst>
                <a:ext uri="{FF2B5EF4-FFF2-40B4-BE49-F238E27FC236}">
                  <a16:creationId xmlns:a16="http://schemas.microsoft.com/office/drawing/2014/main" id="{48928757-970C-4B99-9F9C-0C07E4A94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01488"/>
              <a:ext cx="12188952" cy="641669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 useBgFill="1">
          <p:nvSpPr>
            <p:cNvPr id="4109" name="Freeform: Shape 4108">
              <a:extLst>
                <a:ext uri="{FF2B5EF4-FFF2-40B4-BE49-F238E27FC236}">
                  <a16:creationId xmlns:a16="http://schemas.microsoft.com/office/drawing/2014/main" id="{1213505B-6136-49EC-951C-1FDA2A6C5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14750"/>
              <a:ext cx="12188952" cy="1201528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3300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735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THIN LAYER CHROMATOGRAPHY (TLC)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Office</cp:lastModifiedBy>
  <cp:revision>1</cp:revision>
  <dcterms:created xsi:type="dcterms:W3CDTF">2025-02-16T20:56:47Z</dcterms:created>
  <dcterms:modified xsi:type="dcterms:W3CDTF">2025-02-16T22:30:36Z</dcterms:modified>
</cp:coreProperties>
</file>