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83FD-0EBE-A87D-D05A-2B67B08B005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ar-IQ"/>
          </a:p>
        </p:txBody>
      </p:sp>
      <p:sp>
        <p:nvSpPr>
          <p:cNvPr id="3" name="Subtitle 2">
            <a:extLst>
              <a:ext uri="{FF2B5EF4-FFF2-40B4-BE49-F238E27FC236}">
                <a16:creationId xmlns:a16="http://schemas.microsoft.com/office/drawing/2014/main" id="{E5D83FDC-EDFE-527A-251F-BCE17E985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r-IQ"/>
          </a:p>
        </p:txBody>
      </p:sp>
      <p:sp>
        <p:nvSpPr>
          <p:cNvPr id="4" name="Date Placeholder 3">
            <a:extLst>
              <a:ext uri="{FF2B5EF4-FFF2-40B4-BE49-F238E27FC236}">
                <a16:creationId xmlns:a16="http://schemas.microsoft.com/office/drawing/2014/main" id="{B2565DE9-A707-79D9-D240-F5BCA8EE5F1C}"/>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5" name="Footer Placeholder 4">
            <a:extLst>
              <a:ext uri="{FF2B5EF4-FFF2-40B4-BE49-F238E27FC236}">
                <a16:creationId xmlns:a16="http://schemas.microsoft.com/office/drawing/2014/main" id="{018D57A1-6580-0FB4-4495-6EBDA0C9029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5E320A7-C21D-CB1B-78A2-F246B20FDDBC}"/>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85789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1384-CD1A-4983-8CEE-7B35A91DD771}"/>
              </a:ext>
            </a:extLst>
          </p:cNvPr>
          <p:cNvSpPr>
            <a:spLocks noGrp="1"/>
          </p:cNvSpPr>
          <p:nvPr>
            <p:ph type="title"/>
          </p:nvPr>
        </p:nvSpPr>
        <p:spPr/>
        <p:txBody>
          <a:bodyPr/>
          <a:lstStyle/>
          <a:p>
            <a:r>
              <a:rPr lang="en-GB"/>
              <a:t>Click to edit Master title style</a:t>
            </a:r>
            <a:endParaRPr lang="ar-IQ"/>
          </a:p>
        </p:txBody>
      </p:sp>
      <p:sp>
        <p:nvSpPr>
          <p:cNvPr id="3" name="Vertical Text Placeholder 2">
            <a:extLst>
              <a:ext uri="{FF2B5EF4-FFF2-40B4-BE49-F238E27FC236}">
                <a16:creationId xmlns:a16="http://schemas.microsoft.com/office/drawing/2014/main" id="{8A69EBB4-EB1C-631C-8055-DD12CC393B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4" name="Date Placeholder 3">
            <a:extLst>
              <a:ext uri="{FF2B5EF4-FFF2-40B4-BE49-F238E27FC236}">
                <a16:creationId xmlns:a16="http://schemas.microsoft.com/office/drawing/2014/main" id="{0A46A31B-5584-33A9-2582-63C1691C0379}"/>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5" name="Footer Placeholder 4">
            <a:extLst>
              <a:ext uri="{FF2B5EF4-FFF2-40B4-BE49-F238E27FC236}">
                <a16:creationId xmlns:a16="http://schemas.microsoft.com/office/drawing/2014/main" id="{9709C814-0F3D-0DFD-17BE-F1F2C856C29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0B4D4E9-DBEB-1D43-804D-0B1A8BD6E985}"/>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42442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5120B-3037-3CE1-2C92-7EC3FB004AF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ar-IQ"/>
          </a:p>
        </p:txBody>
      </p:sp>
      <p:sp>
        <p:nvSpPr>
          <p:cNvPr id="3" name="Vertical Text Placeholder 2">
            <a:extLst>
              <a:ext uri="{FF2B5EF4-FFF2-40B4-BE49-F238E27FC236}">
                <a16:creationId xmlns:a16="http://schemas.microsoft.com/office/drawing/2014/main" id="{D199D090-6647-DC3B-AE6C-55C9EEA93F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4" name="Date Placeholder 3">
            <a:extLst>
              <a:ext uri="{FF2B5EF4-FFF2-40B4-BE49-F238E27FC236}">
                <a16:creationId xmlns:a16="http://schemas.microsoft.com/office/drawing/2014/main" id="{52899F7E-1461-587D-3761-072A712FBF7B}"/>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5" name="Footer Placeholder 4">
            <a:extLst>
              <a:ext uri="{FF2B5EF4-FFF2-40B4-BE49-F238E27FC236}">
                <a16:creationId xmlns:a16="http://schemas.microsoft.com/office/drawing/2014/main" id="{67C8431F-96E5-15A8-D5AD-51F328FE3B7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810A4098-96F3-8030-B4FE-B42ED0023C6B}"/>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14159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43B4-72B5-C699-8B01-8DB230269A45}"/>
              </a:ext>
            </a:extLst>
          </p:cNvPr>
          <p:cNvSpPr>
            <a:spLocks noGrp="1"/>
          </p:cNvSpPr>
          <p:nvPr>
            <p:ph type="title"/>
          </p:nvPr>
        </p:nvSpPr>
        <p:spPr/>
        <p:txBody>
          <a:bodyPr/>
          <a:lstStyle/>
          <a:p>
            <a:r>
              <a:rPr lang="en-GB"/>
              <a:t>Click to edit Master title style</a:t>
            </a:r>
            <a:endParaRPr lang="ar-IQ"/>
          </a:p>
        </p:txBody>
      </p:sp>
      <p:sp>
        <p:nvSpPr>
          <p:cNvPr id="3" name="Content Placeholder 2">
            <a:extLst>
              <a:ext uri="{FF2B5EF4-FFF2-40B4-BE49-F238E27FC236}">
                <a16:creationId xmlns:a16="http://schemas.microsoft.com/office/drawing/2014/main" id="{23412785-7587-BF27-F052-6A280E4CE1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4" name="Date Placeholder 3">
            <a:extLst>
              <a:ext uri="{FF2B5EF4-FFF2-40B4-BE49-F238E27FC236}">
                <a16:creationId xmlns:a16="http://schemas.microsoft.com/office/drawing/2014/main" id="{7CD9FFB8-D5B1-6D48-A354-9A677E38585D}"/>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5" name="Footer Placeholder 4">
            <a:extLst>
              <a:ext uri="{FF2B5EF4-FFF2-40B4-BE49-F238E27FC236}">
                <a16:creationId xmlns:a16="http://schemas.microsoft.com/office/drawing/2014/main" id="{A2C61A1A-E486-1522-5871-36D03B6E9B1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AA8B8C97-5E58-B1F3-2233-9705B63FD6B8}"/>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32540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9C69-9F16-146A-3DBA-BF759F1FFF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ar-IQ"/>
          </a:p>
        </p:txBody>
      </p:sp>
      <p:sp>
        <p:nvSpPr>
          <p:cNvPr id="3" name="Text Placeholder 2">
            <a:extLst>
              <a:ext uri="{FF2B5EF4-FFF2-40B4-BE49-F238E27FC236}">
                <a16:creationId xmlns:a16="http://schemas.microsoft.com/office/drawing/2014/main" id="{CBC9F60E-4F1F-6F7E-6540-9D0EC21859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A3C166-12EF-8304-66AE-0B85E86E80BC}"/>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5" name="Footer Placeholder 4">
            <a:extLst>
              <a:ext uri="{FF2B5EF4-FFF2-40B4-BE49-F238E27FC236}">
                <a16:creationId xmlns:a16="http://schemas.microsoft.com/office/drawing/2014/main" id="{278C777A-D915-E656-8705-028B59753E6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38EC7585-27DE-1439-850F-6886BD8AAAA2}"/>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9450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5000-019F-1333-FF9E-875F2CACB9DE}"/>
              </a:ext>
            </a:extLst>
          </p:cNvPr>
          <p:cNvSpPr>
            <a:spLocks noGrp="1"/>
          </p:cNvSpPr>
          <p:nvPr>
            <p:ph type="title"/>
          </p:nvPr>
        </p:nvSpPr>
        <p:spPr/>
        <p:txBody>
          <a:bodyPr/>
          <a:lstStyle/>
          <a:p>
            <a:r>
              <a:rPr lang="en-GB"/>
              <a:t>Click to edit Master title style</a:t>
            </a:r>
            <a:endParaRPr lang="ar-IQ"/>
          </a:p>
        </p:txBody>
      </p:sp>
      <p:sp>
        <p:nvSpPr>
          <p:cNvPr id="3" name="Content Placeholder 2">
            <a:extLst>
              <a:ext uri="{FF2B5EF4-FFF2-40B4-BE49-F238E27FC236}">
                <a16:creationId xmlns:a16="http://schemas.microsoft.com/office/drawing/2014/main" id="{676687CE-BE26-E7FF-5A4B-F35945E810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4" name="Content Placeholder 3">
            <a:extLst>
              <a:ext uri="{FF2B5EF4-FFF2-40B4-BE49-F238E27FC236}">
                <a16:creationId xmlns:a16="http://schemas.microsoft.com/office/drawing/2014/main" id="{9B4A64B1-11CE-892B-CCF4-5190970203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5" name="Date Placeholder 4">
            <a:extLst>
              <a:ext uri="{FF2B5EF4-FFF2-40B4-BE49-F238E27FC236}">
                <a16:creationId xmlns:a16="http://schemas.microsoft.com/office/drawing/2014/main" id="{ACBD1A49-9EF0-A189-7F73-7DBA32A45A92}"/>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6" name="Footer Placeholder 5">
            <a:extLst>
              <a:ext uri="{FF2B5EF4-FFF2-40B4-BE49-F238E27FC236}">
                <a16:creationId xmlns:a16="http://schemas.microsoft.com/office/drawing/2014/main" id="{1F7CBFBF-6D64-8CDB-E9FA-FB3257463C2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CC33C836-69AA-F15D-A0E1-D35AE0B821BA}"/>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61125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8214-BF8E-28DB-B772-863B3E60B672}"/>
              </a:ext>
            </a:extLst>
          </p:cNvPr>
          <p:cNvSpPr>
            <a:spLocks noGrp="1"/>
          </p:cNvSpPr>
          <p:nvPr>
            <p:ph type="title"/>
          </p:nvPr>
        </p:nvSpPr>
        <p:spPr>
          <a:xfrm>
            <a:off x="839788" y="365125"/>
            <a:ext cx="10515600" cy="1325563"/>
          </a:xfrm>
        </p:spPr>
        <p:txBody>
          <a:bodyPr/>
          <a:lstStyle/>
          <a:p>
            <a:r>
              <a:rPr lang="en-GB"/>
              <a:t>Click to edit Master title style</a:t>
            </a:r>
            <a:endParaRPr lang="ar-IQ"/>
          </a:p>
        </p:txBody>
      </p:sp>
      <p:sp>
        <p:nvSpPr>
          <p:cNvPr id="3" name="Text Placeholder 2">
            <a:extLst>
              <a:ext uri="{FF2B5EF4-FFF2-40B4-BE49-F238E27FC236}">
                <a16:creationId xmlns:a16="http://schemas.microsoft.com/office/drawing/2014/main" id="{9FAB2895-862B-0638-0412-3004A2F2B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471189-72E8-2F60-CD5C-61E3132155A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5" name="Text Placeholder 4">
            <a:extLst>
              <a:ext uri="{FF2B5EF4-FFF2-40B4-BE49-F238E27FC236}">
                <a16:creationId xmlns:a16="http://schemas.microsoft.com/office/drawing/2014/main" id="{2391AF35-45DE-DE14-0412-5F39241FF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4EF6A0-4A7D-5F9A-9DDA-4901F9969B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7" name="Date Placeholder 6">
            <a:extLst>
              <a:ext uri="{FF2B5EF4-FFF2-40B4-BE49-F238E27FC236}">
                <a16:creationId xmlns:a16="http://schemas.microsoft.com/office/drawing/2014/main" id="{14CFD793-6CC0-CABA-128C-8E39EB9F5FDB}"/>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8" name="Footer Placeholder 7">
            <a:extLst>
              <a:ext uri="{FF2B5EF4-FFF2-40B4-BE49-F238E27FC236}">
                <a16:creationId xmlns:a16="http://schemas.microsoft.com/office/drawing/2014/main" id="{7200586B-52A4-CDFD-C57E-58B8BFB1CD71}"/>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EC13EC7B-9FC7-42D1-823D-B0FE0AF1E49A}"/>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238550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73E-BA27-8A97-284A-BF568E36AED2}"/>
              </a:ext>
            </a:extLst>
          </p:cNvPr>
          <p:cNvSpPr>
            <a:spLocks noGrp="1"/>
          </p:cNvSpPr>
          <p:nvPr>
            <p:ph type="title"/>
          </p:nvPr>
        </p:nvSpPr>
        <p:spPr/>
        <p:txBody>
          <a:bodyPr/>
          <a:lstStyle/>
          <a:p>
            <a:r>
              <a:rPr lang="en-GB"/>
              <a:t>Click to edit Master title style</a:t>
            </a:r>
            <a:endParaRPr lang="ar-IQ"/>
          </a:p>
        </p:txBody>
      </p:sp>
      <p:sp>
        <p:nvSpPr>
          <p:cNvPr id="3" name="Date Placeholder 2">
            <a:extLst>
              <a:ext uri="{FF2B5EF4-FFF2-40B4-BE49-F238E27FC236}">
                <a16:creationId xmlns:a16="http://schemas.microsoft.com/office/drawing/2014/main" id="{1F5A4270-7EA1-3743-A9BD-3F7C37146115}"/>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4" name="Footer Placeholder 3">
            <a:extLst>
              <a:ext uri="{FF2B5EF4-FFF2-40B4-BE49-F238E27FC236}">
                <a16:creationId xmlns:a16="http://schemas.microsoft.com/office/drawing/2014/main" id="{F86D8958-16FC-903B-81B6-FE3D099A4419}"/>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DA3E648E-A9FD-69F3-5971-AD8B08AFED1E}"/>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66474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5933D-D3DE-FD5A-F55C-74F1F97DB2C6}"/>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3" name="Footer Placeholder 2">
            <a:extLst>
              <a:ext uri="{FF2B5EF4-FFF2-40B4-BE49-F238E27FC236}">
                <a16:creationId xmlns:a16="http://schemas.microsoft.com/office/drawing/2014/main" id="{01AD579A-C361-1220-EF6B-93BA8DFE5EA4}"/>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56FD76EB-36AB-A2E6-6EC1-35E02942B432}"/>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165475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34A3-7655-93EC-D223-8A65D43521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r-IQ"/>
          </a:p>
        </p:txBody>
      </p:sp>
      <p:sp>
        <p:nvSpPr>
          <p:cNvPr id="3" name="Content Placeholder 2">
            <a:extLst>
              <a:ext uri="{FF2B5EF4-FFF2-40B4-BE49-F238E27FC236}">
                <a16:creationId xmlns:a16="http://schemas.microsoft.com/office/drawing/2014/main" id="{BE07D157-E6E4-A4DA-69F8-59CFCE3D5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4" name="Text Placeholder 3">
            <a:extLst>
              <a:ext uri="{FF2B5EF4-FFF2-40B4-BE49-F238E27FC236}">
                <a16:creationId xmlns:a16="http://schemas.microsoft.com/office/drawing/2014/main" id="{F4D8247C-9CE7-221C-216B-D24A3EFDF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226603-09E4-98EB-3D0E-474B48A1C337}"/>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6" name="Footer Placeholder 5">
            <a:extLst>
              <a:ext uri="{FF2B5EF4-FFF2-40B4-BE49-F238E27FC236}">
                <a16:creationId xmlns:a16="http://schemas.microsoft.com/office/drawing/2014/main" id="{E73D9682-D2DD-4D45-ECCD-F7A207D5DA70}"/>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5CF92791-32D6-EFF1-B1E1-CCD94C5673DF}"/>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05015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8A7B-CFDC-247E-8F14-319D15EB67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r-IQ"/>
          </a:p>
        </p:txBody>
      </p:sp>
      <p:sp>
        <p:nvSpPr>
          <p:cNvPr id="3" name="Picture Placeholder 2">
            <a:extLst>
              <a:ext uri="{FF2B5EF4-FFF2-40B4-BE49-F238E27FC236}">
                <a16:creationId xmlns:a16="http://schemas.microsoft.com/office/drawing/2014/main" id="{8C5BE367-F9A1-5D62-6CFD-84F40726E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398A570D-9036-CF5D-6AE1-5C0971C81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101604-A72B-25F3-B88A-5F1CA6EBC025}"/>
              </a:ext>
            </a:extLst>
          </p:cNvPr>
          <p:cNvSpPr>
            <a:spLocks noGrp="1"/>
          </p:cNvSpPr>
          <p:nvPr>
            <p:ph type="dt" sz="half" idx="10"/>
          </p:nvPr>
        </p:nvSpPr>
        <p:spPr/>
        <p:txBody>
          <a:bodyPr/>
          <a:lstStyle/>
          <a:p>
            <a:fld id="{F5651B5C-BBD4-49F8-BBE9-9E3776CBDCD0}" type="datetimeFigureOut">
              <a:rPr lang="ar-IQ" smtClean="0"/>
              <a:t>01/09/1446</a:t>
            </a:fld>
            <a:endParaRPr lang="ar-IQ"/>
          </a:p>
        </p:txBody>
      </p:sp>
      <p:sp>
        <p:nvSpPr>
          <p:cNvPr id="6" name="Footer Placeholder 5">
            <a:extLst>
              <a:ext uri="{FF2B5EF4-FFF2-40B4-BE49-F238E27FC236}">
                <a16:creationId xmlns:a16="http://schemas.microsoft.com/office/drawing/2014/main" id="{E4CEE8EF-91E1-EAEC-40E2-A33DEE5C7E8C}"/>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01C07893-46D1-A8CE-D5F0-17D554F85D07}"/>
              </a:ext>
            </a:extLst>
          </p:cNvPr>
          <p:cNvSpPr>
            <a:spLocks noGrp="1"/>
          </p:cNvSpPr>
          <p:nvPr>
            <p:ph type="sldNum" sz="quarter" idx="12"/>
          </p:nvPr>
        </p:nvSpPr>
        <p:spPr/>
        <p:txBody>
          <a:bodyPr/>
          <a:lstStyle/>
          <a:p>
            <a:fld id="{9CC62036-C567-499A-ACF6-231EC38FB026}" type="slidenum">
              <a:rPr lang="ar-IQ" smtClean="0"/>
              <a:t>‹#›</a:t>
            </a:fld>
            <a:endParaRPr lang="ar-IQ"/>
          </a:p>
        </p:txBody>
      </p:sp>
    </p:spTree>
    <p:extLst>
      <p:ext uri="{BB962C8B-B14F-4D97-AF65-F5344CB8AC3E}">
        <p14:creationId xmlns:p14="http://schemas.microsoft.com/office/powerpoint/2010/main" val="304978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2">
                <a:lumMod val="20000"/>
                <a:lumOff val="80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226C4-7B53-4360-17B3-1578B0A8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ar-IQ"/>
          </a:p>
        </p:txBody>
      </p:sp>
      <p:sp>
        <p:nvSpPr>
          <p:cNvPr id="3" name="Text Placeholder 2">
            <a:extLst>
              <a:ext uri="{FF2B5EF4-FFF2-40B4-BE49-F238E27FC236}">
                <a16:creationId xmlns:a16="http://schemas.microsoft.com/office/drawing/2014/main" id="{E81821EA-A38A-A299-C66A-2145D2C5D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IQ"/>
          </a:p>
        </p:txBody>
      </p:sp>
      <p:sp>
        <p:nvSpPr>
          <p:cNvPr id="4" name="Date Placeholder 3">
            <a:extLst>
              <a:ext uri="{FF2B5EF4-FFF2-40B4-BE49-F238E27FC236}">
                <a16:creationId xmlns:a16="http://schemas.microsoft.com/office/drawing/2014/main" id="{D4D41635-CCEF-05EE-C9E7-037D7AAF6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651B5C-BBD4-49F8-BBE9-9E3776CBDCD0}" type="datetimeFigureOut">
              <a:rPr lang="ar-IQ" smtClean="0"/>
              <a:t>01/09/1446</a:t>
            </a:fld>
            <a:endParaRPr lang="ar-IQ"/>
          </a:p>
        </p:txBody>
      </p:sp>
      <p:sp>
        <p:nvSpPr>
          <p:cNvPr id="5" name="Footer Placeholder 4">
            <a:extLst>
              <a:ext uri="{FF2B5EF4-FFF2-40B4-BE49-F238E27FC236}">
                <a16:creationId xmlns:a16="http://schemas.microsoft.com/office/drawing/2014/main" id="{CA318824-8129-F5C9-F1D5-D3BA80D64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IQ"/>
          </a:p>
        </p:txBody>
      </p:sp>
      <p:sp>
        <p:nvSpPr>
          <p:cNvPr id="6" name="Slide Number Placeholder 5">
            <a:extLst>
              <a:ext uri="{FF2B5EF4-FFF2-40B4-BE49-F238E27FC236}">
                <a16:creationId xmlns:a16="http://schemas.microsoft.com/office/drawing/2014/main" id="{DBEA47F2-D0B3-E98F-4E1C-2ADA9D452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62036-C567-499A-ACF6-231EC38FB026}" type="slidenum">
              <a:rPr lang="ar-IQ" smtClean="0"/>
              <a:t>‹#›</a:t>
            </a:fld>
            <a:endParaRPr lang="ar-IQ"/>
          </a:p>
        </p:txBody>
      </p:sp>
    </p:spTree>
    <p:extLst>
      <p:ext uri="{BB962C8B-B14F-4D97-AF65-F5344CB8AC3E}">
        <p14:creationId xmlns:p14="http://schemas.microsoft.com/office/powerpoint/2010/main" val="328075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BF367A0C-3E85-DFED-AA4D-8FF9D08D6A1A}"/>
              </a:ext>
            </a:extLst>
          </p:cNvPr>
          <p:cNvSpPr txBox="1">
            <a:spLocks/>
          </p:cNvSpPr>
          <p:nvPr/>
        </p:nvSpPr>
        <p:spPr>
          <a:xfrm>
            <a:off x="654201" y="958672"/>
            <a:ext cx="4494741" cy="873957"/>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95"/>
              </a:spcBef>
            </a:pPr>
            <a:r>
              <a:rPr lang="en-US" sz="2800" b="1" dirty="0">
                <a:solidFill>
                  <a:srgbClr val="0070C0"/>
                </a:solidFill>
                <a:latin typeface="Abadi" panose="020B0604020104020204" pitchFamily="34" charset="0"/>
                <a:cs typeface="Times New Roman" panose="02020603050405020304" pitchFamily="18" charset="0"/>
              </a:rPr>
              <a:t>AL-</a:t>
            </a:r>
            <a:r>
              <a:rPr lang="en-US" sz="2800" b="1" spc="-35" dirty="0">
                <a:solidFill>
                  <a:srgbClr val="0070C0"/>
                </a:solidFill>
                <a:latin typeface="Abadi" panose="020B0604020104020204" pitchFamily="34" charset="0"/>
                <a:cs typeface="Times New Roman" panose="02020603050405020304" pitchFamily="18" charset="0"/>
              </a:rPr>
              <a:t> </a:t>
            </a:r>
            <a:r>
              <a:rPr lang="en-US" sz="2800" b="1" dirty="0" err="1">
                <a:solidFill>
                  <a:srgbClr val="0070C0"/>
                </a:solidFill>
                <a:latin typeface="Abadi" panose="020B0604020104020204" pitchFamily="34" charset="0"/>
                <a:cs typeface="Times New Roman" panose="02020603050405020304" pitchFamily="18" charset="0"/>
              </a:rPr>
              <a:t>Mustaqbal</a:t>
            </a:r>
            <a:r>
              <a:rPr lang="en-US" sz="2800" b="1" spc="-110" dirty="0">
                <a:solidFill>
                  <a:srgbClr val="0070C0"/>
                </a:solidFill>
                <a:latin typeface="Abadi" panose="020B0604020104020204" pitchFamily="34" charset="0"/>
                <a:cs typeface="Times New Roman" panose="02020603050405020304" pitchFamily="18" charset="0"/>
              </a:rPr>
              <a:t> </a:t>
            </a:r>
            <a:r>
              <a:rPr lang="en-US" sz="2800" b="1" dirty="0">
                <a:solidFill>
                  <a:srgbClr val="0070C0"/>
                </a:solidFill>
                <a:latin typeface="Abadi" panose="020B0604020104020204" pitchFamily="34" charset="0"/>
                <a:cs typeface="Times New Roman" panose="02020603050405020304" pitchFamily="18" charset="0"/>
              </a:rPr>
              <a:t>University</a:t>
            </a:r>
            <a:r>
              <a:rPr lang="en-US" sz="2800" b="1" spc="-55" dirty="0">
                <a:solidFill>
                  <a:srgbClr val="0070C0"/>
                </a:solidFill>
                <a:latin typeface="Abadi" panose="020B0604020104020204" pitchFamily="34" charset="0"/>
                <a:cs typeface="Times New Roman" panose="02020603050405020304" pitchFamily="18" charset="0"/>
              </a:rPr>
              <a:t> </a:t>
            </a:r>
            <a:endParaRPr lang="en-US" sz="2800" dirty="0">
              <a:solidFill>
                <a:srgbClr val="0070C0"/>
              </a:solidFill>
              <a:latin typeface="Abadi" panose="020B0604020104020204" pitchFamily="34" charset="0"/>
              <a:cs typeface="Times New Roman" panose="02020603050405020304" pitchFamily="18" charset="0"/>
            </a:endParaRPr>
          </a:p>
          <a:p>
            <a:pPr algn="l">
              <a:lnSpc>
                <a:spcPct val="100000"/>
              </a:lnSpc>
            </a:pPr>
            <a:r>
              <a:rPr lang="en-US" sz="2800" b="1" dirty="0">
                <a:solidFill>
                  <a:srgbClr val="0070C0"/>
                </a:solidFill>
                <a:latin typeface="Abadi" panose="020B0604020104020204" pitchFamily="34" charset="0"/>
                <a:cs typeface="Times New Roman" panose="02020603050405020304" pitchFamily="18" charset="0"/>
              </a:rPr>
              <a:t>Pharmacy</a:t>
            </a:r>
            <a:r>
              <a:rPr lang="en-US" sz="2800" b="1" spc="-90" dirty="0">
                <a:solidFill>
                  <a:srgbClr val="0070C0"/>
                </a:solidFill>
                <a:latin typeface="Abadi" panose="020B0604020104020204" pitchFamily="34" charset="0"/>
                <a:cs typeface="Times New Roman" panose="02020603050405020304" pitchFamily="18" charset="0"/>
              </a:rPr>
              <a:t> </a:t>
            </a:r>
            <a:r>
              <a:rPr lang="en-US" sz="2800" b="1" spc="-10" dirty="0">
                <a:solidFill>
                  <a:srgbClr val="0070C0"/>
                </a:solidFill>
                <a:latin typeface="Abadi" panose="020B0604020104020204" pitchFamily="34" charset="0"/>
                <a:cs typeface="Times New Roman" panose="02020603050405020304" pitchFamily="18" charset="0"/>
              </a:rPr>
              <a:t>college</a:t>
            </a:r>
            <a:endParaRPr lang="en-US" sz="2800" dirty="0">
              <a:solidFill>
                <a:srgbClr val="0070C0"/>
              </a:solidFill>
              <a:latin typeface="Abadi" panose="020B060402010402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A95CD76B-2F3A-33F6-9C9B-E6C011A74485}"/>
              </a:ext>
            </a:extLst>
          </p:cNvPr>
          <p:cNvSpPr/>
          <p:nvPr/>
        </p:nvSpPr>
        <p:spPr>
          <a:xfrm>
            <a:off x="387524" y="2242456"/>
            <a:ext cx="5587207" cy="232115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1385">
              <a:lnSpc>
                <a:spcPct val="100000"/>
              </a:lnSpc>
              <a:spcBef>
                <a:spcPts val="245"/>
              </a:spcBef>
            </a:pPr>
            <a:r>
              <a:rPr lang="en-US" sz="2800" b="1" dirty="0">
                <a:solidFill>
                  <a:srgbClr val="0070C0"/>
                </a:solidFill>
                <a:latin typeface="Abadi" panose="020F0502020204030204" pitchFamily="34" charset="0"/>
              </a:rPr>
              <a:t>Pharmacognosy 1</a:t>
            </a:r>
          </a:p>
          <a:p>
            <a:pPr marL="921385">
              <a:lnSpc>
                <a:spcPct val="100000"/>
              </a:lnSpc>
              <a:spcBef>
                <a:spcPts val="245"/>
              </a:spcBef>
            </a:pPr>
            <a:r>
              <a:rPr lang="en-US" sz="2800" b="1" dirty="0">
                <a:solidFill>
                  <a:srgbClr val="0070C0"/>
                </a:solidFill>
                <a:latin typeface="Abadi" panose="020F0502020204030204" pitchFamily="34" charset="0"/>
              </a:rPr>
              <a:t>Second stage </a:t>
            </a:r>
          </a:p>
          <a:p>
            <a:pPr marL="921385">
              <a:lnSpc>
                <a:spcPct val="100000"/>
              </a:lnSpc>
              <a:spcBef>
                <a:spcPts val="245"/>
              </a:spcBef>
            </a:pPr>
            <a:r>
              <a:rPr lang="en-US" sz="2800" b="1" dirty="0">
                <a:solidFill>
                  <a:srgbClr val="0070C0"/>
                </a:solidFill>
                <a:latin typeface="Abadi" panose="020F0502020204030204" pitchFamily="34" charset="0"/>
              </a:rPr>
              <a:t>Lecture 6</a:t>
            </a:r>
          </a:p>
          <a:p>
            <a:pPr marL="921385">
              <a:lnSpc>
                <a:spcPct val="100000"/>
              </a:lnSpc>
              <a:spcBef>
                <a:spcPts val="245"/>
              </a:spcBef>
            </a:pPr>
            <a:r>
              <a:rPr lang="en-US" sz="2800" b="1" dirty="0">
                <a:solidFill>
                  <a:srgbClr val="0070C0"/>
                </a:solidFill>
                <a:latin typeface="Abadi" panose="020F0502020204030204" pitchFamily="34" charset="0"/>
              </a:rPr>
              <a:t>Chromatography </a:t>
            </a:r>
            <a:endParaRPr lang="en-US" sz="2800" dirty="0">
              <a:solidFill>
                <a:srgbClr val="0070C0"/>
              </a:solidFill>
              <a:latin typeface="Abadi" panose="020F0502020204030204" pitchFamily="34" charset="0"/>
            </a:endParaRPr>
          </a:p>
        </p:txBody>
      </p:sp>
      <p:sp>
        <p:nvSpPr>
          <p:cNvPr id="6" name="Rectangle 5">
            <a:extLst>
              <a:ext uri="{FF2B5EF4-FFF2-40B4-BE49-F238E27FC236}">
                <a16:creationId xmlns:a16="http://schemas.microsoft.com/office/drawing/2014/main" id="{66EC0B70-C271-8368-8C17-5631ED4CE470}"/>
              </a:ext>
            </a:extLst>
          </p:cNvPr>
          <p:cNvSpPr/>
          <p:nvPr/>
        </p:nvSpPr>
        <p:spPr>
          <a:xfrm>
            <a:off x="2123089" y="4698124"/>
            <a:ext cx="4118319" cy="13873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90"/>
              </a:spcBef>
            </a:pPr>
            <a:r>
              <a:rPr lang="en-US" sz="2800" b="1" spc="-40" dirty="0">
                <a:solidFill>
                  <a:srgbClr val="0070C0"/>
                </a:solidFill>
                <a:latin typeface="Abadi" panose="020B0604020104020204" pitchFamily="34" charset="0"/>
              </a:rPr>
              <a:t>Dr.</a:t>
            </a:r>
            <a:r>
              <a:rPr lang="en-US" sz="2800" b="1" spc="-15" dirty="0">
                <a:solidFill>
                  <a:srgbClr val="0070C0"/>
                </a:solidFill>
                <a:latin typeface="Abadi" panose="020B0604020104020204" pitchFamily="34" charset="0"/>
              </a:rPr>
              <a:t> </a:t>
            </a:r>
            <a:r>
              <a:rPr lang="en-US" sz="2800" b="1" dirty="0">
                <a:solidFill>
                  <a:srgbClr val="0070C0"/>
                </a:solidFill>
                <a:latin typeface="Abadi" panose="020B0604020104020204" pitchFamily="34" charset="0"/>
              </a:rPr>
              <a:t>Abdulla Al-</a:t>
            </a:r>
            <a:r>
              <a:rPr lang="en-US" sz="2800" b="1" dirty="0" err="1">
                <a:solidFill>
                  <a:srgbClr val="0070C0"/>
                </a:solidFill>
                <a:latin typeface="Abadi" panose="020B0604020104020204" pitchFamily="34" charset="0"/>
              </a:rPr>
              <a:t>Khakani</a:t>
            </a:r>
            <a:endParaRPr lang="en-US" sz="2800" b="1" dirty="0">
              <a:solidFill>
                <a:srgbClr val="0070C0"/>
              </a:solidFill>
              <a:latin typeface="Abadi" panose="020B0604020104020204" pitchFamily="34" charset="0"/>
            </a:endParaRPr>
          </a:p>
          <a:p>
            <a:pPr marL="12700">
              <a:lnSpc>
                <a:spcPct val="100000"/>
              </a:lnSpc>
              <a:spcBef>
                <a:spcPts val="90"/>
              </a:spcBef>
            </a:pPr>
            <a:r>
              <a:rPr kumimoji="0" lang="en-US" sz="2800" b="1" i="0" u="none" strike="noStrike" kern="1200" cap="none" spc="0" normalizeH="0" baseline="0" noProof="0" dirty="0">
                <a:ln>
                  <a:noFill/>
                </a:ln>
                <a:solidFill>
                  <a:srgbClr val="0070C0"/>
                </a:solidFill>
                <a:effectLst/>
                <a:uLnTx/>
                <a:uFillTx/>
                <a:latin typeface="Abadi" panose="020B0604020104020204" pitchFamily="34" charset="0"/>
              </a:rPr>
              <a:t>Dr. Haider </a:t>
            </a:r>
            <a:r>
              <a:rPr kumimoji="0" lang="en-US" sz="2800" b="1" i="0" u="none" strike="noStrike" kern="1200" cap="none" spc="0" normalizeH="0" baseline="0" noProof="0" dirty="0" err="1">
                <a:ln>
                  <a:noFill/>
                </a:ln>
                <a:solidFill>
                  <a:srgbClr val="0070C0"/>
                </a:solidFill>
                <a:effectLst/>
                <a:uLnTx/>
                <a:uFillTx/>
                <a:latin typeface="Abadi" panose="020B0604020104020204" pitchFamily="34" charset="0"/>
              </a:rPr>
              <a:t>Redha</a:t>
            </a:r>
            <a:endParaRPr kumimoji="0" lang="en-US" sz="2800" b="1" i="0" u="none" strike="noStrike" kern="1200" cap="none" spc="0" normalizeH="0" baseline="0" noProof="0" dirty="0">
              <a:ln>
                <a:noFill/>
              </a:ln>
              <a:solidFill>
                <a:srgbClr val="0070C0"/>
              </a:solidFill>
              <a:effectLst/>
              <a:uLnTx/>
              <a:uFillTx/>
              <a:latin typeface="Abadi" panose="020B0604020104020204" pitchFamily="34" charset="0"/>
            </a:endParaRPr>
          </a:p>
        </p:txBody>
      </p:sp>
      <p:pic>
        <p:nvPicPr>
          <p:cNvPr id="8" name="Picture 7">
            <a:extLst>
              <a:ext uri="{FF2B5EF4-FFF2-40B4-BE49-F238E27FC236}">
                <a16:creationId xmlns:a16="http://schemas.microsoft.com/office/drawing/2014/main" id="{B53D692C-B0A3-C54B-2E5D-F01EC4A22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272" y="270093"/>
            <a:ext cx="2978092" cy="27510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thin layer chromatography">
            <a:extLst>
              <a:ext uri="{FF2B5EF4-FFF2-40B4-BE49-F238E27FC236}">
                <a16:creationId xmlns:a16="http://schemas.microsoft.com/office/drawing/2014/main" id="{24D5386F-4E8B-BE61-0329-79F23B544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855" y="3021147"/>
            <a:ext cx="4404185" cy="383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3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06EB2-76AB-EB79-2D63-DD9139671319}"/>
              </a:ext>
            </a:extLst>
          </p:cNvPr>
          <p:cNvSpPr>
            <a:spLocks noGrp="1"/>
          </p:cNvSpPr>
          <p:nvPr>
            <p:ph idx="1"/>
          </p:nvPr>
        </p:nvSpPr>
        <p:spPr>
          <a:xfrm>
            <a:off x="304800" y="833120"/>
            <a:ext cx="11049000" cy="5608320"/>
          </a:xfrm>
        </p:spPr>
        <p:txBody>
          <a:bodyPr>
            <a:normAutofit fontScale="92500" lnSpcReduction="10000"/>
          </a:bodyPr>
          <a:lstStyle/>
          <a:p>
            <a:pPr algn="l" rtl="1">
              <a:lnSpc>
                <a:spcPct val="115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Advantages Of Column Chromatography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All different kinds of complex mixtures can be separated by column chromatography.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 limit for quantity as any amount of mixture can be separated by this technique.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separated analytes can be reused.</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This process can be automated. </a:t>
            </a:r>
          </a:p>
          <a:p>
            <a:pPr marL="0" indent="0" algn="l" rtl="1">
              <a:lnSpc>
                <a:spcPct val="115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Disadvantages Of Column Chromatography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a time-consuming process for the separation of compounds.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expensive as higher quantities of solvents are required.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automated process becomes complicated and therefore costly.</a:t>
            </a:r>
          </a:p>
          <a:p>
            <a:pPr>
              <a:buFont typeface="Wingdings" panose="05000000000000000000" pitchFamily="2" charset="2"/>
              <a:buChar char="Ø"/>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It has a low separation power.</a:t>
            </a:r>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57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6B15-AF98-6F1C-9446-5C5A65F1357B}"/>
              </a:ext>
            </a:extLst>
          </p:cNvPr>
          <p:cNvSpPr>
            <a:spLocks noGrp="1"/>
          </p:cNvSpPr>
          <p:nvPr>
            <p:ph type="title"/>
          </p:nvPr>
        </p:nvSpPr>
        <p:spPr/>
        <p:txBody>
          <a:bodyPr/>
          <a:lstStyle/>
          <a:p>
            <a:pPr algn="ct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Gas chromatography</a:t>
            </a:r>
            <a:endParaRPr lang="ar-IQ"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48B3CA-0A6C-8C8F-7279-6A022D506C31}"/>
              </a:ext>
            </a:extLst>
          </p:cNvPr>
          <p:cNvSpPr>
            <a:spLocks noGrp="1"/>
          </p:cNvSpPr>
          <p:nvPr>
            <p:ph idx="1"/>
          </p:nvPr>
        </p:nvSpPr>
        <p:spPr>
          <a:xfrm>
            <a:off x="838200" y="1473200"/>
            <a:ext cx="10515600" cy="5201919"/>
          </a:xfrm>
        </p:spPr>
        <p:txBody>
          <a:bodyPr>
            <a:normAutofit fontScale="77500" lnSpcReduction="20000"/>
          </a:bodyPr>
          <a:lstStyle/>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Gas chromatography is a technique used to separate and detect small molecular weight compounds in the gas phase.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sample is either a gas or a liquid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that is vaporized in the injection port.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mobile phase for gas chromatography is a carrier gas, typically </a:t>
            </a:r>
            <a:r>
              <a:rPr lang="en-US"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helium</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because of its low molecular weight and being chemically inert.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pressure is applied, and the mobile phase moves the analyte through the column.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separation is accomplished using a column coated with a stationary phase.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When the stationary phase is a solid adsorbent, the process is termed gas–solid chromatography (GSC), </a:t>
            </a:r>
          </a:p>
          <a:p>
            <a:pPr marL="0" indent="0"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When it is a liquid, the process is termed gas–liquid chromatography (GLC).</a:t>
            </a:r>
          </a:p>
          <a:p>
            <a:pPr marL="0" indent="0" algn="l" rtl="1">
              <a:lnSpc>
                <a:spcPct val="115000"/>
              </a:lnSpc>
              <a:spcAft>
                <a:spcPts val="800"/>
              </a:spcAft>
              <a:buNone/>
            </a:pP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ar-IQ" dirty="0"/>
          </a:p>
        </p:txBody>
      </p:sp>
    </p:spTree>
    <p:extLst>
      <p:ext uri="{BB962C8B-B14F-4D97-AF65-F5344CB8AC3E}">
        <p14:creationId xmlns:p14="http://schemas.microsoft.com/office/powerpoint/2010/main" val="289775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F6842A-B070-F5DF-0FA7-071C40BCA4C3}"/>
              </a:ext>
            </a:extLst>
          </p:cNvPr>
          <p:cNvPicPr>
            <a:picLocks noGrp="1" noChangeAspect="1"/>
          </p:cNvPicPr>
          <p:nvPr>
            <p:ph idx="1"/>
          </p:nvPr>
        </p:nvPicPr>
        <p:blipFill>
          <a:blip r:embed="rId2"/>
          <a:stretch>
            <a:fillRect/>
          </a:stretch>
        </p:blipFill>
        <p:spPr>
          <a:xfrm>
            <a:off x="578069" y="693683"/>
            <a:ext cx="10331669" cy="5483280"/>
          </a:xfrm>
          <a:prstGeom prst="rect">
            <a:avLst/>
          </a:prstGeom>
        </p:spPr>
      </p:pic>
    </p:spTree>
    <p:extLst>
      <p:ext uri="{BB962C8B-B14F-4D97-AF65-F5344CB8AC3E}">
        <p14:creationId xmlns:p14="http://schemas.microsoft.com/office/powerpoint/2010/main" val="179671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189C7-F0D8-1991-85F2-C70ED79FE512}"/>
              </a:ext>
            </a:extLst>
          </p:cNvPr>
          <p:cNvSpPr>
            <a:spLocks noGrp="1"/>
          </p:cNvSpPr>
          <p:nvPr>
            <p:ph idx="1"/>
          </p:nvPr>
        </p:nvSpPr>
        <p:spPr>
          <a:xfrm>
            <a:off x="838200" y="515007"/>
            <a:ext cx="10515600" cy="5661956"/>
          </a:xfrm>
        </p:spPr>
        <p:txBody>
          <a:bodyPr>
            <a:normAutofit fontScale="77500" lnSpcReduction="20000"/>
          </a:bodyPr>
          <a:lstStyle/>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components of the sample will partition (i.e. distribute) between the two phases: the stationary phase and the mobile phase.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Compounds that have a greater affinity for the stationary phase spend more time in the column and thus elute later and have a longer retention time (Rt) than samples that have a higher affinity for the mobile phase. </a:t>
            </a:r>
          </a:p>
          <a:p>
            <a:pPr algn="l" rtl="1">
              <a:lnSpc>
                <a:spcPct val="115000"/>
              </a:lnSpc>
              <a:spcAft>
                <a:spcPts val="800"/>
              </a:spcAft>
              <a:buNone/>
            </a:pPr>
            <a:r>
              <a:rPr lang="en-US" sz="2400" b="1"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Advantages: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 This method is accurate with high resolution power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This technique gives relatively good accuracy and precision.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Separation and analysis of sample very quickly. Sample with less quantity is also separated. </a:t>
            </a:r>
          </a:p>
          <a:p>
            <a:pPr marL="0" indent="0" algn="l" rtl="1">
              <a:lnSpc>
                <a:spcPct val="115000"/>
              </a:lnSpc>
              <a:spcAft>
                <a:spcPts val="800"/>
              </a:spcAft>
              <a:buNone/>
            </a:pPr>
            <a:r>
              <a:rPr lang="en-US" sz="2400" b="1"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Disadvantages</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 Only volatile samples or the sample which can be made volatile are separated by this method.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The sample of gas which is about to inject must be thermally stable so that it does not get degraded when heated.</a:t>
            </a:r>
          </a:p>
          <a:p>
            <a:endParaRPr lang="ar-IQ" dirty="0"/>
          </a:p>
        </p:txBody>
      </p:sp>
    </p:spTree>
    <p:extLst>
      <p:ext uri="{BB962C8B-B14F-4D97-AF65-F5344CB8AC3E}">
        <p14:creationId xmlns:p14="http://schemas.microsoft.com/office/powerpoint/2010/main" val="383287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A0A4-1C4E-B1AA-71B1-63DDE6A3DFAB}"/>
              </a:ext>
            </a:extLst>
          </p:cNvPr>
          <p:cNvSpPr>
            <a:spLocks noGrp="1"/>
          </p:cNvSpPr>
          <p:nvPr>
            <p:ph type="title"/>
          </p:nvPr>
        </p:nvSpPr>
        <p:spPr/>
        <p:txBody>
          <a:bodyPr/>
          <a:lstStyle/>
          <a:p>
            <a:r>
              <a:rPr lang="en-US" sz="4400" dirty="0">
                <a:effectLst/>
                <a:latin typeface="Times New Roman" panose="02020603050405020304" pitchFamily="18" charset="0"/>
                <a:ea typeface="Aptos" panose="020B0004020202020204" pitchFamily="34" charset="0"/>
                <a:cs typeface="Times New Roman" panose="02020603050405020304" pitchFamily="18" charset="0"/>
              </a:rPr>
              <a:t>High-performance liquid chromatography</a:t>
            </a:r>
            <a:endParaRPr lang="ar-IQ"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95633B-E8AA-5425-5CBE-6FA036DDFB41}"/>
              </a:ext>
            </a:extLst>
          </p:cNvPr>
          <p:cNvSpPr>
            <a:spLocks noGrp="1"/>
          </p:cNvSpPr>
          <p:nvPr>
            <p:ph idx="1"/>
          </p:nvPr>
        </p:nvSpPr>
        <p:spPr>
          <a:xfrm>
            <a:off x="345440" y="1825624"/>
            <a:ext cx="11541760" cy="4819015"/>
          </a:xfrm>
        </p:spPr>
        <p:txBody>
          <a:bodyPr>
            <a:normAutofit fontScale="92500"/>
          </a:bodyPr>
          <a:lstStyle/>
          <a:p>
            <a:pPr>
              <a:lnSpc>
                <a:spcPct val="100000"/>
              </a:lnSpc>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High-performance liquid chromatography (or high-pressure liquid chromatography, HPLC) is a chromatographic technique that can separate a mixture of compounds and is used to </a:t>
            </a:r>
            <a:r>
              <a:rPr lang="en-US" sz="24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identify, quantify and purify the individual components of the mixture</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00000"/>
              </a:lnSpc>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technique is based on the pumping of mobile phase through the packed column (containing the stationary phase) under high-pressure. Hence it is also called as high-pressure liquid chromatography.</a:t>
            </a:r>
          </a:p>
          <a:p>
            <a:pPr>
              <a:lnSpc>
                <a:spcPct val="11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Principle:</a:t>
            </a:r>
          </a:p>
          <a:p>
            <a:pPr>
              <a:lnSpc>
                <a:spcPct val="11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High Performance Liquid Chromatography [HPLC] principle is based on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adsorption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well as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partition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chromatography is depending on the nature of stationary phase, if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stationary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phase is solid principle is based on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adsorption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chromatography and if stationary phase is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liquid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principle is based on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partition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chromatography.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 is important for determination of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volatile and non-volatile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compounds and for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qualitative and quantitative analysis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nSpc>
                <a:spcPct val="100000"/>
              </a:lnSpc>
            </a:pPr>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74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BFDA5-4F42-4BA0-029E-1D4378BCEF79}"/>
              </a:ext>
            </a:extLst>
          </p:cNvPr>
          <p:cNvSpPr>
            <a:spLocks noGrp="1"/>
          </p:cNvSpPr>
          <p:nvPr>
            <p:ph idx="1"/>
          </p:nvPr>
        </p:nvSpPr>
        <p:spPr>
          <a:xfrm>
            <a:off x="838200" y="487680"/>
            <a:ext cx="10515600" cy="5689283"/>
          </a:xfrm>
        </p:spPr>
        <p:txBody>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HPLC utilizes the mobile phase, a pump that provides the higher pressure required to moves the mobile phase and the sample through the column (containing the stationary phase), and a detector that provides a characteristic retention time for the analyte.</a:t>
            </a:r>
          </a:p>
          <a:p>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ar-IQ" dirty="0"/>
          </a:p>
        </p:txBody>
      </p:sp>
      <p:pic>
        <p:nvPicPr>
          <p:cNvPr id="4" name="Picture 3">
            <a:extLst>
              <a:ext uri="{FF2B5EF4-FFF2-40B4-BE49-F238E27FC236}">
                <a16:creationId xmlns:a16="http://schemas.microsoft.com/office/drawing/2014/main" id="{16CD1D52-9641-9140-A9D8-5F5D7920C8FA}"/>
              </a:ext>
            </a:extLst>
          </p:cNvPr>
          <p:cNvPicPr>
            <a:picLocks noChangeAspect="1"/>
          </p:cNvPicPr>
          <p:nvPr/>
        </p:nvPicPr>
        <p:blipFill>
          <a:blip r:embed="rId2"/>
          <a:stretch>
            <a:fillRect/>
          </a:stretch>
        </p:blipFill>
        <p:spPr>
          <a:xfrm>
            <a:off x="1324304" y="2275291"/>
            <a:ext cx="9890235" cy="4326256"/>
          </a:xfrm>
          <a:prstGeom prst="rect">
            <a:avLst/>
          </a:prstGeom>
        </p:spPr>
      </p:pic>
    </p:spTree>
    <p:extLst>
      <p:ext uri="{BB962C8B-B14F-4D97-AF65-F5344CB8AC3E}">
        <p14:creationId xmlns:p14="http://schemas.microsoft.com/office/powerpoint/2010/main" val="1799679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87674-4E10-9606-BCF1-4D41A7DD81D7}"/>
              </a:ext>
            </a:extLst>
          </p:cNvPr>
          <p:cNvSpPr>
            <a:spLocks noGrp="1"/>
          </p:cNvSpPr>
          <p:nvPr>
            <p:ph idx="1"/>
          </p:nvPr>
        </p:nvSpPr>
        <p:spPr>
          <a:xfrm>
            <a:off x="243840" y="96520"/>
            <a:ext cx="11450320" cy="6664960"/>
          </a:xfrm>
        </p:spPr>
        <p:txBody>
          <a:bodyPr>
            <a:normAutofit/>
          </a:bodyPr>
          <a:lstStyle/>
          <a:p>
            <a:pPr marL="0" indent="0"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Types Of HPLC Techniques </a:t>
            </a:r>
          </a:p>
          <a:p>
            <a:pPr marL="0" indent="0"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HPLC techniques are classified on the following types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 Based on the polarity of stationary and mobile phase: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Normal phase mode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Stationary phase is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polar e.g</a:t>
            </a:r>
            <a:r>
              <a:rPr lang="en-US" sz="2400" kern="100" dirty="0">
                <a:solidFill>
                  <a:srgbClr val="EE0000"/>
                </a:solidFill>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 silica gel and mobile phase is non-polar. </a:t>
            </a:r>
          </a:p>
          <a:p>
            <a:pPr marL="0" indent="0"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Reverse phase mode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Stationary phase is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non-polar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mobile phase is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polar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In normal phase mode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non-polar compounds travel faster and are eluted first. This is because of less affinity between solute and stationary phase.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Polar compounds are retained longer time in the column because of more affinity towards stationary phase and take more time to elute. </a:t>
            </a:r>
          </a:p>
          <a:p>
            <a:pPr marL="0" indent="0"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In reverse phase mode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polar compounds get eluted first and non-polar compounds are retained for a longer time. Since most of the drugs and pharmaceuticals are polar in nature and not retained for a longer time and eluted faster.</a:t>
            </a:r>
          </a:p>
          <a:p>
            <a:endParaRPr lang="ar-IQ" dirty="0"/>
          </a:p>
        </p:txBody>
      </p:sp>
    </p:spTree>
    <p:extLst>
      <p:ext uri="{BB962C8B-B14F-4D97-AF65-F5344CB8AC3E}">
        <p14:creationId xmlns:p14="http://schemas.microsoft.com/office/powerpoint/2010/main" val="372859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2A404-60EA-7812-994F-CBD2804D4140}"/>
              </a:ext>
            </a:extLst>
          </p:cNvPr>
          <p:cNvSpPr>
            <a:spLocks noGrp="1"/>
          </p:cNvSpPr>
          <p:nvPr>
            <p:ph idx="1"/>
          </p:nvPr>
        </p:nvSpPr>
        <p:spPr>
          <a:xfrm>
            <a:off x="477520" y="812800"/>
            <a:ext cx="10876280" cy="5842000"/>
          </a:xfrm>
        </p:spPr>
        <p:txBody>
          <a:bodyPr>
            <a:normAutofit lnSpcReduction="10000"/>
          </a:bodyPr>
          <a:lstStyle/>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Based on elution technique: </a:t>
            </a:r>
          </a:p>
          <a:p>
            <a:pPr>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Isocratic separation: Same mobile-phase combination is used throughout the process of separation. </a:t>
            </a:r>
            <a:endParaRPr lang="ar-IQ"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buFont typeface="Wingdings" panose="05000000000000000000" pitchFamily="2" charset="2"/>
              <a:buChar char="Ø"/>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Gradient separation: Mobile-phase combination of lower polarity or elution strength is used followed by gradually increasing the polarity or elution strength. </a:t>
            </a:r>
          </a:p>
          <a:p>
            <a:pPr marL="0" indent="0" algn="l" rtl="1">
              <a:lnSpc>
                <a:spcPct val="115000"/>
              </a:lnSpc>
              <a:spcAft>
                <a:spcPts val="800"/>
              </a:spcAft>
              <a:buNone/>
            </a:pPr>
            <a:r>
              <a:rPr lang="en-US" sz="2400" b="1"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Advantages:</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 is simple method with high sensitivity.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Accurate quantitative measurements.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Rapid process and hence time saving.</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It can be applied to the separation and analysis of very complex mixtures.</a:t>
            </a:r>
          </a:p>
          <a:p>
            <a:pPr>
              <a:lnSpc>
                <a:spcPct val="115000"/>
              </a:lnSpc>
              <a:spcAft>
                <a:spcPts val="800"/>
              </a:spcAft>
              <a:buFont typeface="Wingdings" panose="05000000000000000000" pitchFamily="2" charset="2"/>
              <a:buChar char="Ø"/>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712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6EF6-D989-D6CF-0CBB-F18F5A0B0C05}"/>
              </a:ext>
            </a:extLst>
          </p:cNvPr>
          <p:cNvSpPr>
            <a:spLocks noGrp="1"/>
          </p:cNvSpPr>
          <p:nvPr>
            <p:ph type="title"/>
          </p:nvPr>
        </p:nvSpPr>
        <p:spPr/>
        <p:txBody>
          <a:bodyPr/>
          <a:lstStyle/>
          <a:p>
            <a:pPr algn="ct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ELECTROPHORESIS </a:t>
            </a:r>
            <a:b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2A7BCD-5A6B-F24E-B5A5-00214D0CD30D}"/>
              </a:ext>
            </a:extLst>
          </p:cNvPr>
          <p:cNvSpPr>
            <a:spLocks noGrp="1"/>
          </p:cNvSpPr>
          <p:nvPr>
            <p:ph idx="1"/>
          </p:nvPr>
        </p:nvSpPr>
        <p:spPr>
          <a:xfrm>
            <a:off x="635000" y="1402080"/>
            <a:ext cx="10515600" cy="5191759"/>
          </a:xfrm>
        </p:spPr>
        <p:txBody>
          <a:bodyPr>
            <a:normAutofit fontScale="92500" lnSpcReduction="10000"/>
          </a:bodyPr>
          <a:lstStyle/>
          <a:p>
            <a:pPr algn="l" rtl="1">
              <a:lnSpc>
                <a:spcPct val="115000"/>
              </a:lnSpc>
              <a:spcAft>
                <a:spcPts val="800"/>
              </a:spcAft>
              <a:buNone/>
            </a:pP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Electrophoresis is a separation technique based on the movement of charged particles through an electrolyte when subjected to an electric field. Cations move towards cathode and Anions move towards anode.</a:t>
            </a:r>
          </a:p>
          <a:p>
            <a:pPr algn="l" rtl="1">
              <a:lnSpc>
                <a:spcPct val="115000"/>
              </a:lnSpc>
              <a:spcAft>
                <a:spcPts val="800"/>
              </a:spcAft>
              <a:buNone/>
            </a:pP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By this technique solutes are separated by their different rates of travel through an electric field. Commonly used in biological analysis, particularly in the separations of proteins, peptides and nucleic acids, these biological molecules possess ionizable groups and, therefore, at any given pH, exists in solution as electrically charged species either as cations or anions. Under the charge of an electric field these charged particles will migrate either to cathode or to anode, depending on the nature of their net charge. </a:t>
            </a:r>
          </a:p>
          <a:p>
            <a:pPr algn="l" rtl="1">
              <a:lnSpc>
                <a:spcPct val="115000"/>
              </a:lnSpc>
              <a:spcAft>
                <a:spcPts val="800"/>
              </a:spcAft>
              <a:buNone/>
            </a:pPr>
            <a:r>
              <a:rPr lang="en-US" sz="2100" b="1"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Factors affecting electrophoresis.</a:t>
            </a:r>
          </a:p>
          <a:p>
            <a:pPr algn="l" rtl="1">
              <a:lnSpc>
                <a:spcPct val="115000"/>
              </a:lnSpc>
              <a:spcAft>
                <a:spcPts val="800"/>
              </a:spcAft>
              <a:buNone/>
            </a:pP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1. Net charge on the particle.                                                     2. Mass and shape of the particles.               3. pH of the medium.                                                                4. Strength of electric field</a:t>
            </a:r>
          </a:p>
          <a:p>
            <a:pPr marL="0" indent="0" algn="l" rtl="1">
              <a:lnSpc>
                <a:spcPct val="115000"/>
              </a:lnSpc>
              <a:spcAft>
                <a:spcPts val="800"/>
              </a:spcAft>
              <a:buNone/>
            </a:pP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5. Temperature.</a:t>
            </a:r>
            <a:r>
              <a:rPr lang="ar-IQ" sz="2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1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ar-IQ" dirty="0"/>
          </a:p>
        </p:txBody>
      </p:sp>
    </p:spTree>
    <p:extLst>
      <p:ext uri="{BB962C8B-B14F-4D97-AF65-F5344CB8AC3E}">
        <p14:creationId xmlns:p14="http://schemas.microsoft.com/office/powerpoint/2010/main" val="339304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0DDB9-D5D6-A936-1A50-132B7A912AAC}"/>
              </a:ext>
            </a:extLst>
          </p:cNvPr>
          <p:cNvSpPr>
            <a:spLocks noGrp="1"/>
          </p:cNvSpPr>
          <p:nvPr>
            <p:ph idx="1"/>
          </p:nvPr>
        </p:nvSpPr>
        <p:spPr>
          <a:xfrm>
            <a:off x="838200" y="1249680"/>
            <a:ext cx="10713720" cy="4927283"/>
          </a:xfrm>
        </p:spPr>
        <p:txBody>
          <a:bodyPr>
            <a:normAutofit lnSpcReduction="10000"/>
          </a:bodyPr>
          <a:lstStyle/>
          <a:p>
            <a:pPr marL="0" indent="0">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Migration of the particles is directly proportional to net charge and inversely proportional to molecular size and viscosity of the electrophoresis medium.</a:t>
            </a:r>
          </a:p>
          <a:p>
            <a:pPr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Electrophoresis apparatus consists of</a:t>
            </a:r>
          </a:p>
          <a:p>
            <a:pPr algn="l" rtl="1">
              <a:lnSpc>
                <a:spcPct val="115000"/>
              </a:lnSpc>
              <a:spcAft>
                <a:spcPts val="800"/>
              </a:spcAft>
              <a:buNone/>
            </a:pPr>
            <a:r>
              <a:rPr lang="ar-IQ"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1. Buffer tank -to hold the buffer                2. Buffer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Electrodes- made of platinum or carbon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4</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Power supply                     5. Support media on which separation takes place. </a:t>
            </a:r>
          </a:p>
          <a:p>
            <a:pPr>
              <a:lnSpc>
                <a:spcPct val="115000"/>
              </a:lnSpc>
              <a:spcAft>
                <a:spcPts val="800"/>
              </a:spcAft>
              <a:buFont typeface="Wingdings" panose="05000000000000000000" pitchFamily="2" charset="2"/>
              <a:buChar char="v"/>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Types of support media for electrophoresis   1. Filter Paper      2. Cellulose acetate membrane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3.Agar or Agarose gel         4</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Starch Gel             5</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Polyacrylamide gel.</a:t>
            </a:r>
          </a:p>
          <a:p>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ar-IQ" dirty="0"/>
          </a:p>
        </p:txBody>
      </p:sp>
    </p:spTree>
    <p:extLst>
      <p:ext uri="{BB962C8B-B14F-4D97-AF65-F5344CB8AC3E}">
        <p14:creationId xmlns:p14="http://schemas.microsoft.com/office/powerpoint/2010/main" val="40552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A88A3-68A0-137D-38AD-A965F22E8496}"/>
              </a:ext>
            </a:extLst>
          </p:cNvPr>
          <p:cNvSpPr>
            <a:spLocks noGrp="1"/>
          </p:cNvSpPr>
          <p:nvPr>
            <p:ph type="title"/>
          </p:nvPr>
        </p:nvSpPr>
        <p:spPr>
          <a:xfrm>
            <a:off x="6094104" y="396241"/>
            <a:ext cx="5711815" cy="1239519"/>
          </a:xfrm>
        </p:spPr>
        <p:txBody>
          <a:bodyPr>
            <a:normAutofit/>
          </a:bodyPr>
          <a:lstStyle/>
          <a:p>
            <a:r>
              <a:rPr lang="en-US" sz="4000" dirty="0">
                <a:solidFill>
                  <a:schemeClr val="tx2"/>
                </a:solidFill>
                <a:latin typeface="Times New Roman" panose="02020603050405020304" pitchFamily="18" charset="0"/>
                <a:cs typeface="Times New Roman" panose="02020603050405020304" pitchFamily="18" charset="0"/>
              </a:rPr>
              <a:t>Types of chromatography </a:t>
            </a:r>
            <a:endParaRPr lang="ar-IQ" sz="4000" dirty="0">
              <a:solidFill>
                <a:schemeClr val="tx2"/>
              </a:solidFill>
              <a:latin typeface="Times New Roman" panose="02020603050405020304" pitchFamily="18" charset="0"/>
              <a:cs typeface="Times New Roman" panose="02020603050405020304" pitchFamily="18" charset="0"/>
            </a:endParaRPr>
          </a:p>
        </p:txBody>
      </p:sp>
      <p:pic>
        <p:nvPicPr>
          <p:cNvPr id="7" name="Graphic 6" descr="Flask">
            <a:extLst>
              <a:ext uri="{FF2B5EF4-FFF2-40B4-BE49-F238E27FC236}">
                <a16:creationId xmlns:a16="http://schemas.microsoft.com/office/drawing/2014/main" id="{911D5EFC-F3FD-06FC-C752-5D901CC3D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9E6057CD-E643-F421-9B19-90FBDA80FC9E}"/>
              </a:ext>
            </a:extLst>
          </p:cNvPr>
          <p:cNvSpPr>
            <a:spLocks noGrp="1"/>
          </p:cNvSpPr>
          <p:nvPr>
            <p:ph idx="1"/>
          </p:nvPr>
        </p:nvSpPr>
        <p:spPr>
          <a:xfrm>
            <a:off x="5334000" y="2021840"/>
            <a:ext cx="6339840" cy="4683760"/>
          </a:xfrm>
        </p:spPr>
        <p:txBody>
          <a:bodyPr anchor="ctr">
            <a:normAutofit/>
          </a:bodyPr>
          <a:lstStyle/>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Paper chromatography</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Thin layer chromatography</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Ion exchange chromatography</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Gel - filtration chromatography</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Column chromatography</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Gas chromatography (GLC, GSC)</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High performance liquid chromatography HPLC</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Electrophoresis chromatography</a:t>
            </a:r>
          </a:p>
          <a:p>
            <a:pPr marL="342900" indent="-342900">
              <a:buAutoNum type="arabicPeriod"/>
            </a:pPr>
            <a:r>
              <a:rPr lang="en-US" sz="2400" dirty="0">
                <a:solidFill>
                  <a:schemeClr val="tx2"/>
                </a:solidFill>
                <a:latin typeface="Times New Roman" panose="02020603050405020304" pitchFamily="18" charset="0"/>
                <a:cs typeface="Times New Roman" panose="02020603050405020304" pitchFamily="18" charset="0"/>
              </a:rPr>
              <a:t>Affinity chromatography</a:t>
            </a:r>
          </a:p>
          <a:p>
            <a:endParaRPr lang="ar-IQ"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327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F31A5-15FC-C113-9DAF-CDFD62F7163D}"/>
              </a:ext>
            </a:extLst>
          </p:cNvPr>
          <p:cNvSpPr>
            <a:spLocks noGrp="1"/>
          </p:cNvSpPr>
          <p:nvPr>
            <p:ph idx="1"/>
          </p:nvPr>
        </p:nvSpPr>
        <p:spPr>
          <a:xfrm>
            <a:off x="233680" y="314960"/>
            <a:ext cx="11856720" cy="6451600"/>
          </a:xfrm>
        </p:spPr>
        <p:txBody>
          <a:bodyPr>
            <a:noAutofit/>
          </a:bodyPr>
          <a:lstStyle/>
          <a:p>
            <a:pPr algn="l" rtl="1">
              <a:lnSpc>
                <a:spcPct val="115000"/>
              </a:lnSpc>
              <a:spcAft>
                <a:spcPts val="800"/>
              </a:spcAft>
              <a:buNone/>
            </a:pPr>
            <a:r>
              <a:rPr lang="en-US" sz="20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Electrophoresis Procedure (where the support medium is filter paper):</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1. filter paper is moistened with a suitable buffer solution of the desired pH and the sample is applied transversely across the central part of the strip. </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2. Ends are fixed to dip in buffer solutions in two containers fitted with electrodes. </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3.Electric field is established. </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4.The charged particles of sample migrate along the strip towards respective electrodes of opposite polarity, according to net charges, sizes and interactions with the solid matrix.</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5. Homogeneous group of particles migrate as a separate band. </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6. The electrophoresis is carried out for 16-18 hours. </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7. Separated Proteins are fixed to a solid support using a fixative such as Acetone or Methanol.</a:t>
            </a:r>
          </a:p>
          <a:p>
            <a:pPr algn="l" rtl="1">
              <a:lnSpc>
                <a:spcPct val="115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8.Proteins are stained to make them visible </a:t>
            </a:r>
          </a:p>
          <a:p>
            <a:pPr>
              <a:buNone/>
            </a:pPr>
            <a:r>
              <a:rPr lang="en-US" sz="2000" dirty="0">
                <a:effectLst/>
                <a:latin typeface="Times New Roman" panose="02020603050405020304" pitchFamily="18" charset="0"/>
                <a:ea typeface="Aptos" panose="020B0004020202020204" pitchFamily="34" charset="0"/>
                <a:cs typeface="Times New Roman" panose="02020603050405020304" pitchFamily="18" charset="0"/>
              </a:rPr>
              <a:t>9. The separated proteins appear as distinct bands.</a:t>
            </a: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01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3B6BF-BA47-2398-0BBA-954816540E9F}"/>
              </a:ext>
            </a:extLst>
          </p:cNvPr>
          <p:cNvSpPr>
            <a:spLocks noGrp="1"/>
          </p:cNvSpPr>
          <p:nvPr>
            <p:ph idx="1"/>
          </p:nvPr>
        </p:nvSpPr>
        <p:spPr>
          <a:xfrm>
            <a:off x="492760" y="748664"/>
            <a:ext cx="10515600" cy="5895975"/>
          </a:xfrm>
        </p:spPr>
        <p:txBody>
          <a:bodyPr/>
          <a:lstStyle/>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Advantages of electrophoresis: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 High separation efficiency.                                              2. Short analysis time.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Low sample and electrolyte consumption.                      4. Ease of operation.</a:t>
            </a:r>
          </a:p>
          <a:p>
            <a:pPr marL="0" indent="0" algn="l" rtl="1">
              <a:lnSpc>
                <a:spcPct val="115000"/>
              </a:lnSpc>
              <a:spcAft>
                <a:spcPts val="800"/>
              </a:spcAft>
              <a:buNone/>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ar-IQ" dirty="0"/>
          </a:p>
        </p:txBody>
      </p:sp>
      <p:pic>
        <p:nvPicPr>
          <p:cNvPr id="4" name="Picture 3">
            <a:extLst>
              <a:ext uri="{FF2B5EF4-FFF2-40B4-BE49-F238E27FC236}">
                <a16:creationId xmlns:a16="http://schemas.microsoft.com/office/drawing/2014/main" id="{6F3A7D98-9536-8209-254D-747FF89139EA}"/>
              </a:ext>
            </a:extLst>
          </p:cNvPr>
          <p:cNvPicPr>
            <a:picLocks noChangeAspect="1"/>
          </p:cNvPicPr>
          <p:nvPr/>
        </p:nvPicPr>
        <p:blipFill>
          <a:blip r:embed="rId2"/>
          <a:stretch>
            <a:fillRect/>
          </a:stretch>
        </p:blipFill>
        <p:spPr>
          <a:xfrm>
            <a:off x="492760" y="3195320"/>
            <a:ext cx="10337800" cy="3230880"/>
          </a:xfrm>
          <a:prstGeom prst="rect">
            <a:avLst/>
          </a:prstGeom>
        </p:spPr>
      </p:pic>
    </p:spTree>
    <p:extLst>
      <p:ext uri="{BB962C8B-B14F-4D97-AF65-F5344CB8AC3E}">
        <p14:creationId xmlns:p14="http://schemas.microsoft.com/office/powerpoint/2010/main" val="426021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F094-EC8E-3BB9-1183-3230D8F6C2B1}"/>
              </a:ext>
            </a:extLst>
          </p:cNvPr>
          <p:cNvSpPr>
            <a:spLocks noGrp="1"/>
          </p:cNvSpPr>
          <p:nvPr>
            <p:ph type="title"/>
          </p:nvPr>
        </p:nvSpPr>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Affinity Chromatography </a:t>
            </a:r>
            <a:br>
              <a:rPr lang="en-US" sz="4400" kern="100" dirty="0">
                <a:effectLst/>
                <a:latin typeface="Aptos" panose="020B0004020202020204" pitchFamily="34" charset="0"/>
                <a:ea typeface="Aptos" panose="020B0004020202020204" pitchFamily="34" charset="0"/>
                <a:cs typeface="Arial" panose="020B0604020202020204" pitchFamily="34" charset="0"/>
              </a:rPr>
            </a:br>
            <a:endParaRPr lang="ar-IQ" dirty="0"/>
          </a:p>
        </p:txBody>
      </p:sp>
      <p:sp>
        <p:nvSpPr>
          <p:cNvPr id="3" name="Content Placeholder 2">
            <a:extLst>
              <a:ext uri="{FF2B5EF4-FFF2-40B4-BE49-F238E27FC236}">
                <a16:creationId xmlns:a16="http://schemas.microsoft.com/office/drawing/2014/main" id="{35CED2E1-C68F-AA82-B57F-47982B44D273}"/>
              </a:ext>
            </a:extLst>
          </p:cNvPr>
          <p:cNvSpPr>
            <a:spLocks noGrp="1"/>
          </p:cNvSpPr>
          <p:nvPr>
            <p:ph idx="1"/>
          </p:nvPr>
        </p:nvSpPr>
        <p:spPr>
          <a:xfrm>
            <a:off x="574040" y="1388745"/>
            <a:ext cx="11043920" cy="5104130"/>
          </a:xfrm>
        </p:spPr>
        <p:txBody>
          <a:bodyPr>
            <a:normAutofit/>
          </a:bodyPr>
          <a:lstStyle/>
          <a:p>
            <a:pPr marL="0" indent="0" algn="l" rtl="1">
              <a:lnSpc>
                <a:spcPct val="100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Affinity chromatography is a type of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liquid chromatography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used for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separation, identification, and purification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the components of a mixture for qualitative and quantitative analysis. used primarily for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biological molecules such as proteins and nucleic acids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separation is achieved by specific interactions of those molecules with a component known as a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ligand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l" rtl="1">
              <a:lnSpc>
                <a:spcPct val="100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Principle of affinity chromatography </a:t>
            </a:r>
          </a:p>
          <a:p>
            <a:pPr marL="0" indent="0" algn="l" rtl="1">
              <a:lnSpc>
                <a:spcPct val="100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Affinity chromatography is based on highly specific biological interactions between two molecules such as interactions between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enzyme and substrate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receptor and ligand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antibody and antigen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These interactions which are typically reversible are used for purification by placing one of the interacting molecules referred to as affinity ligand onto a solid matrix to create a stationary phase while a target molecule is in the mobile phase. </a:t>
            </a:r>
          </a:p>
          <a:p>
            <a:endParaRPr lang="ar-IQ" dirty="0"/>
          </a:p>
        </p:txBody>
      </p:sp>
    </p:spTree>
    <p:extLst>
      <p:ext uri="{BB962C8B-B14F-4D97-AF65-F5344CB8AC3E}">
        <p14:creationId xmlns:p14="http://schemas.microsoft.com/office/powerpoint/2010/main" val="419852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E0012-CAD1-F653-0770-E723398BC36F}"/>
              </a:ext>
            </a:extLst>
          </p:cNvPr>
          <p:cNvSpPr>
            <a:spLocks noGrp="1"/>
          </p:cNvSpPr>
          <p:nvPr>
            <p:ph idx="1"/>
          </p:nvPr>
        </p:nvSpPr>
        <p:spPr>
          <a:xfrm>
            <a:off x="132080" y="233680"/>
            <a:ext cx="11958320" cy="6502400"/>
          </a:xfrm>
        </p:spPr>
        <p:txBody>
          <a:bodyPr>
            <a:noAutofit/>
          </a:bodyPr>
          <a:lstStyle/>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Note: Buffer is used for formation of complex between a matrix and ligand.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the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matrix to be effective it must have certain characters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1. It must be insoluble in solvents and buffers employed in the process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It must be chemically stable.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It must be easily coupled to the ligand.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4. It must exhibit good flow properties and have a relatively large surface area for attachment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Immobilized ligand The ligand can be selected only after the nature of the macromolecule to be isolated is known. </a:t>
            </a:r>
          </a:p>
          <a:p>
            <a:pPr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When a hormone receptor protein is to be purified by affinity chromatography, the hormone itself is an ideal candidate for the ligand. </a:t>
            </a:r>
          </a:p>
          <a:p>
            <a:pPr>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For antibody isolation, an antigen may be used as ligand.</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95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612D7-B0BA-2ACB-B1BD-8D6FCEAB6F68}"/>
              </a:ext>
            </a:extLst>
          </p:cNvPr>
          <p:cNvSpPr>
            <a:spLocks noGrp="1"/>
          </p:cNvSpPr>
          <p:nvPr>
            <p:ph idx="1"/>
          </p:nvPr>
        </p:nvSpPr>
        <p:spPr>
          <a:xfrm>
            <a:off x="546537" y="903890"/>
            <a:ext cx="10807263" cy="5273073"/>
          </a:xfrm>
        </p:spPr>
        <p:txBody>
          <a:bodyPr/>
          <a:lstStyle/>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the mixture of the substances is passed through the chromatography column, substances bind to the stationary phase, while all other substances are eluted in the void volume of the column. Once the other substances are eluted, the bound target molecules can be eluted by methods such as including a competing ligand in the mobile phase or changing the pH, ionic strength or polarity conditions.</a:t>
            </a:r>
          </a:p>
          <a:p>
            <a:pPr>
              <a:lnSpc>
                <a:spcPct val="100000"/>
              </a:lnSpc>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ar-IQ" dirty="0"/>
          </a:p>
        </p:txBody>
      </p:sp>
      <p:pic>
        <p:nvPicPr>
          <p:cNvPr id="4" name="Picture 3">
            <a:extLst>
              <a:ext uri="{FF2B5EF4-FFF2-40B4-BE49-F238E27FC236}">
                <a16:creationId xmlns:a16="http://schemas.microsoft.com/office/drawing/2014/main" id="{DDC3483D-32F3-48D3-B49F-90C06E92086F}"/>
              </a:ext>
            </a:extLst>
          </p:cNvPr>
          <p:cNvPicPr>
            <a:picLocks noChangeAspect="1"/>
          </p:cNvPicPr>
          <p:nvPr/>
        </p:nvPicPr>
        <p:blipFill>
          <a:blip r:embed="rId2"/>
          <a:stretch>
            <a:fillRect/>
          </a:stretch>
        </p:blipFill>
        <p:spPr>
          <a:xfrm>
            <a:off x="546537" y="2915920"/>
            <a:ext cx="11372193" cy="3842232"/>
          </a:xfrm>
          <a:prstGeom prst="rect">
            <a:avLst/>
          </a:prstGeom>
        </p:spPr>
      </p:pic>
    </p:spTree>
    <p:extLst>
      <p:ext uri="{BB962C8B-B14F-4D97-AF65-F5344CB8AC3E}">
        <p14:creationId xmlns:p14="http://schemas.microsoft.com/office/powerpoint/2010/main" val="3836818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E73E4-0EA4-5B79-8863-AC7AAF437096}"/>
              </a:ext>
            </a:extLst>
          </p:cNvPr>
          <p:cNvSpPr>
            <a:spLocks noGrp="1"/>
          </p:cNvSpPr>
          <p:nvPr>
            <p:ph idx="1"/>
          </p:nvPr>
        </p:nvSpPr>
        <p:spPr>
          <a:xfrm>
            <a:off x="172720" y="203200"/>
            <a:ext cx="11846560" cy="6360160"/>
          </a:xfrm>
        </p:spPr>
        <p:txBody>
          <a:bodyPr>
            <a:normAutofit fontScale="92500" lnSpcReduction="20000"/>
          </a:bodyPr>
          <a:lstStyle/>
          <a:p>
            <a:pPr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Application of Affinity chromatography includes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gn="l" rtl="1">
              <a:lnSpc>
                <a:spcPct val="115000"/>
              </a:lnSpc>
              <a:spcAft>
                <a:spcPts val="800"/>
              </a:spcAft>
              <a:buNone/>
            </a:pPr>
            <a:r>
              <a:rPr lang="en-US" sz="2400" kern="100" dirty="0">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1.</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used for isolation and purification of all </a:t>
            </a: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biological macromolecule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 nucleic acid, antibodies, enzymes. etc.</a:t>
            </a:r>
          </a:p>
          <a:p>
            <a:pPr algn="l" rtl="1">
              <a:lnSpc>
                <a:spcPct val="115000"/>
              </a:lnSpc>
              <a:spcAft>
                <a:spcPts val="800"/>
              </a:spcAft>
              <a:buNone/>
            </a:pPr>
            <a:r>
              <a:rPr lang="en-US" sz="2400" kern="100" dirty="0">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2.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Removal of impurities.         </a:t>
            </a:r>
            <a:r>
              <a:rPr lang="en-US" sz="2400" kern="100" dirty="0">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2.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Detection of substrates</a:t>
            </a:r>
          </a:p>
          <a:p>
            <a:pPr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Advantages of Affinity Chromatography </a:t>
            </a:r>
          </a:p>
          <a:p>
            <a:pPr marL="0" indent="0"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1.High specificity                    2. Target molecules can be obtained in a highly pure state </a:t>
            </a:r>
          </a:p>
          <a:p>
            <a:pPr marL="0" indent="0"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Single step purification       4. Give purified product with high yield. </a:t>
            </a:r>
          </a:p>
          <a:p>
            <a:pPr algn="l" rtl="1">
              <a:lnSpc>
                <a:spcPct val="115000"/>
              </a:lnSpc>
              <a:spcAft>
                <a:spcPts val="800"/>
              </a:spcAft>
              <a:buNone/>
            </a:pPr>
            <a:r>
              <a:rPr lang="en-US" sz="2400" kern="100"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Limitations of Affinity Chromatography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1.Time consuming method.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large quantities of solvents are required which may be expensive.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Non-specific adsorption cannot be eliminated; it can only be minimized. </a:t>
            </a:r>
          </a:p>
          <a:p>
            <a:pPr marL="0" indent="0" algn="l" rtl="1">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4. Proteins get denatured if required pH is not adjusted.</a:t>
            </a:r>
          </a:p>
          <a:p>
            <a:endParaRPr lang="ar-IQ" sz="2400" dirty="0"/>
          </a:p>
        </p:txBody>
      </p:sp>
    </p:spTree>
    <p:extLst>
      <p:ext uri="{BB962C8B-B14F-4D97-AF65-F5344CB8AC3E}">
        <p14:creationId xmlns:p14="http://schemas.microsoft.com/office/powerpoint/2010/main" val="1533341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fessional Thank You For Your Attention">
            <a:extLst>
              <a:ext uri="{FF2B5EF4-FFF2-40B4-BE49-F238E27FC236}">
                <a16:creationId xmlns:a16="http://schemas.microsoft.com/office/drawing/2014/main" id="{D85476D2-D90F-09E7-D2FC-A3DB7806F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731" b="10905"/>
          <a:stretch/>
        </p:blipFill>
        <p:spPr bwMode="auto">
          <a:xfrm>
            <a:off x="-1" y="0"/>
            <a:ext cx="12192000" cy="633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0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A566-0C24-FFA5-B9D7-8DABB25619FD}"/>
              </a:ext>
            </a:extLst>
          </p:cNvPr>
          <p:cNvSpPr>
            <a:spLocks noGrp="1"/>
          </p:cNvSpPr>
          <p:nvPr>
            <p:ph type="title"/>
          </p:nvPr>
        </p:nvSpPr>
        <p:spPr/>
        <p:txBody>
          <a:bodyPr/>
          <a:lstStyle/>
          <a:p>
            <a:r>
              <a:rPr lang="en-US" sz="4400" dirty="0">
                <a:solidFill>
                  <a:schemeClr val="tx2"/>
                </a:solidFill>
                <a:latin typeface="Times New Roman" panose="02020603050405020304" pitchFamily="18" charset="0"/>
                <a:cs typeface="Times New Roman" panose="02020603050405020304" pitchFamily="18" charset="0"/>
              </a:rPr>
              <a:t>Gel - filtration chromatography</a:t>
            </a:r>
            <a:br>
              <a:rPr lang="en-US" sz="4400" dirty="0">
                <a:solidFill>
                  <a:schemeClr val="tx2"/>
                </a:solidFill>
                <a:latin typeface="Times New Roman" panose="02020603050405020304" pitchFamily="18" charset="0"/>
                <a:cs typeface="Times New Roman" panose="02020603050405020304" pitchFamily="18" charset="0"/>
              </a:rPr>
            </a:br>
            <a:endParaRPr lang="ar-IQ" dirty="0"/>
          </a:p>
        </p:txBody>
      </p:sp>
      <p:sp>
        <p:nvSpPr>
          <p:cNvPr id="3" name="Content Placeholder 2">
            <a:extLst>
              <a:ext uri="{FF2B5EF4-FFF2-40B4-BE49-F238E27FC236}">
                <a16:creationId xmlns:a16="http://schemas.microsoft.com/office/drawing/2014/main" id="{39C78C3E-6CC5-86A2-8641-228661C41B34}"/>
              </a:ext>
            </a:extLst>
          </p:cNvPr>
          <p:cNvSpPr>
            <a:spLocks noGrp="1"/>
          </p:cNvSpPr>
          <p:nvPr>
            <p:ph idx="1"/>
          </p:nvPr>
        </p:nvSpPr>
        <p:spPr>
          <a:xfrm>
            <a:off x="750651" y="1690688"/>
            <a:ext cx="10515600" cy="4914292"/>
          </a:xfrm>
        </p:spPr>
        <p:txBody>
          <a:bodyPr>
            <a:normAutofit/>
          </a:bodyPr>
          <a:lstStyle/>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  Gel filtration chromatography is also known as gel permeation, molecular sieve, and size exclusion chromatography.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molecules are separated based on their size.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column matrix is made up of small spherical porous beads.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smaller molecules can enter the pores present in the beads while the molecules larger than the maximum pore size of the bead are completely excluded.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access to the pores is determined by both the shape and the molecular weight of the molecules; the separation, therefore, is based on the ability of the molecules to enter the porous beads.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Unlike ion exchange or affinity chromatography, molecules do not bind to the chromatography medium. </a:t>
            </a:r>
          </a:p>
        </p:txBody>
      </p:sp>
    </p:spTree>
    <p:extLst>
      <p:ext uri="{BB962C8B-B14F-4D97-AF65-F5344CB8AC3E}">
        <p14:creationId xmlns:p14="http://schemas.microsoft.com/office/powerpoint/2010/main" val="358537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94522-2CEA-8862-10F8-16CD3A5C19B1}"/>
              </a:ext>
            </a:extLst>
          </p:cNvPr>
          <p:cNvSpPr>
            <a:spLocks noGrp="1"/>
          </p:cNvSpPr>
          <p:nvPr>
            <p:ph idx="1"/>
          </p:nvPr>
        </p:nvSpPr>
        <p:spPr>
          <a:xfrm>
            <a:off x="838200" y="943583"/>
            <a:ext cx="10515600" cy="5233380"/>
          </a:xfrm>
        </p:spPr>
        <p:txBody>
          <a:bodyPr>
            <a:normAutofit/>
          </a:bodyPr>
          <a:lstStyle/>
          <a:p>
            <a:pPr marL="0" indent="0">
              <a:lnSpc>
                <a:spcPct val="100000"/>
              </a:lnSpc>
              <a:buNone/>
            </a:pPr>
            <a:r>
              <a:rPr lang="en-US" sz="2400" b="1" dirty="0">
                <a:solidFill>
                  <a:srgbClr val="EE0000"/>
                </a:solidFill>
                <a:effectLst/>
                <a:latin typeface="Times New Roman" panose="02020603050405020304" pitchFamily="18" charset="0"/>
                <a:ea typeface="Aptos" panose="020B0004020202020204" pitchFamily="34" charset="0"/>
                <a:cs typeface="Times New Roman" panose="02020603050405020304" pitchFamily="18" charset="0"/>
              </a:rPr>
              <a:t>Principle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A mixture of molecules (to be separated) dissolved in liquid (the mobile phase) is applied to a chromatography column which contains a solid support in the form of microscopic spheres, or “porous beads” (the stationary phase).</a:t>
            </a:r>
            <a:r>
              <a:rPr lang="en-US" sz="2400" dirty="0">
                <a:effectLst/>
                <a:latin typeface="Aptos" panose="020B0004020202020204" pitchFamily="34" charset="0"/>
                <a:ea typeface="Aptos" panose="020B0004020202020204" pitchFamily="34" charset="0"/>
                <a:cs typeface="Arial" panose="020B0604020202020204" pitchFamily="34" charset="0"/>
              </a:rPr>
              <a:t>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mass of beads within the column is often referred to as the column bed. The beads act as “traps” or “sieves” and function to filter small molecules which become temporarily trapped within the pores larger molecules pass around or are “excluded” from the beads. </a:t>
            </a:r>
          </a:p>
          <a:p>
            <a:pPr marL="0" indent="0">
              <a:lnSpc>
                <a:spcPct val="100000"/>
              </a:lnSpc>
              <a:buNone/>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Large sample molecules cannot or can only partially penetrate the pores, whereas smaller molecules can access most or all pores. Thus, large molecules elute first, smaller molecules elute later, while molecules that can access all the pores elute last from the column. Particles of different sizes will elute (filter) through a stationary phase at different rates.</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99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24EBA179-25D4-D4B5-22ED-7352BB6D7F9B}"/>
              </a:ext>
            </a:extLst>
          </p:cNvPr>
          <p:cNvPicPr>
            <a:picLocks noGrp="1" noChangeAspect="1"/>
          </p:cNvPicPr>
          <p:nvPr>
            <p:ph idx="1"/>
          </p:nvPr>
        </p:nvPicPr>
        <p:blipFill>
          <a:blip r:embed="rId2"/>
          <a:srcRect r="2648" b="-1"/>
          <a:stretch/>
        </p:blipFill>
        <p:spPr>
          <a:xfrm>
            <a:off x="6400800" y="1282"/>
            <a:ext cx="6632028" cy="6856718"/>
          </a:xfrm>
          <a:prstGeom prst="rect">
            <a:avLst/>
          </a:prstGeom>
        </p:spPr>
      </p:pic>
      <p:sp>
        <p:nvSpPr>
          <p:cNvPr id="6" name="TextBox 5">
            <a:extLst>
              <a:ext uri="{FF2B5EF4-FFF2-40B4-BE49-F238E27FC236}">
                <a16:creationId xmlns:a16="http://schemas.microsoft.com/office/drawing/2014/main" id="{0BB5C3DE-B494-6CF4-63FF-5DC7FEB2F705}"/>
              </a:ext>
            </a:extLst>
          </p:cNvPr>
          <p:cNvSpPr txBox="1"/>
          <p:nvPr/>
        </p:nvSpPr>
        <p:spPr>
          <a:xfrm>
            <a:off x="779167" y="1184481"/>
            <a:ext cx="5885793" cy="7989880"/>
          </a:xfrm>
          <a:prstGeom prst="rect">
            <a:avLst/>
          </a:prstGeom>
          <a:noFill/>
        </p:spPr>
        <p:txBody>
          <a:bodyPr wrap="square">
            <a:spAutoFit/>
          </a:bodyPr>
          <a:lstStyle/>
          <a:p>
            <a:r>
              <a:rPr lang="en-US" sz="2800" dirty="0">
                <a:effectLst/>
                <a:latin typeface="Times New Roman" panose="02020603050405020304" pitchFamily="18" charset="0"/>
                <a:ea typeface="Aptos" panose="020B0004020202020204" pitchFamily="34" charset="0"/>
                <a:cs typeface="Times New Roman" panose="02020603050405020304" pitchFamily="18" charset="0"/>
              </a:rPr>
              <a:t>A good stationary phase should have following properties:</a:t>
            </a:r>
          </a:p>
          <a:p>
            <a:endParaRPr lang="en-US" sz="28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q"/>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It should be chemically inert and should not react with component to be separated. </a:t>
            </a:r>
          </a:p>
          <a:p>
            <a:pPr marL="285750" indent="-285750">
              <a:lnSpc>
                <a:spcPct val="115000"/>
              </a:lnSpc>
              <a:spcAft>
                <a:spcPts val="800"/>
              </a:spcAft>
              <a:buFont typeface="Wingdings" panose="05000000000000000000" pitchFamily="2" charset="2"/>
              <a:buChar char="q"/>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It should be inexpensive. </a:t>
            </a:r>
          </a:p>
          <a:p>
            <a:pPr marL="285750" indent="-285750">
              <a:lnSpc>
                <a:spcPct val="115000"/>
              </a:lnSpc>
              <a:spcAft>
                <a:spcPts val="800"/>
              </a:spcAft>
              <a:buFont typeface="Wingdings" panose="05000000000000000000" pitchFamily="2" charset="2"/>
              <a:buChar char="q"/>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It should be colorless, uniform in size and shape. </a:t>
            </a:r>
          </a:p>
          <a:p>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 </a:t>
            </a:r>
          </a:p>
          <a:p>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en-US" dirty="0">
              <a:latin typeface="Aptos" panose="020B0004020202020204" pitchFamily="34" charset="0"/>
              <a:cs typeface="Arial" panose="020B0604020202020204" pitchFamily="34" charset="0"/>
            </a:endParaRPr>
          </a:p>
          <a:p>
            <a:endParaRPr lang="ar-IQ" dirty="0"/>
          </a:p>
        </p:txBody>
      </p:sp>
    </p:spTree>
    <p:extLst>
      <p:ext uri="{BB962C8B-B14F-4D97-AF65-F5344CB8AC3E}">
        <p14:creationId xmlns:p14="http://schemas.microsoft.com/office/powerpoint/2010/main" val="152984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AD3936-3B5D-A662-53F8-A4CB46AD1672}"/>
              </a:ext>
            </a:extLst>
          </p:cNvPr>
          <p:cNvSpPr>
            <a:spLocks noGrp="1"/>
          </p:cNvSpPr>
          <p:nvPr>
            <p:ph idx="1"/>
          </p:nvPr>
        </p:nvSpPr>
        <p:spPr>
          <a:xfrm>
            <a:off x="340360" y="548640"/>
            <a:ext cx="11358880" cy="6167120"/>
          </a:xfrm>
        </p:spPr>
        <p:txBody>
          <a:bodyPr>
            <a:normAutofit fontScale="25000" lnSpcReduction="20000"/>
          </a:bodyPr>
          <a:lstStyle/>
          <a:p>
            <a:pPr marL="0" indent="0" algn="l" rtl="1">
              <a:lnSpc>
                <a:spcPct val="115000"/>
              </a:lnSpc>
              <a:spcAft>
                <a:spcPts val="800"/>
              </a:spcAft>
              <a:buNone/>
            </a:pPr>
            <a:r>
              <a:rPr lang="en-US" sz="9600" b="1" kern="100" dirty="0">
                <a:effectLst/>
                <a:latin typeface="Times New Roman" panose="02020603050405020304" pitchFamily="18" charset="0"/>
                <a:ea typeface="Aptos" panose="020B0004020202020204" pitchFamily="34" charset="0"/>
                <a:cs typeface="Times New Roman" panose="02020603050405020304" pitchFamily="18" charset="0"/>
              </a:rPr>
              <a:t>Advantages </a:t>
            </a:r>
          </a:p>
          <a:p>
            <a:pPr marL="0" indent="0">
              <a:lnSpc>
                <a:spcPct val="115000"/>
              </a:lnSpc>
              <a:spcAft>
                <a:spcPts val="800"/>
              </a:spcAft>
              <a:buNone/>
            </a:pP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1. Short analysis time.                                       2. good separation</a:t>
            </a:r>
          </a:p>
          <a:p>
            <a:pPr marL="0" indent="0" algn="l" rtl="1">
              <a:lnSpc>
                <a:spcPct val="115000"/>
              </a:lnSpc>
              <a:spcAft>
                <a:spcPts val="800"/>
              </a:spcAft>
              <a:buNone/>
            </a:pP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 3. There is no sample loss.                              4. Small amount of mobile phase required.</a:t>
            </a:r>
          </a:p>
          <a:p>
            <a:pPr marL="0" indent="0" rtl="1">
              <a:lnSpc>
                <a:spcPct val="115000"/>
              </a:lnSpc>
              <a:spcAft>
                <a:spcPts val="800"/>
              </a:spcAft>
              <a:buNone/>
            </a:pP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9600" b="1" kern="100" dirty="0">
                <a:effectLst/>
                <a:latin typeface="Times New Roman" panose="02020603050405020304" pitchFamily="18" charset="0"/>
                <a:ea typeface="Aptos" panose="020B0004020202020204" pitchFamily="34" charset="0"/>
                <a:cs typeface="Times New Roman" panose="02020603050405020304" pitchFamily="18" charset="0"/>
              </a:rPr>
              <a:t>Disadvantages </a:t>
            </a:r>
          </a:p>
          <a:p>
            <a:pPr marL="0" indent="0">
              <a:lnSpc>
                <a:spcPct val="115000"/>
              </a:lnSpc>
              <a:spcAft>
                <a:spcPts val="800"/>
              </a:spcAft>
              <a:buNone/>
            </a:pP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1. Limited number of substances that can be separated. </a:t>
            </a:r>
          </a:p>
          <a:p>
            <a:pPr marL="0" indent="0" rtl="1">
              <a:lnSpc>
                <a:spcPct val="115000"/>
              </a:lnSpc>
              <a:spcAft>
                <a:spcPts val="800"/>
              </a:spcAft>
              <a:buNone/>
            </a:pPr>
            <a:r>
              <a:rPr lang="en-US" sz="9600" kern="100" dirty="0">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2. </a:t>
            </a: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dust and other particulates may damage the columns and interfering with the detectors.</a:t>
            </a:r>
          </a:p>
          <a:p>
            <a:pPr marL="0" indent="0" rtl="1">
              <a:lnSpc>
                <a:spcPct val="115000"/>
              </a:lnSpc>
              <a:spcAft>
                <a:spcPts val="800"/>
              </a:spcAft>
              <a:buNone/>
            </a:pPr>
            <a:r>
              <a:rPr lang="en-US" sz="9600" b="1" kern="100" dirty="0">
                <a:effectLst/>
                <a:latin typeface="Times New Roman" panose="02020603050405020304" pitchFamily="18" charset="0"/>
                <a:ea typeface="Aptos" panose="020B0004020202020204" pitchFamily="34" charset="0"/>
                <a:cs typeface="Times New Roman" panose="02020603050405020304" pitchFamily="18" charset="0"/>
              </a:rPr>
              <a:t>Applications: </a:t>
            </a:r>
          </a:p>
          <a:p>
            <a:pPr marL="0" indent="0" rtl="1">
              <a:lnSpc>
                <a:spcPct val="115000"/>
              </a:lnSpc>
              <a:spcAft>
                <a:spcPts val="800"/>
              </a:spcAft>
              <a:buNone/>
            </a:pPr>
            <a:r>
              <a:rPr lang="en-US" sz="9600" kern="100" dirty="0">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1. </a:t>
            </a: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separation and Purification (viruses, enzymes, hormones, protein, polysaccharides and nucleic acid. </a:t>
            </a:r>
          </a:p>
          <a:p>
            <a:pPr marL="0" indent="0" rtl="1">
              <a:lnSpc>
                <a:spcPct val="115000"/>
              </a:lnSpc>
              <a:spcAft>
                <a:spcPts val="800"/>
              </a:spcAft>
              <a:buNone/>
            </a:pPr>
            <a:r>
              <a:rPr lang="en-US" sz="9600" kern="100" dirty="0">
                <a:latin typeface="Times New Roman" panose="02020603050405020304" pitchFamily="18" charset="0"/>
                <a:ea typeface="Aptos" panose="020B0004020202020204" pitchFamily="34" charset="0"/>
                <a:cs typeface="Times New Roman" panose="02020603050405020304" pitchFamily="18" charset="0"/>
                <a:sym typeface="Symbol" panose="05050102010706020507" pitchFamily="18" charset="2"/>
              </a:rPr>
              <a:t>2. </a:t>
            </a:r>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Molecular weight determination</a:t>
            </a:r>
          </a:p>
          <a:p>
            <a:endParaRPr lang="ar-IQ" dirty="0"/>
          </a:p>
        </p:txBody>
      </p:sp>
    </p:spTree>
    <p:extLst>
      <p:ext uri="{BB962C8B-B14F-4D97-AF65-F5344CB8AC3E}">
        <p14:creationId xmlns:p14="http://schemas.microsoft.com/office/powerpoint/2010/main" val="93121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260B-9758-5B7F-427D-B24B113D799B}"/>
              </a:ext>
            </a:extLst>
          </p:cNvPr>
          <p:cNvSpPr>
            <a:spLocks noGrp="1"/>
          </p:cNvSpPr>
          <p:nvPr>
            <p:ph type="title"/>
          </p:nvPr>
        </p:nvSpPr>
        <p:spPr>
          <a:xfrm>
            <a:off x="162560" y="365125"/>
            <a:ext cx="11673840" cy="1325563"/>
          </a:xfrm>
        </p:spPr>
        <p:txBody>
          <a:bodyPr/>
          <a:lstStyle/>
          <a:p>
            <a:pPr algn="ct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Column Chromatography</a:t>
            </a:r>
            <a:endParaRPr lang="ar-IQ"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65C2A6-0F1C-541A-D8C5-C2C8065EE5E3}"/>
              </a:ext>
            </a:extLst>
          </p:cNvPr>
          <p:cNvSpPr>
            <a:spLocks noGrp="1"/>
          </p:cNvSpPr>
          <p:nvPr>
            <p:ph idx="1"/>
          </p:nvPr>
        </p:nvSpPr>
        <p:spPr>
          <a:xfrm>
            <a:off x="284480" y="1605280"/>
            <a:ext cx="11450320" cy="4887595"/>
          </a:xfrm>
        </p:spPr>
        <p:txBody>
          <a:bodyPr>
            <a:normAutofit fontScale="92500" lnSpcReduction="10000"/>
          </a:bodyPr>
          <a:lstStyle/>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 a technique which is used to separate a single chemical compound from a mixture dissolved in a fluid. </a:t>
            </a:r>
          </a:p>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separates substances based on differential adsorption of compounds to the adsorbent as the compounds move through the column at different rates which allow them to get separated in fractions. </a:t>
            </a:r>
          </a:p>
          <a:p>
            <a:pPr>
              <a:lnSpc>
                <a:spcPct val="100000"/>
              </a:lnSpc>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Principle </a:t>
            </a:r>
          </a:p>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When the mobile phase along with the mixture that needs to be separated is introduced from the top of the column, the movement of the individual components of the mixture is at different rates. </a:t>
            </a:r>
          </a:p>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components with lower adsorption and affinity to stationary phase travel faster when compared to the greater adsorption and affinity with the stationary phase. </a:t>
            </a:r>
          </a:p>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components that move fast are removed first whereas the components that move slow are eluted out last. </a:t>
            </a:r>
          </a:p>
          <a:p>
            <a:pPr>
              <a:lnSpc>
                <a:spcPct val="10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adsorption of solute molecules to the column occurs in a reversible manner.</a:t>
            </a:r>
          </a:p>
          <a:p>
            <a:endParaRPr lang="ar-IQ" dirty="0"/>
          </a:p>
        </p:txBody>
      </p:sp>
    </p:spTree>
    <p:extLst>
      <p:ext uri="{BB962C8B-B14F-4D97-AF65-F5344CB8AC3E}">
        <p14:creationId xmlns:p14="http://schemas.microsoft.com/office/powerpoint/2010/main" val="237938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F2D8E6-C03D-CE2C-3CDA-3B2C69A803AB}"/>
              </a:ext>
            </a:extLst>
          </p:cNvPr>
          <p:cNvPicPr>
            <a:picLocks noGrp="1" noChangeAspect="1"/>
          </p:cNvPicPr>
          <p:nvPr>
            <p:ph idx="1"/>
          </p:nvPr>
        </p:nvPicPr>
        <p:blipFill>
          <a:blip r:embed="rId2"/>
          <a:stretch>
            <a:fillRect/>
          </a:stretch>
        </p:blipFill>
        <p:spPr>
          <a:xfrm>
            <a:off x="812800" y="568960"/>
            <a:ext cx="10627360" cy="5608003"/>
          </a:xfrm>
          <a:prstGeom prst="rect">
            <a:avLst/>
          </a:prstGeom>
        </p:spPr>
      </p:pic>
    </p:spTree>
    <p:extLst>
      <p:ext uri="{BB962C8B-B14F-4D97-AF65-F5344CB8AC3E}">
        <p14:creationId xmlns:p14="http://schemas.microsoft.com/office/powerpoint/2010/main" val="82186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3E15C-D74F-17E2-B3AE-B376E60D42A5}"/>
              </a:ext>
            </a:extLst>
          </p:cNvPr>
          <p:cNvSpPr>
            <a:spLocks noGrp="1"/>
          </p:cNvSpPr>
          <p:nvPr>
            <p:ph idx="1"/>
          </p:nvPr>
        </p:nvSpPr>
        <p:spPr>
          <a:xfrm>
            <a:off x="386080" y="426720"/>
            <a:ext cx="11531600" cy="6248400"/>
          </a:xfrm>
        </p:spPr>
        <p:txBody>
          <a:bodyPr>
            <a:normAutofit fontScale="92500" lnSpcReduction="20000"/>
          </a:bodyPr>
          <a:lstStyle/>
          <a:p>
            <a:pPr algn="l" rtl="1">
              <a:lnSpc>
                <a:spcPct val="115000"/>
              </a:lnSpc>
              <a:spcAft>
                <a:spcPts val="800"/>
              </a:spcAft>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Mobile phase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 This phase is made up of solvents as ethanol, acetone, water, etc. and it performs the following functions: </a:t>
            </a:r>
          </a:p>
          <a:p>
            <a:pPr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1. It acts as a solvent – sample mixture can be introduced in the column. </a:t>
            </a:r>
          </a:p>
          <a:p>
            <a:pPr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2. It acts as a developing agent – helps in the separation of components in the sample </a:t>
            </a:r>
          </a:p>
          <a:p>
            <a:pPr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3. It acts as an eluting agent – the components that are separated during the experiment are removed from the column </a:t>
            </a:r>
          </a:p>
          <a:p>
            <a:pPr marL="0" indent="0" algn="l" rtl="1">
              <a:lnSpc>
                <a:spcPct val="115000"/>
              </a:lnSpc>
              <a:spcAft>
                <a:spcPts val="800"/>
              </a:spcAft>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Stationary phase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 It is a solid material which should have good adsorption property and should be: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1. Stable and inert.                2. colorless, inexpensive and readily available.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3. Should allow free flow of mobile phase </a:t>
            </a:r>
          </a:p>
          <a:p>
            <a:pPr marL="0" indent="0" algn="l" rtl="1">
              <a:lnSpc>
                <a:spcPct val="115000"/>
              </a:lnSpc>
              <a:spcAft>
                <a:spcPts val="800"/>
              </a:spcAft>
              <a:buNone/>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4. It should be suitable for the separation of mixtures of various compounds.</a:t>
            </a:r>
          </a:p>
          <a:p>
            <a:endParaRPr lang="ar-IQ" sz="3200" dirty="0"/>
          </a:p>
        </p:txBody>
      </p:sp>
    </p:spTree>
    <p:extLst>
      <p:ext uri="{BB962C8B-B14F-4D97-AF65-F5344CB8AC3E}">
        <p14:creationId xmlns:p14="http://schemas.microsoft.com/office/powerpoint/2010/main" val="2570025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213</TotalTime>
  <Words>2463</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Abadi</vt:lpstr>
      <vt:lpstr>Aptos</vt:lpstr>
      <vt:lpstr>Arial</vt:lpstr>
      <vt:lpstr>Times New Roman</vt:lpstr>
      <vt:lpstr>Wingdings</vt:lpstr>
      <vt:lpstr>Office Theme</vt:lpstr>
      <vt:lpstr>PowerPoint Presentation</vt:lpstr>
      <vt:lpstr>Types of chromatography </vt:lpstr>
      <vt:lpstr>Gel - filtration chromatography </vt:lpstr>
      <vt:lpstr>PowerPoint Presentation</vt:lpstr>
      <vt:lpstr>PowerPoint Presentation</vt:lpstr>
      <vt:lpstr>PowerPoint Presentation</vt:lpstr>
      <vt:lpstr>Column Chromatography</vt:lpstr>
      <vt:lpstr>PowerPoint Presentation</vt:lpstr>
      <vt:lpstr>PowerPoint Presentation</vt:lpstr>
      <vt:lpstr>PowerPoint Presentation</vt:lpstr>
      <vt:lpstr>Gas chromatography</vt:lpstr>
      <vt:lpstr>PowerPoint Presentation</vt:lpstr>
      <vt:lpstr>PowerPoint Presentation</vt:lpstr>
      <vt:lpstr>High-performance liquid chromatography</vt:lpstr>
      <vt:lpstr>PowerPoint Presentation</vt:lpstr>
      <vt:lpstr>PowerPoint Presentation</vt:lpstr>
      <vt:lpstr>PowerPoint Presentation</vt:lpstr>
      <vt:lpstr>ELECTROPHORESIS  </vt:lpstr>
      <vt:lpstr>PowerPoint Presentation</vt:lpstr>
      <vt:lpstr>PowerPoint Presentation</vt:lpstr>
      <vt:lpstr>PowerPoint Presentation</vt:lpstr>
      <vt:lpstr>Affinity Chromatography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Office</cp:lastModifiedBy>
  <cp:revision>1</cp:revision>
  <dcterms:created xsi:type="dcterms:W3CDTF">2025-02-28T14:49:01Z</dcterms:created>
  <dcterms:modified xsi:type="dcterms:W3CDTF">2025-02-28T18:22:11Z</dcterms:modified>
</cp:coreProperties>
</file>