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E2F19-E00E-6183-B5FF-5A88C5AC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60C6F6-9BAF-02F3-1CF4-073F16F72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E1FC0-2249-C014-9A31-6F583A2E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EF24C-D9B2-C9D7-9C10-DE449E30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42BD8-2678-BD20-FCA8-7B52364C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79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DAC1-EE4A-274F-8585-285D9652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A03BA-4BAA-3D8F-0D92-47E73F49A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7786A-69E6-E0E3-8030-944A7AB8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A8FD-1C81-7571-A6B7-71CFB7C9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19ECF-B71F-D004-071C-C478F19C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022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A1915F-64B8-795A-BAFA-922F5CE7E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E4177-701E-6444-F943-DE97ED76C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3A6DA-BC12-89E0-2A7B-592C4C36C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39782-4FEE-5922-FF98-9031C5583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9C90F-FBA1-2EBD-1C01-241F177D0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192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A716-5303-01A6-F642-F0B3548C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98B05-79C8-D725-51BA-CC1DCFFD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45E4D-7795-7571-B13F-0E889066E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CA3F6-5DD2-33CB-EE4E-E01DAC78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D9BF9-6CD8-609B-3BD0-2C6C755E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518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AAE30-7F49-4283-0DF2-5AD11EE2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960AB-3B9A-177B-E975-05BD57903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2C942-A962-5D52-E5A5-EBEFB7E71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9681C-31E4-12A5-E8D3-43F211E8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2727A-CEED-8378-A5E2-803E77C38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736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2ACF2-376F-DBB9-BA1F-45FEA2829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471C2-6F9E-9941-4F1E-7DC522B1F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D35E2-515A-C042-081C-FA1323986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93DB3-147C-7A31-3088-5921D1BC9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8A2C7-5E6A-7D03-083B-3A0F5350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F6547E-A453-3EEB-0B50-BB24D3E7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815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29B5-F8AA-395B-90B5-5621C8E5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63AC2-C0A0-389D-9EB3-B36FC8631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5209D-DB95-3690-EA7C-393122C5F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B5A5E-C73C-5DAB-0643-F44914A20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9898D3-0347-12EF-1602-122A53003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A6C8DD-69C3-515D-5B65-FDCDABA7A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CFA20F-353D-A7DB-B405-E24290F6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78822-9406-24CA-B330-FE5AAF42F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585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0C030-9006-0E05-1FC7-A6AEE3EB9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071DF9-9A80-3CB7-B2AA-C0B37D62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856FC-1B1F-AE55-BBF5-A09CD3EA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7AE09-D17C-412E-4DCC-C02408C20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815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41959-33E3-D5FF-AFC6-086756A8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5D22D-2A57-8A31-BD0A-F1338269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5B3A7-1ADB-126D-F59A-083FC496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078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DE44-905F-DABA-F1D2-C676D975D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B048B-A2F0-F3DE-BC6B-37F91F0E1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75218-529C-149D-654F-28C0441CD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9F58E-1936-4B46-D5A1-51842340C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57256-6ADA-C0AE-11C4-41A71EA5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48A1B-EBFA-E2FD-9FB6-8C58F161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413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D6B9-55CA-BE9B-F0CC-C4B1E605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4BF0A-5BC0-510D-E59C-9D33E244F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A7756-93CC-2BA2-61D1-A0F04C814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27219-F152-C6A1-EB20-1ECA2DB40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D2521-2AC0-24A1-27DB-0A2EEFE15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758F8-AE79-76F4-9033-C920272F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754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201208-7991-112E-74B1-B8C1658B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09173-1C81-3C50-6EA4-497753469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70EA8-1ABF-2458-1652-0A0A219DE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10F96B-468D-48F8-8F08-6BFC912F0CC6}" type="datetimeFigureOut">
              <a:rPr lang="ar-IQ" smtClean="0"/>
              <a:t>03/09/1446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3CBE5-FEEA-7E9F-6BFA-2F36BC9AE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B657C-6EE7-9C44-BF9D-346A7039A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AFF6F8-B85C-4063-8894-AC3318AAC9A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175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8">
            <a:extLst>
              <a:ext uri="{FF2B5EF4-FFF2-40B4-BE49-F238E27FC236}">
                <a16:creationId xmlns:a16="http://schemas.microsoft.com/office/drawing/2014/main" id="{BF367A0C-3E85-DFED-AA4D-8FF9D08D6A1A}"/>
              </a:ext>
            </a:extLst>
          </p:cNvPr>
          <p:cNvSpPr txBox="1">
            <a:spLocks/>
          </p:cNvSpPr>
          <p:nvPr/>
        </p:nvSpPr>
        <p:spPr>
          <a:xfrm>
            <a:off x="654201" y="958672"/>
            <a:ext cx="4494741" cy="873957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95"/>
              </a:spcBef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AL-</a:t>
            </a:r>
            <a:r>
              <a:rPr lang="en-US" sz="2800" b="1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Mustaqbal</a:t>
            </a:r>
            <a:r>
              <a:rPr lang="en-US" sz="2800" b="1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lang="en-US" sz="2800" b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en-US" sz="2800" dirty="0"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Pharmacy</a:t>
            </a:r>
            <a:r>
              <a:rPr lang="en-US" sz="2800" b="1" spc="-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5CD76B-2F3A-33F6-9C9B-E6C011A74485}"/>
              </a:ext>
            </a:extLst>
          </p:cNvPr>
          <p:cNvSpPr/>
          <p:nvPr/>
        </p:nvSpPr>
        <p:spPr>
          <a:xfrm>
            <a:off x="0" y="2242456"/>
            <a:ext cx="5984240" cy="232115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Pharmacognosy 1</a:t>
            </a:r>
          </a:p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Second stage </a:t>
            </a:r>
          </a:p>
          <a:p>
            <a:pPr marL="921385">
              <a:lnSpc>
                <a:spcPct val="100000"/>
              </a:lnSpc>
              <a:spcBef>
                <a:spcPts val="245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Lab. 7 Column Chromatography  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C0B70-C271-8368-8C17-5631ED4CE470}"/>
              </a:ext>
            </a:extLst>
          </p:cNvPr>
          <p:cNvSpPr/>
          <p:nvPr/>
        </p:nvSpPr>
        <p:spPr>
          <a:xfrm>
            <a:off x="1869439" y="4321628"/>
            <a:ext cx="4371969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800" b="1" spc="-40" dirty="0">
                <a:solidFill>
                  <a:srgbClr val="C00000"/>
                </a:solidFill>
                <a:latin typeface="Times New Roman"/>
                <a:cs typeface="Times New Roman"/>
              </a:rPr>
              <a:t>Dr.</a:t>
            </a:r>
            <a:r>
              <a:rPr lang="en-US" sz="28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imes New Roman"/>
                <a:cs typeface="Times New Roman"/>
              </a:rPr>
              <a:t>Abdulla Al-</a:t>
            </a:r>
            <a:r>
              <a:rPr lang="en-US" sz="2800" b="1" dirty="0" err="1">
                <a:solidFill>
                  <a:srgbClr val="C00000"/>
                </a:solidFill>
                <a:latin typeface="Times New Roman"/>
                <a:cs typeface="Times New Roman"/>
              </a:rPr>
              <a:t>Khakani</a:t>
            </a:r>
            <a:endParaRPr lang="en-US" sz="2800" b="1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Dr. Haider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Redha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3D692C-B0A3-C54B-2E5D-F01EC4A22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272" y="270093"/>
            <a:ext cx="2978092" cy="275105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76200">
            <a:extrusionClr>
              <a:schemeClr val="tx2">
                <a:lumMod val="10000"/>
                <a:lumOff val="90000"/>
              </a:schemeClr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olumn chromatography diagram">
            <a:extLst>
              <a:ext uri="{FF2B5EF4-FFF2-40B4-BE49-F238E27FC236}">
                <a16:creationId xmlns:a16="http://schemas.microsoft.com/office/drawing/2014/main" id="{FE9703EE-1B2B-537E-274A-F167A34F3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820" y="3221490"/>
            <a:ext cx="4541544" cy="298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3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8F73-AF2F-24FF-CA69-23F64C5C8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400" spc="-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Column Chromatography</a:t>
            </a:r>
            <a:br>
              <a:rPr lang="en-US" sz="4400" kern="1400" spc="-5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ar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EDB8E-919D-8E99-E802-7A7AE1718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374" y="1135118"/>
            <a:ext cx="10918865" cy="5204722"/>
          </a:xfrm>
        </p:spPr>
        <p:txBody>
          <a:bodyPr>
            <a:normAutofit/>
          </a:bodyPr>
          <a:lstStyle/>
          <a:p>
            <a:pPr indent="180340" algn="just">
              <a:lnSpc>
                <a:spcPct val="150000"/>
              </a:lnSpc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715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includes chromatographic methods in which: </a:t>
            </a:r>
          </a:p>
          <a:p>
            <a:pPr marL="5715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stationary phase is either solid or liquid packed into a column.  </a:t>
            </a:r>
          </a:p>
          <a:p>
            <a:pPr marL="5715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mobile phase is a moving liquid or gas.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According to the mechanism of separation of solutes, five major types of CC are distinguished. </a:t>
            </a:r>
          </a:p>
          <a:p>
            <a:pPr marL="5715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Usually, one mechanism predominates but does not exclude the others.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7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917308-7FAF-6609-2908-9A3E55231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013773"/>
              </p:ext>
            </p:extLst>
          </p:nvPr>
        </p:nvGraphicFramePr>
        <p:xfrm>
          <a:off x="-157697" y="0"/>
          <a:ext cx="12136337" cy="69588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4761">
                  <a:extLst>
                    <a:ext uri="{9D8B030D-6E8A-4147-A177-3AD203B41FA5}">
                      <a16:colId xmlns:a16="http://schemas.microsoft.com/office/drawing/2014/main" val="1767610941"/>
                    </a:ext>
                  </a:extLst>
                </a:gridCol>
                <a:gridCol w="2987192">
                  <a:extLst>
                    <a:ext uri="{9D8B030D-6E8A-4147-A177-3AD203B41FA5}">
                      <a16:colId xmlns:a16="http://schemas.microsoft.com/office/drawing/2014/main" val="1621543970"/>
                    </a:ext>
                  </a:extLst>
                </a:gridCol>
                <a:gridCol w="2987192">
                  <a:extLst>
                    <a:ext uri="{9D8B030D-6E8A-4147-A177-3AD203B41FA5}">
                      <a16:colId xmlns:a16="http://schemas.microsoft.com/office/drawing/2014/main" val="1023934040"/>
                    </a:ext>
                  </a:extLst>
                </a:gridCol>
                <a:gridCol w="2987192">
                  <a:extLst>
                    <a:ext uri="{9D8B030D-6E8A-4147-A177-3AD203B41FA5}">
                      <a16:colId xmlns:a16="http://schemas.microsoft.com/office/drawing/2014/main" val="915283288"/>
                    </a:ext>
                  </a:extLst>
                </a:gridCol>
              </a:tblGrid>
              <a:tr h="405965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400" b="1" kern="120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Mechanism</a:t>
                      </a:r>
                      <a:endParaRPr lang="en-US" sz="2000" kern="10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400" b="1" kern="120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 phase</a:t>
                      </a:r>
                      <a:endParaRPr lang="en-US" sz="2000" kern="10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400" b="1" kern="1200" dirty="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Stationary phase</a:t>
                      </a:r>
                      <a:endParaRPr lang="en-US" sz="2000" kern="100" dirty="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400" b="1" kern="1200" dirty="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Mode or type</a:t>
                      </a:r>
                      <a:endParaRPr lang="en-US" sz="2000" kern="100" dirty="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374942"/>
                  </a:ext>
                </a:extLst>
              </a:tr>
              <a:tr h="1842147"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Solutes move at different rates according to the forces of attraction to the stationary phase.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Liquid or gas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Solid that attracts the solutes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Adsorption Chromatography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7946953"/>
                  </a:ext>
                </a:extLst>
              </a:tr>
              <a:tr h="1842147"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Solutes equilibrate between the 2 phases according to their partition coefficients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Liquid or gas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Thin film of liquid formed on the surface of a solid inert support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Partition Chromatography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22479"/>
                  </a:ext>
                </a:extLst>
              </a:tr>
              <a:tr h="2791673"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Solute ions of charge opposite to the fixed ions are attracted to the resin by electrostatic forces &amp; replace the mobile counterions.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Liquid containing electrolytes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Solid resin that carries fixed ions &amp; mobile counterions of opposite charge attached by covalent bonds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20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Ion Exchange Chromatography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254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41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3E115BB-A556-9011-1FBB-5A2E711A5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160785"/>
              </p:ext>
            </p:extLst>
          </p:nvPr>
        </p:nvGraphicFramePr>
        <p:xfrm>
          <a:off x="-1" y="91440"/>
          <a:ext cx="12120880" cy="6766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30220">
                  <a:extLst>
                    <a:ext uri="{9D8B030D-6E8A-4147-A177-3AD203B41FA5}">
                      <a16:colId xmlns:a16="http://schemas.microsoft.com/office/drawing/2014/main" val="3200362509"/>
                    </a:ext>
                  </a:extLst>
                </a:gridCol>
                <a:gridCol w="3030220">
                  <a:extLst>
                    <a:ext uri="{9D8B030D-6E8A-4147-A177-3AD203B41FA5}">
                      <a16:colId xmlns:a16="http://schemas.microsoft.com/office/drawing/2014/main" val="2838144214"/>
                    </a:ext>
                  </a:extLst>
                </a:gridCol>
                <a:gridCol w="3030220">
                  <a:extLst>
                    <a:ext uri="{9D8B030D-6E8A-4147-A177-3AD203B41FA5}">
                      <a16:colId xmlns:a16="http://schemas.microsoft.com/office/drawing/2014/main" val="3407650175"/>
                    </a:ext>
                  </a:extLst>
                </a:gridCol>
                <a:gridCol w="3030220">
                  <a:extLst>
                    <a:ext uri="{9D8B030D-6E8A-4147-A177-3AD203B41FA5}">
                      <a16:colId xmlns:a16="http://schemas.microsoft.com/office/drawing/2014/main" val="2817829749"/>
                    </a:ext>
                  </a:extLst>
                </a:gridCol>
              </a:tblGrid>
              <a:tr h="567550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Mechanism</a:t>
                      </a:r>
                      <a:endParaRPr lang="en-US" sz="1800" kern="10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 phase</a:t>
                      </a:r>
                      <a:endParaRPr lang="en-US" sz="1800" kern="10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Stationary phase</a:t>
                      </a:r>
                      <a:endParaRPr lang="en-US" sz="1800" kern="100" dirty="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EE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Mode or type</a:t>
                      </a:r>
                      <a:endParaRPr lang="en-US" sz="1800" kern="100" dirty="0">
                        <a:solidFill>
                          <a:srgbClr val="EE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88352"/>
                  </a:ext>
                </a:extLst>
              </a:tr>
              <a:tr h="4298396">
                <a:tc>
                  <a:txBody>
                    <a:bodyPr/>
                    <a:lstStyle/>
                    <a:p>
                      <a:pPr indent="180340" algn="l" rtl="1" fontAlgn="base">
                        <a:lnSpc>
                          <a:spcPct val="150000"/>
                        </a:lnSpc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Molecules separate according to their size: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80340" algn="l" rtl="1" eaLnBrk="0" fontAlgn="base" hangingPunct="0">
                        <a:lnSpc>
                          <a:spcPct val="150000"/>
                        </a:lnSpc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Smaller molecules enter the pores of the gel, And need a larger volume of eluent.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Larger molecules pass through the column at a faster rate.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Liquid 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Porous gel with no attractive action on solute molecules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Molecular Exclusion Chromatography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594276"/>
                  </a:ext>
                </a:extLst>
              </a:tr>
              <a:tr h="1900614"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Special kind of solute molecules interact with those immobilized on the stationary phase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Liquid or gas 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Solid on which specific molecules are immobilized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l" rtl="1">
                        <a:lnSpc>
                          <a:spcPct val="150000"/>
                        </a:lnSpc>
                        <a:buNone/>
                      </a:pPr>
                      <a:r>
                        <a:rPr lang="en-US" sz="1800" b="1" kern="1200" dirty="0">
                          <a:solidFill>
                            <a:srgbClr val="00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Affinity Chromatography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39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31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158E0-6115-7C2E-A242-6CCA57D6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ar-IQ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Column chromatography</a:t>
            </a:r>
            <a:br>
              <a:rPr kumimoji="0" lang="en-US" altLang="ar-IQ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ar-IQ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FFF89B-982C-FF17-24F7-811733F09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374" y="1489508"/>
            <a:ext cx="11342028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Stationary phase is held in a narrow tube through which the mobile phase is forced under pressure or under the effect of gravity.</a:t>
            </a:r>
            <a:endParaRPr kumimoji="0" lang="en-US" altLang="ar-IQ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IQ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340E7245-45A4-ED6F-7555-58C40F308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810" y="3159564"/>
            <a:ext cx="7130373" cy="316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787DDA5-E12A-87A0-3D6C-5DCA83D19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856" y="45021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146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4BCAF-C39A-B86E-CE31-10503FAB9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464" y="375920"/>
            <a:ext cx="11191456" cy="6299199"/>
          </a:xfrm>
        </p:spPr>
        <p:txBody>
          <a:bodyPr>
            <a:normAutofit/>
          </a:bodyPr>
          <a:lstStyle/>
          <a:p>
            <a:pPr indent="180340">
              <a:lnSpc>
                <a:spcPct val="150000"/>
              </a:lnSpc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Packing &amp; operating the column: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1- Packing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selection of the method of packing depends mainly on the density of the solid. </a:t>
            </a:r>
          </a:p>
          <a:p>
            <a:pPr indent="18034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Techniques used are the wet, dry &amp; slurry methods.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all cases avoid inclusion of air bubbles.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2- Sample Application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>
              <a:lnSpc>
                <a:spcPct val="150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Apply evenly &amp; in a concentrated solution to the top of the column which is protected from disturbance (e.g. add glass wool or filter paper).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6478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58AAC-DA87-7F8E-E3D0-CD2AF96D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880" y="697070"/>
            <a:ext cx="10515600" cy="5927249"/>
          </a:xfrm>
        </p:spPr>
        <p:txBody>
          <a:bodyPr/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3-Elution techniques: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IQ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14EC47-827E-04C2-746C-D8C9409E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03857"/>
              </p:ext>
            </p:extLst>
          </p:nvPr>
        </p:nvGraphicFramePr>
        <p:xfrm>
          <a:off x="281940" y="1150599"/>
          <a:ext cx="11333480" cy="59272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66740">
                  <a:extLst>
                    <a:ext uri="{9D8B030D-6E8A-4147-A177-3AD203B41FA5}">
                      <a16:colId xmlns:a16="http://schemas.microsoft.com/office/drawing/2014/main" val="3149504522"/>
                    </a:ext>
                  </a:extLst>
                </a:gridCol>
                <a:gridCol w="5666740">
                  <a:extLst>
                    <a:ext uri="{9D8B030D-6E8A-4147-A177-3AD203B41FA5}">
                      <a16:colId xmlns:a16="http://schemas.microsoft.com/office/drawing/2014/main" val="2407288182"/>
                    </a:ext>
                  </a:extLst>
                </a:gridCol>
              </a:tblGrid>
              <a:tr h="420037">
                <a:tc>
                  <a:txBody>
                    <a:bodyPr/>
                    <a:lstStyle/>
                    <a:p>
                      <a:pPr indent="180340">
                        <a:buNone/>
                      </a:pPr>
                      <a:r>
                        <a:rPr lang="en-US" sz="24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Procedure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buNone/>
                      </a:pPr>
                      <a:r>
                        <a:rPr lang="en-US" sz="2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Technique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5827709"/>
                  </a:ext>
                </a:extLst>
              </a:tr>
              <a:tr h="840074">
                <a:tc>
                  <a:txBody>
                    <a:bodyPr/>
                    <a:lstStyle/>
                    <a:p>
                      <a:pPr indent="180340">
                        <a:buNone/>
                      </a:pPr>
                      <a:r>
                        <a:rPr lang="en-US" sz="24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Addition of solvent mixture of fixed composition during the whole process.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buNone/>
                      </a:pPr>
                      <a:r>
                        <a:rPr lang="en-US" sz="2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Isocratic elution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8005225"/>
                  </a:ext>
                </a:extLst>
              </a:tr>
              <a:tr h="4667137">
                <a:tc>
                  <a:txBody>
                    <a:bodyPr/>
                    <a:lstStyle/>
                    <a:p>
                      <a:pPr indent="180340">
                        <a:buNone/>
                      </a:pPr>
                      <a:r>
                        <a:rPr lang="en-US" sz="2400" b="1" u="sng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Continuous or linear elution</a:t>
                      </a:r>
                      <a:r>
                        <a:rPr lang="en-US" sz="2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in which there is continuous change in the composition of the mobile phase over a period (e.g. polarity, pH or ionic strength).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80340">
                        <a:buNone/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indent="180340">
                        <a:buNone/>
                      </a:pPr>
                      <a:r>
                        <a:rPr lang="en-US" sz="2400" b="1" u="sng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Step wise or fractional elution</a:t>
                      </a:r>
                      <a:r>
                        <a:rPr lang="en-US" sz="2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in which the change is not continuous i.e. a sudden change in the composition of the mobile phase is followed by a period where the mobile phase is held constant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buNone/>
                      </a:pPr>
                      <a:r>
                        <a:rPr lang="en-US" sz="2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Gradient elution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046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42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A4F08-0665-FEFC-346E-C6F1625AD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78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indent="180340" rtl="1">
              <a:lnSpc>
                <a:spcPct val="150000"/>
              </a:lnSpc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4- Detection: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rtl="1">
              <a:lnSpc>
                <a:spcPct val="150000"/>
              </a:lnSpc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 column detection for colored or fluorescent compounds directly after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rtl="1">
              <a:lnSpc>
                <a:spcPct val="150000"/>
              </a:lnSpc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developing the chromatogram.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Monitoring of eluted fractions (PC or TLC). 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Using special detectors connected to the column such as refractive index, UV detector.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br>
              <a:rPr lang="en-US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59651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513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Wingdings</vt:lpstr>
      <vt:lpstr>Office Theme</vt:lpstr>
      <vt:lpstr>PowerPoint Presentation</vt:lpstr>
      <vt:lpstr>Column Chromatography </vt:lpstr>
      <vt:lpstr>PowerPoint Presentation</vt:lpstr>
      <vt:lpstr>PowerPoint Presentation</vt:lpstr>
      <vt:lpstr>Column chromatography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</dc:creator>
  <cp:lastModifiedBy>Office</cp:lastModifiedBy>
  <cp:revision>1</cp:revision>
  <dcterms:created xsi:type="dcterms:W3CDTF">2025-03-02T20:25:44Z</dcterms:created>
  <dcterms:modified xsi:type="dcterms:W3CDTF">2025-03-02T21:53:15Z</dcterms:modified>
</cp:coreProperties>
</file>