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7" r:id="rId2"/>
    <p:sldId id="269" r:id="rId3"/>
    <p:sldId id="270" r:id="rId4"/>
    <p:sldId id="272" r:id="rId5"/>
    <p:sldId id="273" r:id="rId6"/>
    <p:sldId id="274" r:id="rId7"/>
    <p:sldId id="275" r:id="rId8"/>
    <p:sldId id="276" r:id="rId9"/>
    <p:sldId id="277" r:id="rId10"/>
    <p:sldId id="278" r:id="rId11"/>
    <p:sldId id="279" r:id="rId12"/>
    <p:sldId id="280" r:id="rId13"/>
    <p:sldId id="281" r:id="rId14"/>
    <p:sldId id="283" r:id="rId15"/>
    <p:sldId id="284" r:id="rId16"/>
    <p:sldId id="285"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25" d="100"/>
          <a:sy n="125" d="100"/>
        </p:scale>
        <p:origin x="-226" y="451"/>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D2E2956-6E14-41D2-83B0-60F8A8DC0B17}" type="datetimeFigureOut">
              <a:rPr lang="en-US" smtClean="0"/>
              <a:t>3/6/2025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857EE3-B3EA-41DD-8CA1-53D63ED5F1CD}" type="slidenum">
              <a:rPr lang="en-US" smtClean="0"/>
              <a:t>‹#›</a:t>
            </a:fld>
            <a:endParaRPr lang="en-US"/>
          </a:p>
        </p:txBody>
      </p:sp>
    </p:spTree>
    <p:extLst>
      <p:ext uri="{BB962C8B-B14F-4D97-AF65-F5344CB8AC3E}">
        <p14:creationId xmlns:p14="http://schemas.microsoft.com/office/powerpoint/2010/main" val="42863893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D2E2956-6E14-41D2-83B0-60F8A8DC0B17}" type="datetimeFigureOut">
              <a:rPr lang="en-US" smtClean="0"/>
              <a:t>3/6/2025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857EE3-B3EA-41DD-8CA1-53D63ED5F1CD}" type="slidenum">
              <a:rPr lang="en-US" smtClean="0"/>
              <a:t>‹#›</a:t>
            </a:fld>
            <a:endParaRPr lang="en-US"/>
          </a:p>
        </p:txBody>
      </p:sp>
    </p:spTree>
    <p:extLst>
      <p:ext uri="{BB962C8B-B14F-4D97-AF65-F5344CB8AC3E}">
        <p14:creationId xmlns:p14="http://schemas.microsoft.com/office/powerpoint/2010/main" val="29774083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D2E2956-6E14-41D2-83B0-60F8A8DC0B17}" type="datetimeFigureOut">
              <a:rPr lang="en-US" smtClean="0"/>
              <a:t>3/6/2025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857EE3-B3EA-41DD-8CA1-53D63ED5F1CD}" type="slidenum">
              <a:rPr lang="en-US" smtClean="0"/>
              <a:t>‹#›</a:t>
            </a:fld>
            <a:endParaRPr lang="en-US"/>
          </a:p>
        </p:txBody>
      </p:sp>
    </p:spTree>
    <p:extLst>
      <p:ext uri="{BB962C8B-B14F-4D97-AF65-F5344CB8AC3E}">
        <p14:creationId xmlns:p14="http://schemas.microsoft.com/office/powerpoint/2010/main" val="1452185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D2E2956-6E14-41D2-83B0-60F8A8DC0B17}" type="datetimeFigureOut">
              <a:rPr lang="en-US" smtClean="0"/>
              <a:t>3/6/2025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857EE3-B3EA-41DD-8CA1-53D63ED5F1CD}" type="slidenum">
              <a:rPr lang="en-US" smtClean="0"/>
              <a:t>‹#›</a:t>
            </a:fld>
            <a:endParaRPr lang="en-US"/>
          </a:p>
        </p:txBody>
      </p:sp>
    </p:spTree>
    <p:extLst>
      <p:ext uri="{BB962C8B-B14F-4D97-AF65-F5344CB8AC3E}">
        <p14:creationId xmlns:p14="http://schemas.microsoft.com/office/powerpoint/2010/main" val="8182468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D2E2956-6E14-41D2-83B0-60F8A8DC0B17}" type="datetimeFigureOut">
              <a:rPr lang="en-US" smtClean="0"/>
              <a:t>3/6/2025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857EE3-B3EA-41DD-8CA1-53D63ED5F1CD}" type="slidenum">
              <a:rPr lang="en-US" smtClean="0"/>
              <a:t>‹#›</a:t>
            </a:fld>
            <a:endParaRPr lang="en-US"/>
          </a:p>
        </p:txBody>
      </p:sp>
    </p:spTree>
    <p:extLst>
      <p:ext uri="{BB962C8B-B14F-4D97-AF65-F5344CB8AC3E}">
        <p14:creationId xmlns:p14="http://schemas.microsoft.com/office/powerpoint/2010/main" val="245790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D2E2956-6E14-41D2-83B0-60F8A8DC0B17}" type="datetimeFigureOut">
              <a:rPr lang="en-US" smtClean="0"/>
              <a:t>3/6/2025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857EE3-B3EA-41DD-8CA1-53D63ED5F1CD}" type="slidenum">
              <a:rPr lang="en-US" smtClean="0"/>
              <a:t>‹#›</a:t>
            </a:fld>
            <a:endParaRPr lang="en-US"/>
          </a:p>
        </p:txBody>
      </p:sp>
    </p:spTree>
    <p:extLst>
      <p:ext uri="{BB962C8B-B14F-4D97-AF65-F5344CB8AC3E}">
        <p14:creationId xmlns:p14="http://schemas.microsoft.com/office/powerpoint/2010/main" val="21162298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D2E2956-6E14-41D2-83B0-60F8A8DC0B17}" type="datetimeFigureOut">
              <a:rPr lang="en-US" smtClean="0"/>
              <a:t>3/6/2025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9857EE3-B3EA-41DD-8CA1-53D63ED5F1CD}" type="slidenum">
              <a:rPr lang="en-US" smtClean="0"/>
              <a:t>‹#›</a:t>
            </a:fld>
            <a:endParaRPr lang="en-US"/>
          </a:p>
        </p:txBody>
      </p:sp>
    </p:spTree>
    <p:extLst>
      <p:ext uri="{BB962C8B-B14F-4D97-AF65-F5344CB8AC3E}">
        <p14:creationId xmlns:p14="http://schemas.microsoft.com/office/powerpoint/2010/main" val="28903333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D2E2956-6E14-41D2-83B0-60F8A8DC0B17}" type="datetimeFigureOut">
              <a:rPr lang="en-US" smtClean="0"/>
              <a:t>3/6/2025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9857EE3-B3EA-41DD-8CA1-53D63ED5F1CD}" type="slidenum">
              <a:rPr lang="en-US" smtClean="0"/>
              <a:t>‹#›</a:t>
            </a:fld>
            <a:endParaRPr lang="en-US"/>
          </a:p>
        </p:txBody>
      </p:sp>
    </p:spTree>
    <p:extLst>
      <p:ext uri="{BB962C8B-B14F-4D97-AF65-F5344CB8AC3E}">
        <p14:creationId xmlns:p14="http://schemas.microsoft.com/office/powerpoint/2010/main" val="20737427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2E2956-6E14-41D2-83B0-60F8A8DC0B17}" type="datetimeFigureOut">
              <a:rPr lang="en-US" smtClean="0"/>
              <a:t>3/6/2025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9857EE3-B3EA-41DD-8CA1-53D63ED5F1CD}" type="slidenum">
              <a:rPr lang="en-US" smtClean="0"/>
              <a:t>‹#›</a:t>
            </a:fld>
            <a:endParaRPr lang="en-US"/>
          </a:p>
        </p:txBody>
      </p:sp>
    </p:spTree>
    <p:extLst>
      <p:ext uri="{BB962C8B-B14F-4D97-AF65-F5344CB8AC3E}">
        <p14:creationId xmlns:p14="http://schemas.microsoft.com/office/powerpoint/2010/main" val="19589218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D2E2956-6E14-41D2-83B0-60F8A8DC0B17}" type="datetimeFigureOut">
              <a:rPr lang="en-US" smtClean="0"/>
              <a:t>3/6/2025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857EE3-B3EA-41DD-8CA1-53D63ED5F1CD}" type="slidenum">
              <a:rPr lang="en-US" smtClean="0"/>
              <a:t>‹#›</a:t>
            </a:fld>
            <a:endParaRPr lang="en-US"/>
          </a:p>
        </p:txBody>
      </p:sp>
    </p:spTree>
    <p:extLst>
      <p:ext uri="{BB962C8B-B14F-4D97-AF65-F5344CB8AC3E}">
        <p14:creationId xmlns:p14="http://schemas.microsoft.com/office/powerpoint/2010/main" val="10173394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D2E2956-6E14-41D2-83B0-60F8A8DC0B17}" type="datetimeFigureOut">
              <a:rPr lang="en-US" smtClean="0"/>
              <a:t>3/6/2025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857EE3-B3EA-41DD-8CA1-53D63ED5F1CD}" type="slidenum">
              <a:rPr lang="en-US" smtClean="0"/>
              <a:t>‹#›</a:t>
            </a:fld>
            <a:endParaRPr lang="en-US"/>
          </a:p>
        </p:txBody>
      </p:sp>
    </p:spTree>
    <p:extLst>
      <p:ext uri="{BB962C8B-B14F-4D97-AF65-F5344CB8AC3E}">
        <p14:creationId xmlns:p14="http://schemas.microsoft.com/office/powerpoint/2010/main" val="20174502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2E2956-6E14-41D2-83B0-60F8A8DC0B17}" type="datetimeFigureOut">
              <a:rPr lang="en-US" smtClean="0"/>
              <a:t>3/6/2025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857EE3-B3EA-41DD-8CA1-53D63ED5F1CD}" type="slidenum">
              <a:rPr lang="en-US" smtClean="0"/>
              <a:t>‹#›</a:t>
            </a:fld>
            <a:endParaRPr lang="en-US"/>
          </a:p>
        </p:txBody>
      </p:sp>
    </p:spTree>
    <p:extLst>
      <p:ext uri="{BB962C8B-B14F-4D97-AF65-F5344CB8AC3E}">
        <p14:creationId xmlns:p14="http://schemas.microsoft.com/office/powerpoint/2010/main" val="5901059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91680" y="2132856"/>
            <a:ext cx="6264696" cy="4524315"/>
          </a:xfrm>
          <a:prstGeom prst="rect">
            <a:avLst/>
          </a:prstGeom>
        </p:spPr>
        <p:txBody>
          <a:bodyPr wrap="square">
            <a:spAutoFit/>
          </a:bodyPr>
          <a:lstStyle/>
          <a:p>
            <a:pPr algn="ctr"/>
            <a:r>
              <a:rPr lang="en-US" sz="3200" b="1" dirty="0">
                <a:solidFill>
                  <a:prstClr val="black"/>
                </a:solidFill>
                <a:latin typeface="Arabic Typesetting" pitchFamily="66" charset="-78"/>
                <a:cs typeface="Arabic Typesetting" pitchFamily="66" charset="-78"/>
              </a:rPr>
              <a:t>                                          </a:t>
            </a:r>
            <a:r>
              <a:rPr lang="ar-IQ" sz="3200" b="1" dirty="0">
                <a:solidFill>
                  <a:prstClr val="black"/>
                </a:solidFill>
                <a:latin typeface="Arabic Typesetting" pitchFamily="66" charset="-78"/>
                <a:cs typeface="Arabic Typesetting" pitchFamily="66" charset="-78"/>
              </a:rPr>
              <a:t>كلية العلوم</a:t>
            </a:r>
            <a:r>
              <a:rPr lang="ar-IQ" sz="3200" dirty="0">
                <a:solidFill>
                  <a:prstClr val="black"/>
                </a:solidFill>
                <a:latin typeface="Arabic Typesetting" pitchFamily="66" charset="-78"/>
                <a:cs typeface="Arabic Typesetting" pitchFamily="66" charset="-78"/>
              </a:rPr>
              <a:t> </a:t>
            </a:r>
            <a:r>
              <a:rPr lang="en-US" sz="3200" dirty="0">
                <a:solidFill>
                  <a:prstClr val="black"/>
                </a:solidFill>
                <a:latin typeface="Arabic Typesetting" pitchFamily="66" charset="-78"/>
                <a:cs typeface="Arabic Typesetting" pitchFamily="66" charset="-78"/>
              </a:rPr>
              <a:t/>
            </a:r>
            <a:br>
              <a:rPr lang="en-US" sz="3200" dirty="0">
                <a:solidFill>
                  <a:prstClr val="black"/>
                </a:solidFill>
                <a:latin typeface="Arabic Typesetting" pitchFamily="66" charset="-78"/>
                <a:cs typeface="Arabic Typesetting" pitchFamily="66" charset="-78"/>
              </a:rPr>
            </a:br>
            <a:r>
              <a:rPr lang="ar-IQ" sz="3200" b="1" dirty="0">
                <a:solidFill>
                  <a:prstClr val="black"/>
                </a:solidFill>
                <a:latin typeface="Arabic Typesetting" pitchFamily="66" charset="-78"/>
                <a:cs typeface="Arabic Typesetting" pitchFamily="66" charset="-78"/>
              </a:rPr>
              <a:t>قــســــــــــم الفيزياء الــــطـبـيـة</a:t>
            </a:r>
            <a:r>
              <a:rPr lang="en-US" sz="3200" dirty="0">
                <a:solidFill>
                  <a:prstClr val="black"/>
                </a:solidFill>
                <a:latin typeface="Arabic Typesetting" pitchFamily="66" charset="-78"/>
                <a:cs typeface="Arabic Typesetting" pitchFamily="66" charset="-78"/>
              </a:rPr>
              <a:t/>
            </a:r>
            <a:br>
              <a:rPr lang="en-US" sz="3200" dirty="0">
                <a:solidFill>
                  <a:prstClr val="black"/>
                </a:solidFill>
                <a:latin typeface="Arabic Typesetting" pitchFamily="66" charset="-78"/>
                <a:cs typeface="Arabic Typesetting" pitchFamily="66" charset="-78"/>
              </a:rPr>
            </a:br>
            <a:r>
              <a:rPr lang="en-US" sz="3200" b="1" dirty="0">
                <a:solidFill>
                  <a:prstClr val="black"/>
                </a:solidFill>
                <a:latin typeface="Arabic Typesetting" pitchFamily="66" charset="-78"/>
                <a:cs typeface="Arabic Typesetting" pitchFamily="66" charset="-78"/>
              </a:rPr>
              <a:t>Medical physics Department</a:t>
            </a:r>
            <a:r>
              <a:rPr lang="en-US" sz="3200" dirty="0">
                <a:solidFill>
                  <a:prstClr val="black"/>
                </a:solidFill>
                <a:latin typeface="Arabic Typesetting" pitchFamily="66" charset="-78"/>
                <a:cs typeface="Arabic Typesetting" pitchFamily="66" charset="-78"/>
              </a:rPr>
              <a:t/>
            </a:r>
            <a:br>
              <a:rPr lang="en-US" sz="3200" dirty="0">
                <a:solidFill>
                  <a:prstClr val="black"/>
                </a:solidFill>
                <a:latin typeface="Arabic Typesetting" pitchFamily="66" charset="-78"/>
                <a:cs typeface="Arabic Typesetting" pitchFamily="66" charset="-78"/>
              </a:rPr>
            </a:br>
            <a:r>
              <a:rPr lang="en-US" sz="3200" b="1" dirty="0">
                <a:solidFill>
                  <a:prstClr val="black"/>
                </a:solidFill>
                <a:latin typeface="Arabic Typesetting" pitchFamily="66" charset="-78"/>
                <a:cs typeface="Arabic Typesetting" pitchFamily="66" charset="-78"/>
              </a:rPr>
              <a:t>Subject: English Language</a:t>
            </a:r>
            <a:r>
              <a:rPr lang="en-US" sz="3200" dirty="0">
                <a:solidFill>
                  <a:prstClr val="black"/>
                </a:solidFill>
                <a:latin typeface="Arabic Typesetting" pitchFamily="66" charset="-78"/>
                <a:cs typeface="Arabic Typesetting" pitchFamily="66" charset="-78"/>
              </a:rPr>
              <a:t/>
            </a:r>
            <a:br>
              <a:rPr lang="en-US" sz="3200" dirty="0">
                <a:solidFill>
                  <a:prstClr val="black"/>
                </a:solidFill>
                <a:latin typeface="Arabic Typesetting" pitchFamily="66" charset="-78"/>
                <a:cs typeface="Arabic Typesetting" pitchFamily="66" charset="-78"/>
              </a:rPr>
            </a:br>
            <a:r>
              <a:rPr lang="en-US" sz="3200" b="1" dirty="0">
                <a:solidFill>
                  <a:prstClr val="black"/>
                </a:solidFill>
                <a:latin typeface="Arabic Typesetting" pitchFamily="66" charset="-78"/>
                <a:cs typeface="Arabic Typesetting" pitchFamily="66" charset="-78"/>
              </a:rPr>
              <a:t>Class: Third   </a:t>
            </a:r>
            <a:r>
              <a:rPr lang="en-US" sz="3200" dirty="0">
                <a:solidFill>
                  <a:prstClr val="black"/>
                </a:solidFill>
                <a:latin typeface="Arabic Typesetting" pitchFamily="66" charset="-78"/>
                <a:cs typeface="Arabic Typesetting" pitchFamily="66" charset="-78"/>
              </a:rPr>
              <a:t/>
            </a:r>
            <a:br>
              <a:rPr lang="en-US" sz="3200" dirty="0">
                <a:solidFill>
                  <a:prstClr val="black"/>
                </a:solidFill>
                <a:latin typeface="Arabic Typesetting" pitchFamily="66" charset="-78"/>
                <a:cs typeface="Arabic Typesetting" pitchFamily="66" charset="-78"/>
              </a:rPr>
            </a:br>
            <a:r>
              <a:rPr lang="en-US" sz="3200" b="1" dirty="0">
                <a:solidFill>
                  <a:prstClr val="black"/>
                </a:solidFill>
                <a:latin typeface="Arabic Typesetting" pitchFamily="66" charset="-78"/>
                <a:cs typeface="Arabic Typesetting" pitchFamily="66" charset="-78"/>
              </a:rPr>
              <a:t>Lecturer:  MSC. </a:t>
            </a:r>
            <a:r>
              <a:rPr lang="en-US" sz="3200" b="1" dirty="0" err="1">
                <a:solidFill>
                  <a:prstClr val="black"/>
                </a:solidFill>
                <a:latin typeface="Arabic Typesetting" pitchFamily="66" charset="-78"/>
                <a:cs typeface="Arabic Typesetting" pitchFamily="66" charset="-78"/>
              </a:rPr>
              <a:t>Sakina</a:t>
            </a:r>
            <a:r>
              <a:rPr lang="en-US" sz="3200" b="1" dirty="0">
                <a:solidFill>
                  <a:prstClr val="black"/>
                </a:solidFill>
                <a:latin typeface="Arabic Typesetting" pitchFamily="66" charset="-78"/>
                <a:cs typeface="Arabic Typesetting" pitchFamily="66" charset="-78"/>
              </a:rPr>
              <a:t> </a:t>
            </a:r>
            <a:r>
              <a:rPr lang="en-US" sz="3200" b="1" dirty="0" err="1">
                <a:solidFill>
                  <a:prstClr val="black"/>
                </a:solidFill>
                <a:latin typeface="Arabic Typesetting" pitchFamily="66" charset="-78"/>
                <a:cs typeface="Arabic Typesetting" pitchFamily="66" charset="-78"/>
              </a:rPr>
              <a:t>Hussain</a:t>
            </a:r>
            <a:r>
              <a:rPr lang="en-US" sz="3200" b="1" dirty="0">
                <a:solidFill>
                  <a:prstClr val="black"/>
                </a:solidFill>
                <a:latin typeface="Arabic Typesetting" pitchFamily="66" charset="-78"/>
                <a:cs typeface="Arabic Typesetting" pitchFamily="66" charset="-78"/>
              </a:rPr>
              <a:t> </a:t>
            </a:r>
            <a:r>
              <a:rPr lang="en-US" sz="3200" b="1" dirty="0" err="1">
                <a:solidFill>
                  <a:prstClr val="black"/>
                </a:solidFill>
                <a:latin typeface="Arabic Typesetting" pitchFamily="66" charset="-78"/>
                <a:cs typeface="Arabic Typesetting" pitchFamily="66" charset="-78"/>
              </a:rPr>
              <a:t>Alsuwaydi</a:t>
            </a:r>
            <a:r>
              <a:rPr lang="ar-IQ" sz="3200" b="1" dirty="0">
                <a:solidFill>
                  <a:prstClr val="black"/>
                </a:solidFill>
                <a:latin typeface="Arabic Typesetting" pitchFamily="66" charset="-78"/>
                <a:cs typeface="Arabic Typesetting" pitchFamily="66" charset="-78"/>
              </a:rPr>
              <a:t> </a:t>
            </a:r>
            <a:r>
              <a:rPr lang="en-US" sz="3200" dirty="0">
                <a:solidFill>
                  <a:prstClr val="black"/>
                </a:solidFill>
                <a:latin typeface="Arabic Typesetting" pitchFamily="66" charset="-78"/>
                <a:cs typeface="Arabic Typesetting" pitchFamily="66" charset="-78"/>
              </a:rPr>
              <a:t/>
            </a:r>
            <a:br>
              <a:rPr lang="en-US" sz="3200" dirty="0">
                <a:solidFill>
                  <a:prstClr val="black"/>
                </a:solidFill>
                <a:latin typeface="Arabic Typesetting" pitchFamily="66" charset="-78"/>
                <a:cs typeface="Arabic Typesetting" pitchFamily="66" charset="-78"/>
              </a:rPr>
            </a:br>
            <a:r>
              <a:rPr lang="en-US" sz="3200" b="1" dirty="0">
                <a:solidFill>
                  <a:prstClr val="black"/>
                </a:solidFill>
                <a:latin typeface="Arabic Typesetting" pitchFamily="66" charset="-78"/>
                <a:cs typeface="Arabic Typesetting" pitchFamily="66" charset="-78"/>
              </a:rPr>
              <a:t> </a:t>
            </a:r>
            <a:r>
              <a:rPr lang="en-US" sz="3200" dirty="0">
                <a:solidFill>
                  <a:prstClr val="black"/>
                </a:solidFill>
                <a:latin typeface="Arabic Typesetting" pitchFamily="66" charset="-78"/>
                <a:cs typeface="Arabic Typesetting" pitchFamily="66" charset="-78"/>
              </a:rPr>
              <a:t/>
            </a:r>
            <a:br>
              <a:rPr lang="en-US" sz="3200" dirty="0">
                <a:solidFill>
                  <a:prstClr val="black"/>
                </a:solidFill>
                <a:latin typeface="Arabic Typesetting" pitchFamily="66" charset="-78"/>
                <a:cs typeface="Arabic Typesetting" pitchFamily="66" charset="-78"/>
              </a:rPr>
            </a:br>
            <a:r>
              <a:rPr lang="en-US" sz="3200" b="1" dirty="0">
                <a:solidFill>
                  <a:prstClr val="black"/>
                </a:solidFill>
                <a:latin typeface="Arabic Typesetting" pitchFamily="66" charset="-78"/>
                <a:cs typeface="Arabic Typesetting" pitchFamily="66" charset="-78"/>
              </a:rPr>
              <a:t>Lecture</a:t>
            </a:r>
            <a:r>
              <a:rPr lang="en-US" sz="3200" b="1">
                <a:solidFill>
                  <a:prstClr val="black"/>
                </a:solidFill>
                <a:latin typeface="Arabic Typesetting" pitchFamily="66" charset="-78"/>
                <a:cs typeface="Arabic Typesetting" pitchFamily="66" charset="-78"/>
              </a:rPr>
              <a:t>: </a:t>
            </a:r>
            <a:r>
              <a:rPr lang="en-US" sz="3200" b="1" smtClean="0">
                <a:solidFill>
                  <a:prstClr val="black"/>
                </a:solidFill>
                <a:latin typeface="Arabic Typesetting" pitchFamily="66" charset="-78"/>
                <a:cs typeface="Arabic Typesetting" pitchFamily="66" charset="-78"/>
              </a:rPr>
              <a:t>(</a:t>
            </a:r>
            <a:r>
              <a:rPr lang="en-US" sz="3200" b="1">
                <a:solidFill>
                  <a:prstClr val="black"/>
                </a:solidFill>
                <a:latin typeface="Arabic Typesetting" pitchFamily="66" charset="-78"/>
                <a:cs typeface="Arabic Typesetting" pitchFamily="66" charset="-78"/>
              </a:rPr>
              <a:t>5</a:t>
            </a:r>
            <a:r>
              <a:rPr lang="en-US" sz="3200" b="1" smtClean="0">
                <a:solidFill>
                  <a:prstClr val="black"/>
                </a:solidFill>
                <a:latin typeface="Arabic Typesetting" pitchFamily="66" charset="-78"/>
                <a:cs typeface="Arabic Typesetting" pitchFamily="66" charset="-78"/>
              </a:rPr>
              <a:t>)</a:t>
            </a:r>
            <a:r>
              <a:rPr lang="en-US" sz="3200" dirty="0">
                <a:solidFill>
                  <a:prstClr val="black"/>
                </a:solidFill>
                <a:latin typeface="Arabic Typesetting" pitchFamily="66" charset="-78"/>
                <a:cs typeface="Arabic Typesetting" pitchFamily="66" charset="-78"/>
              </a:rPr>
              <a:t/>
            </a:r>
            <a:br>
              <a:rPr lang="en-US" sz="3200" dirty="0">
                <a:solidFill>
                  <a:prstClr val="black"/>
                </a:solidFill>
                <a:latin typeface="Arabic Typesetting" pitchFamily="66" charset="-78"/>
                <a:cs typeface="Arabic Typesetting" pitchFamily="66" charset="-78"/>
              </a:rPr>
            </a:br>
            <a:r>
              <a:rPr lang="en-US" sz="3200" b="1" dirty="0" smtClean="0">
                <a:solidFill>
                  <a:srgbClr val="C00000"/>
                </a:solidFill>
                <a:latin typeface="Arabic Typesetting" pitchFamily="66" charset="-78"/>
                <a:cs typeface="Arabic Typesetting" pitchFamily="66" charset="-78"/>
              </a:rPr>
              <a:t>Past </a:t>
            </a:r>
            <a:r>
              <a:rPr lang="en-US" sz="3200" b="1" dirty="0">
                <a:solidFill>
                  <a:srgbClr val="C00000"/>
                </a:solidFill>
                <a:latin typeface="Arabic Typesetting" pitchFamily="66" charset="-78"/>
                <a:cs typeface="Arabic Typesetting" pitchFamily="66" charset="-78"/>
              </a:rPr>
              <a:t>continuous</a:t>
            </a:r>
            <a:endParaRPr lang="en-US" sz="3200" dirty="0">
              <a:solidFill>
                <a:srgbClr val="C00000"/>
              </a:solidFill>
            </a:endParaRP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3848" y="44624"/>
            <a:ext cx="2545070" cy="2448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7008479" y="6396335"/>
            <a:ext cx="2135521" cy="461665"/>
          </a:xfrm>
          <a:prstGeom prst="rect">
            <a:avLst/>
          </a:prstGeom>
          <a:noFill/>
        </p:spPr>
        <p:txBody>
          <a:bodyPr wrap="none" rtlCol="0">
            <a:spAutoFit/>
          </a:bodyPr>
          <a:lstStyle/>
          <a:p>
            <a:r>
              <a:rPr lang="en-US" sz="2400" dirty="0">
                <a:solidFill>
                  <a:srgbClr val="8064A2">
                    <a:lumMod val="50000"/>
                  </a:srgbClr>
                </a:solidFill>
                <a:latin typeface="Arabic Typesetting" pitchFamily="66" charset="-78"/>
                <a:cs typeface="Arabic Typesetting" pitchFamily="66" charset="-78"/>
              </a:rPr>
              <a:t>Study Year: 2024-2025</a:t>
            </a:r>
          </a:p>
        </p:txBody>
      </p:sp>
    </p:spTree>
    <p:extLst>
      <p:ext uri="{BB962C8B-B14F-4D97-AF65-F5344CB8AC3E}">
        <p14:creationId xmlns:p14="http://schemas.microsoft.com/office/powerpoint/2010/main" val="27278176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31" y="260648"/>
            <a:ext cx="8856984" cy="6494085"/>
          </a:xfrm>
          <a:prstGeom prst="rect">
            <a:avLst/>
          </a:prstGeom>
        </p:spPr>
        <p:txBody>
          <a:bodyPr wrap="square">
            <a:spAutoFit/>
          </a:bodyPr>
          <a:lstStyle/>
          <a:p>
            <a:r>
              <a:rPr lang="en-US" sz="3200" dirty="0">
                <a:solidFill>
                  <a:srgbClr val="C00000"/>
                </a:solidFill>
                <a:latin typeface="Arabic Typesetting" pitchFamily="66" charset="-78"/>
                <a:cs typeface="Arabic Typesetting" pitchFamily="66" charset="-78"/>
              </a:rPr>
              <a:t>Time Expressions Commonly Used with Past Continuous:</a:t>
            </a:r>
          </a:p>
          <a:p>
            <a:r>
              <a:rPr lang="en-US" sz="3200" b="1" dirty="0">
                <a:solidFill>
                  <a:srgbClr val="0070C0"/>
                </a:solidFill>
                <a:latin typeface="Arabic Typesetting" pitchFamily="66" charset="-78"/>
                <a:cs typeface="Arabic Typesetting" pitchFamily="66" charset="-78"/>
              </a:rPr>
              <a:t> -At + specific time (e.g., At 8 PM, At midnight, At that moment)</a:t>
            </a:r>
          </a:p>
          <a:p>
            <a:r>
              <a:rPr lang="en-US" sz="3200" dirty="0">
                <a:solidFill>
                  <a:prstClr val="black"/>
                </a:solidFill>
                <a:latin typeface="Arabic Typesetting" pitchFamily="66" charset="-78"/>
                <a:cs typeface="Arabic Typesetting" pitchFamily="66" charset="-78"/>
              </a:rPr>
              <a:t>Example: “At 7 PM, I was cooking dinner.”</a:t>
            </a:r>
          </a:p>
          <a:p>
            <a:r>
              <a:rPr lang="en-US" sz="3200" dirty="0">
                <a:solidFill>
                  <a:prstClr val="black"/>
                </a:solidFill>
                <a:latin typeface="Arabic Typesetting" pitchFamily="66" charset="-78"/>
                <a:cs typeface="Arabic Typesetting" pitchFamily="66" charset="-78"/>
              </a:rPr>
              <a:t> </a:t>
            </a:r>
          </a:p>
          <a:p>
            <a:r>
              <a:rPr lang="en-US" sz="3200" b="1" dirty="0">
                <a:solidFill>
                  <a:srgbClr val="0070C0"/>
                </a:solidFill>
                <a:latin typeface="Arabic Typesetting" pitchFamily="66" charset="-78"/>
                <a:cs typeface="Arabic Typesetting" pitchFamily="66" charset="-78"/>
              </a:rPr>
              <a:t>-While + past continuous (used for two actions happening at the same time)</a:t>
            </a:r>
          </a:p>
          <a:p>
            <a:r>
              <a:rPr lang="en-US" sz="3200" dirty="0">
                <a:solidFill>
                  <a:prstClr val="black"/>
                </a:solidFill>
                <a:latin typeface="Arabic Typesetting" pitchFamily="66" charset="-78"/>
                <a:cs typeface="Arabic Typesetting" pitchFamily="66" charset="-78"/>
              </a:rPr>
              <a:t>Example: “While I was watching TV, my brother was playing video games.”</a:t>
            </a:r>
          </a:p>
          <a:p>
            <a:r>
              <a:rPr lang="en-US" sz="3200" dirty="0">
                <a:solidFill>
                  <a:prstClr val="black"/>
                </a:solidFill>
                <a:latin typeface="Arabic Typesetting" pitchFamily="66" charset="-78"/>
                <a:cs typeface="Arabic Typesetting" pitchFamily="66" charset="-78"/>
              </a:rPr>
              <a:t> </a:t>
            </a:r>
          </a:p>
          <a:p>
            <a:r>
              <a:rPr lang="en-US" sz="3200" b="1" dirty="0">
                <a:solidFill>
                  <a:srgbClr val="0070C0"/>
                </a:solidFill>
                <a:latin typeface="Arabic Typesetting" pitchFamily="66" charset="-78"/>
                <a:cs typeface="Arabic Typesetting" pitchFamily="66" charset="-78"/>
              </a:rPr>
              <a:t>-When + past simple (used to show an interruption)</a:t>
            </a:r>
          </a:p>
          <a:p>
            <a:r>
              <a:rPr lang="en-US" sz="3200" dirty="0">
                <a:solidFill>
                  <a:prstClr val="black"/>
                </a:solidFill>
                <a:latin typeface="Arabic Typesetting" pitchFamily="66" charset="-78"/>
                <a:cs typeface="Arabic Typesetting" pitchFamily="66" charset="-78"/>
              </a:rPr>
              <a:t> Example: “I was reading when she called.”</a:t>
            </a:r>
          </a:p>
          <a:p>
            <a:r>
              <a:rPr lang="en-US" sz="3200" dirty="0">
                <a:solidFill>
                  <a:prstClr val="black"/>
                </a:solidFill>
                <a:latin typeface="Arabic Typesetting" pitchFamily="66" charset="-78"/>
                <a:cs typeface="Arabic Typesetting" pitchFamily="66" charset="-78"/>
              </a:rPr>
              <a:t> </a:t>
            </a:r>
          </a:p>
          <a:p>
            <a:r>
              <a:rPr lang="en-US" sz="3200" b="1" dirty="0">
                <a:solidFill>
                  <a:srgbClr val="0070C0"/>
                </a:solidFill>
                <a:latin typeface="Arabic Typesetting" pitchFamily="66" charset="-78"/>
                <a:cs typeface="Arabic Typesetting" pitchFamily="66" charset="-78"/>
              </a:rPr>
              <a:t>-For/During/All day (used to show the duration of the action)</a:t>
            </a:r>
          </a:p>
          <a:p>
            <a:r>
              <a:rPr lang="en-US" sz="3200" dirty="0">
                <a:solidFill>
                  <a:prstClr val="black"/>
                </a:solidFill>
                <a:latin typeface="Arabic Typesetting" pitchFamily="66" charset="-78"/>
                <a:cs typeface="Arabic Typesetting" pitchFamily="66" charset="-78"/>
              </a:rPr>
              <a:t> Example: “He was sleeping all day yesterday.</a:t>
            </a:r>
          </a:p>
        </p:txBody>
      </p:sp>
    </p:spTree>
    <p:extLst>
      <p:ext uri="{BB962C8B-B14F-4D97-AF65-F5344CB8AC3E}">
        <p14:creationId xmlns:p14="http://schemas.microsoft.com/office/powerpoint/2010/main" val="40442759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The Past Continuous Tens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 name="AutoShape 4" descr="‪The Past Continuous Tens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 name="AutoShape 6" descr="‪The Past Continuous Tense‬‏"/>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 name="AutoShape 8" descr="‪The Past Continuous Tense‬‏"/>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pic>
        <p:nvPicPr>
          <p:cNvPr id="4105"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5175" y="1988840"/>
            <a:ext cx="7614865" cy="44854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612773" y="597315"/>
            <a:ext cx="7919665" cy="1077218"/>
          </a:xfrm>
          <a:prstGeom prst="rect">
            <a:avLst/>
          </a:prstGeom>
        </p:spPr>
        <p:txBody>
          <a:bodyPr wrap="square">
            <a:spAutoFit/>
          </a:bodyPr>
          <a:lstStyle/>
          <a:p>
            <a:r>
              <a:rPr lang="en-US" sz="3200" b="1" dirty="0">
                <a:solidFill>
                  <a:srgbClr val="0070C0"/>
                </a:solidFill>
                <a:latin typeface="Arabic Typesetting" pitchFamily="66" charset="-78"/>
                <a:cs typeface="Arabic Typesetting" pitchFamily="66" charset="-78"/>
              </a:rPr>
              <a:t>-When + past simple (used to show an interruption)</a:t>
            </a:r>
          </a:p>
          <a:p>
            <a:r>
              <a:rPr lang="en-US" sz="3200" dirty="0">
                <a:solidFill>
                  <a:prstClr val="black"/>
                </a:solidFill>
                <a:latin typeface="Arabic Typesetting" pitchFamily="66" charset="-78"/>
                <a:cs typeface="Arabic Typesetting" pitchFamily="66" charset="-78"/>
              </a:rPr>
              <a:t> Example: “I was reading when she called.”</a:t>
            </a:r>
          </a:p>
        </p:txBody>
      </p:sp>
    </p:spTree>
    <p:extLst>
      <p:ext uri="{BB962C8B-B14F-4D97-AF65-F5344CB8AC3E}">
        <p14:creationId xmlns:p14="http://schemas.microsoft.com/office/powerpoint/2010/main" val="17233693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504" y="116632"/>
            <a:ext cx="8784976" cy="6001643"/>
          </a:xfrm>
          <a:prstGeom prst="rect">
            <a:avLst/>
          </a:prstGeom>
        </p:spPr>
        <p:txBody>
          <a:bodyPr wrap="square">
            <a:spAutoFit/>
          </a:bodyPr>
          <a:lstStyle/>
          <a:p>
            <a:r>
              <a:rPr lang="en-US" sz="3200" dirty="0">
                <a:solidFill>
                  <a:srgbClr val="C00000"/>
                </a:solidFill>
                <a:latin typeface="Arabic Typesetting" pitchFamily="66" charset="-78"/>
                <a:cs typeface="Arabic Typesetting" pitchFamily="66" charset="-78"/>
              </a:rPr>
              <a:t>Examples of All Forms:</a:t>
            </a:r>
          </a:p>
          <a:p>
            <a:r>
              <a:rPr lang="en-US" sz="3200" dirty="0">
                <a:solidFill>
                  <a:srgbClr val="0070C0"/>
                </a:solidFill>
                <a:latin typeface="Arabic Typesetting" pitchFamily="66" charset="-78"/>
                <a:cs typeface="Arabic Typesetting" pitchFamily="66" charset="-78"/>
              </a:rPr>
              <a:t> 1. Affirmative:</a:t>
            </a:r>
          </a:p>
          <a:p>
            <a:r>
              <a:rPr lang="en-US" sz="3200" dirty="0">
                <a:solidFill>
                  <a:prstClr val="black"/>
                </a:solidFill>
                <a:latin typeface="Arabic Typesetting" pitchFamily="66" charset="-78"/>
                <a:cs typeface="Arabic Typesetting" pitchFamily="66" charset="-78"/>
              </a:rPr>
              <a:t> “They were talking during the meeting.”</a:t>
            </a:r>
          </a:p>
          <a:p>
            <a:r>
              <a:rPr lang="en-US" sz="3200" dirty="0">
                <a:solidFill>
                  <a:prstClr val="black"/>
                </a:solidFill>
                <a:latin typeface="Arabic Typesetting" pitchFamily="66" charset="-78"/>
                <a:cs typeface="Arabic Typesetting" pitchFamily="66" charset="-78"/>
              </a:rPr>
              <a:t> “I was studying all night.”</a:t>
            </a:r>
          </a:p>
          <a:p>
            <a:r>
              <a:rPr lang="en-US" sz="3200" dirty="0">
                <a:solidFill>
                  <a:prstClr val="black"/>
                </a:solidFill>
                <a:latin typeface="Arabic Typesetting" pitchFamily="66" charset="-78"/>
                <a:cs typeface="Arabic Typesetting" pitchFamily="66" charset="-78"/>
              </a:rPr>
              <a:t> </a:t>
            </a:r>
          </a:p>
          <a:p>
            <a:r>
              <a:rPr lang="en-US" sz="3200" dirty="0">
                <a:solidFill>
                  <a:srgbClr val="0070C0"/>
                </a:solidFill>
                <a:latin typeface="Arabic Typesetting" pitchFamily="66" charset="-78"/>
                <a:cs typeface="Arabic Typesetting" pitchFamily="66" charset="-78"/>
              </a:rPr>
              <a:t>2. Negative:</a:t>
            </a:r>
          </a:p>
          <a:p>
            <a:r>
              <a:rPr lang="en-US" sz="3200" dirty="0">
                <a:solidFill>
                  <a:prstClr val="black"/>
                </a:solidFill>
                <a:latin typeface="Arabic Typesetting" pitchFamily="66" charset="-78"/>
                <a:cs typeface="Arabic Typesetting" pitchFamily="66" charset="-78"/>
              </a:rPr>
              <a:t> “She wasn’t paying attention in class.”</a:t>
            </a:r>
          </a:p>
          <a:p>
            <a:r>
              <a:rPr lang="en-US" sz="3200" dirty="0">
                <a:solidFill>
                  <a:prstClr val="black"/>
                </a:solidFill>
                <a:latin typeface="Arabic Typesetting" pitchFamily="66" charset="-78"/>
                <a:cs typeface="Arabic Typesetting" pitchFamily="66" charset="-78"/>
              </a:rPr>
              <a:t> “We weren’t waiting for anyone.”</a:t>
            </a:r>
          </a:p>
          <a:p>
            <a:r>
              <a:rPr lang="en-US" sz="3200" dirty="0">
                <a:solidFill>
                  <a:prstClr val="black"/>
                </a:solidFill>
                <a:latin typeface="Arabic Typesetting" pitchFamily="66" charset="-78"/>
                <a:cs typeface="Arabic Typesetting" pitchFamily="66" charset="-78"/>
              </a:rPr>
              <a:t> </a:t>
            </a:r>
          </a:p>
          <a:p>
            <a:r>
              <a:rPr lang="en-US" sz="3200" dirty="0">
                <a:solidFill>
                  <a:srgbClr val="0070C0"/>
                </a:solidFill>
                <a:latin typeface="Arabic Typesetting" pitchFamily="66" charset="-78"/>
                <a:cs typeface="Arabic Typesetting" pitchFamily="66" charset="-78"/>
              </a:rPr>
              <a:t>3. Question:</a:t>
            </a:r>
          </a:p>
          <a:p>
            <a:r>
              <a:rPr lang="en-US" sz="3200" dirty="0">
                <a:solidFill>
                  <a:prstClr val="black"/>
                </a:solidFill>
                <a:latin typeface="Arabic Typesetting" pitchFamily="66" charset="-78"/>
                <a:cs typeface="Arabic Typesetting" pitchFamily="66" charset="-78"/>
              </a:rPr>
              <a:t> “Was she listening to music when you arrived?”</a:t>
            </a:r>
          </a:p>
          <a:p>
            <a:r>
              <a:rPr lang="en-US" sz="3200" dirty="0">
                <a:solidFill>
                  <a:prstClr val="black"/>
                </a:solidFill>
                <a:latin typeface="Arabic Typesetting" pitchFamily="66" charset="-78"/>
                <a:cs typeface="Arabic Typesetting" pitchFamily="66" charset="-78"/>
              </a:rPr>
              <a:t> “Were they playing football yesterday?”</a:t>
            </a:r>
          </a:p>
        </p:txBody>
      </p:sp>
    </p:spTree>
    <p:extLst>
      <p:ext uri="{BB962C8B-B14F-4D97-AF65-F5344CB8AC3E}">
        <p14:creationId xmlns:p14="http://schemas.microsoft.com/office/powerpoint/2010/main" val="18858663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116632"/>
            <a:ext cx="8568952" cy="6494085"/>
          </a:xfrm>
          <a:prstGeom prst="rect">
            <a:avLst/>
          </a:prstGeom>
        </p:spPr>
        <p:txBody>
          <a:bodyPr wrap="square">
            <a:spAutoFit/>
          </a:bodyPr>
          <a:lstStyle/>
          <a:p>
            <a:r>
              <a:rPr lang="en-US" sz="3200" dirty="0">
                <a:solidFill>
                  <a:srgbClr val="C00000"/>
                </a:solidFill>
                <a:latin typeface="Arabic Typesetting" pitchFamily="66" charset="-78"/>
                <a:cs typeface="Arabic Typesetting" pitchFamily="66" charset="-78"/>
              </a:rPr>
              <a:t>Tips for Using the Past Continuous:</a:t>
            </a:r>
          </a:p>
          <a:p>
            <a:r>
              <a:rPr lang="en-US" sz="3200" dirty="0">
                <a:solidFill>
                  <a:prstClr val="black"/>
                </a:solidFill>
                <a:latin typeface="Arabic Typesetting" pitchFamily="66" charset="-78"/>
                <a:cs typeface="Arabic Typesetting" pitchFamily="66" charset="-78"/>
              </a:rPr>
              <a:t> 1. Context matters: The past continuous is useful when describing what was happening at a specific time, especially if it was happening in the background or in progress.</a:t>
            </a:r>
          </a:p>
          <a:p>
            <a:endParaRPr lang="en-US" sz="3200" dirty="0">
              <a:solidFill>
                <a:prstClr val="black"/>
              </a:solidFill>
              <a:latin typeface="Arabic Typesetting" pitchFamily="66" charset="-78"/>
              <a:cs typeface="Arabic Typesetting" pitchFamily="66" charset="-78"/>
            </a:endParaRPr>
          </a:p>
          <a:p>
            <a:r>
              <a:rPr lang="en-US" sz="3200" dirty="0">
                <a:solidFill>
                  <a:prstClr val="black"/>
                </a:solidFill>
                <a:latin typeface="Arabic Typesetting" pitchFamily="66" charset="-78"/>
                <a:cs typeface="Arabic Typesetting" pitchFamily="66" charset="-78"/>
              </a:rPr>
              <a:t> Example: “I was watching TV when she arrived.”</a:t>
            </a:r>
          </a:p>
          <a:p>
            <a:r>
              <a:rPr lang="en-US" sz="3200" dirty="0">
                <a:solidFill>
                  <a:prstClr val="black"/>
                </a:solidFill>
                <a:latin typeface="Arabic Typesetting" pitchFamily="66" charset="-78"/>
                <a:cs typeface="Arabic Typesetting" pitchFamily="66" charset="-78"/>
              </a:rPr>
              <a:t> </a:t>
            </a:r>
          </a:p>
          <a:p>
            <a:r>
              <a:rPr lang="en-US" sz="3200" dirty="0">
                <a:solidFill>
                  <a:prstClr val="black"/>
                </a:solidFill>
                <a:latin typeface="Arabic Typesetting" pitchFamily="66" charset="-78"/>
                <a:cs typeface="Arabic Typesetting" pitchFamily="66" charset="-78"/>
              </a:rPr>
              <a:t>2. Don’t confuse with past simple: Use the past simple for actions that are finished or completed in the past. The past continuous focuses on actions in progress.</a:t>
            </a:r>
          </a:p>
          <a:p>
            <a:r>
              <a:rPr lang="en-US" sz="3200" dirty="0">
                <a:solidFill>
                  <a:prstClr val="black"/>
                </a:solidFill>
                <a:latin typeface="Arabic Typesetting" pitchFamily="66" charset="-78"/>
                <a:cs typeface="Arabic Typesetting" pitchFamily="66" charset="-78"/>
              </a:rPr>
              <a:t> </a:t>
            </a:r>
          </a:p>
          <a:p>
            <a:r>
              <a:rPr lang="en-US" sz="3200" dirty="0">
                <a:solidFill>
                  <a:prstClr val="black"/>
                </a:solidFill>
                <a:latin typeface="Arabic Typesetting" pitchFamily="66" charset="-78"/>
                <a:cs typeface="Arabic Typesetting" pitchFamily="66" charset="-78"/>
              </a:rPr>
              <a:t>Example: “I ate dinner (completed action) vs. “I was eating dinner when she called (action in progress).”</a:t>
            </a:r>
          </a:p>
        </p:txBody>
      </p:sp>
    </p:spTree>
    <p:extLst>
      <p:ext uri="{BB962C8B-B14F-4D97-AF65-F5344CB8AC3E}">
        <p14:creationId xmlns:p14="http://schemas.microsoft.com/office/powerpoint/2010/main" val="36140356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548680"/>
            <a:ext cx="8496944" cy="5688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106906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1557" y="1268760"/>
            <a:ext cx="7848872" cy="3539430"/>
          </a:xfrm>
          <a:prstGeom prst="rect">
            <a:avLst/>
          </a:prstGeom>
        </p:spPr>
        <p:txBody>
          <a:bodyPr wrap="square">
            <a:spAutoFit/>
          </a:bodyPr>
          <a:lstStyle/>
          <a:p>
            <a:pPr algn="ctr"/>
            <a:r>
              <a:rPr lang="en-US" sz="3200" dirty="0">
                <a:solidFill>
                  <a:srgbClr val="C00000"/>
                </a:solidFill>
                <a:latin typeface="Arabic Typesetting" pitchFamily="66" charset="-78"/>
                <a:cs typeface="Arabic Typesetting" pitchFamily="66" charset="-78"/>
              </a:rPr>
              <a:t>Conclusion:</a:t>
            </a:r>
          </a:p>
          <a:p>
            <a:endParaRPr lang="en-US" sz="3200" dirty="0">
              <a:solidFill>
                <a:prstClr val="black"/>
              </a:solidFill>
              <a:latin typeface="Arabic Typesetting" pitchFamily="66" charset="-78"/>
              <a:cs typeface="Arabic Typesetting" pitchFamily="66" charset="-78"/>
            </a:endParaRPr>
          </a:p>
          <a:p>
            <a:r>
              <a:rPr lang="en-US" sz="3200" dirty="0">
                <a:solidFill>
                  <a:prstClr val="black"/>
                </a:solidFill>
                <a:latin typeface="Arabic Typesetting" pitchFamily="66" charset="-78"/>
                <a:cs typeface="Arabic Typesetting" pitchFamily="66" charset="-78"/>
              </a:rPr>
              <a:t>The past continuous tense is essential for describing actions that were happening over time in the past. It’s used for ongoing actions, parallel actions, and interruptions. By following the structure and rules above, you can accurately describe various actions in the past!</a:t>
            </a:r>
          </a:p>
        </p:txBody>
      </p:sp>
    </p:spTree>
    <p:extLst>
      <p:ext uri="{BB962C8B-B14F-4D97-AF65-F5344CB8AC3E}">
        <p14:creationId xmlns:p14="http://schemas.microsoft.com/office/powerpoint/2010/main" val="14631989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59832" y="2996952"/>
            <a:ext cx="2877711" cy="1107996"/>
          </a:xfrm>
          <a:prstGeom prst="rect">
            <a:avLst/>
          </a:prstGeom>
          <a:noFill/>
        </p:spPr>
        <p:txBody>
          <a:bodyPr wrap="none" rtlCol="0">
            <a:spAutoFit/>
          </a:bodyPr>
          <a:lstStyle/>
          <a:p>
            <a:r>
              <a:rPr lang="en-US" sz="6600" dirty="0">
                <a:solidFill>
                  <a:srgbClr val="C00000"/>
                </a:solidFill>
                <a:latin typeface="Arabic Typesetting" pitchFamily="66" charset="-78"/>
                <a:cs typeface="Arabic Typesetting" pitchFamily="66" charset="-78"/>
              </a:rPr>
              <a:t>Thank You</a:t>
            </a:r>
          </a:p>
        </p:txBody>
      </p:sp>
    </p:spTree>
    <p:extLst>
      <p:ext uri="{BB962C8B-B14F-4D97-AF65-F5344CB8AC3E}">
        <p14:creationId xmlns:p14="http://schemas.microsoft.com/office/powerpoint/2010/main" val="18933198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188640"/>
            <a:ext cx="8496944" cy="2062103"/>
          </a:xfrm>
          <a:prstGeom prst="rect">
            <a:avLst/>
          </a:prstGeom>
        </p:spPr>
        <p:txBody>
          <a:bodyPr wrap="square">
            <a:spAutoFit/>
          </a:bodyPr>
          <a:lstStyle/>
          <a:p>
            <a:r>
              <a:rPr lang="en-US" sz="3200" dirty="0">
                <a:solidFill>
                  <a:srgbClr val="C00000"/>
                </a:solidFill>
                <a:latin typeface="Arabic Typesetting" pitchFamily="66" charset="-78"/>
                <a:cs typeface="Arabic Typesetting" pitchFamily="66" charset="-78"/>
              </a:rPr>
              <a:t>Introduction to Past Continuous</a:t>
            </a:r>
          </a:p>
          <a:p>
            <a:r>
              <a:rPr lang="en-US" sz="3200" dirty="0">
                <a:solidFill>
                  <a:prstClr val="black"/>
                </a:solidFill>
                <a:latin typeface="Arabic Typesetting" pitchFamily="66" charset="-78"/>
                <a:cs typeface="Arabic Typesetting" pitchFamily="66" charset="-78"/>
              </a:rPr>
              <a:t> The past continuous tense is used to describe actions that were happening at a specific moment in the past.</a:t>
            </a:r>
          </a:p>
          <a:p>
            <a:r>
              <a:rPr lang="en-US" sz="3200" dirty="0">
                <a:solidFill>
                  <a:prstClr val="black"/>
                </a:solidFill>
                <a:latin typeface="Arabic Typesetting" pitchFamily="66" charset="-78"/>
                <a:cs typeface="Arabic Typesetting" pitchFamily="66" charset="-78"/>
              </a:rPr>
              <a:t> Example: “I was watching TV at 9 PM.”</a:t>
            </a:r>
          </a:p>
        </p:txBody>
      </p:sp>
      <p:pic>
        <p:nvPicPr>
          <p:cNvPr id="1026" name="Picture 2" descr="Lazy Person Watching Tv: Over 714 Royalty-Free Licensable Stock  Illustrations &amp; Drawings | Shuttersto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2250743"/>
            <a:ext cx="8208912" cy="46072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34241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000" y="1123950"/>
            <a:ext cx="8128000" cy="461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527678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610" y="188640"/>
            <a:ext cx="9119390" cy="5016758"/>
          </a:xfrm>
          <a:prstGeom prst="rect">
            <a:avLst/>
          </a:prstGeom>
        </p:spPr>
        <p:txBody>
          <a:bodyPr wrap="square">
            <a:spAutoFit/>
          </a:bodyPr>
          <a:lstStyle/>
          <a:p>
            <a:r>
              <a:rPr lang="en-US" sz="3200" dirty="0">
                <a:solidFill>
                  <a:srgbClr val="C00000"/>
                </a:solidFill>
                <a:latin typeface="Arabic Typesetting" pitchFamily="66" charset="-78"/>
                <a:cs typeface="Arabic Typesetting" pitchFamily="66" charset="-78"/>
              </a:rPr>
              <a:t>Structure of the Past Continuous Tense</a:t>
            </a:r>
          </a:p>
          <a:p>
            <a:endParaRPr lang="en-US" sz="3200" dirty="0">
              <a:solidFill>
                <a:prstClr val="black"/>
              </a:solidFill>
              <a:latin typeface="Arabic Typesetting" pitchFamily="66" charset="-78"/>
              <a:cs typeface="Arabic Typesetting" pitchFamily="66" charset="-78"/>
            </a:endParaRPr>
          </a:p>
          <a:p>
            <a:r>
              <a:rPr lang="en-US" sz="3200" dirty="0">
                <a:solidFill>
                  <a:prstClr val="black"/>
                </a:solidFill>
                <a:latin typeface="Arabic Typesetting" pitchFamily="66" charset="-78"/>
                <a:cs typeface="Arabic Typesetting" pitchFamily="66" charset="-78"/>
              </a:rPr>
              <a:t>Affirmative Sentences </a:t>
            </a:r>
          </a:p>
          <a:p>
            <a:r>
              <a:rPr lang="en-US" sz="3200" dirty="0">
                <a:solidFill>
                  <a:prstClr val="black"/>
                </a:solidFill>
                <a:latin typeface="Arabic Typesetting" pitchFamily="66" charset="-78"/>
                <a:cs typeface="Arabic Typesetting" pitchFamily="66" charset="-78"/>
              </a:rPr>
              <a:t>Structure:</a:t>
            </a:r>
          </a:p>
          <a:p>
            <a:pPr algn="ctr"/>
            <a:r>
              <a:rPr lang="en-US" sz="3200" b="1" dirty="0">
                <a:solidFill>
                  <a:srgbClr val="C00000"/>
                </a:solidFill>
                <a:latin typeface="Arabic Typesetting" pitchFamily="66" charset="-78"/>
                <a:cs typeface="Arabic Typesetting" pitchFamily="66" charset="-78"/>
              </a:rPr>
              <a:t>Subject + was/were + verb-</a:t>
            </a:r>
            <a:r>
              <a:rPr lang="en-US" sz="3200" b="1" dirty="0" err="1">
                <a:solidFill>
                  <a:srgbClr val="C00000"/>
                </a:solidFill>
                <a:latin typeface="Arabic Typesetting" pitchFamily="66" charset="-78"/>
                <a:cs typeface="Arabic Typesetting" pitchFamily="66" charset="-78"/>
              </a:rPr>
              <a:t>ing</a:t>
            </a:r>
            <a:r>
              <a:rPr lang="en-US" sz="3200" b="1" dirty="0">
                <a:solidFill>
                  <a:srgbClr val="C00000"/>
                </a:solidFill>
                <a:latin typeface="Arabic Typesetting" pitchFamily="66" charset="-78"/>
                <a:cs typeface="Arabic Typesetting" pitchFamily="66" charset="-78"/>
              </a:rPr>
              <a:t> </a:t>
            </a:r>
          </a:p>
          <a:p>
            <a:r>
              <a:rPr lang="en-US" sz="3200" dirty="0">
                <a:solidFill>
                  <a:prstClr val="black"/>
                </a:solidFill>
                <a:latin typeface="Arabic Typesetting" pitchFamily="66" charset="-78"/>
                <a:cs typeface="Arabic Typesetting" pitchFamily="66" charset="-78"/>
              </a:rPr>
              <a:t>(Was) is used with he/she/it (singular subjects) and were is used with I/you/we/they (plural subjects).</a:t>
            </a:r>
          </a:p>
          <a:p>
            <a:r>
              <a:rPr lang="en-US" sz="3200" dirty="0">
                <a:solidFill>
                  <a:prstClr val="black"/>
                </a:solidFill>
                <a:latin typeface="Arabic Typesetting" pitchFamily="66" charset="-78"/>
                <a:cs typeface="Arabic Typesetting" pitchFamily="66" charset="-78"/>
              </a:rPr>
              <a:t>Example:</a:t>
            </a:r>
          </a:p>
          <a:p>
            <a:r>
              <a:rPr lang="en-US" sz="3200" dirty="0">
                <a:solidFill>
                  <a:prstClr val="black"/>
                </a:solidFill>
                <a:latin typeface="Arabic Typesetting" pitchFamily="66" charset="-78"/>
                <a:cs typeface="Arabic Typesetting" pitchFamily="66" charset="-78"/>
              </a:rPr>
              <a:t>“She was reading a book.”</a:t>
            </a:r>
          </a:p>
          <a:p>
            <a:r>
              <a:rPr lang="en-US" sz="3200" dirty="0">
                <a:solidFill>
                  <a:prstClr val="black"/>
                </a:solidFill>
                <a:latin typeface="Arabic Typesetting" pitchFamily="66" charset="-78"/>
                <a:cs typeface="Arabic Typesetting" pitchFamily="66" charset="-78"/>
              </a:rPr>
              <a:t>“They were playing football in the park.”</a:t>
            </a:r>
          </a:p>
        </p:txBody>
      </p:sp>
    </p:spTree>
    <p:extLst>
      <p:ext uri="{BB962C8B-B14F-4D97-AF65-F5344CB8AC3E}">
        <p14:creationId xmlns:p14="http://schemas.microsoft.com/office/powerpoint/2010/main" val="27721105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548680"/>
            <a:ext cx="7776864" cy="4524315"/>
          </a:xfrm>
          <a:prstGeom prst="rect">
            <a:avLst/>
          </a:prstGeom>
        </p:spPr>
        <p:txBody>
          <a:bodyPr wrap="square">
            <a:spAutoFit/>
          </a:bodyPr>
          <a:lstStyle/>
          <a:p>
            <a:r>
              <a:rPr lang="en-US" sz="3200" dirty="0">
                <a:solidFill>
                  <a:srgbClr val="C00000"/>
                </a:solidFill>
                <a:latin typeface="Arabic Typesetting" pitchFamily="66" charset="-78"/>
                <a:cs typeface="Arabic Typesetting" pitchFamily="66" charset="-78"/>
              </a:rPr>
              <a:t>Negative Sentences</a:t>
            </a:r>
          </a:p>
          <a:p>
            <a:r>
              <a:rPr lang="en-US" sz="3200" dirty="0">
                <a:solidFill>
                  <a:prstClr val="black"/>
                </a:solidFill>
                <a:latin typeface="Arabic Typesetting" pitchFamily="66" charset="-78"/>
                <a:cs typeface="Arabic Typesetting" pitchFamily="66" charset="-78"/>
              </a:rPr>
              <a:t>Structure:</a:t>
            </a:r>
          </a:p>
          <a:p>
            <a:pPr algn="ctr"/>
            <a:r>
              <a:rPr lang="en-US" sz="3200" b="1" dirty="0">
                <a:solidFill>
                  <a:srgbClr val="C00000"/>
                </a:solidFill>
                <a:latin typeface="Arabic Typesetting" pitchFamily="66" charset="-78"/>
                <a:cs typeface="Arabic Typesetting" pitchFamily="66" charset="-78"/>
              </a:rPr>
              <a:t>Subject + was/were + not + verb-</a:t>
            </a:r>
            <a:r>
              <a:rPr lang="en-US" sz="3200" b="1" dirty="0" err="1">
                <a:solidFill>
                  <a:srgbClr val="C00000"/>
                </a:solidFill>
                <a:latin typeface="Arabic Typesetting" pitchFamily="66" charset="-78"/>
                <a:cs typeface="Arabic Typesetting" pitchFamily="66" charset="-78"/>
              </a:rPr>
              <a:t>ing</a:t>
            </a:r>
            <a:endParaRPr lang="en-US" sz="3200" b="1" dirty="0">
              <a:solidFill>
                <a:srgbClr val="C00000"/>
              </a:solidFill>
              <a:latin typeface="Arabic Typesetting" pitchFamily="66" charset="-78"/>
              <a:cs typeface="Arabic Typesetting" pitchFamily="66" charset="-78"/>
            </a:endParaRPr>
          </a:p>
          <a:p>
            <a:r>
              <a:rPr lang="en-US" sz="3200" dirty="0">
                <a:solidFill>
                  <a:prstClr val="black"/>
                </a:solidFill>
                <a:latin typeface="Arabic Typesetting" pitchFamily="66" charset="-78"/>
                <a:cs typeface="Arabic Typesetting" pitchFamily="66" charset="-78"/>
              </a:rPr>
              <a:t>In negative sentences, we use was not (wasn’t) or were not (weren’t).</a:t>
            </a:r>
          </a:p>
          <a:p>
            <a:endParaRPr lang="en-US" sz="3200" dirty="0">
              <a:solidFill>
                <a:prstClr val="black"/>
              </a:solidFill>
              <a:latin typeface="Arabic Typesetting" pitchFamily="66" charset="-78"/>
              <a:cs typeface="Arabic Typesetting" pitchFamily="66" charset="-78"/>
            </a:endParaRPr>
          </a:p>
          <a:p>
            <a:r>
              <a:rPr lang="en-US" sz="3200" dirty="0">
                <a:solidFill>
                  <a:prstClr val="black"/>
                </a:solidFill>
                <a:latin typeface="Arabic Typesetting" pitchFamily="66" charset="-78"/>
                <a:cs typeface="Arabic Typesetting" pitchFamily="66" charset="-78"/>
              </a:rPr>
              <a:t>Example:</a:t>
            </a:r>
          </a:p>
          <a:p>
            <a:r>
              <a:rPr lang="en-US" sz="3200" dirty="0">
                <a:solidFill>
                  <a:prstClr val="black"/>
                </a:solidFill>
                <a:latin typeface="Arabic Typesetting" pitchFamily="66" charset="-78"/>
                <a:cs typeface="Arabic Typesetting" pitchFamily="66" charset="-78"/>
              </a:rPr>
              <a:t> “I wasn’t sleeping when you called.”</a:t>
            </a:r>
          </a:p>
          <a:p>
            <a:r>
              <a:rPr lang="en-US" sz="3200" dirty="0">
                <a:solidFill>
                  <a:prstClr val="black"/>
                </a:solidFill>
                <a:latin typeface="Arabic Typesetting" pitchFamily="66" charset="-78"/>
                <a:cs typeface="Arabic Typesetting" pitchFamily="66" charset="-78"/>
              </a:rPr>
              <a:t> “We weren’t listening to music at that time.”</a:t>
            </a:r>
          </a:p>
        </p:txBody>
      </p:sp>
    </p:spTree>
    <p:extLst>
      <p:ext uri="{BB962C8B-B14F-4D97-AF65-F5344CB8AC3E}">
        <p14:creationId xmlns:p14="http://schemas.microsoft.com/office/powerpoint/2010/main" val="15683786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332656"/>
            <a:ext cx="8496944" cy="5016758"/>
          </a:xfrm>
          <a:prstGeom prst="rect">
            <a:avLst/>
          </a:prstGeom>
        </p:spPr>
        <p:txBody>
          <a:bodyPr wrap="square">
            <a:spAutoFit/>
          </a:bodyPr>
          <a:lstStyle/>
          <a:p>
            <a:r>
              <a:rPr lang="en-US" sz="3200" dirty="0">
                <a:solidFill>
                  <a:prstClr val="black"/>
                </a:solidFill>
                <a:latin typeface="Arabic Typesetting" pitchFamily="66" charset="-78"/>
                <a:cs typeface="Arabic Typesetting" pitchFamily="66" charset="-78"/>
              </a:rPr>
              <a:t>Questions</a:t>
            </a:r>
          </a:p>
          <a:p>
            <a:r>
              <a:rPr lang="en-US" sz="3200" dirty="0">
                <a:solidFill>
                  <a:prstClr val="black"/>
                </a:solidFill>
                <a:latin typeface="Arabic Typesetting" pitchFamily="66" charset="-78"/>
                <a:cs typeface="Arabic Typesetting" pitchFamily="66" charset="-78"/>
              </a:rPr>
              <a:t> Structure:</a:t>
            </a:r>
          </a:p>
          <a:p>
            <a:endParaRPr lang="en-US" sz="3200" dirty="0">
              <a:solidFill>
                <a:prstClr val="black"/>
              </a:solidFill>
              <a:latin typeface="Arabic Typesetting" pitchFamily="66" charset="-78"/>
              <a:cs typeface="Arabic Typesetting" pitchFamily="66" charset="-78"/>
            </a:endParaRPr>
          </a:p>
          <a:p>
            <a:pPr algn="ctr"/>
            <a:r>
              <a:rPr lang="en-US" sz="3200" b="1" dirty="0">
                <a:solidFill>
                  <a:srgbClr val="C00000"/>
                </a:solidFill>
                <a:latin typeface="Arabic Typesetting" pitchFamily="66" charset="-78"/>
                <a:cs typeface="Arabic Typesetting" pitchFamily="66" charset="-78"/>
              </a:rPr>
              <a:t>Was/Were + subject + verb-</a:t>
            </a:r>
            <a:r>
              <a:rPr lang="en-US" sz="3200" b="1" dirty="0" err="1">
                <a:solidFill>
                  <a:srgbClr val="C00000"/>
                </a:solidFill>
                <a:latin typeface="Arabic Typesetting" pitchFamily="66" charset="-78"/>
                <a:cs typeface="Arabic Typesetting" pitchFamily="66" charset="-78"/>
              </a:rPr>
              <a:t>ing</a:t>
            </a:r>
            <a:r>
              <a:rPr lang="en-US" sz="3200" b="1" dirty="0">
                <a:solidFill>
                  <a:srgbClr val="C00000"/>
                </a:solidFill>
                <a:latin typeface="Arabic Typesetting" pitchFamily="66" charset="-78"/>
                <a:cs typeface="Arabic Typesetting" pitchFamily="66" charset="-78"/>
              </a:rPr>
              <a:t>?</a:t>
            </a:r>
          </a:p>
          <a:p>
            <a:r>
              <a:rPr lang="en-US" sz="3200" dirty="0">
                <a:solidFill>
                  <a:prstClr val="black"/>
                </a:solidFill>
                <a:latin typeface="Arabic Typesetting" pitchFamily="66" charset="-78"/>
                <a:cs typeface="Arabic Typesetting" pitchFamily="66" charset="-78"/>
              </a:rPr>
              <a:t>In questions, was or were comes first, followed by the subject, then the verb in the </a:t>
            </a:r>
            <a:r>
              <a:rPr lang="en-US" sz="3200" dirty="0" err="1">
                <a:solidFill>
                  <a:prstClr val="black"/>
                </a:solidFill>
                <a:latin typeface="Arabic Typesetting" pitchFamily="66" charset="-78"/>
                <a:cs typeface="Arabic Typesetting" pitchFamily="66" charset="-78"/>
              </a:rPr>
              <a:t>ing</a:t>
            </a:r>
            <a:r>
              <a:rPr lang="en-US" sz="3200" dirty="0">
                <a:solidFill>
                  <a:prstClr val="black"/>
                </a:solidFill>
                <a:latin typeface="Arabic Typesetting" pitchFamily="66" charset="-78"/>
                <a:cs typeface="Arabic Typesetting" pitchFamily="66" charset="-78"/>
              </a:rPr>
              <a:t>-form.</a:t>
            </a:r>
          </a:p>
          <a:p>
            <a:endParaRPr lang="en-US" sz="3200" dirty="0">
              <a:solidFill>
                <a:prstClr val="black"/>
              </a:solidFill>
              <a:latin typeface="Arabic Typesetting" pitchFamily="66" charset="-78"/>
              <a:cs typeface="Arabic Typesetting" pitchFamily="66" charset="-78"/>
            </a:endParaRPr>
          </a:p>
          <a:p>
            <a:r>
              <a:rPr lang="en-US" sz="3200" dirty="0">
                <a:solidFill>
                  <a:prstClr val="black"/>
                </a:solidFill>
                <a:latin typeface="Arabic Typesetting" pitchFamily="66" charset="-78"/>
                <a:cs typeface="Arabic Typesetting" pitchFamily="66" charset="-78"/>
              </a:rPr>
              <a:t>Example:</a:t>
            </a:r>
          </a:p>
          <a:p>
            <a:r>
              <a:rPr lang="en-US" sz="3200" dirty="0">
                <a:solidFill>
                  <a:prstClr val="black"/>
                </a:solidFill>
                <a:latin typeface="Arabic Typesetting" pitchFamily="66" charset="-78"/>
                <a:cs typeface="Arabic Typesetting" pitchFamily="66" charset="-78"/>
              </a:rPr>
              <a:t> “Was she reading a book?”</a:t>
            </a:r>
          </a:p>
          <a:p>
            <a:r>
              <a:rPr lang="en-US" sz="3200" dirty="0">
                <a:solidFill>
                  <a:prstClr val="black"/>
                </a:solidFill>
                <a:latin typeface="Arabic Typesetting" pitchFamily="66" charset="-78"/>
                <a:cs typeface="Arabic Typesetting" pitchFamily="66" charset="-78"/>
              </a:rPr>
              <a:t> “Were they watching a movie last night?”</a:t>
            </a:r>
          </a:p>
        </p:txBody>
      </p:sp>
    </p:spTree>
    <p:extLst>
      <p:ext uri="{BB962C8B-B14F-4D97-AF65-F5344CB8AC3E}">
        <p14:creationId xmlns:p14="http://schemas.microsoft.com/office/powerpoint/2010/main" val="41261952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260648"/>
            <a:ext cx="8064896" cy="6494085"/>
          </a:xfrm>
          <a:prstGeom prst="rect">
            <a:avLst/>
          </a:prstGeom>
        </p:spPr>
        <p:txBody>
          <a:bodyPr wrap="square">
            <a:spAutoFit/>
          </a:bodyPr>
          <a:lstStyle/>
          <a:p>
            <a:r>
              <a:rPr lang="en-US" sz="3200" dirty="0">
                <a:solidFill>
                  <a:srgbClr val="C00000"/>
                </a:solidFill>
                <a:latin typeface="Arabic Typesetting" pitchFamily="66" charset="-78"/>
                <a:cs typeface="Arabic Typesetting" pitchFamily="66" charset="-78"/>
              </a:rPr>
              <a:t>Important Rules and Tips</a:t>
            </a:r>
          </a:p>
          <a:p>
            <a:endParaRPr lang="en-US" sz="3200" dirty="0">
              <a:solidFill>
                <a:prstClr val="black"/>
              </a:solidFill>
            </a:endParaRPr>
          </a:p>
          <a:p>
            <a:r>
              <a:rPr lang="en-US" sz="3200" dirty="0">
                <a:solidFill>
                  <a:prstClr val="black"/>
                </a:solidFill>
                <a:latin typeface="Arabic Typesetting" pitchFamily="66" charset="-78"/>
                <a:cs typeface="Arabic Typesetting" pitchFamily="66" charset="-78"/>
              </a:rPr>
              <a:t>1. Use “Was” and “Were” Correctly:</a:t>
            </a:r>
          </a:p>
          <a:p>
            <a:endParaRPr lang="en-US" sz="3200" dirty="0">
              <a:solidFill>
                <a:prstClr val="black"/>
              </a:solidFill>
              <a:latin typeface="Arabic Typesetting" pitchFamily="66" charset="-78"/>
              <a:cs typeface="Arabic Typesetting" pitchFamily="66" charset="-78"/>
            </a:endParaRPr>
          </a:p>
          <a:p>
            <a:r>
              <a:rPr lang="en-US" sz="3200" dirty="0">
                <a:solidFill>
                  <a:prstClr val="black"/>
                </a:solidFill>
                <a:latin typeface="Arabic Typesetting" pitchFamily="66" charset="-78"/>
                <a:cs typeface="Arabic Typesetting" pitchFamily="66" charset="-78"/>
              </a:rPr>
              <a:t>Was is used for singular subjects (I, he, she, it) in the past continuous.</a:t>
            </a:r>
          </a:p>
          <a:p>
            <a:endParaRPr lang="en-US" sz="3200" dirty="0">
              <a:solidFill>
                <a:prstClr val="black"/>
              </a:solidFill>
              <a:latin typeface="Arabic Typesetting" pitchFamily="66" charset="-78"/>
              <a:cs typeface="Arabic Typesetting" pitchFamily="66" charset="-78"/>
            </a:endParaRPr>
          </a:p>
          <a:p>
            <a:r>
              <a:rPr lang="en-US" sz="3200" dirty="0">
                <a:solidFill>
                  <a:prstClr val="black"/>
                </a:solidFill>
                <a:latin typeface="Arabic Typesetting" pitchFamily="66" charset="-78"/>
                <a:cs typeface="Arabic Typesetting" pitchFamily="66" charset="-78"/>
              </a:rPr>
              <a:t>Example: “He was studying late last night.”</a:t>
            </a:r>
          </a:p>
          <a:p>
            <a:endParaRPr lang="en-US" sz="3200" dirty="0">
              <a:solidFill>
                <a:prstClr val="black"/>
              </a:solidFill>
              <a:latin typeface="Arabic Typesetting" pitchFamily="66" charset="-78"/>
              <a:cs typeface="Arabic Typesetting" pitchFamily="66" charset="-78"/>
            </a:endParaRPr>
          </a:p>
          <a:p>
            <a:r>
              <a:rPr lang="en-US" sz="3200" dirty="0">
                <a:solidFill>
                  <a:prstClr val="black"/>
                </a:solidFill>
                <a:latin typeface="Arabic Typesetting" pitchFamily="66" charset="-78"/>
                <a:cs typeface="Arabic Typesetting" pitchFamily="66" charset="-78"/>
              </a:rPr>
              <a:t>Were is used for plural subjects (you, we, they) and also with you in the singular.</a:t>
            </a:r>
          </a:p>
          <a:p>
            <a:endParaRPr lang="en-US" sz="3200" dirty="0">
              <a:solidFill>
                <a:prstClr val="black"/>
              </a:solidFill>
              <a:latin typeface="Arabic Typesetting" pitchFamily="66" charset="-78"/>
              <a:cs typeface="Arabic Typesetting" pitchFamily="66" charset="-78"/>
            </a:endParaRPr>
          </a:p>
          <a:p>
            <a:r>
              <a:rPr lang="en-US" sz="3200" dirty="0">
                <a:solidFill>
                  <a:prstClr val="black"/>
                </a:solidFill>
                <a:latin typeface="Arabic Typesetting" pitchFamily="66" charset="-78"/>
                <a:cs typeface="Arabic Typesetting" pitchFamily="66" charset="-78"/>
              </a:rPr>
              <a:t>Example: “We were playing soccer when it started raining.”</a:t>
            </a:r>
          </a:p>
        </p:txBody>
      </p:sp>
    </p:spTree>
    <p:extLst>
      <p:ext uri="{BB962C8B-B14F-4D97-AF65-F5344CB8AC3E}">
        <p14:creationId xmlns:p14="http://schemas.microsoft.com/office/powerpoint/2010/main" val="15813116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620688"/>
            <a:ext cx="8496944" cy="5509200"/>
          </a:xfrm>
          <a:prstGeom prst="rect">
            <a:avLst/>
          </a:prstGeom>
        </p:spPr>
        <p:txBody>
          <a:bodyPr wrap="square">
            <a:spAutoFit/>
          </a:bodyPr>
          <a:lstStyle/>
          <a:p>
            <a:r>
              <a:rPr lang="en-US" sz="3200" dirty="0">
                <a:solidFill>
                  <a:prstClr val="black"/>
                </a:solidFill>
                <a:latin typeface="Arabic Typesetting" pitchFamily="66" charset="-78"/>
                <a:cs typeface="Arabic Typesetting" pitchFamily="66" charset="-78"/>
              </a:rPr>
              <a:t>2. The Verb in the “-</a:t>
            </a:r>
            <a:r>
              <a:rPr lang="en-US" sz="3200" dirty="0" err="1">
                <a:solidFill>
                  <a:prstClr val="black"/>
                </a:solidFill>
                <a:latin typeface="Arabic Typesetting" pitchFamily="66" charset="-78"/>
                <a:cs typeface="Arabic Typesetting" pitchFamily="66" charset="-78"/>
              </a:rPr>
              <a:t>ing</a:t>
            </a:r>
            <a:r>
              <a:rPr lang="en-US" sz="3200" dirty="0">
                <a:solidFill>
                  <a:prstClr val="black"/>
                </a:solidFill>
                <a:latin typeface="Arabic Typesetting" pitchFamily="66" charset="-78"/>
                <a:cs typeface="Arabic Typesetting" pitchFamily="66" charset="-78"/>
              </a:rPr>
              <a:t>” Form:</a:t>
            </a:r>
          </a:p>
          <a:p>
            <a:endParaRPr lang="en-US" sz="3200" dirty="0">
              <a:solidFill>
                <a:prstClr val="black"/>
              </a:solidFill>
              <a:latin typeface="Arabic Typesetting" pitchFamily="66" charset="-78"/>
              <a:cs typeface="Arabic Typesetting" pitchFamily="66" charset="-78"/>
            </a:endParaRPr>
          </a:p>
          <a:p>
            <a:r>
              <a:rPr lang="en-US" sz="3200" dirty="0">
                <a:solidFill>
                  <a:prstClr val="black"/>
                </a:solidFill>
                <a:latin typeface="Arabic Typesetting" pitchFamily="66" charset="-78"/>
                <a:cs typeface="Arabic Typesetting" pitchFamily="66" charset="-78"/>
              </a:rPr>
              <a:t>In the past continuous, the main verb always ends in -</a:t>
            </a:r>
            <a:r>
              <a:rPr lang="en-US" sz="3200" dirty="0" err="1">
                <a:solidFill>
                  <a:prstClr val="black"/>
                </a:solidFill>
                <a:latin typeface="Arabic Typesetting" pitchFamily="66" charset="-78"/>
                <a:cs typeface="Arabic Typesetting" pitchFamily="66" charset="-78"/>
              </a:rPr>
              <a:t>ing</a:t>
            </a:r>
            <a:r>
              <a:rPr lang="en-US" sz="3200" dirty="0">
                <a:solidFill>
                  <a:prstClr val="black"/>
                </a:solidFill>
                <a:latin typeface="Arabic Typesetting" pitchFamily="66" charset="-78"/>
                <a:cs typeface="Arabic Typesetting" pitchFamily="66" charset="-78"/>
              </a:rPr>
              <a:t>. This shows that the action was ongoing.</a:t>
            </a:r>
          </a:p>
          <a:p>
            <a:r>
              <a:rPr lang="en-US" sz="3200" dirty="0">
                <a:solidFill>
                  <a:prstClr val="black"/>
                </a:solidFill>
                <a:latin typeface="Arabic Typesetting" pitchFamily="66" charset="-78"/>
                <a:cs typeface="Arabic Typesetting" pitchFamily="66" charset="-78"/>
              </a:rPr>
              <a:t> </a:t>
            </a:r>
          </a:p>
          <a:p>
            <a:r>
              <a:rPr lang="en-US" sz="3200" dirty="0">
                <a:solidFill>
                  <a:prstClr val="black"/>
                </a:solidFill>
                <a:latin typeface="Arabic Typesetting" pitchFamily="66" charset="-78"/>
                <a:cs typeface="Arabic Typesetting" pitchFamily="66" charset="-78"/>
              </a:rPr>
              <a:t>Example: “She was walking to school.”</a:t>
            </a:r>
          </a:p>
          <a:p>
            <a:r>
              <a:rPr lang="en-US" sz="3200" dirty="0">
                <a:solidFill>
                  <a:prstClr val="black"/>
                </a:solidFill>
                <a:latin typeface="Arabic Typesetting" pitchFamily="66" charset="-78"/>
                <a:cs typeface="Arabic Typesetting" pitchFamily="66" charset="-78"/>
              </a:rPr>
              <a:t> -For regular verbs, just add -</a:t>
            </a:r>
            <a:r>
              <a:rPr lang="en-US" sz="3200" dirty="0" err="1">
                <a:solidFill>
                  <a:prstClr val="black"/>
                </a:solidFill>
                <a:latin typeface="Arabic Typesetting" pitchFamily="66" charset="-78"/>
                <a:cs typeface="Arabic Typesetting" pitchFamily="66" charset="-78"/>
              </a:rPr>
              <a:t>ing</a:t>
            </a:r>
            <a:r>
              <a:rPr lang="en-US" sz="3200" dirty="0">
                <a:solidFill>
                  <a:prstClr val="black"/>
                </a:solidFill>
                <a:latin typeface="Arabic Typesetting" pitchFamily="66" charset="-78"/>
                <a:cs typeface="Arabic Typesetting" pitchFamily="66" charset="-78"/>
              </a:rPr>
              <a:t> (play → playing, walk → walking).</a:t>
            </a:r>
          </a:p>
          <a:p>
            <a:r>
              <a:rPr lang="en-US" sz="3200" dirty="0">
                <a:solidFill>
                  <a:prstClr val="black"/>
                </a:solidFill>
                <a:latin typeface="Arabic Typesetting" pitchFamily="66" charset="-78"/>
                <a:cs typeface="Arabic Typesetting" pitchFamily="66" charset="-78"/>
              </a:rPr>
              <a:t> -For irregular verbs, follow the usual rules:</a:t>
            </a:r>
          </a:p>
          <a:p>
            <a:r>
              <a:rPr lang="en-US" sz="3200" dirty="0">
                <a:solidFill>
                  <a:prstClr val="black"/>
                </a:solidFill>
                <a:latin typeface="Arabic Typesetting" pitchFamily="66" charset="-78"/>
                <a:cs typeface="Arabic Typesetting" pitchFamily="66" charset="-78"/>
              </a:rPr>
              <a:t> -If a verb ends in -e, drop the -e and add -</a:t>
            </a:r>
            <a:r>
              <a:rPr lang="en-US" sz="3200" dirty="0" err="1">
                <a:solidFill>
                  <a:prstClr val="black"/>
                </a:solidFill>
                <a:latin typeface="Arabic Typesetting" pitchFamily="66" charset="-78"/>
                <a:cs typeface="Arabic Typesetting" pitchFamily="66" charset="-78"/>
              </a:rPr>
              <a:t>ing</a:t>
            </a:r>
            <a:r>
              <a:rPr lang="en-US" sz="3200" dirty="0">
                <a:solidFill>
                  <a:prstClr val="black"/>
                </a:solidFill>
                <a:latin typeface="Arabic Typesetting" pitchFamily="66" charset="-78"/>
                <a:cs typeface="Arabic Typesetting" pitchFamily="66" charset="-78"/>
              </a:rPr>
              <a:t> (make → making).</a:t>
            </a:r>
          </a:p>
          <a:p>
            <a:r>
              <a:rPr lang="en-US" sz="3200" dirty="0">
                <a:solidFill>
                  <a:prstClr val="black"/>
                </a:solidFill>
                <a:latin typeface="Arabic Typesetting" pitchFamily="66" charset="-78"/>
                <a:cs typeface="Arabic Typesetting" pitchFamily="66" charset="-78"/>
              </a:rPr>
              <a:t> -Double the final consonant if the verb is short and ends with a vowel + consonant (run → running).</a:t>
            </a:r>
          </a:p>
        </p:txBody>
      </p:sp>
    </p:spTree>
    <p:extLst>
      <p:ext uri="{BB962C8B-B14F-4D97-AF65-F5344CB8AC3E}">
        <p14:creationId xmlns:p14="http://schemas.microsoft.com/office/powerpoint/2010/main" val="35512406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419192"/>
            <a:ext cx="8712968" cy="4524315"/>
          </a:xfrm>
          <a:prstGeom prst="rect">
            <a:avLst/>
          </a:prstGeom>
        </p:spPr>
        <p:txBody>
          <a:bodyPr wrap="square">
            <a:spAutoFit/>
          </a:bodyPr>
          <a:lstStyle/>
          <a:p>
            <a:r>
              <a:rPr lang="en-US" sz="3200" dirty="0">
                <a:solidFill>
                  <a:srgbClr val="C00000"/>
                </a:solidFill>
                <a:latin typeface="Arabic Typesetting" pitchFamily="66" charset="-78"/>
                <a:cs typeface="Arabic Typesetting" pitchFamily="66" charset="-78"/>
              </a:rPr>
              <a:t>Interrupted Actions:</a:t>
            </a:r>
          </a:p>
          <a:p>
            <a:endParaRPr lang="en-US" sz="3200" dirty="0">
              <a:solidFill>
                <a:prstClr val="black"/>
              </a:solidFill>
              <a:latin typeface="Arabic Typesetting" pitchFamily="66" charset="-78"/>
              <a:cs typeface="Arabic Typesetting" pitchFamily="66" charset="-78"/>
            </a:endParaRPr>
          </a:p>
          <a:p>
            <a:r>
              <a:rPr lang="en-US" sz="3200" dirty="0">
                <a:solidFill>
                  <a:prstClr val="black"/>
                </a:solidFill>
                <a:latin typeface="Arabic Typesetting" pitchFamily="66" charset="-78"/>
                <a:cs typeface="Arabic Typesetting" pitchFamily="66" charset="-78"/>
              </a:rPr>
              <a:t>The past continuous is often used for actions that were interrupted by a short, completed action in the past (usually in the past simple tense).</a:t>
            </a:r>
          </a:p>
          <a:p>
            <a:r>
              <a:rPr lang="en-US" sz="3200" dirty="0">
                <a:solidFill>
                  <a:prstClr val="black"/>
                </a:solidFill>
                <a:latin typeface="Arabic Typesetting" pitchFamily="66" charset="-78"/>
                <a:cs typeface="Arabic Typesetting" pitchFamily="66" charset="-78"/>
              </a:rPr>
              <a:t> </a:t>
            </a:r>
          </a:p>
          <a:p>
            <a:r>
              <a:rPr lang="en-US" sz="3200" dirty="0">
                <a:solidFill>
                  <a:prstClr val="black"/>
                </a:solidFill>
                <a:latin typeface="Arabic Typesetting" pitchFamily="66" charset="-78"/>
                <a:cs typeface="Arabic Typesetting" pitchFamily="66" charset="-78"/>
              </a:rPr>
              <a:t>Example: “I was studying when the power went out.”</a:t>
            </a:r>
          </a:p>
          <a:p>
            <a:r>
              <a:rPr lang="en-US" sz="3200" dirty="0">
                <a:solidFill>
                  <a:prstClr val="black"/>
                </a:solidFill>
                <a:latin typeface="Arabic Typesetting" pitchFamily="66" charset="-78"/>
                <a:cs typeface="Arabic Typesetting" pitchFamily="66" charset="-78"/>
              </a:rPr>
              <a:t> </a:t>
            </a:r>
          </a:p>
          <a:p>
            <a:r>
              <a:rPr lang="en-US" sz="3200" dirty="0">
                <a:solidFill>
                  <a:prstClr val="black"/>
                </a:solidFill>
                <a:latin typeface="Arabic Typesetting" pitchFamily="66" charset="-78"/>
                <a:cs typeface="Arabic Typesetting" pitchFamily="66" charset="-78"/>
              </a:rPr>
              <a:t>In this case, was studying is the ongoing action, and went is the action that interrupts it.</a:t>
            </a:r>
          </a:p>
        </p:txBody>
      </p:sp>
    </p:spTree>
    <p:extLst>
      <p:ext uri="{BB962C8B-B14F-4D97-AF65-F5344CB8AC3E}">
        <p14:creationId xmlns:p14="http://schemas.microsoft.com/office/powerpoint/2010/main" val="38582295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1439</TotalTime>
  <Words>843</Words>
  <Application>Microsoft Office PowerPoint</Application>
  <PresentationFormat>On-screen Show (4:3)</PresentationFormat>
  <Paragraphs>96</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SACC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Maher</dc:creator>
  <cp:lastModifiedBy>Maher</cp:lastModifiedBy>
  <cp:revision>6</cp:revision>
  <dcterms:created xsi:type="dcterms:W3CDTF">2025-02-14T12:32:54Z</dcterms:created>
  <dcterms:modified xsi:type="dcterms:W3CDTF">2025-03-06T20:56:26Z</dcterms:modified>
</cp:coreProperties>
</file>