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7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5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5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7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0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7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8CE8-F0B8-4BF8-ACDB-A5644AD74AC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D1512-DF5F-4B09-8D15-B4BF0B7EB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Renal artery occlusion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229600" cy="5105400"/>
          </a:xfrm>
        </p:spPr>
        <p:txBody>
          <a:bodyPr>
            <a:normAutofit/>
          </a:bodyPr>
          <a:lstStyle/>
          <a:p>
            <a:pPr algn="l"/>
            <a:r>
              <a:rPr lang="en-US" sz="2800" u="sng" dirty="0" smtClean="0">
                <a:solidFill>
                  <a:schemeClr val="tx1"/>
                </a:solidFill>
              </a:rPr>
              <a:t>Causes: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1-atheromatous Plaque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2-aortic dissection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3-emboli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4-traumatic avulsion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In acute stage following complete arterial occlusion the affected kidney may be normal in size and have normal reflectivity.</a:t>
            </a:r>
          </a:p>
          <a:p>
            <a:pPr algn="l"/>
            <a:endParaRPr lang="en-US" sz="2400" dirty="0" smtClean="0">
              <a:solidFill>
                <a:srgbClr val="C0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Some time slight increase in size may be demonstrated.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56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Residual urine calculation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After scanning</a:t>
            </a:r>
            <a:r>
              <a:rPr lang="en-US" sz="2800" dirty="0"/>
              <a:t>, the patient should empty the bladder. Normally, there should be </a:t>
            </a:r>
            <a:r>
              <a:rPr lang="en-US" sz="2800" dirty="0" smtClean="0"/>
              <a:t>no residual urine: if there is, the quantity should be estimated</a:t>
            </a: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rgbClr val="C00000"/>
                </a:solidFill>
              </a:rPr>
              <a:t>T x L x AP x 0.52 </a:t>
            </a:r>
          </a:p>
          <a:p>
            <a:endParaRPr lang="en-US" sz="2800" dirty="0" smtClean="0"/>
          </a:p>
          <a:p>
            <a:endParaRPr lang="en-US" dirty="0"/>
          </a:p>
        </p:txBody>
      </p:sp>
      <p:pic>
        <p:nvPicPr>
          <p:cNvPr id="3074" name="Picture 2" descr="C:\Users\Lenovo\Downloads\a5a31051b2b3f4_Bladder-volume-fig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0"/>
            <a:ext cx="527685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67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 </a:t>
            </a:r>
            <a:endParaRPr lang="en-US" sz="6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781799"/>
            <a:ext cx="8229600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9560" y="327820"/>
            <a:ext cx="8839200" cy="62253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some patients a sub capsular ‘</a:t>
            </a:r>
            <a:r>
              <a:rPr lang="en-US" sz="2800" dirty="0" smtClean="0">
                <a:solidFill>
                  <a:srgbClr val="C00000"/>
                </a:solidFill>
              </a:rPr>
              <a:t>halo’ or rim </a:t>
            </a:r>
            <a:r>
              <a:rPr lang="en-US" sz="2800" dirty="0" smtClean="0"/>
              <a:t>of echo poor</a:t>
            </a:r>
            <a:br>
              <a:rPr lang="en-US" sz="2800" dirty="0" smtClean="0"/>
            </a:br>
            <a:r>
              <a:rPr lang="en-US" sz="2800" dirty="0" smtClean="0"/>
              <a:t>tissue can be seen which correspond to edematous tissue.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>
                <a:solidFill>
                  <a:srgbClr val="C00000"/>
                </a:solidFill>
              </a:rPr>
              <a:t>In the longer term the affected kidney slowly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shrinks with smooth margins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V="1">
            <a:off x="457200" y="681228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C:\Users\Lenovo\Downloads\16.10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1"/>
            <a:ext cx="4419600" cy="259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65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Renal artery stenosis 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up to 5% of patients with hypertension caused by renal artery stenosis .</a:t>
            </a:r>
          </a:p>
          <a:p>
            <a:r>
              <a:rPr lang="en-US" b="0" i="0" u="none" strike="noStrike" baseline="0" dirty="0" smtClean="0">
                <a:latin typeface="Times New Roman"/>
              </a:rPr>
              <a:t>22% of the patients seen with renal artery stenosis of &gt;60% diameter reduction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7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Causes of renal artery stenosis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1-atheroma </a:t>
            </a:r>
          </a:p>
          <a:p>
            <a:r>
              <a:rPr lang="en-US" dirty="0" smtClean="0"/>
              <a:t>2-fibromuscular </a:t>
            </a:r>
            <a:r>
              <a:rPr lang="en-US" dirty="0"/>
              <a:t>dysplasia of the vessel </a:t>
            </a:r>
            <a:r>
              <a:rPr lang="en-US" dirty="0" smtClean="0"/>
              <a:t>wall.</a:t>
            </a:r>
          </a:p>
          <a:p>
            <a:r>
              <a:rPr lang="en-US" dirty="0" smtClean="0"/>
              <a:t>3-aortic aneurysm</a:t>
            </a:r>
          </a:p>
          <a:p>
            <a:r>
              <a:rPr lang="en-US" dirty="0" smtClean="0"/>
              <a:t>4- arteritis</a:t>
            </a:r>
          </a:p>
          <a:p>
            <a:r>
              <a:rPr lang="en-US" dirty="0" smtClean="0"/>
              <a:t>5- emboli</a:t>
            </a:r>
          </a:p>
          <a:p>
            <a:r>
              <a:rPr lang="en-US" dirty="0" smtClean="0"/>
              <a:t>6-neurofibromatosis </a:t>
            </a:r>
          </a:p>
          <a:p>
            <a:r>
              <a:rPr lang="en-US" dirty="0" smtClean="0"/>
              <a:t>7-trauma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5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Renal artery stenosis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patient with unilateral renal artery stenosis the affected kidney is usually of</a:t>
            </a:r>
          </a:p>
          <a:p>
            <a:pPr marL="0" indent="0">
              <a:buNone/>
            </a:pPr>
            <a:r>
              <a:rPr lang="en-US" dirty="0" smtClean="0"/>
              <a:t>  normal shape and size.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 the stenosis is greater than 60% small</a:t>
            </a:r>
          </a:p>
          <a:p>
            <a:pPr marL="0" indent="0">
              <a:buNone/>
            </a:pPr>
            <a:r>
              <a:rPr lang="en-US" dirty="0" smtClean="0"/>
              <a:t>    size kidney may be found.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4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Normal and abnormal Urinary bladder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Indications for UB ultrasound: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1- Dysuria </a:t>
            </a:r>
            <a:r>
              <a:rPr lang="en-US" dirty="0"/>
              <a:t>or frequency of micturition.</a:t>
            </a:r>
          </a:p>
          <a:p>
            <a:pPr marL="0" indent="0">
              <a:buNone/>
            </a:pPr>
            <a:r>
              <a:rPr lang="en-US" dirty="0" smtClean="0"/>
              <a:t>2- Haematuria </a:t>
            </a:r>
          </a:p>
          <a:p>
            <a:pPr marL="0" indent="0">
              <a:buNone/>
            </a:pPr>
            <a:r>
              <a:rPr lang="en-US" dirty="0" smtClean="0"/>
              <a:t>3- Recurrent </a:t>
            </a:r>
            <a:r>
              <a:rPr lang="en-US" dirty="0"/>
              <a:t>infection (cystitis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4- Pelvic </a:t>
            </a:r>
            <a:r>
              <a:rPr lang="en-US" dirty="0"/>
              <a:t>mass.</a:t>
            </a:r>
          </a:p>
          <a:p>
            <a:pPr marL="0" indent="0">
              <a:buNone/>
            </a:pPr>
            <a:r>
              <a:rPr lang="en-US" dirty="0" smtClean="0"/>
              <a:t>5- Retention </a:t>
            </a:r>
            <a:r>
              <a:rPr lang="en-US" dirty="0"/>
              <a:t>of urine.</a:t>
            </a:r>
          </a:p>
          <a:p>
            <a:pPr marL="0" indent="0">
              <a:buNone/>
            </a:pPr>
            <a:r>
              <a:rPr lang="en-US" dirty="0" smtClean="0"/>
              <a:t> 6-  </a:t>
            </a:r>
            <a:r>
              <a:rPr lang="en-US" dirty="0"/>
              <a:t>Pelvic pain.</a:t>
            </a:r>
          </a:p>
        </p:txBody>
      </p:sp>
    </p:spTree>
    <p:extLst>
      <p:ext uri="{BB962C8B-B14F-4D97-AF65-F5344CB8AC3E}">
        <p14:creationId xmlns:p14="http://schemas.microsoft.com/office/powerpoint/2010/main" val="34264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C00000"/>
                </a:solidFill>
              </a:rPr>
              <a:t>Preparation of the patient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/>
            </a:r>
            <a:br>
              <a:rPr lang="en-US" sz="3600" b="1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bladder must be full. Give 4 or 5 glasses of fluid and examine after one </a:t>
            </a:r>
            <a:r>
              <a:rPr lang="en-US" dirty="0" smtClean="0"/>
              <a:t>hour. </a:t>
            </a:r>
          </a:p>
          <a:p>
            <a:r>
              <a:rPr lang="en-US" dirty="0" smtClean="0"/>
              <a:t>Some time we can fill </a:t>
            </a:r>
            <a:r>
              <a:rPr lang="en-US" dirty="0"/>
              <a:t>the bladder through a </a:t>
            </a:r>
            <a:r>
              <a:rPr lang="en-US" dirty="0" smtClean="0"/>
              <a:t>urethral catheter with sterile normal saline</a:t>
            </a:r>
            <a:endParaRPr lang="en-US" dirty="0"/>
          </a:p>
          <a:p>
            <a:r>
              <a:rPr lang="en-US" dirty="0" smtClean="0"/>
              <a:t>Avoid catheterization if possible because of the risk of infection.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3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Normal bladder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/>
              <a:t>full urinary bladder appears as a large, echo-free </a:t>
            </a:r>
            <a:r>
              <a:rPr lang="en-US" dirty="0" smtClean="0"/>
              <a:t>area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/>
              <a:t>       empty bladder                                              full bladder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06189"/>
            <a:ext cx="40671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4" descr="C:\Users\Lenovo\Downloads\fig_1 (1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706190"/>
            <a:ext cx="4316276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928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Wall thickness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by assessing the smoothness of the interior wall of the bladder and its </a:t>
            </a:r>
            <a:r>
              <a:rPr lang="en-US" dirty="0" smtClean="0"/>
              <a:t>symmetry</a:t>
            </a:r>
          </a:p>
          <a:p>
            <a:endParaRPr lang="en-US" dirty="0" smtClean="0"/>
          </a:p>
          <a:p>
            <a:r>
              <a:rPr lang="en-US" dirty="0" smtClean="0"/>
              <a:t>It should </a:t>
            </a:r>
            <a:r>
              <a:rPr lang="en-US" dirty="0"/>
              <a:t>always be approximately the same all around the </a:t>
            </a:r>
            <a:r>
              <a:rPr lang="en-US" dirty="0" smtClean="0"/>
              <a:t>bladder</a:t>
            </a:r>
          </a:p>
          <a:p>
            <a:endParaRPr lang="en-US" dirty="0" smtClean="0"/>
          </a:p>
          <a:p>
            <a:r>
              <a:rPr lang="en-US" dirty="0"/>
              <a:t>When distended, the </a:t>
            </a:r>
            <a:r>
              <a:rPr lang="en-US" dirty="0" smtClean="0"/>
              <a:t>normal bladder wall is less than 4 mm thick.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1815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336</Words>
  <Application>Microsoft Office PowerPoint</Application>
  <PresentationFormat>عرض على الشاشة (3:4)‏</PresentationFormat>
  <Paragraphs>59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Renal artery occlusion</vt:lpstr>
      <vt:lpstr>In some patients a sub capsular ‘halo’ or rim of echo poor tissue can be seen which correspond to edematous tissue.         In the longer term the affected kidney slowly shrinks with smooth margins </vt:lpstr>
      <vt:lpstr>Renal artery stenosis </vt:lpstr>
      <vt:lpstr>Causes of renal artery stenosis </vt:lpstr>
      <vt:lpstr>Renal artery stenosis </vt:lpstr>
      <vt:lpstr>Normal and abnormal Urinary bladder</vt:lpstr>
      <vt:lpstr>Preparation of the patient  </vt:lpstr>
      <vt:lpstr>Normal bladder</vt:lpstr>
      <vt:lpstr>Wall thickness</vt:lpstr>
      <vt:lpstr>Residual urine calculation </vt:lpstr>
      <vt:lpstr>Thank you 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artery occlusion</dc:title>
  <dc:creator>Lenovo</dc:creator>
  <cp:lastModifiedBy>Lenovo</cp:lastModifiedBy>
  <cp:revision>11</cp:revision>
  <dcterms:created xsi:type="dcterms:W3CDTF">2024-12-29T11:21:51Z</dcterms:created>
  <dcterms:modified xsi:type="dcterms:W3CDTF">2024-12-29T18:20:54Z</dcterms:modified>
</cp:coreProperties>
</file>