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3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5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7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0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4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88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60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7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1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4FC7B-10DD-4775-9D11-5449FDA29CB4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8E221-B1FF-4CA3-92E9-EA337BB890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5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132856"/>
            <a:ext cx="6264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                                         </a:t>
            </a:r>
            <a:r>
              <a:rPr lang="ar-IQ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 </a:t>
            </a: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العلوم</a:t>
            </a:r>
            <a:r>
              <a:rPr lang="ar-IQ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الانـــظــــمــــة الــــطـبـيـة الـــذكــــــيـــة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Intelligent Medical Systems Department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English Language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Second  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MSC. </a:t>
            </a:r>
            <a:r>
              <a:rPr lang="en-US" sz="3200" b="1" dirty="0" err="1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Hussain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( 3</a:t>
            </a:r>
            <a:r>
              <a:rPr lang="en-US" sz="32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200" b="1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Present Continuous </a:t>
            </a:r>
            <a:r>
              <a:rPr lang="en-US" sz="32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and Future tense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624"/>
            <a:ext cx="254507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08479" y="6396335"/>
            <a:ext cx="213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8064A2">
                    <a:lumMod val="50000"/>
                  </a:srgbClr>
                </a:solidFill>
                <a:latin typeface="Arabic Typesetting" pitchFamily="66" charset="-78"/>
                <a:cs typeface="Arabic Typesetting" pitchFamily="66" charset="-78"/>
              </a:rPr>
              <a:t>Study Year: 2024-2025</a:t>
            </a:r>
            <a:endParaRPr lang="en-US" sz="2400" dirty="0">
              <a:solidFill>
                <a:srgbClr val="8064A2">
                  <a:lumMod val="50000"/>
                </a:srgb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4243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052736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Adverbs Commonly Used with future tense: 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tomorrow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      </a:t>
            </a: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غدًا</a:t>
            </a:r>
          </a:p>
          <a:p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soon </a:t>
            </a: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           </a:t>
            </a: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قريباً</a:t>
            </a: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next week</a:t>
            </a: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       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الأسبوع القادم</a:t>
            </a:r>
          </a:p>
          <a:p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later                    </a:t>
            </a: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لاحقاً</a:t>
            </a:r>
            <a:endParaRPr lang="ar-IQ" sz="2400" dirty="0">
              <a:solidFill>
                <a:schemeClr val="accent4">
                  <a:lumMod val="75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IQ" sz="2400" dirty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in the future </a:t>
            </a:r>
            <a:r>
              <a:rPr lang="ar-IQ" sz="2400" dirty="0" smtClean="0">
                <a:solidFill>
                  <a:schemeClr val="accent4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في المستقبل       </a:t>
            </a:r>
            <a:endParaRPr lang="ar-IQ" sz="2400" dirty="0">
              <a:solidFill>
                <a:schemeClr val="accent4">
                  <a:lumMod val="75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ar-IQ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Examples in Sentences:</a:t>
            </a:r>
          </a:p>
          <a:p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ar-IQ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She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will call you tomorrow.</a:t>
            </a:r>
          </a:p>
          <a:p>
            <a:r>
              <a:rPr lang="ar-IQ" sz="2400" dirty="0" smtClean="0">
                <a:latin typeface="Arabic Typesetting" pitchFamily="66" charset="-78"/>
                <a:cs typeface="Arabic Typesetting" pitchFamily="66" charset="-78"/>
              </a:rPr>
              <a:t>ستتصل </a:t>
            </a:r>
            <a:r>
              <a:rPr lang="ar-IQ" sz="2400" dirty="0">
                <a:latin typeface="Arabic Typesetting" pitchFamily="66" charset="-78"/>
                <a:cs typeface="Arabic Typesetting" pitchFamily="66" charset="-78"/>
              </a:rPr>
              <a:t>بك </a:t>
            </a:r>
            <a:r>
              <a:rPr lang="ar-IQ" sz="2400" dirty="0" smtClean="0">
                <a:latin typeface="Arabic Typesetting" pitchFamily="66" charset="-78"/>
                <a:cs typeface="Arabic Typesetting" pitchFamily="66" charset="-78"/>
              </a:rPr>
              <a:t>غدًا                                                                        </a:t>
            </a:r>
            <a:endParaRPr lang="ar-IQ" sz="24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IQ" sz="24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We will travel next month. </a:t>
            </a:r>
            <a:r>
              <a:rPr lang="ar-IQ" sz="2400" dirty="0" smtClean="0">
                <a:latin typeface="Arabic Typesetting" pitchFamily="66" charset="-78"/>
                <a:cs typeface="Arabic Typesetting" pitchFamily="66" charset="-78"/>
              </a:rPr>
              <a:t>سنُسافر </a:t>
            </a:r>
            <a:r>
              <a:rPr lang="ar-IQ" sz="2400" dirty="0">
                <a:latin typeface="Arabic Typesetting" pitchFamily="66" charset="-78"/>
                <a:cs typeface="Arabic Typesetting" pitchFamily="66" charset="-78"/>
              </a:rPr>
              <a:t>الشهر </a:t>
            </a:r>
            <a:r>
              <a:rPr lang="ar-IQ" sz="2400" dirty="0" smtClean="0">
                <a:latin typeface="Arabic Typesetting" pitchFamily="66" charset="-78"/>
                <a:cs typeface="Arabic Typesetting" pitchFamily="66" charset="-78"/>
              </a:rPr>
              <a:t>القادم                            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43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2708920"/>
            <a:ext cx="36599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Thank you</a:t>
            </a:r>
            <a:endParaRPr lang="en-US" sz="88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890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36712"/>
            <a:ext cx="70567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Present Continuous Tense</a:t>
            </a:r>
          </a:p>
          <a:p>
            <a:pPr algn="ctr"/>
            <a:r>
              <a:rPr lang="en-US" sz="2800" b="1" dirty="0" smtClean="0">
                <a:latin typeface="Arabic Typesetting" pitchFamily="66" charset="-78"/>
                <a:cs typeface="Arabic Typesetting" pitchFamily="66" charset="-78"/>
              </a:rPr>
              <a:t>Present progressive 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It is about actions happening now or around the present time.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Definition of the term: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The Present Continuous tense is used to describe actions that are happening now or temporary actions around this moment.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IQ" sz="2800" dirty="0" smtClean="0">
                <a:latin typeface="Arabic Typesetting" pitchFamily="66" charset="-78"/>
                <a:cs typeface="Arabic Typesetting" pitchFamily="66" charset="-78"/>
              </a:rPr>
              <a:t>زمن المضارع المستمر يُستخدم لوصف الأفعال التي تحدث الآن أو الأفعال المؤقتة التي تحدث في الوقت الحالي.</a:t>
            </a: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8063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62646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Forming the Present Continuous</a:t>
            </a:r>
          </a:p>
          <a:p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endParaRPr lang="en-US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Subject + am/is/are + verb + -</a:t>
            </a:r>
            <a:r>
              <a:rPr lang="en-US" sz="32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endParaRPr lang="en-US" sz="3200" dirty="0" smtClean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1. I am reading a book.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2. She is cooking dinner.</a:t>
            </a:r>
          </a:p>
          <a:p>
            <a:r>
              <a:rPr lang="en-US" sz="3200" dirty="0" smtClean="0">
                <a:latin typeface="Arabic Typesetting" pitchFamily="66" charset="-78"/>
                <a:cs typeface="Arabic Typesetting" pitchFamily="66" charset="-78"/>
              </a:rPr>
              <a:t> 3. They are playing outside.</a:t>
            </a:r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56176" y="4636592"/>
            <a:ext cx="19543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p.s.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Am : I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Is: He, she, it.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Are: they, we, I, you</a:t>
            </a:r>
            <a:endParaRPr lang="en-US" sz="2400" dirty="0">
              <a:solidFill>
                <a:srgbClr val="C0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971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836712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Uses of the Present Continuous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1- Actions happening now:</a:t>
            </a:r>
          </a:p>
          <a:p>
            <a:pPr algn="ctr"/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The teacher is explain</a:t>
            </a:r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the lesson.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2- Temporary actions:</a:t>
            </a:r>
          </a:p>
          <a:p>
            <a:pPr algn="ctr"/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He is stay</a:t>
            </a:r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at a hotel this week.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3-Future plans (near future):</a:t>
            </a:r>
          </a:p>
          <a:p>
            <a:pPr algn="ctr"/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We are travel</a:t>
            </a:r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tomorrow.</a:t>
            </a:r>
          </a:p>
        </p:txBody>
      </p:sp>
    </p:spTree>
    <p:extLst>
      <p:ext uri="{BB962C8B-B14F-4D97-AF65-F5344CB8AC3E}">
        <p14:creationId xmlns:p14="http://schemas.microsoft.com/office/powerpoint/2010/main" val="2142585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02359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1. 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General Rule for Adding 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–</a:t>
            </a:r>
            <a:r>
              <a:rPr lang="en-US" sz="2400" dirty="0" err="1" smtClean="0"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:Simply add -</a:t>
            </a:r>
            <a:r>
              <a:rPr lang="en-US" sz="2400" dirty="0" err="1" smtClean="0"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to the base verb.</a:t>
            </a:r>
          </a:p>
          <a:p>
            <a:pPr algn="r"/>
            <a:r>
              <a:rPr lang="en-US" sz="2400" dirty="0" err="1" smtClean="0"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IQ" sz="2400" dirty="0" smtClean="0">
                <a:latin typeface="Arabic Typesetting" pitchFamily="66" charset="-78"/>
                <a:cs typeface="Arabic Typesetting" pitchFamily="66" charset="-78"/>
              </a:rPr>
              <a:t>عندما تنتهي الكلمة بحرفين  ساكنين تضاف فقط</a:t>
            </a:r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 work → working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2. 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Doubling the Final Consonant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: Double the final consonant if</a:t>
            </a:r>
            <a:r>
              <a:rPr lang="en-US" sz="2400" dirty="0">
                <a:latin typeface="Arabic Typesetting" pitchFamily="66" charset="-78"/>
                <a:cs typeface="Arabic Typesetting" pitchFamily="66" charset="-78"/>
              </a:rPr>
              <a:t> t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he verb ends with a consonant-vowel-consonant 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(CVC)</a:t>
            </a:r>
          </a:p>
          <a:p>
            <a:pPr algn="r"/>
            <a:r>
              <a:rPr lang="en-US" sz="2400" dirty="0" err="1" smtClean="0"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IQ" sz="2400" dirty="0" smtClean="0">
                <a:latin typeface="Arabic Typesetting" pitchFamily="66" charset="-78"/>
                <a:cs typeface="Arabic Typesetting" pitchFamily="66" charset="-78"/>
              </a:rPr>
              <a:t>عندما تنتهي الكلمة بحرف صحيح وقبله حرف علة، يضاعف الحرف الصحيح ويضاف  </a:t>
            </a:r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run → running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sit → sitting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get → getting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Exceptions: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Do not double the consonant if the word ends in w, x, or y.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Examples: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play → playing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fix → fixing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6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3. Verbs Ending with Silent “e”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Rule: Drop the silent e before adding -</a:t>
            </a:r>
            <a:r>
              <a:rPr lang="en-US" sz="24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r"/>
            <a:r>
              <a:rPr lang="ar-IQ" sz="2400" dirty="0" smtClean="0">
                <a:latin typeface="Arabic Typesetting" pitchFamily="66" charset="-78"/>
                <a:cs typeface="Arabic Typesetting" pitchFamily="66" charset="-78"/>
              </a:rPr>
              <a:t> عندما تنتهي الكلمة بحرف   يحذف وتضاف</a:t>
            </a:r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Examples: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make → making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come → coming</a:t>
            </a:r>
            <a:endParaRPr lang="ar-IQ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4. Verbs Ending in “</a:t>
            </a:r>
            <a:r>
              <a:rPr lang="en-US" sz="2400" dirty="0" err="1" smtClean="0">
                <a:latin typeface="Arabic Typesetting" pitchFamily="66" charset="-78"/>
                <a:cs typeface="Arabic Typesetting" pitchFamily="66" charset="-78"/>
              </a:rPr>
              <a:t>ie</a:t>
            </a:r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”</a:t>
            </a:r>
          </a:p>
          <a:p>
            <a:endParaRPr lang="en-US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Rule: Change -</a:t>
            </a:r>
            <a:r>
              <a:rPr lang="en-US" sz="24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ie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to -y before adding -</a:t>
            </a:r>
            <a:r>
              <a:rPr lang="en-US" sz="2400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ing</a:t>
            </a:r>
            <a:r>
              <a:rPr lang="en-US" sz="24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r"/>
            <a:r>
              <a:rPr lang="ar-IQ" sz="2400" dirty="0" smtClean="0">
                <a:latin typeface="Arabic Typesetting" pitchFamily="66" charset="-78"/>
                <a:cs typeface="Arabic Typesetting" pitchFamily="66" charset="-78"/>
              </a:rPr>
              <a:t>عندما  تنتهي الكلمة ب    تقلب الى   وتضاف        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lie → lying</a:t>
            </a:r>
          </a:p>
          <a:p>
            <a:r>
              <a:rPr lang="en-US" sz="2400" dirty="0" smtClean="0">
                <a:latin typeface="Arabic Typesetting" pitchFamily="66" charset="-78"/>
                <a:cs typeface="Arabic Typesetting" pitchFamily="66" charset="-78"/>
              </a:rPr>
              <a:t> die → dying</a:t>
            </a:r>
            <a:endParaRPr lang="en-US" sz="24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29006" y="14968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26125" y="1496818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582" y="4408776"/>
            <a:ext cx="5730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79047" y="4408776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ie</a:t>
            </a:r>
            <a:r>
              <a:rPr lang="ar-IQ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447096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29124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268760"/>
            <a:ext cx="705678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Future Tense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It talks about actions that will happen in the future.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Definition of the term: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The Future tense is used to describe actions that will happen after now.</a:t>
            </a:r>
          </a:p>
          <a:p>
            <a:pPr algn="r"/>
            <a:r>
              <a:rPr lang="ar-IQ" dirty="0" smtClean="0"/>
              <a:t>زمن المستقبل يُستخدم لوصف الأفعال التي ستحدث بعد الآن.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83687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836712"/>
            <a:ext cx="67687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Simple Future Tense Structure</a:t>
            </a: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Structure: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Subject + will + base verb + comp.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Examples: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1. She will visit her grandparents next week.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2. I will help you with your homework.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3. They will play football tomorrow.</a:t>
            </a: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2145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764704"/>
            <a:ext cx="69665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Common Uses of the Future Tense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1. Decisions made at the moment: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I will call you later.</a:t>
            </a:r>
          </a:p>
          <a:p>
            <a:pPr algn="r"/>
            <a:r>
              <a:rPr lang="ar-IQ" sz="2800" dirty="0" smtClean="0">
                <a:latin typeface="Arabic Typesetting" pitchFamily="66" charset="-78"/>
                <a:cs typeface="Arabic Typesetting" pitchFamily="66" charset="-78"/>
              </a:rPr>
              <a:t>سأتصل بك لاحقًا</a:t>
            </a: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2. Promises: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 We will be there on time.</a:t>
            </a:r>
          </a:p>
          <a:p>
            <a:pPr algn="r"/>
            <a:r>
              <a:rPr lang="ar-IQ" sz="2800" dirty="0" smtClean="0">
                <a:latin typeface="Arabic Typesetting" pitchFamily="66" charset="-78"/>
                <a:cs typeface="Arabic Typesetting" pitchFamily="66" charset="-78"/>
              </a:rPr>
              <a:t>سنكون هناك في الوقت المحدد</a:t>
            </a:r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en-US" sz="28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3. Predictions:</a:t>
            </a:r>
          </a:p>
          <a:p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It will rain </a:t>
            </a:r>
            <a:r>
              <a:rPr lang="en-US" sz="2800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tomorrow</a:t>
            </a:r>
            <a:r>
              <a:rPr lang="en-US" sz="28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r"/>
            <a:r>
              <a:rPr lang="ar-IQ" sz="2800" dirty="0" smtClean="0">
                <a:latin typeface="Arabic Typesetting" pitchFamily="66" charset="-78"/>
                <a:cs typeface="Arabic Typesetting" pitchFamily="66" charset="-78"/>
              </a:rPr>
              <a:t>سيكون هناك مطر غد</a:t>
            </a: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9049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564</Words>
  <Application>Microsoft Office PowerPoint</Application>
  <PresentationFormat>On-screen Show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18</cp:revision>
  <dcterms:created xsi:type="dcterms:W3CDTF">2025-01-21T16:54:07Z</dcterms:created>
  <dcterms:modified xsi:type="dcterms:W3CDTF">2025-03-09T06:35:40Z</dcterms:modified>
</cp:coreProperties>
</file>