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3" r:id="rId5"/>
    <p:sldId id="293" r:id="rId6"/>
    <p:sldId id="284" r:id="rId7"/>
    <p:sldId id="285" r:id="rId8"/>
    <p:sldId id="289" r:id="rId9"/>
    <p:sldId id="275" r:id="rId10"/>
    <p:sldId id="290" r:id="rId11"/>
    <p:sldId id="292" r:id="rId12"/>
    <p:sldId id="287" r:id="rId13"/>
    <p:sldId id="281" r:id="rId14"/>
    <p:sldId id="274" r:id="rId15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224" userDrawn="1">
          <p15:clr>
            <a:srgbClr val="A4A3A4"/>
          </p15:clr>
        </p15:guide>
        <p15:guide id="3" pos="7368" userDrawn="1">
          <p15:clr>
            <a:srgbClr val="A4A3A4"/>
          </p15:clr>
        </p15:guide>
        <p15:guide id="4" pos="312" userDrawn="1">
          <p15:clr>
            <a:srgbClr val="A4A3A4"/>
          </p15:clr>
        </p15:guide>
        <p15:guide id="6" orient="horz" pos="2856" userDrawn="1">
          <p15:clr>
            <a:srgbClr val="A4A3A4"/>
          </p15:clr>
        </p15:guide>
        <p15:guide id="7" pos="5928" userDrawn="1">
          <p15:clr>
            <a:srgbClr val="A4A3A4"/>
          </p15:clr>
        </p15:guide>
        <p15:guide id="8" pos="6168" userDrawn="1">
          <p15:clr>
            <a:srgbClr val="A4A3A4"/>
          </p15:clr>
        </p15:guide>
        <p15:guide id="9" pos="1512" userDrawn="1">
          <p15:clr>
            <a:srgbClr val="A4A3A4"/>
          </p15:clr>
        </p15:guide>
        <p15:guide id="10" orient="horz" pos="264" userDrawn="1">
          <p15:clr>
            <a:srgbClr val="A4A3A4"/>
          </p15:clr>
        </p15:guide>
        <p15:guide id="11" pos="2496" userDrawn="1">
          <p15:clr>
            <a:srgbClr val="A4A3A4"/>
          </p15:clr>
        </p15:guide>
        <p15:guide id="12" pos="2688" userDrawn="1">
          <p15:clr>
            <a:srgbClr val="A4A3A4"/>
          </p15:clr>
        </p15:guide>
        <p15:guide id="13" pos="4536" userDrawn="1">
          <p15:clr>
            <a:srgbClr val="A4A3A4"/>
          </p15:clr>
        </p15:guide>
        <p15:guide id="14" pos="4008" userDrawn="1">
          <p15:clr>
            <a:srgbClr val="A4A3A4"/>
          </p15:clr>
        </p15:guide>
        <p15:guide id="15" pos="4944" userDrawn="1">
          <p15:clr>
            <a:srgbClr val="A4A3A4"/>
          </p15:clr>
        </p15:guide>
        <p15:guide id="16" pos="5136" userDrawn="1">
          <p15:clr>
            <a:srgbClr val="A4A3A4"/>
          </p15:clr>
        </p15:guide>
        <p15:guide id="17" orient="horz" pos="1584" userDrawn="1">
          <p15:clr>
            <a:srgbClr val="A4A3A4"/>
          </p15:clr>
        </p15:guide>
        <p15:guide id="18" orient="horz" pos="2736" userDrawn="1">
          <p15:clr>
            <a:srgbClr val="A4A3A4"/>
          </p15:clr>
        </p15:guide>
        <p15:guide id="19" orient="horz" pos="3648" userDrawn="1">
          <p15:clr>
            <a:srgbClr val="A4A3A4"/>
          </p15:clr>
        </p15:guide>
        <p15:guide id="20" orient="horz" pos="864" userDrawn="1">
          <p15:clr>
            <a:srgbClr val="A4A3A4"/>
          </p15:clr>
        </p15:guide>
        <p15:guide id="21" orient="horz" pos="3984" userDrawn="1">
          <p15:clr>
            <a:srgbClr val="A4A3A4"/>
          </p15:clr>
        </p15:guide>
        <p15:guide id="22" pos="456" userDrawn="1">
          <p15:clr>
            <a:srgbClr val="A4A3A4"/>
          </p15:clr>
        </p15:guide>
        <p15:guide id="23" pos="7248" userDrawn="1">
          <p15:clr>
            <a:srgbClr val="A4A3A4"/>
          </p15:clr>
        </p15:guide>
        <p15:guide id="24" orient="horz" pos="1920" userDrawn="1">
          <p15:clr>
            <a:srgbClr val="A4A3A4"/>
          </p15:clr>
        </p15:guide>
        <p15:guide id="25" orient="horz" pos="2256" userDrawn="1">
          <p15:clr>
            <a:srgbClr val="A4A3A4"/>
          </p15:clr>
        </p15:guide>
        <p15:guide id="26" pos="7176" userDrawn="1">
          <p15:clr>
            <a:srgbClr val="A4A3A4"/>
          </p15:clr>
        </p15:guide>
        <p15:guide id="27" orient="horz" pos="1704" userDrawn="1">
          <p15:clr>
            <a:srgbClr val="A4A3A4"/>
          </p15:clr>
        </p15:guide>
        <p15:guide id="28" pos="4176" userDrawn="1">
          <p15:clr>
            <a:srgbClr val="A4A3A4"/>
          </p15:clr>
        </p15:guide>
        <p15:guide id="29" orient="horz" pos="2592" userDrawn="1">
          <p15:clr>
            <a:srgbClr val="A4A3A4"/>
          </p15:clr>
        </p15:guide>
        <p15:guide id="30" pos="6912" userDrawn="1">
          <p15:clr>
            <a:srgbClr val="A4A3A4"/>
          </p15:clr>
        </p15:guide>
        <p15:guide id="31" pos="35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EB2"/>
    <a:srgbClr val="753F2D"/>
    <a:srgbClr val="5E3324"/>
    <a:srgbClr val="8A4C34"/>
    <a:srgbClr val="815550"/>
    <a:srgbClr val="A3573E"/>
    <a:srgbClr val="E7E6E6"/>
    <a:srgbClr val="C28D6D"/>
    <a:srgbClr val="D2986F"/>
    <a:srgbClr val="333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6327"/>
  </p:normalViewPr>
  <p:slideViewPr>
    <p:cSldViewPr snapToGrid="0">
      <p:cViewPr varScale="1">
        <p:scale>
          <a:sx n="58" d="100"/>
          <a:sy n="58" d="100"/>
        </p:scale>
        <p:origin x="792" y="56"/>
      </p:cViewPr>
      <p:guideLst>
        <p:guide orient="horz" pos="1224"/>
        <p:guide pos="7368"/>
        <p:guide pos="312"/>
        <p:guide orient="horz" pos="2856"/>
        <p:guide pos="5928"/>
        <p:guide pos="6168"/>
        <p:guide pos="1512"/>
        <p:guide orient="horz" pos="264"/>
        <p:guide pos="2496"/>
        <p:guide pos="2688"/>
        <p:guide pos="4536"/>
        <p:guide pos="4008"/>
        <p:guide pos="4944"/>
        <p:guide pos="5136"/>
        <p:guide orient="horz" pos="1584"/>
        <p:guide orient="horz" pos="2736"/>
        <p:guide orient="horz" pos="3648"/>
        <p:guide orient="horz" pos="864"/>
        <p:guide orient="horz" pos="3984"/>
        <p:guide pos="456"/>
        <p:guide pos="7248"/>
        <p:guide orient="horz" pos="1920"/>
        <p:guide orient="horz" pos="2256"/>
        <p:guide pos="7176"/>
        <p:guide orient="horz" pos="1704"/>
        <p:guide pos="4176"/>
        <p:guide orient="horz" pos="2592"/>
        <p:guide pos="6912"/>
        <p:guide pos="35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8B30D67-EB7C-4323-A6AB-20071C4FCC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6DD94-0E47-FE33-5C0F-9E497B99BE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33F7E-3633-4FA3-974D-CA21FB24834F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36FF0-1B83-FCD7-197D-6F6CBEA8FE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A88305-7C09-5A95-A84B-C7CEA8D00F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82836-E43C-41FF-A11B-3D8AB6E68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8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5F7B4-7442-4021-9F1E-8BC3C363C892}" type="datetimeFigureOut">
              <a:rPr lang="en-US" noProof="0" smtClean="0"/>
              <a:t>3/2/2025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E012-9E2E-4477-8B5C-4E7D4E9BCBA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938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DE012-9E2E-4477-8B5C-4E7D4E9BCB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9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DE012-9E2E-4477-8B5C-4E7D4E9BCBA6}" type="slidenum">
              <a:rPr lang="en-US" noProof="0" smtClean="0"/>
              <a:t>6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32439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B8029-33F3-9414-AD10-00871D91A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712" y="1408176"/>
            <a:ext cx="6400800" cy="2387600"/>
          </a:xfrm>
        </p:spPr>
        <p:txBody>
          <a:bodyPr anchor="t">
            <a:normAutofit/>
          </a:bodyPr>
          <a:lstStyle>
            <a:lvl1pPr algn="l">
              <a:lnSpc>
                <a:spcPct val="80000"/>
              </a:lnSpc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2B008-64B6-378D-9C5D-DCC8DFEBC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7912" y="5047488"/>
            <a:ext cx="5486400" cy="384048"/>
          </a:xfrm>
        </p:spPr>
        <p:txBody>
          <a:bodyPr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444BA9-47A2-8EBA-F11F-AF833CBC1FB6}"/>
              </a:ext>
            </a:extLst>
          </p:cNvPr>
          <p:cNvGrpSpPr/>
          <p:nvPr userDrawn="1"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7C7E957-5A54-C6BB-DBCA-B0A579E99122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5792F5-3B57-83E5-2E85-1B67A64BF570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063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noProof="0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2784B99-8374-AA22-4161-578F9BF77E2B}"/>
              </a:ext>
            </a:extLst>
          </p:cNvPr>
          <p:cNvGrpSpPr/>
          <p:nvPr userDrawn="1"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F45B19-145D-7398-7A64-A88B28251AAD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029EB3C-D7BA-1FCE-3158-8F1116C6F5BE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22576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2576" y="4443984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20824" y="3401568"/>
            <a:ext cx="8379220" cy="975260"/>
          </a:xfrm>
        </p:spPr>
        <p:txBody>
          <a:bodyPr numCol="2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20824" y="4901184"/>
            <a:ext cx="8379220" cy="975260"/>
          </a:xfrm>
        </p:spPr>
        <p:txBody>
          <a:bodyPr numCol="2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8902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871708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34256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05072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8221A12-8B19-605A-2244-2D732269C955}"/>
              </a:ext>
            </a:extLst>
          </p:cNvPr>
          <p:cNvGrpSpPr/>
          <p:nvPr userDrawn="1"/>
        </p:nvGrpSpPr>
        <p:grpSpPr>
          <a:xfrm>
            <a:off x="716788" y="2527173"/>
            <a:ext cx="10758424" cy="1564"/>
            <a:chOff x="2792270" y="5541172"/>
            <a:chExt cx="11391900" cy="15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86C500B-5A93-298F-7CEF-ED445452E460}"/>
                </a:ext>
              </a:extLst>
            </p:cNvPr>
            <p:cNvCxnSpPr>
              <a:cxnSpLocks/>
            </p:cNvCxnSpPr>
            <p:nvPr/>
          </p:nvCxnSpPr>
          <p:spPr>
            <a:xfrm>
              <a:off x="2792270" y="5541172"/>
              <a:ext cx="676046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7A559BC-EF4A-29D4-CF56-6425516A5D91}"/>
                </a:ext>
              </a:extLst>
            </p:cNvPr>
            <p:cNvCxnSpPr>
              <a:cxnSpLocks/>
            </p:cNvCxnSpPr>
            <p:nvPr/>
          </p:nvCxnSpPr>
          <p:spPr>
            <a:xfrm>
              <a:off x="9552734" y="5541330"/>
              <a:ext cx="4631436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2D34186-8505-57AE-F518-0C83BF1C06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66176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ABE767DA-9D93-94AD-D34D-2B8A51A766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73568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8147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AE86B75-C16C-C033-D27D-FF84EFB71131}"/>
              </a:ext>
            </a:extLst>
          </p:cNvPr>
          <p:cNvSpPr/>
          <p:nvPr userDrawn="1"/>
        </p:nvSpPr>
        <p:spPr>
          <a:xfrm>
            <a:off x="0" y="0"/>
            <a:ext cx="10020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31443F-EAC2-06D1-A3D1-D73510EA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432" y="1426464"/>
            <a:ext cx="6675120" cy="1702816"/>
          </a:xfrm>
        </p:spPr>
        <p:txBody>
          <a:bodyPr anchor="t"/>
          <a:lstStyle>
            <a:lvl1pPr>
              <a:lnSpc>
                <a:spcPct val="80000"/>
              </a:lnSpc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80535FC-1B0E-C4EB-FE55-190522219FEA}"/>
              </a:ext>
            </a:extLst>
          </p:cNvPr>
          <p:cNvGrpSpPr/>
          <p:nvPr userDrawn="1"/>
        </p:nvGrpSpPr>
        <p:grpSpPr>
          <a:xfrm>
            <a:off x="3979533" y="5799270"/>
            <a:ext cx="8212467" cy="0"/>
            <a:chOff x="3733800" y="5537385"/>
            <a:chExt cx="8212467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CA6B206-18E0-06D2-958F-E859A1428A5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7385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447EEA7-F856-F6C0-18DD-5D37FD51D45B}"/>
                </a:ext>
              </a:extLst>
            </p:cNvPr>
            <p:cNvCxnSpPr>
              <a:cxnSpLocks/>
            </p:cNvCxnSpPr>
            <p:nvPr/>
          </p:nvCxnSpPr>
          <p:spPr>
            <a:xfrm>
              <a:off x="9774567" y="5537385"/>
              <a:ext cx="217170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9C909AE-4D54-F197-103E-29E9C2597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7056" y="3383280"/>
            <a:ext cx="4754880" cy="2057400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25968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28C00-D101-DFF8-7E0A-1AEBF0DB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C5F1F-F8B7-6C5F-6A7F-5F8F6128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D9287E-E726-E0E6-2871-FE77159B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60592E8-155C-36FA-DA0A-52B23CE8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76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64B432-06C2-E932-E96F-67CECC2E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F3471-B7F6-01DB-D712-136C1626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05956-4CA5-988F-7C93-317A88D1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56146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B670E-478C-D301-FCE5-E8300246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B16CD-30BD-156F-11B4-9CF89A064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C54B0-9878-1911-8DE9-EC464D202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493B1-79A4-1FA9-B462-853856DE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7EEE8-8F1E-8F14-E2ED-333A1FF2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FABEB-B6B7-2591-AE85-265A3F87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62309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52A6A-C17E-2616-3199-C8D78E7E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705714-E101-08DD-6A13-D561A3EC2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ECB26-D659-5BC3-C669-1B45225D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64F27-6C3B-1E36-B1DC-ECB72DCF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595AB-D292-D355-47CD-748C160B1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CEE5F-F44A-DD2C-EEC3-D4C76B69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293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3BBE-23DC-E951-32B6-0E91B8089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836A-7452-872A-28D0-081C1338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576" y="2953512"/>
            <a:ext cx="7470648" cy="32965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  <a:defRPr sz="22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600" i="1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39F35-2573-69E0-B17D-B4B0F85C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5CE41-241D-72CD-1C8F-006A477B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2789DD7-8E5F-BCF6-7A1E-0AC33BD880AC}"/>
              </a:ext>
            </a:extLst>
          </p:cNvPr>
          <p:cNvGrpSpPr/>
          <p:nvPr userDrawn="1"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610F86C-F479-AC03-216E-DD60112AC854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A02E8F6-3623-48C2-4F02-9472E2977FB8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826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9D39-DAD0-D550-D3C7-42F702A78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992" y="1709738"/>
            <a:ext cx="7290458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54DFA-4C17-2AA0-0E19-8D452B73A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6992" y="4589463"/>
            <a:ext cx="72904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8D5DED-A875-4BFE-015E-C29679EC468C}"/>
              </a:ext>
            </a:extLst>
          </p:cNvPr>
          <p:cNvGrpSpPr/>
          <p:nvPr userDrawn="1"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ED54A14-B37E-AA5D-2F7D-4530DEF3C34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611F7DB-0F8D-8E5A-0137-AD5E5B20C351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271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dar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 userDrawn="1"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882412-D2D4-9CF0-CD39-2EAE79B8A310}"/>
              </a:ext>
            </a:extLst>
          </p:cNvPr>
          <p:cNvCxnSpPr>
            <a:cxnSpLocks/>
          </p:cNvCxnSpPr>
          <p:nvPr userDrawn="1"/>
        </p:nvCxnSpPr>
        <p:spPr>
          <a:xfrm>
            <a:off x="4267200" y="2523744"/>
            <a:ext cx="7924800" cy="88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29B6F2-011B-853F-5BA1-FA1722B6E1C8}"/>
              </a:ext>
            </a:extLst>
          </p:cNvPr>
          <p:cNvCxnSpPr>
            <a:cxnSpLocks/>
          </p:cNvCxnSpPr>
          <p:nvPr userDrawn="1"/>
        </p:nvCxnSpPr>
        <p:spPr>
          <a:xfrm>
            <a:off x="723384" y="2523744"/>
            <a:ext cx="3543816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5111496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5111496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961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ligh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 userDrawn="1"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D40495-D9DB-AA87-4474-68DA5D8CA88C}"/>
              </a:ext>
            </a:extLst>
          </p:cNvPr>
          <p:cNvGrpSpPr/>
          <p:nvPr userDrawn="1"/>
        </p:nvGrpSpPr>
        <p:grpSpPr>
          <a:xfrm rot="10800000">
            <a:off x="726958" y="2521655"/>
            <a:ext cx="11480808" cy="1"/>
            <a:chOff x="2077471" y="5539116"/>
            <a:chExt cx="11480808" cy="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15A6649-BE77-6F3F-DF74-0045E0AC6025}"/>
                </a:ext>
              </a:extLst>
            </p:cNvPr>
            <p:cNvCxnSpPr>
              <a:cxnSpLocks/>
            </p:cNvCxnSpPr>
            <p:nvPr/>
          </p:nvCxnSpPr>
          <p:spPr>
            <a:xfrm>
              <a:off x="2077471" y="5539116"/>
              <a:ext cx="4755396" cy="0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EF33DD1-C51F-9BE1-2F97-D4025B3E653D}"/>
                </a:ext>
              </a:extLst>
            </p:cNvPr>
            <p:cNvCxnSpPr>
              <a:cxnSpLocks/>
            </p:cNvCxnSpPr>
            <p:nvPr/>
          </p:nvCxnSpPr>
          <p:spPr>
            <a:xfrm>
              <a:off x="6816103" y="5539117"/>
              <a:ext cx="6742176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58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ark ban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966E69F-7113-AC99-F7E1-A44B7D64DEF3}"/>
              </a:ext>
            </a:extLst>
          </p:cNvPr>
          <p:cNvSpPr/>
          <p:nvPr userDrawn="1"/>
        </p:nvSpPr>
        <p:spPr>
          <a:xfrm>
            <a:off x="0" y="0"/>
            <a:ext cx="12192000" cy="30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P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3483864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931920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931920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F8CCEDA-D691-A48A-BAAF-D004EBE38E55}"/>
              </a:ext>
            </a:extLst>
          </p:cNvPr>
          <p:cNvGrpSpPr/>
          <p:nvPr userDrawn="1"/>
        </p:nvGrpSpPr>
        <p:grpSpPr>
          <a:xfrm rot="16200000" flipV="1">
            <a:off x="8764091" y="3943349"/>
            <a:ext cx="5829301" cy="0"/>
            <a:chOff x="2287349" y="55407920"/>
            <a:chExt cx="11160369" cy="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605A0EB-A31A-D2D4-5671-D1F763493E1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934529" y="51760740"/>
              <a:ext cx="0" cy="729436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FEFE03D-E00E-B4FD-6765-44E55D5FA21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1514714" y="53474916"/>
              <a:ext cx="0" cy="3866008"/>
            </a:xfrm>
            <a:prstGeom prst="line">
              <a:avLst/>
            </a:prstGeom>
            <a:ln w="444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628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n the lef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F5A1967-7F8F-319E-2E67-BD9E4F074B05}"/>
              </a:ext>
            </a:extLst>
          </p:cNvPr>
          <p:cNvSpPr/>
          <p:nvPr userDrawn="1"/>
        </p:nvSpPr>
        <p:spPr>
          <a:xfrm>
            <a:off x="8115301" y="0"/>
            <a:ext cx="40766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P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noProof="0">
              <a:solidFill>
                <a:schemeClr val="bg2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2425424-7549-BE00-EA05-384DBD00F3B2}"/>
              </a:ext>
            </a:extLst>
          </p:cNvPr>
          <p:cNvGrpSpPr/>
          <p:nvPr userDrawn="1"/>
        </p:nvGrpSpPr>
        <p:grpSpPr>
          <a:xfrm>
            <a:off x="6317679" y="4564864"/>
            <a:ext cx="5858373" cy="385"/>
            <a:chOff x="5440605" y="5540787"/>
            <a:chExt cx="5858373" cy="38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D88329B-DC1A-F93F-7A3A-84FDE2989BB6}"/>
                </a:ext>
              </a:extLst>
            </p:cNvPr>
            <p:cNvCxnSpPr>
              <a:cxnSpLocks/>
            </p:cNvCxnSpPr>
            <p:nvPr/>
          </p:nvCxnSpPr>
          <p:spPr>
            <a:xfrm>
              <a:off x="5440605" y="5541172"/>
              <a:ext cx="1797621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7690B71-E252-7020-6DC7-F643767B2B78}"/>
                </a:ext>
              </a:extLst>
            </p:cNvPr>
            <p:cNvCxnSpPr>
              <a:cxnSpLocks/>
            </p:cNvCxnSpPr>
            <p:nvPr/>
          </p:nvCxnSpPr>
          <p:spPr>
            <a:xfrm>
              <a:off x="7237724" y="5540787"/>
              <a:ext cx="406125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0" y="2514600"/>
            <a:ext cx="4846320" cy="1682749"/>
          </a:xfrm>
        </p:spPr>
        <p:txBody>
          <a:bodyPr/>
          <a:lstStyle>
            <a:lvl1pPr>
              <a:lnSpc>
                <a:spcPct val="10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936" y="125272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936" y="358444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760" y="4123944"/>
            <a:ext cx="4754880" cy="941831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3287C28-1CA8-AEA5-1E16-BC0B1E99CD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936" y="5065776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Text Placeholder 13">
            <a:extLst>
              <a:ext uri="{FF2B5EF4-FFF2-40B4-BE49-F238E27FC236}">
                <a16:creationId xmlns:a16="http://schemas.microsoft.com/office/drawing/2014/main" id="{19920C32-5167-72B1-7B9E-709723F907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5760" y="5605272"/>
            <a:ext cx="4754880" cy="1143254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7598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on the r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5F7D9D8-A960-E038-84D2-764C7A50F698}"/>
              </a:ext>
            </a:extLst>
          </p:cNvPr>
          <p:cNvSpPr/>
          <p:nvPr userDrawn="1"/>
        </p:nvSpPr>
        <p:spPr>
          <a:xfrm>
            <a:off x="-12700" y="858"/>
            <a:ext cx="3060700" cy="685714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/>
          <a:lstStyle>
            <a:lvl1pPr>
              <a:lnSpc>
                <a:spcPct val="8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25272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89320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89320" y="394106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0DF3371-342F-C17D-5A7F-EF76E89A55C5}"/>
              </a:ext>
            </a:extLst>
          </p:cNvPr>
          <p:cNvGrpSpPr/>
          <p:nvPr userDrawn="1"/>
        </p:nvGrpSpPr>
        <p:grpSpPr>
          <a:xfrm>
            <a:off x="-11882" y="3045007"/>
            <a:ext cx="4279082" cy="364"/>
            <a:chOff x="5475479" y="5537794"/>
            <a:chExt cx="4279082" cy="364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4369914-5489-3EA1-5419-F83F6C7A150D}"/>
                </a:ext>
              </a:extLst>
            </p:cNvPr>
            <p:cNvCxnSpPr>
              <a:cxnSpLocks/>
            </p:cNvCxnSpPr>
            <p:nvPr/>
          </p:nvCxnSpPr>
          <p:spPr>
            <a:xfrm>
              <a:off x="5475479" y="5537976"/>
              <a:ext cx="30607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BDE23CC-0B75-F3A6-1882-265BF90D4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37690" y="5537794"/>
              <a:ext cx="1216871" cy="364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0977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on the right dar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49AEB6-4539-A203-D085-8EBE329C08E0}"/>
              </a:ext>
            </a:extLst>
          </p:cNvPr>
          <p:cNvSpPr/>
          <p:nvPr userDrawn="1"/>
        </p:nvSpPr>
        <p:spPr>
          <a:xfrm>
            <a:off x="3962399" y="858"/>
            <a:ext cx="8271641" cy="68571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schemeClr val="tx2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/>
          <a:lstStyle>
            <a:lvl1pPr>
              <a:lnSpc>
                <a:spcPct val="80000"/>
              </a:lnSpc>
              <a:defRPr sz="5000">
                <a:solidFill>
                  <a:schemeClr val="accent4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35331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71032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71032" y="394106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78A0CF-0A37-4436-67C4-B32FD7703E96}"/>
              </a:ext>
            </a:extLst>
          </p:cNvPr>
          <p:cNvGrpSpPr/>
          <p:nvPr userDrawn="1"/>
        </p:nvGrpSpPr>
        <p:grpSpPr>
          <a:xfrm>
            <a:off x="-28308" y="2514621"/>
            <a:ext cx="5666632" cy="0"/>
            <a:chOff x="5464255" y="5541151"/>
            <a:chExt cx="5666632" cy="0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FC6D8A4-CA31-16C2-95B7-B98F65F29A69}"/>
                </a:ext>
              </a:extLst>
            </p:cNvPr>
            <p:cNvCxnSpPr>
              <a:cxnSpLocks/>
            </p:cNvCxnSpPr>
            <p:nvPr/>
          </p:nvCxnSpPr>
          <p:spPr>
            <a:xfrm>
              <a:off x="5464255" y="5541151"/>
              <a:ext cx="3991534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2097A8D-64FC-CDBD-4497-5E32BC6AF9C2}"/>
                </a:ext>
              </a:extLst>
            </p:cNvPr>
            <p:cNvCxnSpPr>
              <a:cxnSpLocks/>
            </p:cNvCxnSpPr>
            <p:nvPr/>
          </p:nvCxnSpPr>
          <p:spPr>
            <a:xfrm>
              <a:off x="9454487" y="5541151"/>
              <a:ext cx="16764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19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6BC278-3A9A-4241-1DE5-469D2AB5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367"/>
            <a:ext cx="10515600" cy="5753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A5E58-5605-E2B6-AEBE-7EF159AA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1D507-72FD-CB53-B342-C69D562AF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3E9A7-861F-C5C4-DD4E-37AC66D86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1480" y="301752"/>
            <a:ext cx="1828800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7A1DC-56B8-6C78-5020-E45478D09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506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1" r:id="rId3"/>
    <p:sldLayoutId id="2147483660" r:id="rId4"/>
    <p:sldLayoutId id="2147483661" r:id="rId5"/>
    <p:sldLayoutId id="2147483665" r:id="rId6"/>
    <p:sldLayoutId id="2147483662" r:id="rId7"/>
    <p:sldLayoutId id="2147483664" r:id="rId8"/>
    <p:sldLayoutId id="2147483663" r:id="rId9"/>
    <p:sldLayoutId id="2147483652" r:id="rId10"/>
    <p:sldLayoutId id="2147483666" r:id="rId11"/>
    <p:sldLayoutId id="2147483658" r:id="rId12"/>
    <p:sldLayoutId id="2147483654" r:id="rId13"/>
    <p:sldLayoutId id="2147483655" r:id="rId14"/>
    <p:sldLayoutId id="2147483656" r:id="rId15"/>
    <p:sldLayoutId id="2147483657" r:id="rId16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04B07C7A-8E1D-7BF7-31C8-5C68C6D2F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712" y="1408176"/>
            <a:ext cx="856125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Energy and membrane biology 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EF3A7BFE-9123-98C4-791C-9A3FE773C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0105" y="5070297"/>
            <a:ext cx="5486400" cy="384048"/>
          </a:xfrm>
        </p:spPr>
        <p:txBody>
          <a:bodyPr/>
          <a:lstStyle/>
          <a:p>
            <a:r>
              <a:rPr lang="en-US" dirty="0" err="1"/>
              <a:t>M.S.c</a:t>
            </a:r>
            <a:r>
              <a:rPr lang="en-US" dirty="0"/>
              <a:t> Amna shaker</a:t>
            </a:r>
          </a:p>
          <a:p>
            <a:r>
              <a:rPr lang="en-US"/>
              <a:t>Lecture five   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Almustaqbal</a:t>
            </a:r>
            <a:r>
              <a:rPr lang="en-US" dirty="0"/>
              <a:t> university  </a:t>
            </a:r>
          </a:p>
          <a:p>
            <a:r>
              <a:rPr lang="en-US" dirty="0"/>
              <a:t>Biochemistry department </a:t>
            </a:r>
            <a:endParaRPr lang="en-PK" dirty="0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C98B1DF3-ADD3-0DDB-4D6A-41A7BCE7B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13" y="137001"/>
            <a:ext cx="2393878" cy="230824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BE5C8D6-6E63-D588-BC5C-BF948438F1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8530" y="463737"/>
            <a:ext cx="2034283" cy="188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0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91133-2B2D-CB5C-25A3-A6BBC6AC4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</a:t>
            </a:r>
            <a:br>
              <a:rPr lang="en-US" dirty="0"/>
            </a:b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5C361D4-2114-E276-681B-0EDACAD8E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480BD-3EF5-7A7E-9E81-E73191A1D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ANSWER THE FALLOWING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737C8-4322-77C9-4E34-94E5EE136D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030A0"/>
                </a:solidFill>
              </a:rPr>
              <a:t>Numerate Oxidative phosphorylation key steps?</a:t>
            </a:r>
          </a:p>
          <a:p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final product of ETS and oxidative phosphorylation?</a:t>
            </a:r>
            <a:r>
              <a:rPr lang="en-US" sz="1600" b="1" dirty="0">
                <a:solidFill>
                  <a:srgbClr val="7030A0"/>
                </a:solidFill>
              </a:rPr>
              <a:t>?</a:t>
            </a:r>
            <a:endParaRPr lang="en-US" sz="16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8FC4DAD-8F22-40DC-8133-22BF5221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26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64AE1-C6FD-2EFB-79A7-7C9A6C85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</a:t>
            </a:r>
            <a:br>
              <a:rPr lang="en-US"/>
            </a:br>
            <a:r>
              <a:rPr lang="en-US"/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22623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D6815C-C819-1F14-18AA-9F6ECE2A0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578" y="1480390"/>
            <a:ext cx="11445411" cy="4809640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Aerobic cellular respiration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made up of three parts: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glycolysis, the citric acid (Krebs) cycle, and oxidative phosphorylation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glycolysis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glucose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metabolizes into </a:t>
            </a:r>
            <a:r>
              <a:rPr lang="en-US" sz="28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molecules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b="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pyruvate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Each pyruvate oxidizes into acetyl CoA and an additional molecule of NADH and carbon dioxide (CO2).</a:t>
            </a:r>
          </a:p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acetyl CoA is then used in the </a:t>
            </a:r>
            <a:r>
              <a:rPr lang="en-US" sz="28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citric acid cycle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is a chain of chemical reactions that produce CO2, NADH, flavin adenine dinucleotide (FADH2), and ATP. </a:t>
            </a:r>
          </a:p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final step, the </a:t>
            </a:r>
            <a:r>
              <a:rPr lang="en-US" sz="2800" b="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three </a:t>
            </a:r>
            <a:r>
              <a:rPr lang="en-US" sz="2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NADH and </a:t>
            </a:r>
            <a:r>
              <a:rPr lang="en-US" sz="2800" b="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sz="2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FADH2 </a:t>
            </a:r>
            <a:r>
              <a:rPr lang="en-US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the previous steps are used in oxidative phosphorylation,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water and ATP.</a:t>
            </a:r>
            <a:endParaRPr lang="ar-EG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62DFE01-44BD-0C23-FB1E-8B5020D5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Energy and membrane biology</a:t>
            </a:r>
            <a:endParaRPr kumimoji="0" lang="en-PK" sz="1200" b="0" i="0" u="none" strike="noStrike" kern="1200" cap="none" spc="0" normalizeH="0" baseline="0" noProof="0" dirty="0">
              <a:ln>
                <a:noFill/>
              </a:ln>
              <a:solidFill>
                <a:srgbClr val="3B454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5F9FE6B-5FC2-E212-3B7A-17CA7CFD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2</a:t>
            </a:fld>
            <a:endParaRPr lang="en-US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06937B-5F73-7D18-2478-0881462D6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810947"/>
            <a:ext cx="10715946" cy="831488"/>
          </a:xfrm>
        </p:spPr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Electron Transport Chains and Oxidative Phosphorylation</a:t>
            </a:r>
            <a:endParaRPr lang="en-US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2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85286A-EACA-BF7C-E68F-04490151E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576072"/>
            <a:ext cx="11138420" cy="5674003"/>
          </a:xfrm>
        </p:spPr>
        <p:txBody>
          <a:bodyPr/>
          <a:lstStyle/>
          <a:p>
            <a:r>
              <a:rPr lang="en-US" sz="320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Oxidative phosphorylation has two parts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the electron transport chain (ETC) and chemiosmosis. </a:t>
            </a: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</a:t>
            </a:r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Electron Transport Chains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is a collection of proteins bound to the inner mitochondrial membrane and organic molecules, which electrons pass through in a series of 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redox reactions,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and </a:t>
            </a:r>
            <a:r>
              <a:rPr lang="en-US" sz="2800" b="0" i="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release energy</a:t>
            </a:r>
            <a:r>
              <a:rPr lang="en-US" sz="28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energy released forms a proton gradient, which is used in chemiosmosis to make a 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large amount of ATP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by the protein ATP-synthase.</a:t>
            </a:r>
          </a:p>
          <a:p>
            <a:r>
              <a:rPr lang="en-US" sz="280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ETC Location</a:t>
            </a:r>
            <a:r>
              <a:rPr lang="en-US" sz="2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The inner mitochondrial membrane</a:t>
            </a: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Another definition of  The </a:t>
            </a:r>
            <a:r>
              <a:rPr lang="en-US" sz="280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ETC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is a collection of proteins bound to the inner mitochondrial membrane and organic molecules, which electrons pass through in a series of redox reactions, and release energy.</a:t>
            </a:r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30E4123-30BF-747D-26D9-0A05EFAD2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Energy and membrane biology </a:t>
            </a:r>
            <a:endParaRPr lang="en-PK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5A51880-185D-5437-767E-1074280D0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8322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851626-BBE1-B182-8C87-8E442F17C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455" y="576072"/>
            <a:ext cx="11498305" cy="5870448"/>
          </a:xfrm>
        </p:spPr>
        <p:txBody>
          <a:bodyPr/>
          <a:lstStyle/>
          <a:p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is the electron transport chain also called oxidative phosphorylation?</a:t>
            </a:r>
          </a:p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is known as oxidative phosphorylation, because the phosphorylation of ADP to ATP is dependent on the oxidative reactions occurring in the </a:t>
            </a:r>
            <a:r>
              <a:rPr lang="en-US" sz="2800" b="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mitochondria.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Oxidative phosphorylation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consider the final stage of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aerobic respiration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generates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by using the flow of protons through ATP synthase.</a:t>
            </a:r>
            <a:endParaRPr lang="ar-EG" sz="2800" b="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1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final product of ETS and oxidative phosphorylation?</a:t>
            </a:r>
            <a:endParaRPr lang="ar-EG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1">
              <a:lnSpc>
                <a:spcPct val="150000"/>
              </a:lnSpc>
              <a:spcAft>
                <a:spcPts val="800"/>
              </a:spcAft>
            </a:pP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 is, ATP+H2O. </a:t>
            </a:r>
            <a:r>
              <a:rPr lang="ar-EG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0425C72-453D-12A5-E5AF-4FB9D990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4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2130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380CE16-278F-638E-7565-2220EBCAF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858" y="265554"/>
            <a:ext cx="8163166" cy="580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57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9103A-7E0F-A503-491C-874CA2A16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1099334"/>
            <a:ext cx="10715946" cy="831488"/>
          </a:xfrm>
        </p:spPr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Electron Transport Chains and Oxidative Phosphorylation</a:t>
            </a:r>
            <a:endParaRPr lang="en-US" sz="6600" dirty="0">
              <a:solidFill>
                <a:srgbClr val="0070C0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9730E-E638-275F-6C74-85FDCE30C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Energy and membrane biology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85CC1-CC9E-26A5-C05A-E64ABEDD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7A49E4-DCE3-62DE-B6D1-539EBFFFE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912" y="1930822"/>
            <a:ext cx="11703080" cy="3650714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transport chain (ETC) and oxidative phosphorylation are crucial processes in cellular respiration 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occur within the mitochondria, the powerhouse of the cell</a:t>
            </a:r>
            <a:r>
              <a:rPr lang="en-US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Chemiosmosis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 :is the movement of </a:t>
            </a: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ions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across a </a:t>
            </a:r>
            <a:r>
              <a:rPr lang="en-US" sz="2400" b="0" i="0" u="sng" strike="noStrike" dirty="0">
                <a:effectLst/>
                <a:latin typeface="Arial" panose="020B0604020202020204" pitchFamily="34" charset="0"/>
              </a:rPr>
              <a:t>semipermeable</a:t>
            </a: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 membrane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bound structure. An important example is the formation of</a:t>
            </a:r>
            <a:r>
              <a:rPr lang="en-US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sng" strike="noStrike" dirty="0">
                <a:effectLst/>
                <a:latin typeface="Arial" panose="020B0604020202020204" pitchFamily="34" charset="0"/>
              </a:rPr>
              <a:t>adenosine triphosphate (ATP)</a:t>
            </a:r>
            <a:r>
              <a:rPr lang="en-US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by the movement of </a:t>
            </a:r>
            <a:r>
              <a:rPr lang="en-US" sz="2400" b="0" i="0" u="sng" strike="noStrike" dirty="0">
                <a:effectLst/>
                <a:latin typeface="Arial" panose="020B0604020202020204" pitchFamily="34" charset="0"/>
              </a:rPr>
              <a:t>hydrogen</a:t>
            </a:r>
            <a:r>
              <a:rPr lang="en-US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ions (H</a:t>
            </a:r>
            <a:r>
              <a:rPr lang="en-US" sz="2400" b="0" i="0" u="sng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across a </a:t>
            </a:r>
            <a:r>
              <a:rPr lang="en-US" sz="2400" b="0" i="0" u="sng" strike="noStrike" dirty="0">
                <a:effectLst/>
                <a:latin typeface="Arial" panose="020B0604020202020204" pitchFamily="34" charset="0"/>
              </a:rPr>
              <a:t>membrane</a:t>
            </a:r>
            <a:r>
              <a:rPr lang="en-US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during </a:t>
            </a:r>
            <a:r>
              <a:rPr lang="en-US" sz="2400" b="0" i="0" u="sng" strike="noStrike" dirty="0">
                <a:effectLst/>
                <a:latin typeface="Arial" panose="020B0604020202020204" pitchFamily="34" charset="0"/>
              </a:rPr>
              <a:t>cellular respiration</a:t>
            </a:r>
            <a:r>
              <a:rPr lang="en-US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or </a:t>
            </a:r>
            <a:r>
              <a:rPr lang="en-US" sz="2400" b="0" i="0" u="sng" strike="noStrike" dirty="0">
                <a:effectLst/>
                <a:latin typeface="Arial" panose="020B0604020202020204" pitchFamily="34" charset="0"/>
              </a:rPr>
              <a:t>photosynthesis</a:t>
            </a:r>
            <a:endParaRPr lang="en-US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9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2A9E3A2-C503-EE73-E1EF-6A010FD1F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581"/>
            <a:ext cx="12192000" cy="680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2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F1E01DC-4F0D-D9D7-CA60-C2816A24C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39" y="390418"/>
            <a:ext cx="10494367" cy="5859657"/>
          </a:xfrm>
        </p:spPr>
        <p:txBody>
          <a:bodyPr/>
          <a:lstStyle/>
          <a:p>
            <a:pPr algn="l"/>
            <a:r>
              <a:rPr lang="en-US" sz="2400" b="1" i="0" dirty="0">
                <a:solidFill>
                  <a:srgbClr val="000000"/>
                </a:solidFill>
                <a:effectLst/>
                <a:latin typeface="Nunito" pitchFamily="2" charset="0"/>
              </a:rPr>
              <a:t>Oxidative phosphorylation has several steps:</a:t>
            </a:r>
            <a:endParaRPr lang="en-US" sz="2400" b="0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effectLst/>
                <a:latin typeface="Nunito" pitchFamily="2" charset="0"/>
              </a:rPr>
              <a:t>Reduced NAD and reduced FAD release hydrogen, transferring protons (H</a:t>
            </a:r>
            <a:r>
              <a:rPr lang="en-US" sz="2400" b="0" i="0" baseline="30000" dirty="0">
                <a:effectLst/>
                <a:latin typeface="Nunito" pitchFamily="2" charset="0"/>
              </a:rPr>
              <a:t>+</a:t>
            </a:r>
            <a:r>
              <a:rPr lang="en-US" sz="2400" b="0" i="0" dirty="0">
                <a:effectLst/>
                <a:latin typeface="Nunito" pitchFamily="2" charset="0"/>
              </a:rPr>
              <a:t>) and electrons (e</a:t>
            </a:r>
            <a:r>
              <a:rPr lang="en-US" sz="2400" b="0" i="0" baseline="30000" dirty="0">
                <a:effectLst/>
                <a:latin typeface="Nunito" pitchFamily="2" charset="0"/>
              </a:rPr>
              <a:t>-</a:t>
            </a:r>
            <a:r>
              <a:rPr lang="en-US" sz="2400" b="0" i="0" dirty="0">
                <a:effectLst/>
                <a:latin typeface="Nunito" pitchFamily="2" charset="0"/>
              </a:rPr>
              <a:t>) into the mitochondrial matrix.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effectLst/>
                <a:latin typeface="Nunito" pitchFamily="2" charset="0"/>
              </a:rPr>
              <a:t>High-energy electrons are passed to an electron carrier from reduced NAD and reduced FAD.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effectLst/>
                <a:latin typeface="Nunito" pitchFamily="2" charset="0"/>
              </a:rPr>
              <a:t>The electrons are passed along a series of electron carrier molecules in the electron transport chain embedded in the inner mitochondrial membrane, releasing </a:t>
            </a:r>
            <a:r>
              <a:rPr lang="en-US" sz="2400" b="0" i="0" u="sng" dirty="0">
                <a:effectLst/>
                <a:latin typeface="Nunito" pitchFamily="2" charset="0"/>
              </a:rPr>
              <a:t>energy</a:t>
            </a:r>
            <a:r>
              <a:rPr lang="en-US" sz="2400" b="0" i="0" dirty="0">
                <a:effectLst/>
                <a:latin typeface="Nunito" pitchFamily="2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effectLst/>
                <a:latin typeface="Nunito" pitchFamily="2" charset="0"/>
              </a:rPr>
              <a:t>The </a:t>
            </a:r>
            <a:r>
              <a:rPr lang="en-US" sz="2400" b="0" i="0" u="sng" dirty="0">
                <a:effectLst/>
                <a:latin typeface="Nunito" pitchFamily="2" charset="0"/>
              </a:rPr>
              <a:t>energy is used to actively transport protons </a:t>
            </a:r>
            <a:r>
              <a:rPr lang="en-US" sz="2400" b="0" i="0" dirty="0">
                <a:effectLst/>
                <a:latin typeface="Nunito" pitchFamily="2" charset="0"/>
              </a:rPr>
              <a:t>across the inner mitochondrial membrane.</a:t>
            </a:r>
            <a:endParaRPr lang="ar-EG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CCD52EA-0BE8-D4CC-EF9D-49447DCE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8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18387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9B3558-622C-972D-A51B-3496DEC77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830" y="772854"/>
            <a:ext cx="9528819" cy="551194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Nunito" pitchFamily="2" charset="0"/>
                <a:ea typeface="+mn-ea"/>
                <a:cs typeface="+mn-cs"/>
              </a:rPr>
              <a:t>5- The accumulation of protons in the intermembrane space sets up a steep electrochemical gradient of protons across the inner membrane.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tabLst/>
              <a:defRPr/>
            </a:pPr>
            <a:r>
              <a:rPr lang="en-US" sz="2400" b="0" dirty="0">
                <a:solidFill>
                  <a:srgbClr val="3B4546"/>
                </a:solidFill>
                <a:latin typeface="Nunito" pitchFamily="2" charset="0"/>
              </a:rPr>
              <a:t>6-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4546"/>
                </a:solidFill>
                <a:effectLst/>
                <a:uLnTx/>
                <a:uFillTx/>
                <a:latin typeface="Nunito" pitchFamily="2" charset="0"/>
                <a:ea typeface="+mn-ea"/>
                <a:cs typeface="+mn-cs"/>
              </a:rPr>
              <a:t>Protons diffuse back into the mitochondrial matrix.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tabLst/>
              <a:defRPr/>
            </a:pPr>
            <a:r>
              <a:rPr lang="en-US" sz="2400" b="0" dirty="0">
                <a:solidFill>
                  <a:srgbClr val="3B4546"/>
                </a:solidFill>
                <a:latin typeface="Nunito" pitchFamily="2" charset="0"/>
              </a:rPr>
              <a:t>7- This releases energy and </a:t>
            </a:r>
            <a:r>
              <a:rPr lang="en-US" sz="2400" b="0" dirty="0" err="1">
                <a:solidFill>
                  <a:srgbClr val="3B4546"/>
                </a:solidFill>
                <a:latin typeface="Nunito" pitchFamily="2" charset="0"/>
              </a:rPr>
              <a:t>catalyses</a:t>
            </a:r>
            <a:r>
              <a:rPr lang="en-US" sz="2400" b="0" dirty="0">
                <a:solidFill>
                  <a:srgbClr val="3B4546"/>
                </a:solidFill>
                <a:latin typeface="Nunito" pitchFamily="2" charset="0"/>
              </a:rPr>
              <a:t> the synthesis of ATP from ADP and inorganic phosphate (Pi).</a:t>
            </a:r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2BC3603-87F8-4276-2649-360BCA14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9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07530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rgbClr val="000000"/>
      </a:dk1>
      <a:lt1>
        <a:srgbClr val="FFFFFF"/>
      </a:lt1>
      <a:dk2>
        <a:srgbClr val="3B4546"/>
      </a:dk2>
      <a:lt2>
        <a:srgbClr val="E7E6E6"/>
      </a:lt2>
      <a:accent1>
        <a:srgbClr val="753F2C"/>
      </a:accent1>
      <a:accent2>
        <a:srgbClr val="637376"/>
      </a:accent2>
      <a:accent3>
        <a:srgbClr val="BE937E"/>
      </a:accent3>
      <a:accent4>
        <a:srgbClr val="576853"/>
      </a:accent4>
      <a:accent5>
        <a:srgbClr val="EDE9E6"/>
      </a:accent5>
      <a:accent6>
        <a:srgbClr val="D0CDC5"/>
      </a:accent6>
      <a:hlink>
        <a:srgbClr val="4F4F4F"/>
      </a:hlink>
      <a:folHlink>
        <a:srgbClr val="BE937E"/>
      </a:folHlink>
    </a:clrScheme>
    <a:fontScheme name="Custom 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ject_Status_Report_Win32_jx_v12" id="{5D6FBA16-B4D1-4307-B1D7-61285FA0D9C0}" vid="{1DA9E459-46CB-4408-AA4C-63950E2E54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B4CAA5-BE7A-46AB-97ED-63B24C46A3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1F98F7-6576-47F1-AD63-56E26C33974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783CE7D-BFC6-4030-A335-E7F88DB664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589</Words>
  <Application>Microsoft Office PowerPoint</Application>
  <PresentationFormat>شاشة عريضة</PresentationFormat>
  <Paragraphs>50</Paragraphs>
  <Slides>11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Nunito</vt:lpstr>
      <vt:lpstr>Times New Roman</vt:lpstr>
      <vt:lpstr>Office Theme</vt:lpstr>
      <vt:lpstr>Energy and membrane biology </vt:lpstr>
      <vt:lpstr>Electron Transport Chains and Oxidative Phosphorylation</vt:lpstr>
      <vt:lpstr>عرض تقديمي في PowerPoint</vt:lpstr>
      <vt:lpstr>عرض تقديمي في PowerPoint</vt:lpstr>
      <vt:lpstr>عرض تقديمي في PowerPoint</vt:lpstr>
      <vt:lpstr>Electron Transport Chains and Oxidative Phosphorylation</vt:lpstr>
      <vt:lpstr>عرض تقديمي في PowerPoint</vt:lpstr>
      <vt:lpstr>عرض تقديمي في PowerPoint</vt:lpstr>
      <vt:lpstr>عرض تقديمي في PowerPoint</vt:lpstr>
      <vt:lpstr>DUTIES 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2022-06-28T06:29:45Z</dcterms:created>
  <dcterms:modified xsi:type="dcterms:W3CDTF">2025-03-02T06:56:09Z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