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7" r:id="rId3"/>
    <p:sldId id="258" r:id="rId4"/>
    <p:sldId id="259" r:id="rId5"/>
    <p:sldId id="260" r:id="rId6"/>
    <p:sldId id="263" r:id="rId7"/>
    <p:sldId id="264" r:id="rId8"/>
    <p:sldId id="265" r:id="rId9"/>
    <p:sldId id="266" r:id="rId10"/>
    <p:sldId id="267" r:id="rId11"/>
    <p:sldId id="27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114"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6F7668-1135-4CEC-A099-8A55C744AA97}" type="datetimeFigureOut">
              <a:rPr lang="en-US" smtClean="0"/>
              <a:t>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8E560-43BF-4C88-81DB-1C698A6C3DB5}" type="slidenum">
              <a:rPr lang="en-US" smtClean="0"/>
              <a:t>‹#›</a:t>
            </a:fld>
            <a:endParaRPr lang="en-US"/>
          </a:p>
        </p:txBody>
      </p:sp>
    </p:spTree>
    <p:extLst>
      <p:ext uri="{BB962C8B-B14F-4D97-AF65-F5344CB8AC3E}">
        <p14:creationId xmlns:p14="http://schemas.microsoft.com/office/powerpoint/2010/main" val="2523104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F7668-1135-4CEC-A099-8A55C744AA97}" type="datetimeFigureOut">
              <a:rPr lang="en-US" smtClean="0"/>
              <a:t>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8E560-43BF-4C88-81DB-1C698A6C3DB5}" type="slidenum">
              <a:rPr lang="en-US" smtClean="0"/>
              <a:t>‹#›</a:t>
            </a:fld>
            <a:endParaRPr lang="en-US"/>
          </a:p>
        </p:txBody>
      </p:sp>
    </p:spTree>
    <p:extLst>
      <p:ext uri="{BB962C8B-B14F-4D97-AF65-F5344CB8AC3E}">
        <p14:creationId xmlns:p14="http://schemas.microsoft.com/office/powerpoint/2010/main" val="1111512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F7668-1135-4CEC-A099-8A55C744AA97}" type="datetimeFigureOut">
              <a:rPr lang="en-US" smtClean="0"/>
              <a:t>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8E560-43BF-4C88-81DB-1C698A6C3DB5}" type="slidenum">
              <a:rPr lang="en-US" smtClean="0"/>
              <a:t>‹#›</a:t>
            </a:fld>
            <a:endParaRPr lang="en-US"/>
          </a:p>
        </p:txBody>
      </p:sp>
    </p:spTree>
    <p:extLst>
      <p:ext uri="{BB962C8B-B14F-4D97-AF65-F5344CB8AC3E}">
        <p14:creationId xmlns:p14="http://schemas.microsoft.com/office/powerpoint/2010/main" val="2360578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F7668-1135-4CEC-A099-8A55C744AA97}" type="datetimeFigureOut">
              <a:rPr lang="en-US" smtClean="0"/>
              <a:t>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8E560-43BF-4C88-81DB-1C698A6C3DB5}" type="slidenum">
              <a:rPr lang="en-US" smtClean="0"/>
              <a:t>‹#›</a:t>
            </a:fld>
            <a:endParaRPr lang="en-US"/>
          </a:p>
        </p:txBody>
      </p:sp>
    </p:spTree>
    <p:extLst>
      <p:ext uri="{BB962C8B-B14F-4D97-AF65-F5344CB8AC3E}">
        <p14:creationId xmlns:p14="http://schemas.microsoft.com/office/powerpoint/2010/main" val="52789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6F7668-1135-4CEC-A099-8A55C744AA97}" type="datetimeFigureOut">
              <a:rPr lang="en-US" smtClean="0"/>
              <a:t>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8E560-43BF-4C88-81DB-1C698A6C3DB5}" type="slidenum">
              <a:rPr lang="en-US" smtClean="0"/>
              <a:t>‹#›</a:t>
            </a:fld>
            <a:endParaRPr lang="en-US"/>
          </a:p>
        </p:txBody>
      </p:sp>
    </p:spTree>
    <p:extLst>
      <p:ext uri="{BB962C8B-B14F-4D97-AF65-F5344CB8AC3E}">
        <p14:creationId xmlns:p14="http://schemas.microsoft.com/office/powerpoint/2010/main" val="2147595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6F7668-1135-4CEC-A099-8A55C744AA97}" type="datetimeFigureOut">
              <a:rPr lang="en-US" smtClean="0"/>
              <a:t>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8E560-43BF-4C88-81DB-1C698A6C3DB5}" type="slidenum">
              <a:rPr lang="en-US" smtClean="0"/>
              <a:t>‹#›</a:t>
            </a:fld>
            <a:endParaRPr lang="en-US"/>
          </a:p>
        </p:txBody>
      </p:sp>
    </p:spTree>
    <p:extLst>
      <p:ext uri="{BB962C8B-B14F-4D97-AF65-F5344CB8AC3E}">
        <p14:creationId xmlns:p14="http://schemas.microsoft.com/office/powerpoint/2010/main" val="2387448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6F7668-1135-4CEC-A099-8A55C744AA97}" type="datetimeFigureOut">
              <a:rPr lang="en-US" smtClean="0"/>
              <a:t>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18E560-43BF-4C88-81DB-1C698A6C3DB5}" type="slidenum">
              <a:rPr lang="en-US" smtClean="0"/>
              <a:t>‹#›</a:t>
            </a:fld>
            <a:endParaRPr lang="en-US"/>
          </a:p>
        </p:txBody>
      </p:sp>
    </p:spTree>
    <p:extLst>
      <p:ext uri="{BB962C8B-B14F-4D97-AF65-F5344CB8AC3E}">
        <p14:creationId xmlns:p14="http://schemas.microsoft.com/office/powerpoint/2010/main" val="1323107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6F7668-1135-4CEC-A099-8A55C744AA97}" type="datetimeFigureOut">
              <a:rPr lang="en-US" smtClean="0"/>
              <a:t>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18E560-43BF-4C88-81DB-1C698A6C3DB5}" type="slidenum">
              <a:rPr lang="en-US" smtClean="0"/>
              <a:t>‹#›</a:t>
            </a:fld>
            <a:endParaRPr lang="en-US"/>
          </a:p>
        </p:txBody>
      </p:sp>
    </p:spTree>
    <p:extLst>
      <p:ext uri="{BB962C8B-B14F-4D97-AF65-F5344CB8AC3E}">
        <p14:creationId xmlns:p14="http://schemas.microsoft.com/office/powerpoint/2010/main" val="851451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F7668-1135-4CEC-A099-8A55C744AA97}" type="datetimeFigureOut">
              <a:rPr lang="en-US" smtClean="0"/>
              <a:t>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18E560-43BF-4C88-81DB-1C698A6C3DB5}" type="slidenum">
              <a:rPr lang="en-US" smtClean="0"/>
              <a:t>‹#›</a:t>
            </a:fld>
            <a:endParaRPr lang="en-US"/>
          </a:p>
        </p:txBody>
      </p:sp>
    </p:spTree>
    <p:extLst>
      <p:ext uri="{BB962C8B-B14F-4D97-AF65-F5344CB8AC3E}">
        <p14:creationId xmlns:p14="http://schemas.microsoft.com/office/powerpoint/2010/main" val="399427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F7668-1135-4CEC-A099-8A55C744AA97}" type="datetimeFigureOut">
              <a:rPr lang="en-US" smtClean="0"/>
              <a:t>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8E560-43BF-4C88-81DB-1C698A6C3DB5}" type="slidenum">
              <a:rPr lang="en-US" smtClean="0"/>
              <a:t>‹#›</a:t>
            </a:fld>
            <a:endParaRPr lang="en-US"/>
          </a:p>
        </p:txBody>
      </p:sp>
    </p:spTree>
    <p:extLst>
      <p:ext uri="{BB962C8B-B14F-4D97-AF65-F5344CB8AC3E}">
        <p14:creationId xmlns:p14="http://schemas.microsoft.com/office/powerpoint/2010/main" val="3113995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F7668-1135-4CEC-A099-8A55C744AA97}" type="datetimeFigureOut">
              <a:rPr lang="en-US" smtClean="0"/>
              <a:t>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8E560-43BF-4C88-81DB-1C698A6C3DB5}" type="slidenum">
              <a:rPr lang="en-US" smtClean="0"/>
              <a:t>‹#›</a:t>
            </a:fld>
            <a:endParaRPr lang="en-US"/>
          </a:p>
        </p:txBody>
      </p:sp>
    </p:spTree>
    <p:extLst>
      <p:ext uri="{BB962C8B-B14F-4D97-AF65-F5344CB8AC3E}">
        <p14:creationId xmlns:p14="http://schemas.microsoft.com/office/powerpoint/2010/main" val="2099450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F7668-1135-4CEC-A099-8A55C744AA97}" type="datetimeFigureOut">
              <a:rPr lang="en-US" smtClean="0"/>
              <a:t>3/1/2025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18E560-43BF-4C88-81DB-1C698A6C3DB5}" type="slidenum">
              <a:rPr lang="en-US" smtClean="0"/>
              <a:t>‹#›</a:t>
            </a:fld>
            <a:endParaRPr lang="en-US"/>
          </a:p>
        </p:txBody>
      </p:sp>
    </p:spTree>
    <p:extLst>
      <p:ext uri="{BB962C8B-B14F-4D97-AF65-F5344CB8AC3E}">
        <p14:creationId xmlns:p14="http://schemas.microsoft.com/office/powerpoint/2010/main" val="2373939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1680" y="2132856"/>
            <a:ext cx="6264696" cy="4770537"/>
          </a:xfrm>
          <a:prstGeom prst="rect">
            <a:avLst/>
          </a:prstGeom>
        </p:spPr>
        <p:txBody>
          <a:bodyPr wrap="square">
            <a:spAutoFit/>
          </a:bodyPr>
          <a:lstStyle/>
          <a:p>
            <a:pPr algn="ctr"/>
            <a:r>
              <a:rPr lang="en-US" sz="3200" b="1" dirty="0" smtClean="0">
                <a:solidFill>
                  <a:prstClr val="black"/>
                </a:solidFill>
                <a:latin typeface="Arabic Typesetting" pitchFamily="66" charset="-78"/>
                <a:cs typeface="Arabic Typesetting" pitchFamily="66" charset="-78"/>
              </a:rPr>
              <a:t>                                          </a:t>
            </a:r>
            <a:r>
              <a:rPr lang="ar-IQ" sz="3200" b="1" dirty="0" smtClean="0">
                <a:solidFill>
                  <a:prstClr val="black"/>
                </a:solidFill>
                <a:latin typeface="Arabic Typesetting" pitchFamily="66" charset="-78"/>
                <a:cs typeface="Arabic Typesetting" pitchFamily="66" charset="-78"/>
              </a:rPr>
              <a:t>كلية </a:t>
            </a:r>
            <a:r>
              <a:rPr lang="ar-IQ" sz="3200" b="1" dirty="0">
                <a:solidFill>
                  <a:prstClr val="black"/>
                </a:solidFill>
                <a:latin typeface="Arabic Typesetting" pitchFamily="66" charset="-78"/>
                <a:cs typeface="Arabic Typesetting" pitchFamily="66" charset="-78"/>
              </a:rPr>
              <a:t>العلوم</a:t>
            </a:r>
            <a:r>
              <a:rPr lang="ar-IQ" sz="3200" dirty="0">
                <a:solidFill>
                  <a:prstClr val="black"/>
                </a:solidFill>
                <a:latin typeface="Arabic Typesetting" pitchFamily="66" charset="-78"/>
                <a:cs typeface="Arabic Typesetting" pitchFamily="66" charset="-78"/>
              </a:rPr>
              <a:t> </a:t>
            </a:r>
            <a:r>
              <a:rPr lang="en-US" sz="3200" dirty="0">
                <a:solidFill>
                  <a:prstClr val="black"/>
                </a:solidFill>
                <a:latin typeface="Arabic Typesetting" pitchFamily="66" charset="-78"/>
                <a:cs typeface="Arabic Typesetting" pitchFamily="66" charset="-78"/>
              </a:rPr>
              <a:t/>
            </a:r>
            <a:br>
              <a:rPr lang="en-US" sz="3200" dirty="0">
                <a:solidFill>
                  <a:prstClr val="black"/>
                </a:solidFill>
                <a:latin typeface="Arabic Typesetting" pitchFamily="66" charset="-78"/>
                <a:cs typeface="Arabic Typesetting" pitchFamily="66" charset="-78"/>
              </a:rPr>
            </a:br>
            <a:r>
              <a:rPr lang="ar-IQ" sz="3200" b="1" dirty="0">
                <a:solidFill>
                  <a:prstClr val="black"/>
                </a:solidFill>
                <a:latin typeface="Arabic Typesetting" pitchFamily="66" charset="-78"/>
                <a:cs typeface="Arabic Typesetting" pitchFamily="66" charset="-78"/>
              </a:rPr>
              <a:t>قــســــــــــم الانـــظــــمــــة الــــطـبـيـة الـــذكــــــيـــة</a:t>
            </a:r>
            <a:r>
              <a:rPr lang="en-US" sz="3200" dirty="0">
                <a:solidFill>
                  <a:prstClr val="black"/>
                </a:solidFill>
                <a:latin typeface="Arabic Typesetting" pitchFamily="66" charset="-78"/>
                <a:cs typeface="Arabic Typesetting" pitchFamily="66" charset="-78"/>
              </a:rPr>
              <a:t/>
            </a:r>
            <a:br>
              <a:rPr lang="en-US" sz="3200" dirty="0">
                <a:solidFill>
                  <a:prstClr val="black"/>
                </a:solidFill>
                <a:latin typeface="Arabic Typesetting" pitchFamily="66" charset="-78"/>
                <a:cs typeface="Arabic Typesetting" pitchFamily="66" charset="-78"/>
              </a:rPr>
            </a:br>
            <a:r>
              <a:rPr lang="en-US" sz="3200" b="1" dirty="0">
                <a:solidFill>
                  <a:prstClr val="black"/>
                </a:solidFill>
                <a:latin typeface="Arabic Typesetting" pitchFamily="66" charset="-78"/>
                <a:cs typeface="Arabic Typesetting" pitchFamily="66" charset="-78"/>
              </a:rPr>
              <a:t>Intelligent Medical Systems Department</a:t>
            </a:r>
            <a:r>
              <a:rPr lang="en-US" sz="3200" dirty="0">
                <a:solidFill>
                  <a:prstClr val="black"/>
                </a:solidFill>
                <a:latin typeface="Arabic Typesetting" pitchFamily="66" charset="-78"/>
                <a:cs typeface="Arabic Typesetting" pitchFamily="66" charset="-78"/>
              </a:rPr>
              <a:t/>
            </a:r>
            <a:br>
              <a:rPr lang="en-US" sz="3200" dirty="0">
                <a:solidFill>
                  <a:prstClr val="black"/>
                </a:solidFill>
                <a:latin typeface="Arabic Typesetting" pitchFamily="66" charset="-78"/>
                <a:cs typeface="Arabic Typesetting" pitchFamily="66" charset="-78"/>
              </a:rPr>
            </a:br>
            <a:r>
              <a:rPr lang="en-US" sz="3200" b="1" dirty="0">
                <a:solidFill>
                  <a:prstClr val="black"/>
                </a:solidFill>
                <a:latin typeface="Arabic Typesetting" pitchFamily="66" charset="-78"/>
                <a:cs typeface="Arabic Typesetting" pitchFamily="66" charset="-78"/>
              </a:rPr>
              <a:t>Subject: </a:t>
            </a:r>
            <a:r>
              <a:rPr lang="en-US" sz="3200" b="1" dirty="0" smtClean="0">
                <a:solidFill>
                  <a:prstClr val="black"/>
                </a:solidFill>
                <a:latin typeface="Arabic Typesetting" pitchFamily="66" charset="-78"/>
                <a:cs typeface="Arabic Typesetting" pitchFamily="66" charset="-78"/>
              </a:rPr>
              <a:t>English Language</a:t>
            </a:r>
            <a:r>
              <a:rPr lang="en-US" sz="3200" dirty="0">
                <a:solidFill>
                  <a:prstClr val="black"/>
                </a:solidFill>
                <a:latin typeface="Arabic Typesetting" pitchFamily="66" charset="-78"/>
                <a:cs typeface="Arabic Typesetting" pitchFamily="66" charset="-78"/>
              </a:rPr>
              <a:t/>
            </a:r>
            <a:br>
              <a:rPr lang="en-US" sz="3200" dirty="0">
                <a:solidFill>
                  <a:prstClr val="black"/>
                </a:solidFill>
                <a:latin typeface="Arabic Typesetting" pitchFamily="66" charset="-78"/>
                <a:cs typeface="Arabic Typesetting" pitchFamily="66" charset="-78"/>
              </a:rPr>
            </a:br>
            <a:r>
              <a:rPr lang="en-US" sz="3200" b="1" dirty="0">
                <a:solidFill>
                  <a:prstClr val="black"/>
                </a:solidFill>
                <a:latin typeface="Arabic Typesetting" pitchFamily="66" charset="-78"/>
                <a:cs typeface="Arabic Typesetting" pitchFamily="66" charset="-78"/>
              </a:rPr>
              <a:t>Class: Second   </a:t>
            </a:r>
            <a:r>
              <a:rPr lang="en-US" sz="3200" dirty="0">
                <a:solidFill>
                  <a:prstClr val="black"/>
                </a:solidFill>
                <a:latin typeface="Arabic Typesetting" pitchFamily="66" charset="-78"/>
                <a:cs typeface="Arabic Typesetting" pitchFamily="66" charset="-78"/>
              </a:rPr>
              <a:t/>
            </a:r>
            <a:br>
              <a:rPr lang="en-US" sz="3200" dirty="0">
                <a:solidFill>
                  <a:prstClr val="black"/>
                </a:solidFill>
                <a:latin typeface="Arabic Typesetting" pitchFamily="66" charset="-78"/>
                <a:cs typeface="Arabic Typesetting" pitchFamily="66" charset="-78"/>
              </a:rPr>
            </a:br>
            <a:r>
              <a:rPr lang="en-US" sz="3200" b="1" dirty="0">
                <a:solidFill>
                  <a:prstClr val="black"/>
                </a:solidFill>
                <a:latin typeface="Arabic Typesetting" pitchFamily="66" charset="-78"/>
                <a:cs typeface="Arabic Typesetting" pitchFamily="66" charset="-78"/>
              </a:rPr>
              <a:t>Lecturer:  </a:t>
            </a:r>
            <a:r>
              <a:rPr lang="en-US" sz="3200" b="1" dirty="0" smtClean="0">
                <a:solidFill>
                  <a:prstClr val="black"/>
                </a:solidFill>
                <a:latin typeface="Arabic Typesetting" pitchFamily="66" charset="-78"/>
                <a:cs typeface="Arabic Typesetting" pitchFamily="66" charset="-78"/>
              </a:rPr>
              <a:t>MSC. </a:t>
            </a:r>
            <a:r>
              <a:rPr lang="en-US" sz="3200" b="1" dirty="0" err="1" smtClean="0">
                <a:solidFill>
                  <a:prstClr val="black"/>
                </a:solidFill>
                <a:latin typeface="Arabic Typesetting" pitchFamily="66" charset="-78"/>
                <a:cs typeface="Arabic Typesetting" pitchFamily="66" charset="-78"/>
              </a:rPr>
              <a:t>Sakina</a:t>
            </a:r>
            <a:r>
              <a:rPr lang="en-US" sz="3200" b="1" dirty="0" smtClean="0">
                <a:solidFill>
                  <a:prstClr val="black"/>
                </a:solidFill>
                <a:latin typeface="Arabic Typesetting" pitchFamily="66" charset="-78"/>
                <a:cs typeface="Arabic Typesetting" pitchFamily="66" charset="-78"/>
              </a:rPr>
              <a:t> </a:t>
            </a:r>
            <a:r>
              <a:rPr lang="en-US" sz="3200" b="1" dirty="0" err="1" smtClean="0">
                <a:solidFill>
                  <a:prstClr val="black"/>
                </a:solidFill>
                <a:latin typeface="Arabic Typesetting" pitchFamily="66" charset="-78"/>
                <a:cs typeface="Arabic Typesetting" pitchFamily="66" charset="-78"/>
              </a:rPr>
              <a:t>Hussain</a:t>
            </a:r>
            <a:r>
              <a:rPr lang="en-US" sz="3200" b="1" dirty="0" smtClean="0">
                <a:solidFill>
                  <a:prstClr val="black"/>
                </a:solidFill>
                <a:latin typeface="Arabic Typesetting" pitchFamily="66" charset="-78"/>
                <a:cs typeface="Arabic Typesetting" pitchFamily="66" charset="-78"/>
              </a:rPr>
              <a:t> </a:t>
            </a:r>
            <a:r>
              <a:rPr lang="en-US" sz="3200" b="1" dirty="0" err="1" smtClean="0">
                <a:solidFill>
                  <a:prstClr val="black"/>
                </a:solidFill>
                <a:latin typeface="Arabic Typesetting" pitchFamily="66" charset="-78"/>
                <a:cs typeface="Arabic Typesetting" pitchFamily="66" charset="-78"/>
              </a:rPr>
              <a:t>Alsuwaydi</a:t>
            </a:r>
            <a:r>
              <a:rPr lang="ar-IQ" sz="3200" b="1" dirty="0" smtClean="0">
                <a:solidFill>
                  <a:prstClr val="black"/>
                </a:solidFill>
                <a:latin typeface="Arabic Typesetting" pitchFamily="66" charset="-78"/>
                <a:cs typeface="Arabic Typesetting" pitchFamily="66" charset="-78"/>
              </a:rPr>
              <a:t> </a:t>
            </a:r>
            <a:r>
              <a:rPr lang="en-US" sz="3200" b="1" dirty="0">
                <a:solidFill>
                  <a:prstClr val="black"/>
                </a:solidFill>
                <a:latin typeface="Arabic Typesetting" pitchFamily="66" charset="-78"/>
                <a:cs typeface="Arabic Typesetting" pitchFamily="66" charset="-78"/>
              </a:rPr>
              <a:t> </a:t>
            </a:r>
            <a:r>
              <a:rPr lang="en-US" sz="3200" dirty="0">
                <a:solidFill>
                  <a:prstClr val="black"/>
                </a:solidFill>
                <a:latin typeface="Arabic Typesetting" pitchFamily="66" charset="-78"/>
                <a:cs typeface="Arabic Typesetting" pitchFamily="66" charset="-78"/>
              </a:rPr>
              <a:t/>
            </a:r>
            <a:br>
              <a:rPr lang="en-US" sz="3200" dirty="0">
                <a:solidFill>
                  <a:prstClr val="black"/>
                </a:solidFill>
                <a:latin typeface="Arabic Typesetting" pitchFamily="66" charset="-78"/>
                <a:cs typeface="Arabic Typesetting" pitchFamily="66" charset="-78"/>
              </a:rPr>
            </a:br>
            <a:r>
              <a:rPr lang="en-US" sz="2800" b="1" dirty="0">
                <a:solidFill>
                  <a:prstClr val="black"/>
                </a:solidFill>
                <a:latin typeface="Arabic Typesetting" pitchFamily="66" charset="-78"/>
                <a:cs typeface="Arabic Typesetting" pitchFamily="66" charset="-78"/>
              </a:rPr>
              <a:t>Lecture: ( </a:t>
            </a:r>
            <a:r>
              <a:rPr lang="en-US" sz="2800" b="1" dirty="0" smtClean="0">
                <a:solidFill>
                  <a:prstClr val="black"/>
                </a:solidFill>
                <a:latin typeface="Arabic Typesetting" pitchFamily="66" charset="-78"/>
                <a:cs typeface="Arabic Typesetting" pitchFamily="66" charset="-78"/>
              </a:rPr>
              <a:t>4)</a:t>
            </a:r>
            <a:r>
              <a:rPr lang="en-US" sz="2800" dirty="0">
                <a:solidFill>
                  <a:prstClr val="black"/>
                </a:solidFill>
                <a:latin typeface="Arabic Typesetting" pitchFamily="66" charset="-78"/>
                <a:cs typeface="Arabic Typesetting" pitchFamily="66" charset="-78"/>
              </a:rPr>
              <a:t/>
            </a:r>
            <a:br>
              <a:rPr lang="en-US" sz="2800" dirty="0">
                <a:solidFill>
                  <a:prstClr val="black"/>
                </a:solidFill>
                <a:latin typeface="Arabic Typesetting" pitchFamily="66" charset="-78"/>
                <a:cs typeface="Arabic Typesetting" pitchFamily="66" charset="-78"/>
              </a:rPr>
            </a:br>
            <a:r>
              <a:rPr lang="en-US" sz="2800" b="1" dirty="0">
                <a:solidFill>
                  <a:srgbClr val="C00000"/>
                </a:solidFill>
                <a:latin typeface="Arabic Typesetting" pitchFamily="66" charset="-78"/>
                <a:cs typeface="Arabic Typesetting" pitchFamily="66" charset="-78"/>
              </a:rPr>
              <a:t> </a:t>
            </a:r>
            <a:r>
              <a:rPr lang="en-US" sz="2800" b="1" dirty="0" smtClean="0">
                <a:solidFill>
                  <a:srgbClr val="C00000"/>
                </a:solidFill>
                <a:latin typeface="Arabic Typesetting" pitchFamily="66" charset="-78"/>
                <a:cs typeface="Arabic Typesetting" pitchFamily="66" charset="-78"/>
              </a:rPr>
              <a:t>English Grammar: Conditional </a:t>
            </a:r>
            <a:r>
              <a:rPr lang="en-US" sz="2800" b="1" dirty="0">
                <a:solidFill>
                  <a:srgbClr val="C00000"/>
                </a:solidFill>
                <a:latin typeface="Arabic Typesetting" pitchFamily="66" charset="-78"/>
                <a:cs typeface="Arabic Typesetting" pitchFamily="66" charset="-78"/>
              </a:rPr>
              <a:t>sentences </a:t>
            </a:r>
          </a:p>
          <a:p>
            <a:pPr algn="ctr"/>
            <a:r>
              <a:rPr lang="en-US" sz="2800" b="1" dirty="0">
                <a:solidFill>
                  <a:srgbClr val="C00000"/>
                </a:solidFill>
                <a:latin typeface="Arabic Typesetting" pitchFamily="66" charset="-78"/>
                <a:cs typeface="Arabic Typesetting" pitchFamily="66" charset="-78"/>
              </a:rPr>
              <a:t>Technical English vocabulary - text including Medical expressions.</a:t>
            </a:r>
            <a:endParaRPr lang="en-US" sz="2800" dirty="0">
              <a:solidFill>
                <a:srgbClr val="C00000"/>
              </a:solidFill>
            </a:endParaRPr>
          </a:p>
        </p:txBody>
      </p:sp>
      <p:sp>
        <p:nvSpPr>
          <p:cNvPr id="4" name="TextBox 3"/>
          <p:cNvSpPr txBox="1"/>
          <p:nvPr/>
        </p:nvSpPr>
        <p:spPr>
          <a:xfrm>
            <a:off x="7008479" y="6396335"/>
            <a:ext cx="2135521" cy="461665"/>
          </a:xfrm>
          <a:prstGeom prst="rect">
            <a:avLst/>
          </a:prstGeom>
          <a:noFill/>
        </p:spPr>
        <p:txBody>
          <a:bodyPr wrap="none" rtlCol="0">
            <a:spAutoFit/>
          </a:bodyPr>
          <a:lstStyle/>
          <a:p>
            <a:r>
              <a:rPr lang="en-US" sz="2400" dirty="0" smtClean="0">
                <a:solidFill>
                  <a:srgbClr val="8064A2">
                    <a:lumMod val="50000"/>
                  </a:srgbClr>
                </a:solidFill>
                <a:latin typeface="Arabic Typesetting" pitchFamily="66" charset="-78"/>
                <a:cs typeface="Arabic Typesetting" pitchFamily="66" charset="-78"/>
              </a:rPr>
              <a:t>Study Year: 2024-2025</a:t>
            </a:r>
            <a:endParaRPr lang="en-US" sz="2400" dirty="0">
              <a:solidFill>
                <a:srgbClr val="8064A2">
                  <a:lumMod val="50000"/>
                </a:srgbClr>
              </a:solidFill>
              <a:latin typeface="Arabic Typesetting" pitchFamily="66" charset="-78"/>
              <a:cs typeface="Arabic Typesetting" pitchFamily="66"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1691"/>
            <a:ext cx="2541587" cy="245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4096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28992" cy="6986528"/>
          </a:xfrm>
          <a:prstGeom prst="rect">
            <a:avLst/>
          </a:prstGeom>
        </p:spPr>
        <p:txBody>
          <a:bodyPr wrap="square">
            <a:spAutoFit/>
          </a:bodyPr>
          <a:lstStyle/>
          <a:p>
            <a:r>
              <a:rPr lang="en-US" sz="3200" dirty="0" smtClean="0">
                <a:latin typeface="Arabic Typesetting" pitchFamily="66" charset="-78"/>
                <a:cs typeface="Arabic Typesetting" pitchFamily="66" charset="-78"/>
              </a:rPr>
              <a:t>Medical Vocabulary Exercise</a:t>
            </a:r>
          </a:p>
          <a:p>
            <a:r>
              <a:rPr lang="en-US" sz="3200" dirty="0" smtClean="0">
                <a:latin typeface="Arabic Typesetting" pitchFamily="66" charset="-78"/>
                <a:cs typeface="Arabic Typesetting" pitchFamily="66" charset="-78"/>
              </a:rPr>
              <a:t>Match the medical term with its definition:</a:t>
            </a:r>
          </a:p>
          <a:p>
            <a:r>
              <a:rPr lang="en-US" sz="3200" dirty="0" smtClean="0">
                <a:latin typeface="Arabic Typesetting" pitchFamily="66" charset="-78"/>
                <a:cs typeface="Arabic Typesetting" pitchFamily="66" charset="-78"/>
              </a:rPr>
              <a:t> 1. </a:t>
            </a:r>
            <a:r>
              <a:rPr lang="en-US" sz="3200" dirty="0" smtClean="0">
                <a:latin typeface="Arabic Typesetting" pitchFamily="66" charset="-78"/>
                <a:cs typeface="Arabic Typesetting" pitchFamily="66" charset="-78"/>
              </a:rPr>
              <a:t>Antibiotic - C</a:t>
            </a:r>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 2. </a:t>
            </a:r>
            <a:r>
              <a:rPr lang="en-US" sz="3200" dirty="0" smtClean="0">
                <a:latin typeface="Arabic Typesetting" pitchFamily="66" charset="-78"/>
                <a:cs typeface="Arabic Typesetting" pitchFamily="66" charset="-78"/>
              </a:rPr>
              <a:t>Diagnosis  -D</a:t>
            </a:r>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 3. </a:t>
            </a:r>
            <a:r>
              <a:rPr lang="en-US" sz="3200" dirty="0" smtClean="0">
                <a:latin typeface="Arabic Typesetting" pitchFamily="66" charset="-78"/>
                <a:cs typeface="Arabic Typesetting" pitchFamily="66" charset="-78"/>
              </a:rPr>
              <a:t>Chronic   -B</a:t>
            </a:r>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 4. </a:t>
            </a:r>
            <a:r>
              <a:rPr lang="en-US" sz="3200" dirty="0" smtClean="0">
                <a:latin typeface="Arabic Typesetting" pitchFamily="66" charset="-78"/>
                <a:cs typeface="Arabic Typesetting" pitchFamily="66" charset="-78"/>
              </a:rPr>
              <a:t>Contagious   -A</a:t>
            </a:r>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 5. </a:t>
            </a:r>
            <a:r>
              <a:rPr lang="en-US" sz="3200" smtClean="0">
                <a:latin typeface="Arabic Typesetting" pitchFamily="66" charset="-78"/>
                <a:cs typeface="Arabic Typesetting" pitchFamily="66" charset="-78"/>
              </a:rPr>
              <a:t>Prognosis      E</a:t>
            </a:r>
            <a:endParaRPr lang="en-US" sz="3200" dirty="0" smtClean="0">
              <a:latin typeface="Arabic Typesetting" pitchFamily="66" charset="-78"/>
              <a:cs typeface="Arabic Typesetting" pitchFamily="66" charset="-78"/>
            </a:endParaRPr>
          </a:p>
          <a:p>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A. A disease that is spread from one person to another.</a:t>
            </a:r>
          </a:p>
          <a:p>
            <a:r>
              <a:rPr lang="en-US" sz="3200" dirty="0" smtClean="0">
                <a:latin typeface="Arabic Typesetting" pitchFamily="66" charset="-78"/>
                <a:cs typeface="Arabic Typesetting" pitchFamily="66" charset="-78"/>
              </a:rPr>
              <a:t>B. The long-term course of a disease.</a:t>
            </a:r>
          </a:p>
          <a:p>
            <a:r>
              <a:rPr lang="en-US" sz="3200" dirty="0" smtClean="0">
                <a:latin typeface="Arabic Typesetting" pitchFamily="66" charset="-78"/>
                <a:cs typeface="Arabic Typesetting" pitchFamily="66" charset="-78"/>
              </a:rPr>
              <a:t>C. A drug used to treat bacterial infections.</a:t>
            </a:r>
          </a:p>
          <a:p>
            <a:r>
              <a:rPr lang="en-US" sz="3200" dirty="0" smtClean="0">
                <a:latin typeface="Arabic Typesetting" pitchFamily="66" charset="-78"/>
                <a:cs typeface="Arabic Typesetting" pitchFamily="66" charset="-78"/>
              </a:rPr>
              <a:t>D. The identification of a medical condition based on symptoms and tests.</a:t>
            </a:r>
          </a:p>
          <a:p>
            <a:r>
              <a:rPr lang="en-US" sz="3200" dirty="0" smtClean="0">
                <a:latin typeface="Arabic Typesetting" pitchFamily="66" charset="-78"/>
                <a:cs typeface="Arabic Typesetting" pitchFamily="66" charset="-78"/>
              </a:rPr>
              <a:t>E. A condition that lasts for a long time and usually requires ongoing treatment.</a:t>
            </a:r>
            <a:endParaRPr lang="en-US" sz="32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222754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27784" y="2420888"/>
            <a:ext cx="3775393" cy="1446550"/>
          </a:xfrm>
          <a:prstGeom prst="rect">
            <a:avLst/>
          </a:prstGeom>
          <a:noFill/>
        </p:spPr>
        <p:txBody>
          <a:bodyPr wrap="none" rtlCol="0">
            <a:spAutoFit/>
          </a:bodyPr>
          <a:lstStyle/>
          <a:p>
            <a:r>
              <a:rPr lang="en-US" sz="8800" dirty="0" smtClean="0">
                <a:solidFill>
                  <a:srgbClr val="C00000"/>
                </a:solidFill>
                <a:latin typeface="Arabic Typesetting" pitchFamily="66" charset="-78"/>
                <a:cs typeface="Arabic Typesetting" pitchFamily="66" charset="-78"/>
              </a:rPr>
              <a:t>Thank You</a:t>
            </a:r>
            <a:endParaRPr lang="en-US" sz="8800" dirty="0">
              <a:solidFill>
                <a:srgbClr val="C00000"/>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2222754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28" y="0"/>
            <a:ext cx="9127371" cy="6986528"/>
          </a:xfrm>
          <a:prstGeom prst="rect">
            <a:avLst/>
          </a:prstGeom>
        </p:spPr>
        <p:txBody>
          <a:bodyPr wrap="square">
            <a:spAutoFit/>
          </a:bodyPr>
          <a:lstStyle/>
          <a:p>
            <a:r>
              <a:rPr lang="en-US" sz="3200" dirty="0" smtClean="0">
                <a:latin typeface="Arabic Typesetting" pitchFamily="66" charset="-78"/>
                <a:cs typeface="Arabic Typesetting" pitchFamily="66" charset="-78"/>
              </a:rPr>
              <a:t>Detailed Explanation of Conditional Sentences</a:t>
            </a:r>
          </a:p>
          <a:p>
            <a:r>
              <a:rPr lang="en-US" sz="3200" dirty="0" smtClean="0">
                <a:latin typeface="Arabic Typesetting" pitchFamily="66" charset="-78"/>
                <a:cs typeface="Arabic Typesetting" pitchFamily="66" charset="-78"/>
              </a:rPr>
              <a:t>1. </a:t>
            </a:r>
            <a:r>
              <a:rPr lang="en-US" sz="3200" dirty="0" smtClean="0">
                <a:solidFill>
                  <a:srgbClr val="C00000"/>
                </a:solidFill>
                <a:latin typeface="Arabic Typesetting" pitchFamily="66" charset="-78"/>
                <a:cs typeface="Arabic Typesetting" pitchFamily="66" charset="-78"/>
              </a:rPr>
              <a:t>Zero</a:t>
            </a:r>
            <a:r>
              <a:rPr lang="en-US" sz="3200" dirty="0" smtClean="0">
                <a:latin typeface="Arabic Typesetting" pitchFamily="66" charset="-78"/>
                <a:cs typeface="Arabic Typesetting" pitchFamily="66" charset="-78"/>
              </a:rPr>
              <a:t> </a:t>
            </a:r>
            <a:r>
              <a:rPr lang="en-US" sz="3200" dirty="0" smtClean="0">
                <a:solidFill>
                  <a:srgbClr val="C00000"/>
                </a:solidFill>
                <a:latin typeface="Arabic Typesetting" pitchFamily="66" charset="-78"/>
                <a:cs typeface="Arabic Typesetting" pitchFamily="66" charset="-78"/>
              </a:rPr>
              <a:t>Conditional</a:t>
            </a:r>
            <a:r>
              <a:rPr lang="en-US" sz="3200" dirty="0" smtClean="0">
                <a:latin typeface="Arabic Typesetting" pitchFamily="66" charset="-78"/>
                <a:cs typeface="Arabic Typesetting" pitchFamily="66" charset="-78"/>
              </a:rPr>
              <a:t> (Real Present Condition)</a:t>
            </a:r>
          </a:p>
          <a:p>
            <a:r>
              <a:rPr lang="en-US" sz="3200" b="1" dirty="0" smtClean="0">
                <a:solidFill>
                  <a:srgbClr val="C00000"/>
                </a:solidFill>
                <a:latin typeface="Arabic Typesetting" pitchFamily="66" charset="-78"/>
                <a:cs typeface="Arabic Typesetting" pitchFamily="66" charset="-78"/>
              </a:rPr>
              <a:t>Structure:                   If + present simple, present simple</a:t>
            </a:r>
          </a:p>
          <a:p>
            <a:r>
              <a:rPr lang="en-US" sz="3200" dirty="0" smtClean="0">
                <a:latin typeface="Arabic Typesetting" pitchFamily="66" charset="-78"/>
                <a:cs typeface="Arabic Typesetting" pitchFamily="66" charset="-78"/>
              </a:rPr>
              <a:t>Use:</a:t>
            </a:r>
          </a:p>
          <a:p>
            <a:r>
              <a:rPr lang="en-US" sz="3200" dirty="0">
                <a:latin typeface="Arabic Typesetting" pitchFamily="66" charset="-78"/>
                <a:cs typeface="Arabic Typesetting" pitchFamily="66" charset="-78"/>
              </a:rPr>
              <a:t>The zero conditional is used to talk about things that are always true or facts. It describes situations where, when one condition is met, the result always happens. There is no chance or uncertainty—it’s a certain outcome.</a:t>
            </a:r>
          </a:p>
          <a:p>
            <a:r>
              <a:rPr lang="en-US" sz="3200" dirty="0" smtClean="0">
                <a:latin typeface="Arabic Typesetting" pitchFamily="66" charset="-78"/>
                <a:cs typeface="Arabic Typesetting" pitchFamily="66" charset="-78"/>
              </a:rPr>
              <a:t>For </a:t>
            </a:r>
            <a:r>
              <a:rPr lang="en-US" sz="3200" dirty="0">
                <a:latin typeface="Arabic Typesetting" pitchFamily="66" charset="-78"/>
                <a:cs typeface="Arabic Typesetting" pitchFamily="66" charset="-78"/>
              </a:rPr>
              <a:t>example:</a:t>
            </a:r>
          </a:p>
          <a:p>
            <a:r>
              <a:rPr lang="en-US" sz="3200" dirty="0" smtClean="0">
                <a:latin typeface="Arabic Typesetting" pitchFamily="66" charset="-78"/>
                <a:cs typeface="Arabic Typesetting" pitchFamily="66" charset="-78"/>
              </a:rPr>
              <a:t>-If </a:t>
            </a:r>
            <a:r>
              <a:rPr lang="en-US" sz="3200" dirty="0">
                <a:latin typeface="Arabic Typesetting" pitchFamily="66" charset="-78"/>
                <a:cs typeface="Arabic Typesetting" pitchFamily="66" charset="-78"/>
              </a:rPr>
              <a:t>you heat water to 100°C, it boils.</a:t>
            </a:r>
          </a:p>
          <a:p>
            <a:r>
              <a:rPr lang="en-US" sz="3200" dirty="0">
                <a:latin typeface="Arabic Typesetting" pitchFamily="66" charset="-78"/>
                <a:cs typeface="Arabic Typesetting" pitchFamily="66" charset="-78"/>
              </a:rPr>
              <a:t>(This is always true. Every time you heat water to 100°C, it will boil</a:t>
            </a:r>
            <a:r>
              <a:rPr lang="en-US" sz="3200" dirty="0" smtClean="0">
                <a:latin typeface="Arabic Typesetting" pitchFamily="66" charset="-78"/>
                <a:cs typeface="Arabic Typesetting" pitchFamily="66" charset="-78"/>
              </a:rPr>
              <a:t>.)</a:t>
            </a:r>
            <a:endParaRPr lang="en-US" sz="3200" dirty="0">
              <a:latin typeface="Arabic Typesetting" pitchFamily="66" charset="-78"/>
              <a:cs typeface="Arabic Typesetting" pitchFamily="66" charset="-78"/>
            </a:endParaRPr>
          </a:p>
          <a:p>
            <a:r>
              <a:rPr lang="en-US" sz="3200" dirty="0">
                <a:latin typeface="Arabic Typesetting" pitchFamily="66" charset="-78"/>
                <a:cs typeface="Arabic Typesetting" pitchFamily="66" charset="-78"/>
              </a:rPr>
              <a:t>In the zero conditional, both the condition and the result are in the present tense</a:t>
            </a:r>
            <a:r>
              <a:rPr lang="en-US" sz="3200" dirty="0" smtClean="0">
                <a:latin typeface="Arabic Typesetting" pitchFamily="66" charset="-78"/>
                <a:cs typeface="Arabic Typesetting" pitchFamily="66" charset="-78"/>
              </a:rPr>
              <a:t>.</a:t>
            </a:r>
          </a:p>
          <a:p>
            <a:r>
              <a:rPr lang="en-US" sz="3200" dirty="0" smtClean="0">
                <a:latin typeface="Arabic Typesetting" pitchFamily="66" charset="-78"/>
                <a:cs typeface="Arabic Typesetting" pitchFamily="66" charset="-78"/>
              </a:rPr>
              <a:t>Examples:  If you mix red and blue, you get purple.</a:t>
            </a:r>
          </a:p>
          <a:p>
            <a:r>
              <a:rPr lang="en-US" sz="3200" dirty="0" smtClean="0">
                <a:latin typeface="Arabic Typesetting" pitchFamily="66" charset="-78"/>
                <a:cs typeface="Arabic Typesetting" pitchFamily="66" charset="-78"/>
              </a:rPr>
              <a:t>If you eat too much sugar, you gain weight.</a:t>
            </a:r>
            <a:endParaRPr lang="en-US" sz="32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3841464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8"/>
            <a:ext cx="9036496" cy="6001643"/>
          </a:xfrm>
          <a:prstGeom prst="rect">
            <a:avLst/>
          </a:prstGeom>
        </p:spPr>
        <p:txBody>
          <a:bodyPr wrap="square">
            <a:spAutoFit/>
          </a:bodyPr>
          <a:lstStyle/>
          <a:p>
            <a:r>
              <a:rPr lang="en-US" sz="3200" dirty="0" smtClean="0">
                <a:solidFill>
                  <a:srgbClr val="C00000"/>
                </a:solidFill>
                <a:latin typeface="Arabic Typesetting" pitchFamily="66" charset="-78"/>
                <a:cs typeface="Arabic Typesetting" pitchFamily="66" charset="-78"/>
              </a:rPr>
              <a:t>2. First Conditional (Real Future Condition)</a:t>
            </a:r>
          </a:p>
          <a:p>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Structure:</a:t>
            </a:r>
          </a:p>
          <a:p>
            <a:pPr algn="ctr"/>
            <a:r>
              <a:rPr lang="en-US" sz="3200" b="1" dirty="0" smtClean="0">
                <a:solidFill>
                  <a:srgbClr val="C00000"/>
                </a:solidFill>
                <a:latin typeface="Arabic Typesetting" pitchFamily="66" charset="-78"/>
                <a:cs typeface="Arabic Typesetting" pitchFamily="66" charset="-78"/>
              </a:rPr>
              <a:t>If + present simple, will + base verb</a:t>
            </a:r>
          </a:p>
          <a:p>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Use:</a:t>
            </a:r>
          </a:p>
          <a:p>
            <a:r>
              <a:rPr lang="en-US" sz="3200" dirty="0" smtClean="0">
                <a:latin typeface="Arabic Typesetting" pitchFamily="66" charset="-78"/>
                <a:cs typeface="Arabic Typesetting" pitchFamily="66" charset="-78"/>
              </a:rPr>
              <a:t>This conditional is used for real or possible situations in the future. It expresses a likely event that could happen if the condition is fulfilled.</a:t>
            </a:r>
          </a:p>
          <a:p>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Examples:</a:t>
            </a:r>
          </a:p>
          <a:p>
            <a:r>
              <a:rPr lang="en-US" sz="3200" dirty="0" smtClean="0">
                <a:latin typeface="Arabic Typesetting" pitchFamily="66" charset="-78"/>
                <a:cs typeface="Arabic Typesetting" pitchFamily="66" charset="-78"/>
              </a:rPr>
              <a:t>If I finish work early, I will call you.</a:t>
            </a:r>
          </a:p>
          <a:p>
            <a:r>
              <a:rPr lang="en-US" sz="3200" dirty="0" smtClean="0">
                <a:latin typeface="Arabic Typesetting" pitchFamily="66" charset="-78"/>
                <a:cs typeface="Arabic Typesetting" pitchFamily="66" charset="-78"/>
              </a:rPr>
              <a:t>If the weather improves, we will go to the park.</a:t>
            </a:r>
            <a:endParaRPr lang="en-US" sz="32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222754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928992" cy="7478970"/>
          </a:xfrm>
          <a:prstGeom prst="rect">
            <a:avLst/>
          </a:prstGeom>
        </p:spPr>
        <p:txBody>
          <a:bodyPr wrap="square">
            <a:spAutoFit/>
          </a:bodyPr>
          <a:lstStyle/>
          <a:p>
            <a:r>
              <a:rPr lang="en-US" sz="3200" dirty="0" smtClean="0">
                <a:latin typeface="Arabic Typesetting" pitchFamily="66" charset="-78"/>
                <a:cs typeface="Arabic Typesetting" pitchFamily="66" charset="-78"/>
              </a:rPr>
              <a:t>3. Second Conditional (Unreal or Hypothetical Present or Future Condition)</a:t>
            </a:r>
          </a:p>
          <a:p>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Structure:</a:t>
            </a:r>
          </a:p>
          <a:p>
            <a:pPr algn="ctr"/>
            <a:r>
              <a:rPr lang="en-US" sz="3200" b="1" dirty="0" smtClean="0">
                <a:solidFill>
                  <a:srgbClr val="C00000"/>
                </a:solidFill>
                <a:latin typeface="Arabic Typesetting" pitchFamily="66" charset="-78"/>
                <a:cs typeface="Arabic Typesetting" pitchFamily="66" charset="-78"/>
              </a:rPr>
              <a:t>If + past simple, would + base verb</a:t>
            </a:r>
          </a:p>
          <a:p>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Use:</a:t>
            </a:r>
          </a:p>
          <a:p>
            <a:r>
              <a:rPr lang="en-US" sz="3200" dirty="0" smtClean="0">
                <a:latin typeface="Arabic Typesetting" pitchFamily="66" charset="-78"/>
                <a:cs typeface="Arabic Typesetting" pitchFamily="66" charset="-78"/>
              </a:rPr>
              <a:t>This conditional is used to talk about hypothetical or unlikely situations in the present or future. It expresses what might happen if something were true, but it is not. It often refers to dreams, wishes, or imagined scenarios.</a:t>
            </a:r>
          </a:p>
          <a:p>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Examples:</a:t>
            </a:r>
          </a:p>
          <a:p>
            <a:r>
              <a:rPr lang="en-US" sz="3200" dirty="0" smtClean="0">
                <a:latin typeface="Arabic Typesetting" pitchFamily="66" charset="-78"/>
                <a:cs typeface="Arabic Typesetting" pitchFamily="66" charset="-78"/>
              </a:rPr>
              <a:t>If I were you, I would take that job. (Note: “If I were” is used instead of “if I was” in formal English.)</a:t>
            </a:r>
          </a:p>
          <a:p>
            <a:r>
              <a:rPr lang="en-US" sz="3200" dirty="0" smtClean="0">
                <a:latin typeface="Arabic Typesetting" pitchFamily="66" charset="-78"/>
                <a:cs typeface="Arabic Typesetting" pitchFamily="66" charset="-78"/>
              </a:rPr>
              <a:t>If I had a million dollars, I would travel the world.</a:t>
            </a:r>
            <a:endParaRPr lang="en-US" sz="32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222754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928992" cy="6494085"/>
          </a:xfrm>
          <a:prstGeom prst="rect">
            <a:avLst/>
          </a:prstGeom>
        </p:spPr>
        <p:txBody>
          <a:bodyPr wrap="square">
            <a:spAutoFit/>
          </a:bodyPr>
          <a:lstStyle/>
          <a:p>
            <a:r>
              <a:rPr lang="en-US" sz="3200" dirty="0" smtClean="0">
                <a:latin typeface="Arabic Typesetting" pitchFamily="66" charset="-78"/>
                <a:cs typeface="Arabic Typesetting" pitchFamily="66" charset="-78"/>
              </a:rPr>
              <a:t>4. Third Conditional (Unreal Past Condition)</a:t>
            </a:r>
          </a:p>
          <a:p>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Structure:</a:t>
            </a:r>
          </a:p>
          <a:p>
            <a:pPr algn="ctr"/>
            <a:r>
              <a:rPr lang="en-US" sz="3200" b="1" dirty="0" smtClean="0">
                <a:solidFill>
                  <a:srgbClr val="C00000"/>
                </a:solidFill>
                <a:latin typeface="Arabic Typesetting" pitchFamily="66" charset="-78"/>
                <a:cs typeface="Arabic Typesetting" pitchFamily="66" charset="-78"/>
              </a:rPr>
              <a:t>If + past perfect, would have + past participle</a:t>
            </a:r>
          </a:p>
          <a:p>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Use:</a:t>
            </a:r>
          </a:p>
          <a:p>
            <a:r>
              <a:rPr lang="en-US" sz="3200" dirty="0" smtClean="0">
                <a:latin typeface="Arabic Typesetting" pitchFamily="66" charset="-78"/>
                <a:cs typeface="Arabic Typesetting" pitchFamily="66" charset="-78"/>
              </a:rPr>
              <a:t>This conditional refers to past situations that did not happen. It expresses regret or speculation about the past, indicating what would have happened if the condition had been met.</a:t>
            </a:r>
          </a:p>
          <a:p>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Examples:</a:t>
            </a:r>
          </a:p>
          <a:p>
            <a:r>
              <a:rPr lang="en-US" sz="3200" dirty="0" smtClean="0">
                <a:latin typeface="Arabic Typesetting" pitchFamily="66" charset="-78"/>
                <a:cs typeface="Arabic Typesetting" pitchFamily="66" charset="-78"/>
              </a:rPr>
              <a:t>If I had known about the meeting, I would have attended.</a:t>
            </a:r>
          </a:p>
          <a:p>
            <a:r>
              <a:rPr lang="en-US" sz="3200" dirty="0" smtClean="0">
                <a:latin typeface="Arabic Typesetting" pitchFamily="66" charset="-78"/>
                <a:cs typeface="Arabic Typesetting" pitchFamily="66" charset="-78"/>
              </a:rPr>
              <a:t>If she had studied harder, she would have passed the test.</a:t>
            </a:r>
            <a:endParaRPr lang="en-US" sz="32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222754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61" y="0"/>
            <a:ext cx="9036496" cy="6494085"/>
          </a:xfrm>
          <a:prstGeom prst="rect">
            <a:avLst/>
          </a:prstGeom>
        </p:spPr>
        <p:txBody>
          <a:bodyPr wrap="square">
            <a:spAutoFit/>
          </a:bodyPr>
          <a:lstStyle/>
          <a:p>
            <a:r>
              <a:rPr lang="en-US" sz="3200" b="1" dirty="0" smtClean="0">
                <a:solidFill>
                  <a:srgbClr val="C00000"/>
                </a:solidFill>
                <a:latin typeface="Arabic Typesetting" pitchFamily="66" charset="-78"/>
                <a:cs typeface="Arabic Typesetting" pitchFamily="66" charset="-78"/>
              </a:rPr>
              <a:t>Technical English Vocabulary – Medical Expressions </a:t>
            </a:r>
          </a:p>
          <a:p>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1</a:t>
            </a:r>
            <a:r>
              <a:rPr lang="en-US" sz="3200" dirty="0" smtClean="0">
                <a:latin typeface="Arabic Typesetting" pitchFamily="66" charset="-78"/>
                <a:cs typeface="Arabic Typesetting" pitchFamily="66" charset="-78"/>
              </a:rPr>
              <a:t>. </a:t>
            </a:r>
            <a:r>
              <a:rPr lang="en-US" sz="3200" b="1" dirty="0" smtClean="0">
                <a:solidFill>
                  <a:srgbClr val="C00000"/>
                </a:solidFill>
                <a:latin typeface="Arabic Typesetting" pitchFamily="66" charset="-78"/>
                <a:cs typeface="Arabic Typesetting" pitchFamily="66" charset="-78"/>
              </a:rPr>
              <a:t>Diagnosis</a:t>
            </a:r>
            <a:r>
              <a:rPr lang="en-US" sz="3200" dirty="0" smtClean="0">
                <a:latin typeface="Arabic Typesetting" pitchFamily="66" charset="-78"/>
                <a:cs typeface="Arabic Typesetting" pitchFamily="66" charset="-78"/>
              </a:rPr>
              <a:t>:</a:t>
            </a:r>
          </a:p>
          <a:p>
            <a:r>
              <a:rPr lang="en-US" sz="3200" dirty="0" smtClean="0">
                <a:latin typeface="Arabic Typesetting" pitchFamily="66" charset="-78"/>
                <a:cs typeface="Arabic Typesetting" pitchFamily="66" charset="-78"/>
              </a:rPr>
              <a:t>-A diagnosis is made after the doctor has assessed a patient’s symptoms, medical history, and test results.</a:t>
            </a:r>
          </a:p>
          <a:p>
            <a:r>
              <a:rPr lang="en-US" sz="3200" dirty="0" smtClean="0">
                <a:latin typeface="Arabic Typesetting" pitchFamily="66" charset="-78"/>
                <a:cs typeface="Arabic Typesetting" pitchFamily="66" charset="-78"/>
              </a:rPr>
              <a:t>Example: After the MRI, the diagnosis was a torn ligament in the knee.</a:t>
            </a:r>
          </a:p>
          <a:p>
            <a:r>
              <a:rPr lang="en-US" sz="3200" dirty="0" smtClean="0">
                <a:latin typeface="Arabic Typesetting" pitchFamily="66" charset="-78"/>
                <a:cs typeface="Arabic Typesetting" pitchFamily="66" charset="-78"/>
              </a:rPr>
              <a:t> 2. </a:t>
            </a:r>
            <a:r>
              <a:rPr lang="en-US" sz="3200" b="1" dirty="0" smtClean="0">
                <a:solidFill>
                  <a:srgbClr val="C00000"/>
                </a:solidFill>
                <a:latin typeface="Arabic Typesetting" pitchFamily="66" charset="-78"/>
                <a:cs typeface="Arabic Typesetting" pitchFamily="66" charset="-78"/>
              </a:rPr>
              <a:t>Prognosis</a:t>
            </a:r>
            <a:r>
              <a:rPr lang="en-US" sz="3200" dirty="0" smtClean="0">
                <a:latin typeface="Arabic Typesetting" pitchFamily="66" charset="-78"/>
                <a:cs typeface="Arabic Typesetting" pitchFamily="66" charset="-78"/>
              </a:rPr>
              <a:t>:</a:t>
            </a:r>
          </a:p>
          <a:p>
            <a:r>
              <a:rPr lang="en-US" sz="3200" dirty="0" smtClean="0">
                <a:latin typeface="Arabic Typesetting" pitchFamily="66" charset="-78"/>
                <a:cs typeface="Arabic Typesetting" pitchFamily="66" charset="-78"/>
              </a:rPr>
              <a:t>-A prognosis is an estimate of the likely course or outcome of a disease. It often involves predictions about recovery, complications, or the long-term impact of a condition.</a:t>
            </a:r>
          </a:p>
          <a:p>
            <a:r>
              <a:rPr lang="en-US" sz="3200" dirty="0" smtClean="0">
                <a:latin typeface="Arabic Typesetting" pitchFamily="66" charset="-78"/>
                <a:cs typeface="Arabic Typesetting" pitchFamily="66" charset="-78"/>
              </a:rPr>
              <a:t>Example: The prognosis for recovery after surgery is excellent, with most patients returning to normal activity within six weeks.</a:t>
            </a:r>
          </a:p>
          <a:p>
            <a:r>
              <a:rPr lang="en-US" sz="3200" dirty="0" smtClean="0">
                <a:latin typeface="Arabic Typesetting" pitchFamily="66" charset="-78"/>
                <a:cs typeface="Arabic Typesetting" pitchFamily="66" charset="-78"/>
              </a:rPr>
              <a:t> </a:t>
            </a:r>
            <a:endParaRPr lang="en-US" sz="32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222754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4" y="44624"/>
            <a:ext cx="8928992" cy="4893647"/>
          </a:xfrm>
          <a:prstGeom prst="rect">
            <a:avLst/>
          </a:prstGeom>
        </p:spPr>
        <p:txBody>
          <a:bodyPr wrap="square">
            <a:spAutoFit/>
          </a:bodyPr>
          <a:lstStyle/>
          <a:p>
            <a:r>
              <a:rPr lang="en-US" sz="3200" dirty="0" smtClean="0">
                <a:latin typeface="Arabic Typesetting" pitchFamily="66" charset="-78"/>
                <a:cs typeface="Arabic Typesetting" pitchFamily="66" charset="-78"/>
              </a:rPr>
              <a:t>3</a:t>
            </a:r>
            <a:r>
              <a:rPr lang="en-US" sz="2800" dirty="0" smtClean="0">
                <a:latin typeface="Arabic Typesetting" pitchFamily="66" charset="-78"/>
                <a:cs typeface="Arabic Typesetting" pitchFamily="66" charset="-78"/>
              </a:rPr>
              <a:t>. </a:t>
            </a:r>
            <a:r>
              <a:rPr lang="en-US" sz="2800" b="1" dirty="0" smtClean="0">
                <a:solidFill>
                  <a:srgbClr val="C00000"/>
                </a:solidFill>
                <a:latin typeface="Arabic Typesetting" pitchFamily="66" charset="-78"/>
                <a:cs typeface="Arabic Typesetting" pitchFamily="66" charset="-78"/>
              </a:rPr>
              <a:t>Symptom</a:t>
            </a:r>
            <a:r>
              <a:rPr lang="en-US" sz="2800" dirty="0" smtClean="0">
                <a:latin typeface="Arabic Typesetting" pitchFamily="66" charset="-78"/>
                <a:cs typeface="Arabic Typesetting" pitchFamily="66" charset="-78"/>
              </a:rPr>
              <a:t>: Symptoms are the signs or manifestations of a disease or condition that a patient feels or experiences.</a:t>
            </a:r>
          </a:p>
          <a:p>
            <a:r>
              <a:rPr lang="en-US" sz="2800" dirty="0" smtClean="0">
                <a:latin typeface="Arabic Typesetting" pitchFamily="66" charset="-78"/>
                <a:cs typeface="Arabic Typesetting" pitchFamily="66" charset="-78"/>
              </a:rPr>
              <a:t>Example: Common symptoms of the flu include fever, cough, and body aches.</a:t>
            </a:r>
          </a:p>
          <a:p>
            <a:endParaRPr lang="en-US" sz="2800" dirty="0" smtClean="0">
              <a:latin typeface="Arabic Typesetting" pitchFamily="66" charset="-78"/>
              <a:cs typeface="Arabic Typesetting" pitchFamily="66" charset="-78"/>
            </a:endParaRPr>
          </a:p>
          <a:p>
            <a:r>
              <a:rPr lang="en-US" sz="2800" b="1" dirty="0" smtClean="0">
                <a:solidFill>
                  <a:srgbClr val="C00000"/>
                </a:solidFill>
                <a:latin typeface="Arabic Typesetting" pitchFamily="66" charset="-78"/>
                <a:cs typeface="Arabic Typesetting" pitchFamily="66" charset="-78"/>
              </a:rPr>
              <a:t>4-Therapy</a:t>
            </a:r>
            <a:r>
              <a:rPr lang="en-US" sz="2800" dirty="0" smtClean="0">
                <a:latin typeface="Arabic Typesetting" pitchFamily="66" charset="-78"/>
                <a:cs typeface="Arabic Typesetting" pitchFamily="66" charset="-78"/>
              </a:rPr>
              <a:t>: Therapy refers to the treatment of a disease or condition. It could involve medication, physical therapy, psychological therapy, or other forms of treatment.</a:t>
            </a:r>
          </a:p>
          <a:p>
            <a:r>
              <a:rPr lang="en-US" sz="2800" dirty="0" smtClean="0">
                <a:latin typeface="Arabic Typesetting" pitchFamily="66" charset="-78"/>
                <a:cs typeface="Arabic Typesetting" pitchFamily="66" charset="-78"/>
              </a:rPr>
              <a:t>Example: The patient underwent chemotherapy to treat cancer.</a:t>
            </a:r>
          </a:p>
          <a:p>
            <a:r>
              <a:rPr lang="en-US" sz="2800" dirty="0" smtClean="0">
                <a:latin typeface="Arabic Typesetting" pitchFamily="66" charset="-78"/>
                <a:cs typeface="Arabic Typesetting" pitchFamily="66" charset="-78"/>
              </a:rPr>
              <a:t> </a:t>
            </a:r>
          </a:p>
          <a:p>
            <a:r>
              <a:rPr lang="en-US" sz="2800" dirty="0" smtClean="0">
                <a:latin typeface="Arabic Typesetting" pitchFamily="66" charset="-78"/>
                <a:cs typeface="Arabic Typesetting" pitchFamily="66" charset="-78"/>
              </a:rPr>
              <a:t>5. </a:t>
            </a:r>
            <a:r>
              <a:rPr lang="en-US" sz="2800" b="1" dirty="0" smtClean="0">
                <a:solidFill>
                  <a:srgbClr val="C00000"/>
                </a:solidFill>
                <a:latin typeface="Arabic Typesetting" pitchFamily="66" charset="-78"/>
                <a:cs typeface="Arabic Typesetting" pitchFamily="66" charset="-78"/>
              </a:rPr>
              <a:t>Procedure</a:t>
            </a:r>
            <a:r>
              <a:rPr lang="en-US" sz="2800" dirty="0" smtClean="0">
                <a:latin typeface="Arabic Typesetting" pitchFamily="66" charset="-78"/>
                <a:cs typeface="Arabic Typesetting" pitchFamily="66" charset="-78"/>
              </a:rPr>
              <a:t>: A medical procedure is an action or series of actions carried out to treat a patient, such as surgery, diagnostic tests, or therapeutic interventions.</a:t>
            </a:r>
          </a:p>
          <a:p>
            <a:r>
              <a:rPr lang="en-US" sz="2800" dirty="0" smtClean="0">
                <a:latin typeface="Arabic Typesetting" pitchFamily="66" charset="-78"/>
                <a:cs typeface="Arabic Typesetting" pitchFamily="66" charset="-78"/>
              </a:rPr>
              <a:t>Example: The doctor explained the procedure for the kidney transplant to the patient.</a:t>
            </a:r>
            <a:endParaRPr lang="en-US" sz="28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222754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70" y="0"/>
            <a:ext cx="9144000" cy="6494085"/>
          </a:xfrm>
          <a:prstGeom prst="rect">
            <a:avLst/>
          </a:prstGeom>
        </p:spPr>
        <p:txBody>
          <a:bodyPr wrap="square">
            <a:spAutoFit/>
          </a:bodyPr>
          <a:lstStyle/>
          <a:p>
            <a:r>
              <a:rPr lang="en-US" sz="3200" dirty="0" smtClean="0">
                <a:latin typeface="Arabic Typesetting" pitchFamily="66" charset="-78"/>
                <a:cs typeface="Arabic Typesetting" pitchFamily="66" charset="-78"/>
              </a:rPr>
              <a:t>6. </a:t>
            </a:r>
            <a:r>
              <a:rPr lang="en-US" sz="3200" b="1" dirty="0" smtClean="0">
                <a:solidFill>
                  <a:srgbClr val="C00000"/>
                </a:solidFill>
                <a:latin typeface="Arabic Typesetting" pitchFamily="66" charset="-78"/>
                <a:cs typeface="Arabic Typesetting" pitchFamily="66" charset="-78"/>
              </a:rPr>
              <a:t>Antibiotic</a:t>
            </a:r>
            <a:r>
              <a:rPr lang="en-US" sz="3200" dirty="0" smtClean="0">
                <a:latin typeface="Arabic Typesetting" pitchFamily="66" charset="-78"/>
                <a:cs typeface="Arabic Typesetting" pitchFamily="66" charset="-78"/>
              </a:rPr>
              <a:t>: Antibiotics are medicines used to fight bacterial infections. They do not work against viral infections.</a:t>
            </a:r>
          </a:p>
          <a:p>
            <a:r>
              <a:rPr lang="en-US" sz="3200" dirty="0" smtClean="0">
                <a:latin typeface="Arabic Typesetting" pitchFamily="66" charset="-78"/>
                <a:cs typeface="Arabic Typesetting" pitchFamily="66" charset="-78"/>
              </a:rPr>
              <a:t>Example: The doctor prescribed antibiotics to treat the patient’s bacterial infection.</a:t>
            </a:r>
          </a:p>
          <a:p>
            <a:endParaRPr lang="en-US" sz="3200" dirty="0" smtClean="0">
              <a:latin typeface="Arabic Typesetting" pitchFamily="66" charset="-78"/>
              <a:cs typeface="Arabic Typesetting" pitchFamily="66" charset="-78"/>
            </a:endParaRPr>
          </a:p>
          <a:p>
            <a:r>
              <a:rPr lang="en-US" sz="3200" dirty="0" smtClean="0">
                <a:latin typeface="Arabic Typesetting" pitchFamily="66" charset="-78"/>
                <a:cs typeface="Arabic Typesetting" pitchFamily="66" charset="-78"/>
              </a:rPr>
              <a:t> 7. </a:t>
            </a:r>
            <a:r>
              <a:rPr lang="en-US" sz="3200" b="1" dirty="0" smtClean="0">
                <a:solidFill>
                  <a:srgbClr val="C00000"/>
                </a:solidFill>
                <a:latin typeface="Arabic Typesetting" pitchFamily="66" charset="-78"/>
                <a:cs typeface="Arabic Typesetting" pitchFamily="66" charset="-78"/>
              </a:rPr>
              <a:t>Chronic</a:t>
            </a:r>
            <a:r>
              <a:rPr lang="en-US" sz="3200" dirty="0" smtClean="0">
                <a:latin typeface="Arabic Typesetting" pitchFamily="66" charset="-78"/>
                <a:cs typeface="Arabic Typesetting" pitchFamily="66" charset="-78"/>
              </a:rPr>
              <a:t>: Chronic conditions are long-term illnesses that last for a year or more and require ongoing management.</a:t>
            </a:r>
          </a:p>
          <a:p>
            <a:r>
              <a:rPr lang="en-US" sz="3200" dirty="0" smtClean="0">
                <a:latin typeface="Arabic Typesetting" pitchFamily="66" charset="-78"/>
                <a:cs typeface="Arabic Typesetting" pitchFamily="66" charset="-78"/>
              </a:rPr>
              <a:t>Example: Asthma is a chronic condition that requires lifelong management with inhalers.</a:t>
            </a:r>
          </a:p>
          <a:p>
            <a:r>
              <a:rPr lang="en-US" sz="3200" dirty="0" smtClean="0">
                <a:latin typeface="Arabic Typesetting" pitchFamily="66" charset="-78"/>
                <a:cs typeface="Arabic Typesetting" pitchFamily="66" charset="-78"/>
              </a:rPr>
              <a:t> </a:t>
            </a:r>
          </a:p>
          <a:p>
            <a:r>
              <a:rPr lang="en-US" sz="3200" dirty="0" smtClean="0">
                <a:latin typeface="Arabic Typesetting" pitchFamily="66" charset="-78"/>
                <a:cs typeface="Arabic Typesetting" pitchFamily="66" charset="-78"/>
              </a:rPr>
              <a:t>8. </a:t>
            </a:r>
            <a:r>
              <a:rPr lang="en-US" sz="3200" b="1" dirty="0" smtClean="0">
                <a:solidFill>
                  <a:srgbClr val="C00000"/>
                </a:solidFill>
                <a:latin typeface="Arabic Typesetting" pitchFamily="66" charset="-78"/>
                <a:cs typeface="Arabic Typesetting" pitchFamily="66" charset="-78"/>
              </a:rPr>
              <a:t>Acute</a:t>
            </a:r>
            <a:r>
              <a:rPr lang="en-US" sz="3200" dirty="0" smtClean="0">
                <a:latin typeface="Arabic Typesetting" pitchFamily="66" charset="-78"/>
                <a:cs typeface="Arabic Typesetting" pitchFamily="66" charset="-78"/>
              </a:rPr>
              <a:t>: Acute refers to a condition that comes on suddenly and is typically severe in nature but often short-lived.</a:t>
            </a:r>
          </a:p>
          <a:p>
            <a:r>
              <a:rPr lang="en-US" sz="3200" dirty="0" smtClean="0">
                <a:latin typeface="Arabic Typesetting" pitchFamily="66" charset="-78"/>
                <a:cs typeface="Arabic Typesetting" pitchFamily="66" charset="-78"/>
              </a:rPr>
              <a:t>Example: Acute pain in the chest can be a sign of a heart attack.</a:t>
            </a:r>
            <a:endParaRPr lang="en-US" sz="32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222754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911" y="548680"/>
            <a:ext cx="9001000" cy="5016758"/>
          </a:xfrm>
          <a:prstGeom prst="rect">
            <a:avLst/>
          </a:prstGeom>
        </p:spPr>
        <p:txBody>
          <a:bodyPr wrap="square">
            <a:spAutoFit/>
          </a:bodyPr>
          <a:lstStyle/>
          <a:p>
            <a:r>
              <a:rPr lang="en-US" sz="3200" dirty="0" smtClean="0">
                <a:latin typeface="Arabic Typesetting" pitchFamily="66" charset="-78"/>
                <a:cs typeface="Arabic Typesetting" pitchFamily="66" charset="-78"/>
              </a:rPr>
              <a:t>9. </a:t>
            </a:r>
            <a:r>
              <a:rPr lang="en-US" sz="3200" b="1" dirty="0" smtClean="0">
                <a:solidFill>
                  <a:srgbClr val="C00000"/>
                </a:solidFill>
                <a:latin typeface="Arabic Typesetting" pitchFamily="66" charset="-78"/>
                <a:cs typeface="Arabic Typesetting" pitchFamily="66" charset="-78"/>
              </a:rPr>
              <a:t>Contagious</a:t>
            </a:r>
            <a:r>
              <a:rPr lang="en-US" sz="3200" dirty="0" smtClean="0">
                <a:latin typeface="Arabic Typesetting" pitchFamily="66" charset="-78"/>
                <a:cs typeface="Arabic Typesetting" pitchFamily="66" charset="-78"/>
              </a:rPr>
              <a:t>:</a:t>
            </a:r>
          </a:p>
          <a:p>
            <a:r>
              <a:rPr lang="en-US" sz="3200" dirty="0" smtClean="0">
                <a:latin typeface="Arabic Typesetting" pitchFamily="66" charset="-78"/>
                <a:cs typeface="Arabic Typesetting" pitchFamily="66" charset="-78"/>
              </a:rPr>
              <a:t>Contagious diseases can be transmitted from one person to another through direct or indirect contact.</a:t>
            </a:r>
          </a:p>
          <a:p>
            <a:r>
              <a:rPr lang="en-US" sz="3200" dirty="0" smtClean="0">
                <a:latin typeface="Arabic Typesetting" pitchFamily="66" charset="-78"/>
                <a:cs typeface="Arabic Typesetting" pitchFamily="66" charset="-78"/>
              </a:rPr>
              <a:t>Example: Chickenpox is highly contagious, especially among children.</a:t>
            </a:r>
          </a:p>
          <a:p>
            <a:r>
              <a:rPr lang="en-US" sz="3200" dirty="0" smtClean="0">
                <a:latin typeface="Arabic Typesetting" pitchFamily="66" charset="-78"/>
                <a:cs typeface="Arabic Typesetting" pitchFamily="66" charset="-78"/>
              </a:rPr>
              <a:t> </a:t>
            </a:r>
          </a:p>
          <a:p>
            <a:r>
              <a:rPr lang="en-US" sz="3200" dirty="0" smtClean="0">
                <a:latin typeface="Arabic Typesetting" pitchFamily="66" charset="-78"/>
                <a:cs typeface="Arabic Typesetting" pitchFamily="66" charset="-78"/>
              </a:rPr>
              <a:t>10. </a:t>
            </a:r>
            <a:r>
              <a:rPr lang="en-US" sz="3200" b="1" dirty="0" smtClean="0">
                <a:solidFill>
                  <a:srgbClr val="C00000"/>
                </a:solidFill>
                <a:latin typeface="Arabic Typesetting" pitchFamily="66" charset="-78"/>
                <a:cs typeface="Arabic Typesetting" pitchFamily="66" charset="-78"/>
              </a:rPr>
              <a:t>Vaccination</a:t>
            </a:r>
            <a:r>
              <a:rPr lang="en-US" sz="3200" dirty="0" smtClean="0">
                <a:latin typeface="Arabic Typesetting" pitchFamily="66" charset="-78"/>
                <a:cs typeface="Arabic Typesetting" pitchFamily="66" charset="-78"/>
              </a:rPr>
              <a:t>:</a:t>
            </a:r>
          </a:p>
          <a:p>
            <a:r>
              <a:rPr lang="en-US" sz="3200" dirty="0" smtClean="0">
                <a:latin typeface="Arabic Typesetting" pitchFamily="66" charset="-78"/>
                <a:cs typeface="Arabic Typesetting" pitchFamily="66" charset="-78"/>
              </a:rPr>
              <a:t>Vaccination is the administration of a vaccine to stimulate the body’s immune system to defend against specific diseases.</a:t>
            </a:r>
          </a:p>
          <a:p>
            <a:r>
              <a:rPr lang="en-US" sz="3200" dirty="0" smtClean="0">
                <a:latin typeface="Arabic Typesetting" pitchFamily="66" charset="-78"/>
                <a:cs typeface="Arabic Typesetting" pitchFamily="66" charset="-78"/>
              </a:rPr>
              <a:t> Example: Vaccination programs have significantly reduced the incidence of polio worldwide.</a:t>
            </a:r>
            <a:endParaRPr lang="en-US" sz="32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222754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938</Words>
  <Application>Microsoft Office PowerPoint</Application>
  <PresentationFormat>On-screen Show (4:3)</PresentationFormat>
  <Paragraphs>93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8</cp:revision>
  <dcterms:created xsi:type="dcterms:W3CDTF">2025-01-30T19:43:56Z</dcterms:created>
  <dcterms:modified xsi:type="dcterms:W3CDTF">2025-03-01T09:24:41Z</dcterms:modified>
</cp:coreProperties>
</file>