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A37DD-513C-4DFD-BA0F-6FE56283B43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C235-7538-47A9-BF64-16770F93F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2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A37DD-513C-4DFD-BA0F-6FE56283B43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C235-7538-47A9-BF64-16770F93F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08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A37DD-513C-4DFD-BA0F-6FE56283B43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C235-7538-47A9-BF64-16770F93F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52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940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33C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90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33C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936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33C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117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50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A37DD-513C-4DFD-BA0F-6FE56283B43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C235-7538-47A9-BF64-16770F93F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3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A37DD-513C-4DFD-BA0F-6FE56283B43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C235-7538-47A9-BF64-16770F93F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A37DD-513C-4DFD-BA0F-6FE56283B43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C235-7538-47A9-BF64-16770F93F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31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A37DD-513C-4DFD-BA0F-6FE56283B43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C235-7538-47A9-BF64-16770F93F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5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A37DD-513C-4DFD-BA0F-6FE56283B43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C235-7538-47A9-BF64-16770F93F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5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A37DD-513C-4DFD-BA0F-6FE56283B43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C235-7538-47A9-BF64-16770F93F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6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A37DD-513C-4DFD-BA0F-6FE56283B43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C235-7538-47A9-BF64-16770F93F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6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A37DD-513C-4DFD-BA0F-6FE56283B43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C235-7538-47A9-BF64-16770F93F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2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A37DD-513C-4DFD-BA0F-6FE56283B437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7C235-7538-47A9-BF64-16770F93F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7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42820" y="464642"/>
            <a:ext cx="4658359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33C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5048" y="1609420"/>
            <a:ext cx="7813903" cy="3112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05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n.wikipedia.org/wiki/Molecular_mass" TargetMode="Externa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www.bing.com/ck/a?!&amp;&amp;p=3f455b249612b93dJmltdHM9MTcwMTk5MzYwMCZpZ3VpZD0yNTIzMjI5OC0wMDY1LTYwYmQtMWQ5Yy0zMTIwMDExMjYxMDImaW5zaWQ9NTIzMg&amp;ptn=3&amp;ver=2&amp;hsh=3&amp;fclid=25232298-0065-60bd-1d9c-312001126102&amp;psq=clored+alsodiuom&amp;u=a1aHR0cHM6Ly9lbi53aWtpcGVkaWEub3JnL3dpa2kvU29kaXVtX2NobG9yaWRl&amp;ntb=1" TargetMode="Externa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Lenovo\Desktop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6075"/>
            <a:ext cx="1607616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uomus.edu.iq/assetsv2/img/uomus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312" y="381000"/>
            <a:ext cx="1716088" cy="171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00200" y="2819400"/>
            <a:ext cx="6076156" cy="2892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C00000"/>
                </a:solidFill>
                <a:ea typeface="Calibri"/>
                <a:cs typeface="Arial"/>
              </a:rPr>
              <a:t>Quantitative </a:t>
            </a:r>
            <a:r>
              <a:rPr lang="en-US" sz="3200" b="1" dirty="0">
                <a:solidFill>
                  <a:srgbClr val="C00000"/>
                </a:solidFill>
                <a:ea typeface="Calibri"/>
                <a:cs typeface="Arial"/>
              </a:rPr>
              <a:t>Analytical Chemistry</a:t>
            </a:r>
            <a:endParaRPr lang="en-US" sz="3200" b="1" dirty="0">
              <a:solidFill>
                <a:prstClr val="black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First Year Students / </a:t>
            </a: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2</a:t>
            </a:r>
            <a:r>
              <a:rPr lang="en-US" b="1" baseline="30000" dirty="0">
                <a:solidFill>
                  <a:srgbClr val="FF0000"/>
                </a:solidFill>
                <a:ea typeface="Calibri"/>
                <a:cs typeface="Arial"/>
              </a:rPr>
              <a:t>nd</a:t>
            </a: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Semester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2</a:t>
            </a:r>
            <a:r>
              <a:rPr lang="en-US" b="1" baseline="30000" dirty="0" smtClean="0">
                <a:solidFill>
                  <a:srgbClr val="FF0000"/>
                </a:solidFill>
                <a:ea typeface="Calibri"/>
                <a:cs typeface="Arial"/>
              </a:rPr>
              <a:t>nd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 Lecture – Ways of </a:t>
            </a:r>
            <a:r>
              <a:rPr lang="en-US" b="1" smtClean="0">
                <a:solidFill>
                  <a:srgbClr val="FF0000"/>
                </a:solidFill>
                <a:ea typeface="Calibri"/>
                <a:cs typeface="Arial"/>
              </a:rPr>
              <a:t>Concentration Expression(cont.)</a:t>
            </a:r>
            <a:endParaRPr lang="en-US" b="1" dirty="0">
              <a:solidFill>
                <a:prstClr val="black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2024-2025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i="1" dirty="0">
                <a:solidFill>
                  <a:srgbClr val="FF0000"/>
                </a:solidFill>
                <a:ea typeface="Calibri"/>
                <a:cs typeface="Arial"/>
              </a:rPr>
              <a:t>By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Prof. Dr.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Naser</a:t>
            </a: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Abdulhasan</a:t>
            </a: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Naser</a:t>
            </a:r>
            <a:endParaRPr lang="en-US" b="1" dirty="0">
              <a:solidFill>
                <a:prstClr val="black"/>
              </a:solidFill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7000" y="838200"/>
            <a:ext cx="3733800" cy="107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Al-</a:t>
            </a:r>
            <a:r>
              <a:rPr lang="en-US" sz="2400" b="1" dirty="0" err="1">
                <a:solidFill>
                  <a:srgbClr val="0070C0"/>
                </a:solidFill>
                <a:ea typeface="Calibri"/>
                <a:cs typeface="Arial"/>
              </a:rPr>
              <a:t>Mustaqbal</a:t>
            </a: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 University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College of Science</a:t>
            </a:r>
          </a:p>
        </p:txBody>
      </p:sp>
    </p:spTree>
    <p:extLst>
      <p:ext uri="{BB962C8B-B14F-4D97-AF65-F5344CB8AC3E}">
        <p14:creationId xmlns:p14="http://schemas.microsoft.com/office/powerpoint/2010/main" val="1576998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41265" y="219586"/>
            <a:ext cx="2266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26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4343" y="821232"/>
            <a:ext cx="7501922" cy="1247521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8100">
              <a:spcBef>
                <a:spcPts val="830"/>
              </a:spcBef>
            </a:pP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Example</a:t>
            </a:r>
            <a:r>
              <a:rPr sz="1400" b="1" spc="-4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20:</a:t>
            </a:r>
            <a:r>
              <a:rPr sz="1400" b="1" spc="-1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sample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water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upon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analysis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was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found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contain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6.3×10</a:t>
            </a:r>
            <a:r>
              <a:rPr sz="1350" spc="-15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−3</a:t>
            </a:r>
            <a:endParaRPr sz="1350" baseline="30864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" marR="30480">
              <a:lnSpc>
                <a:spcPct val="143600"/>
              </a:lnSpc>
            </a:pP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grams of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lead</a:t>
            </a:r>
            <a:r>
              <a:rPr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per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375</a:t>
            </a:r>
            <a:r>
              <a:rPr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ml of</a:t>
            </a:r>
            <a:r>
              <a:rPr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solution. What</a:t>
            </a:r>
            <a:r>
              <a:rPr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lead</a:t>
            </a:r>
            <a:r>
              <a:rPr sz="14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in a</a:t>
            </a:r>
            <a:r>
              <a:rPr sz="1400" spc="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(ppm)</a:t>
            </a:r>
            <a:r>
              <a:rPr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(m/v)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b (ppb)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(m/v)?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">
              <a:spcBef>
                <a:spcPts val="730"/>
              </a:spcBef>
            </a:pPr>
            <a:r>
              <a:rPr sz="1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Solution: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10265" y="1771188"/>
            <a:ext cx="129092" cy="4887"/>
          </a:xfrm>
          <a:custGeom>
            <a:avLst/>
            <a:gdLst/>
            <a:ahLst/>
            <a:cxnLst/>
            <a:rect l="l" t="t" r="r" b="b"/>
            <a:pathLst>
              <a:path w="106680" h="7619">
                <a:moveTo>
                  <a:pt x="106680" y="0"/>
                </a:moveTo>
                <a:lnTo>
                  <a:pt x="0" y="0"/>
                </a:lnTo>
                <a:lnTo>
                  <a:pt x="0" y="7619"/>
                </a:lnTo>
                <a:lnTo>
                  <a:pt x="106680" y="7619"/>
                </a:lnTo>
                <a:lnTo>
                  <a:pt x="106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4898" y="1683875"/>
            <a:ext cx="1297833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506095" algn="l"/>
              </a:tabLst>
            </a:pPr>
            <a:r>
              <a:rPr sz="700" spc="-25" dirty="0">
                <a:solidFill>
                  <a:prstClr val="black"/>
                </a:solidFill>
                <a:latin typeface="Symbola"/>
                <a:cs typeface="Symbola"/>
              </a:rPr>
              <a:t>𝒘𝒕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𝒘𝒕</a:t>
            </a:r>
            <a:r>
              <a:rPr sz="700" spc="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𝒔𝒐𝒍𝒖𝒕𝒆</a:t>
            </a:r>
            <a:r>
              <a:rPr sz="700" spc="7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50" spc="60" baseline="3968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700" spc="40" dirty="0">
                <a:solidFill>
                  <a:prstClr val="black"/>
                </a:solidFill>
                <a:latin typeface="Symbola"/>
                <a:cs typeface="Symbola"/>
              </a:rPr>
              <a:t>𝒈</a:t>
            </a:r>
            <a:r>
              <a:rPr sz="1050" spc="60" baseline="3968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050" baseline="3968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24403" y="1772817"/>
            <a:ext cx="1463040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21945" algn="l"/>
              </a:tabLst>
            </a:pPr>
            <a:r>
              <a:rPr sz="700" spc="-50" dirty="0">
                <a:solidFill>
                  <a:prstClr val="black"/>
                </a:solidFill>
                <a:latin typeface="Symbola"/>
                <a:cs typeface="Symbola"/>
              </a:rPr>
              <a:t>𝑽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700" spc="10" dirty="0">
                <a:solidFill>
                  <a:prstClr val="black"/>
                </a:solidFill>
                <a:latin typeface="Symbola"/>
                <a:cs typeface="Symbola"/>
              </a:rPr>
              <a:t>𝒗𝒐𝒍𝒖𝒎𝒆</a:t>
            </a:r>
            <a:r>
              <a:rPr sz="700" spc="9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700" spc="10" dirty="0">
                <a:solidFill>
                  <a:prstClr val="black"/>
                </a:solidFill>
                <a:latin typeface="Symbola"/>
                <a:cs typeface="Symbola"/>
              </a:rPr>
              <a:t>𝒔𝒂𝒎𝒑𝒍𝒆</a:t>
            </a:r>
            <a:r>
              <a:rPr sz="700" spc="10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50" spc="-30" baseline="3968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700" spc="-20" dirty="0">
                <a:solidFill>
                  <a:prstClr val="black"/>
                </a:solidFill>
                <a:latin typeface="Symbola"/>
                <a:cs typeface="Symbola"/>
              </a:rPr>
              <a:t>𝒎𝒍</a:t>
            </a:r>
            <a:r>
              <a:rPr sz="1050" spc="-30" baseline="3968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050" baseline="3968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14138" y="1771188"/>
            <a:ext cx="1057323" cy="4887"/>
          </a:xfrm>
          <a:custGeom>
            <a:avLst/>
            <a:gdLst/>
            <a:ahLst/>
            <a:cxnLst/>
            <a:rect l="l" t="t" r="r" b="b"/>
            <a:pathLst>
              <a:path w="873760" h="7619">
                <a:moveTo>
                  <a:pt x="873556" y="0"/>
                </a:moveTo>
                <a:lnTo>
                  <a:pt x="0" y="0"/>
                </a:lnTo>
                <a:lnTo>
                  <a:pt x="0" y="7619"/>
                </a:lnTo>
                <a:lnTo>
                  <a:pt x="873556" y="7619"/>
                </a:lnTo>
                <a:lnTo>
                  <a:pt x="8735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2741" y="1707332"/>
            <a:ext cx="2567236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1837055" algn="l"/>
              </a:tabLst>
            </a:pPr>
            <a:r>
              <a:rPr sz="1000" b="1" dirty="0">
                <a:solidFill>
                  <a:prstClr val="black"/>
                </a:solidFill>
                <a:latin typeface="Times New Roman"/>
                <a:cs typeface="Times New Roman"/>
              </a:rPr>
              <a:t>a-</a:t>
            </a:r>
            <a:r>
              <a:rPr sz="1000" b="1" spc="229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000" spc="65" dirty="0">
                <a:solidFill>
                  <a:prstClr val="black"/>
                </a:solidFill>
                <a:latin typeface="Symbola"/>
                <a:cs typeface="Symbola"/>
              </a:rPr>
              <a:t>𝒑𝒑𝒎</a:t>
            </a:r>
            <a:r>
              <a:rPr sz="1000" spc="-8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45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170" dirty="0">
                <a:solidFill>
                  <a:prstClr val="black"/>
                </a:solidFill>
                <a:latin typeface="Symbola"/>
                <a:cs typeface="Symbola"/>
              </a:rPr>
              <a:t>  </a:t>
            </a:r>
            <a:r>
              <a:rPr sz="1000" spc="145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000" spc="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000" spc="-75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000" spc="-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70" dirty="0">
                <a:solidFill>
                  <a:prstClr val="black"/>
                </a:solidFill>
                <a:latin typeface="Symbola"/>
                <a:cs typeface="Symbola"/>
              </a:rPr>
              <a:t>𝟏𝟎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19241" y="1701467"/>
            <a:ext cx="95282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𝟔</a:t>
            </a:r>
            <a:endParaRPr sz="7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96696" y="1771188"/>
            <a:ext cx="129092" cy="4887"/>
          </a:xfrm>
          <a:custGeom>
            <a:avLst/>
            <a:gdLst/>
            <a:ahLst/>
            <a:cxnLst/>
            <a:rect l="l" t="t" r="r" b="b"/>
            <a:pathLst>
              <a:path w="106679" h="7619">
                <a:moveTo>
                  <a:pt x="106679" y="0"/>
                </a:moveTo>
                <a:lnTo>
                  <a:pt x="0" y="0"/>
                </a:lnTo>
                <a:lnTo>
                  <a:pt x="0" y="7619"/>
                </a:lnTo>
                <a:lnTo>
                  <a:pt x="106679" y="7619"/>
                </a:lnTo>
                <a:lnTo>
                  <a:pt x="1066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50592" y="1683875"/>
            <a:ext cx="977409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spcBef>
                <a:spcPts val="95"/>
              </a:spcBef>
              <a:tabLst>
                <a:tab pos="372745" algn="l"/>
              </a:tabLst>
            </a:pPr>
            <a:r>
              <a:rPr sz="700" spc="-25" dirty="0">
                <a:solidFill>
                  <a:prstClr val="black"/>
                </a:solidFill>
                <a:latin typeface="Symbola"/>
                <a:cs typeface="Symbola"/>
              </a:rPr>
              <a:t>𝒘𝒕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700" spc="-10" dirty="0">
                <a:solidFill>
                  <a:prstClr val="black"/>
                </a:solidFill>
                <a:latin typeface="Symbola"/>
                <a:cs typeface="Symbola"/>
              </a:rPr>
              <a:t>𝟔.𝟑×𝟏𝟎</a:t>
            </a:r>
            <a:r>
              <a:rPr sz="900" spc="-15" baseline="23148" dirty="0">
                <a:solidFill>
                  <a:prstClr val="black"/>
                </a:solidFill>
                <a:latin typeface="Symbola"/>
                <a:cs typeface="Symbola"/>
              </a:rPr>
              <a:t>−𝟑</a:t>
            </a:r>
            <a:endParaRPr sz="900" baseline="23148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10835" y="1772817"/>
            <a:ext cx="829107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76555" algn="l"/>
              </a:tabLst>
            </a:pPr>
            <a:r>
              <a:rPr sz="700" spc="-50" dirty="0">
                <a:solidFill>
                  <a:prstClr val="black"/>
                </a:solidFill>
                <a:latin typeface="Symbola"/>
                <a:cs typeface="Symbola"/>
              </a:rPr>
              <a:t>𝑽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700" spc="60" dirty="0">
                <a:solidFill>
                  <a:prstClr val="black"/>
                </a:solidFill>
                <a:latin typeface="Symbola"/>
                <a:cs typeface="Symbola"/>
              </a:rPr>
              <a:t>𝟑𝟕𝟓</a:t>
            </a:r>
            <a:r>
              <a:rPr sz="700" spc="-1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700" spc="-25" dirty="0">
                <a:solidFill>
                  <a:prstClr val="black"/>
                </a:solidFill>
                <a:latin typeface="Symbola"/>
                <a:cs typeface="Symbola"/>
              </a:rPr>
              <a:t>𝒎𝒍</a:t>
            </a:r>
            <a:endParaRPr sz="7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902414" y="1771188"/>
            <a:ext cx="485631" cy="4887"/>
          </a:xfrm>
          <a:custGeom>
            <a:avLst/>
            <a:gdLst/>
            <a:ahLst/>
            <a:cxnLst/>
            <a:rect l="l" t="t" r="r" b="b"/>
            <a:pathLst>
              <a:path w="401320" h="7619">
                <a:moveTo>
                  <a:pt x="400812" y="0"/>
                </a:moveTo>
                <a:lnTo>
                  <a:pt x="0" y="0"/>
                </a:lnTo>
                <a:lnTo>
                  <a:pt x="0" y="7619"/>
                </a:lnTo>
                <a:lnTo>
                  <a:pt x="400812" y="7619"/>
                </a:lnTo>
                <a:lnTo>
                  <a:pt x="400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33517" y="1701467"/>
            <a:ext cx="95282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𝟔</a:t>
            </a:r>
            <a:endParaRPr sz="7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46105" y="1707332"/>
            <a:ext cx="2541878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1135380" algn="l"/>
              </a:tabLst>
            </a:pPr>
            <a:r>
              <a:rPr sz="1000" spc="65" dirty="0">
                <a:solidFill>
                  <a:prstClr val="black"/>
                </a:solidFill>
                <a:latin typeface="Symbola"/>
                <a:cs typeface="Symbola"/>
              </a:rPr>
              <a:t>𝒑𝒑𝒎</a:t>
            </a:r>
            <a:r>
              <a:rPr sz="1000" spc="-8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45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170" dirty="0">
                <a:solidFill>
                  <a:prstClr val="black"/>
                </a:solidFill>
                <a:latin typeface="Symbola"/>
                <a:cs typeface="Symbola"/>
              </a:rPr>
              <a:t>  </a:t>
            </a:r>
            <a:r>
              <a:rPr sz="1000" spc="145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000" spc="-75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000" spc="-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𝟏𝟎</a:t>
            </a:r>
            <a:r>
              <a:rPr sz="1000" spc="46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𝟏𝟕</a:t>
            </a:r>
            <a:r>
              <a:rPr sz="1000" spc="-4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40" dirty="0">
                <a:solidFill>
                  <a:prstClr val="black"/>
                </a:solidFill>
                <a:latin typeface="Symbola"/>
                <a:cs typeface="Symbola"/>
              </a:rPr>
              <a:t>𝒑𝒑𝒎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560473" y="1946140"/>
            <a:ext cx="129092" cy="4887"/>
          </a:xfrm>
          <a:custGeom>
            <a:avLst/>
            <a:gdLst/>
            <a:ahLst/>
            <a:cxnLst/>
            <a:rect l="l" t="t" r="r" b="b"/>
            <a:pathLst>
              <a:path w="106680" h="7619">
                <a:moveTo>
                  <a:pt x="106680" y="0"/>
                </a:moveTo>
                <a:lnTo>
                  <a:pt x="0" y="0"/>
                </a:lnTo>
                <a:lnTo>
                  <a:pt x="0" y="7620"/>
                </a:lnTo>
                <a:lnTo>
                  <a:pt x="106680" y="7620"/>
                </a:lnTo>
                <a:lnTo>
                  <a:pt x="106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82741" y="1882284"/>
            <a:ext cx="1055018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000" b="1" dirty="0">
                <a:solidFill>
                  <a:prstClr val="black"/>
                </a:solidFill>
                <a:latin typeface="Times New Roman"/>
                <a:cs typeface="Times New Roman"/>
              </a:rPr>
              <a:t>b-</a:t>
            </a:r>
            <a:r>
              <a:rPr sz="1000" b="1" spc="204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000" spc="105" dirty="0">
                <a:solidFill>
                  <a:prstClr val="black"/>
                </a:solidFill>
                <a:latin typeface="Symbola"/>
                <a:cs typeface="Symbola"/>
              </a:rPr>
              <a:t>𝒑𝒑𝒃</a:t>
            </a:r>
            <a:r>
              <a:rPr sz="1000" spc="-8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45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170" dirty="0">
                <a:solidFill>
                  <a:prstClr val="black"/>
                </a:solidFill>
                <a:latin typeface="Symbola"/>
                <a:cs typeface="Symbola"/>
              </a:rPr>
              <a:t>  </a:t>
            </a:r>
            <a:r>
              <a:rPr sz="1000" spc="145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45106" y="1858827"/>
            <a:ext cx="1297833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507365" algn="l"/>
              </a:tabLst>
            </a:pPr>
            <a:r>
              <a:rPr sz="700" spc="-25" dirty="0">
                <a:solidFill>
                  <a:prstClr val="black"/>
                </a:solidFill>
                <a:latin typeface="Symbola"/>
                <a:cs typeface="Symbola"/>
              </a:rPr>
              <a:t>𝒘𝒕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𝒘𝒕</a:t>
            </a:r>
            <a:r>
              <a:rPr sz="700" spc="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𝒔𝒐𝒍𝒖𝒕𝒆</a:t>
            </a:r>
            <a:r>
              <a:rPr sz="700" spc="6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50" spc="60" baseline="3968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700" spc="40" dirty="0">
                <a:solidFill>
                  <a:prstClr val="black"/>
                </a:solidFill>
                <a:latin typeface="Symbola"/>
                <a:cs typeface="Symbola"/>
              </a:rPr>
              <a:t>𝒈</a:t>
            </a:r>
            <a:r>
              <a:rPr sz="1050" spc="60" baseline="3968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050" baseline="3968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966191" y="1946140"/>
            <a:ext cx="1057323" cy="4887"/>
          </a:xfrm>
          <a:custGeom>
            <a:avLst/>
            <a:gdLst/>
            <a:ahLst/>
            <a:cxnLst/>
            <a:rect l="l" t="t" r="r" b="b"/>
            <a:pathLst>
              <a:path w="873760" h="7619">
                <a:moveTo>
                  <a:pt x="873556" y="0"/>
                </a:moveTo>
                <a:lnTo>
                  <a:pt x="0" y="0"/>
                </a:lnTo>
                <a:lnTo>
                  <a:pt x="0" y="7620"/>
                </a:lnTo>
                <a:lnTo>
                  <a:pt x="873556" y="7620"/>
                </a:lnTo>
                <a:lnTo>
                  <a:pt x="8735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398954" y="1946140"/>
            <a:ext cx="129092" cy="4887"/>
          </a:xfrm>
          <a:custGeom>
            <a:avLst/>
            <a:gdLst/>
            <a:ahLst/>
            <a:cxnLst/>
            <a:rect l="l" t="t" r="r" b="b"/>
            <a:pathLst>
              <a:path w="106679" h="7619">
                <a:moveTo>
                  <a:pt x="106679" y="0"/>
                </a:moveTo>
                <a:lnTo>
                  <a:pt x="0" y="0"/>
                </a:lnTo>
                <a:lnTo>
                  <a:pt x="0" y="7620"/>
                </a:lnTo>
                <a:lnTo>
                  <a:pt x="106679" y="7620"/>
                </a:lnTo>
                <a:lnTo>
                  <a:pt x="1066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2850" y="1858827"/>
            <a:ext cx="977409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spcBef>
                <a:spcPts val="95"/>
              </a:spcBef>
              <a:tabLst>
                <a:tab pos="371475" algn="l"/>
              </a:tabLst>
            </a:pPr>
            <a:r>
              <a:rPr sz="700" spc="-25" dirty="0">
                <a:solidFill>
                  <a:prstClr val="black"/>
                </a:solidFill>
                <a:latin typeface="Symbola"/>
                <a:cs typeface="Symbola"/>
              </a:rPr>
              <a:t>𝒘𝒕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700" spc="-10" dirty="0">
                <a:solidFill>
                  <a:prstClr val="black"/>
                </a:solidFill>
                <a:latin typeface="Symbola"/>
                <a:cs typeface="Symbola"/>
              </a:rPr>
              <a:t>𝟔.𝟑×𝟏𝟎</a:t>
            </a:r>
            <a:r>
              <a:rPr sz="900" spc="-15" baseline="23148" dirty="0">
                <a:solidFill>
                  <a:prstClr val="black"/>
                </a:solidFill>
                <a:latin typeface="Symbola"/>
                <a:cs typeface="Symbola"/>
              </a:rPr>
              <a:t>−𝟑</a:t>
            </a:r>
            <a:endParaRPr sz="900" baseline="23148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74611" y="1947769"/>
            <a:ext cx="466574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23215" algn="l"/>
                <a:tab pos="3184525" algn="l"/>
                <a:tab pos="3547110" algn="l"/>
              </a:tabLst>
            </a:pPr>
            <a:r>
              <a:rPr sz="700" spc="-50" dirty="0">
                <a:solidFill>
                  <a:prstClr val="black"/>
                </a:solidFill>
                <a:latin typeface="Symbola"/>
                <a:cs typeface="Symbola"/>
              </a:rPr>
              <a:t>𝑽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700" spc="10" dirty="0">
                <a:solidFill>
                  <a:prstClr val="black"/>
                </a:solidFill>
                <a:latin typeface="Symbola"/>
                <a:cs typeface="Symbola"/>
              </a:rPr>
              <a:t>𝒗𝒐𝒍𝒖𝒎𝒆</a:t>
            </a:r>
            <a:r>
              <a:rPr sz="700" spc="9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700" spc="10" dirty="0">
                <a:solidFill>
                  <a:prstClr val="black"/>
                </a:solidFill>
                <a:latin typeface="Symbola"/>
                <a:cs typeface="Symbola"/>
              </a:rPr>
              <a:t>𝒔𝒂𝒎𝒑𝒍𝒆</a:t>
            </a:r>
            <a:r>
              <a:rPr sz="700" spc="9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50" spc="-30" baseline="3968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700" spc="-20" dirty="0">
                <a:solidFill>
                  <a:prstClr val="black"/>
                </a:solidFill>
                <a:latin typeface="Symbola"/>
                <a:cs typeface="Symbola"/>
              </a:rPr>
              <a:t>𝒎𝒍</a:t>
            </a:r>
            <a:r>
              <a:rPr sz="1050" spc="-30" baseline="3968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050" baseline="3968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700" spc="-50" dirty="0">
                <a:solidFill>
                  <a:prstClr val="black"/>
                </a:solidFill>
                <a:latin typeface="Symbola"/>
                <a:cs typeface="Symbola"/>
              </a:rPr>
              <a:t>𝑽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700" spc="60" dirty="0">
                <a:solidFill>
                  <a:prstClr val="black"/>
                </a:solidFill>
                <a:latin typeface="Symbola"/>
                <a:cs typeface="Symbola"/>
              </a:rPr>
              <a:t>𝟑𝟕𝟓</a:t>
            </a:r>
            <a:r>
              <a:rPr sz="700" spc="-1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700" spc="-25" dirty="0">
                <a:solidFill>
                  <a:prstClr val="black"/>
                </a:solidFill>
                <a:latin typeface="Symbola"/>
                <a:cs typeface="Symbola"/>
              </a:rPr>
              <a:t>𝒎𝒍</a:t>
            </a:r>
            <a:endParaRPr sz="7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802827" y="1946140"/>
            <a:ext cx="485631" cy="4887"/>
          </a:xfrm>
          <a:custGeom>
            <a:avLst/>
            <a:gdLst/>
            <a:ahLst/>
            <a:cxnLst/>
            <a:rect l="l" t="t" r="r" b="b"/>
            <a:pathLst>
              <a:path w="401320" h="7619">
                <a:moveTo>
                  <a:pt x="400812" y="0"/>
                </a:moveTo>
                <a:lnTo>
                  <a:pt x="0" y="0"/>
                </a:lnTo>
                <a:lnTo>
                  <a:pt x="0" y="7620"/>
                </a:lnTo>
                <a:lnTo>
                  <a:pt x="400812" y="7620"/>
                </a:lnTo>
                <a:lnTo>
                  <a:pt x="400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69449" y="1876420"/>
            <a:ext cx="33617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2711450" algn="l"/>
              </a:tabLst>
            </a:pP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𝟗	</a:t>
            </a:r>
            <a:r>
              <a:rPr sz="700" spc="10" dirty="0">
                <a:solidFill>
                  <a:prstClr val="black"/>
                </a:solidFill>
                <a:latin typeface="Symbola"/>
                <a:cs typeface="Symbola"/>
              </a:rPr>
              <a:t>𝟗</a:t>
            </a:r>
            <a:endParaRPr sz="7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41186" y="1882284"/>
            <a:ext cx="4674966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1629410" algn="l"/>
                <a:tab pos="2711450" algn="l"/>
              </a:tabLst>
            </a:pPr>
            <a:r>
              <a:rPr sz="1000" spc="-75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000" spc="-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70" dirty="0">
                <a:solidFill>
                  <a:prstClr val="black"/>
                </a:solidFill>
                <a:latin typeface="Symbola"/>
                <a:cs typeface="Symbola"/>
              </a:rPr>
              <a:t>𝟏𝟎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000" spc="105" dirty="0">
                <a:solidFill>
                  <a:prstClr val="black"/>
                </a:solidFill>
                <a:latin typeface="Symbola"/>
                <a:cs typeface="Symbola"/>
              </a:rPr>
              <a:t>𝒑𝒑𝒃</a:t>
            </a:r>
            <a:r>
              <a:rPr sz="1000" spc="-9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45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175" dirty="0">
                <a:solidFill>
                  <a:prstClr val="black"/>
                </a:solidFill>
                <a:latin typeface="Symbola"/>
                <a:cs typeface="Symbola"/>
              </a:rPr>
              <a:t>  </a:t>
            </a:r>
            <a:r>
              <a:rPr sz="1000" spc="145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000" spc="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000" spc="-75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000" spc="-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𝟏𝟎</a:t>
            </a:r>
            <a:r>
              <a:rPr sz="1000" spc="459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spc="2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𝟏𝟕𝟎𝟎𝟎</a:t>
            </a:r>
            <a:r>
              <a:rPr sz="1000" spc="-4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80" dirty="0">
                <a:solidFill>
                  <a:prstClr val="black"/>
                </a:solidFill>
                <a:latin typeface="Symbola"/>
                <a:cs typeface="Symbola"/>
              </a:rPr>
              <a:t>𝒑𝒑𝒃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55078" y="2009980"/>
            <a:ext cx="7033964" cy="669414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>
              <a:spcBef>
                <a:spcPts val="960"/>
              </a:spcBef>
            </a:pPr>
            <a:r>
              <a:rPr sz="1400" b="1" dirty="0">
                <a:solidFill>
                  <a:srgbClr val="C00000"/>
                </a:solidFill>
                <a:latin typeface="Times New Roman"/>
                <a:cs typeface="Times New Roman"/>
              </a:rPr>
              <a:t>Exercise</a:t>
            </a:r>
            <a:r>
              <a:rPr sz="1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C00000"/>
                </a:solidFill>
                <a:latin typeface="Times New Roman"/>
                <a:cs typeface="Times New Roman"/>
              </a:rPr>
              <a:t>6:</a:t>
            </a:r>
            <a:r>
              <a:rPr sz="1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2.6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sample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plant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tissue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was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analyzed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found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contain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>
              <a:spcBef>
                <a:spcPts val="865"/>
              </a:spcBef>
            </a:pP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3.6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μg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zinc,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what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zinc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plant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ppm?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ppb?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55078" y="2906831"/>
            <a:ext cx="7310590" cy="453201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3600"/>
              </a:lnSpc>
              <a:spcBef>
                <a:spcPts val="40"/>
              </a:spcBef>
            </a:pPr>
            <a:r>
              <a:rPr sz="1400" b="1" dirty="0">
                <a:solidFill>
                  <a:srgbClr val="C00000"/>
                </a:solidFill>
                <a:latin typeface="Times New Roman"/>
                <a:cs typeface="Times New Roman"/>
              </a:rPr>
              <a:t>Exercise</a:t>
            </a:r>
            <a:r>
              <a:rPr sz="1400" b="1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C00000"/>
                </a:solidFill>
                <a:latin typeface="Times New Roman"/>
                <a:cs typeface="Times New Roman"/>
              </a:rPr>
              <a:t>6:</a:t>
            </a:r>
            <a:r>
              <a:rPr sz="1400" b="1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25.0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μl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serum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sample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was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analyzed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glucose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content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found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to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contain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26.7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μg.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glucose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ppm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ppb?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70446" y="3684342"/>
            <a:ext cx="6961734" cy="230832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10"/>
              </a:lnSpc>
            </a:pPr>
            <a:r>
              <a:rPr sz="1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600" b="1" u="sng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relationship</a:t>
            </a:r>
            <a:r>
              <a:rPr sz="1600" b="1" u="sng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between</a:t>
            </a:r>
            <a:r>
              <a:rPr sz="1600" b="1" u="sng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molarity,</a:t>
            </a:r>
            <a:r>
              <a:rPr sz="1600" b="1" u="sng" spc="-3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normality</a:t>
            </a:r>
            <a:r>
              <a:rPr sz="1600" b="1" u="sng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1600" b="1" u="sng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part</a:t>
            </a:r>
            <a:r>
              <a:rPr sz="1600" b="1" u="sng" spc="-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per</a:t>
            </a:r>
            <a:r>
              <a:rPr sz="1600" b="1" u="sng" spc="-3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million</a:t>
            </a:r>
            <a:endParaRPr sz="1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24343" y="4231744"/>
            <a:ext cx="7501922" cy="645433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38100" marR="30480" algn="just">
              <a:lnSpc>
                <a:spcPct val="143600"/>
              </a:lnSpc>
              <a:spcBef>
                <a:spcPts val="195"/>
              </a:spcBef>
            </a:pP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Example</a:t>
            </a:r>
            <a:r>
              <a:rPr sz="1400" b="1" spc="8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20:</a:t>
            </a:r>
            <a:r>
              <a:rPr sz="1400" b="1" spc="8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(a)</a:t>
            </a:r>
            <a:r>
              <a:rPr sz="1400" b="1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1400" b="1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molar</a:t>
            </a:r>
            <a:r>
              <a:rPr sz="1400" b="1" spc="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conc.</a:t>
            </a:r>
            <a:r>
              <a:rPr sz="1400" b="1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1.0</a:t>
            </a:r>
            <a:r>
              <a:rPr sz="1400" b="1" spc="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ppm</a:t>
            </a:r>
            <a:r>
              <a:rPr sz="1400" b="1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solutions</a:t>
            </a:r>
            <a:r>
              <a:rPr sz="1400" b="1" spc="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each</a:t>
            </a:r>
            <a:r>
              <a:rPr sz="1400" b="1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Li</a:t>
            </a:r>
            <a:r>
              <a:rPr sz="1350" b="1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+</a:t>
            </a:r>
            <a:r>
              <a:rPr sz="1350" b="1" spc="300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Pb</a:t>
            </a:r>
            <a:r>
              <a:rPr sz="1350" b="1" baseline="37037" dirty="0">
                <a:solidFill>
                  <a:prstClr val="black"/>
                </a:solidFill>
                <a:latin typeface="Times New Roman"/>
                <a:cs typeface="Times New Roman"/>
              </a:rPr>
              <a:t>+2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2100" b="1" spc="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(b)</a:t>
            </a:r>
            <a:r>
              <a:rPr sz="2100" b="1" spc="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What</a:t>
            </a:r>
            <a:r>
              <a:rPr sz="2100" b="1" spc="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weight</a:t>
            </a:r>
            <a:r>
              <a:rPr sz="2100" b="1" spc="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2100" b="1" spc="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Pb</a:t>
            </a:r>
            <a:r>
              <a:rPr sz="2100" b="1" spc="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(NO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900" b="1" spc="1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will have</a:t>
            </a:r>
            <a:r>
              <a:rPr sz="2100" b="1" spc="2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2100" b="1" spc="2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be</a:t>
            </a:r>
            <a:r>
              <a:rPr sz="2100" b="1" spc="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dissolved</a:t>
            </a:r>
            <a:r>
              <a:rPr sz="2100" b="1" spc="-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2100" b="1" spc="2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sz="2100" b="1" spc="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liter</a:t>
            </a:r>
            <a:r>
              <a:rPr sz="2100" b="1" spc="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2100" b="1" spc="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water</a:t>
            </a:r>
            <a:r>
              <a:rPr sz="2100" b="1" spc="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prepare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100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ppm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Pb</a:t>
            </a:r>
            <a:r>
              <a:rPr sz="1350" b="1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+2</a:t>
            </a:r>
            <a:r>
              <a:rPr sz="1350" b="1" spc="172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solution.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04902" y="4966349"/>
            <a:ext cx="1321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spc="-25" dirty="0">
                <a:solidFill>
                  <a:prstClr val="black"/>
                </a:solidFill>
                <a:latin typeface="Symbola"/>
                <a:cs typeface="Symbola"/>
              </a:rPr>
              <a:t>𝑳𝒊</a:t>
            </a:r>
            <a:endParaRPr sz="7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55079" y="4889135"/>
            <a:ext cx="181881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882650" algn="l"/>
              </a:tabLst>
            </a:pPr>
            <a:r>
              <a:rPr sz="1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Solution:</a:t>
            </a:r>
            <a:r>
              <a:rPr sz="1400" b="1" dirty="0">
                <a:solidFill>
                  <a:srgbClr val="6FAC46"/>
                </a:solidFill>
                <a:latin typeface="Times New Roman"/>
                <a:cs typeface="Times New Roman"/>
              </a:rPr>
              <a:t>	a-</a:t>
            </a:r>
            <a:r>
              <a:rPr sz="1400" b="1" spc="-2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prstClr val="black"/>
                </a:solidFill>
                <a:latin typeface="Symbola"/>
                <a:cs typeface="Symbola"/>
              </a:rPr>
              <a:t>𝑴</a:t>
            </a:r>
            <a:r>
              <a:rPr sz="1000" spc="155" dirty="0">
                <a:solidFill>
                  <a:prstClr val="black"/>
                </a:solidFill>
                <a:latin typeface="Symbola"/>
                <a:cs typeface="Symbola"/>
              </a:rPr>
              <a:t>  </a:t>
            </a:r>
            <a:r>
              <a:rPr sz="600" dirty="0">
                <a:solidFill>
                  <a:prstClr val="black"/>
                </a:solidFill>
                <a:latin typeface="Symbola"/>
                <a:cs typeface="Symbola"/>
              </a:rPr>
              <a:t>+</a:t>
            </a:r>
            <a:r>
              <a:rPr sz="600" spc="19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700168" y="4986222"/>
            <a:ext cx="585523" cy="4887"/>
          </a:xfrm>
          <a:custGeom>
            <a:avLst/>
            <a:gdLst/>
            <a:ahLst/>
            <a:cxnLst/>
            <a:rect l="l" t="t" r="r" b="b"/>
            <a:pathLst>
              <a:path w="483869" h="7620">
                <a:moveTo>
                  <a:pt x="483412" y="0"/>
                </a:moveTo>
                <a:lnTo>
                  <a:pt x="0" y="0"/>
                </a:lnTo>
                <a:lnTo>
                  <a:pt x="0" y="7619"/>
                </a:lnTo>
                <a:lnTo>
                  <a:pt x="483412" y="7619"/>
                </a:lnTo>
                <a:lnTo>
                  <a:pt x="4834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59997" y="4898908"/>
            <a:ext cx="1017366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702945" algn="l"/>
              </a:tabLst>
            </a:pPr>
            <a:r>
              <a:rPr sz="700" spc="-25" dirty="0">
                <a:solidFill>
                  <a:prstClr val="black"/>
                </a:solidFill>
                <a:latin typeface="Symbola"/>
                <a:cs typeface="Symbola"/>
              </a:rPr>
              <a:t>𝒑𝒑𝒎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700" spc="-25" dirty="0">
                <a:solidFill>
                  <a:prstClr val="black"/>
                </a:solidFill>
                <a:latin typeface="Symbola"/>
                <a:cs typeface="Symbola"/>
              </a:rPr>
              <a:t>𝟏.𝟎</a:t>
            </a:r>
            <a:endParaRPr sz="7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84800" y="4987850"/>
            <a:ext cx="1317043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745490" algn="l"/>
              </a:tabLst>
            </a:pPr>
            <a:r>
              <a:rPr sz="700" spc="-10" dirty="0">
                <a:solidFill>
                  <a:prstClr val="black"/>
                </a:solidFill>
                <a:latin typeface="Symbola"/>
                <a:cs typeface="Symbola"/>
              </a:rPr>
              <a:t>𝑴.𝒘𝒕×𝟏𝟎𝟎𝟎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700" spc="-10" dirty="0">
                <a:solidFill>
                  <a:prstClr val="black"/>
                </a:solidFill>
                <a:latin typeface="Symbola"/>
                <a:cs typeface="Symbola"/>
              </a:rPr>
              <a:t>𝟕×𝟏𝟎𝟎𝟎</a:t>
            </a:r>
            <a:endParaRPr sz="7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587675" y="4986222"/>
            <a:ext cx="398801" cy="4887"/>
          </a:xfrm>
          <a:custGeom>
            <a:avLst/>
            <a:gdLst/>
            <a:ahLst/>
            <a:cxnLst/>
            <a:rect l="l" t="t" r="r" b="b"/>
            <a:pathLst>
              <a:path w="329564" h="7620">
                <a:moveTo>
                  <a:pt x="329184" y="0"/>
                </a:moveTo>
                <a:lnTo>
                  <a:pt x="0" y="0"/>
                </a:lnTo>
                <a:lnTo>
                  <a:pt x="0" y="7619"/>
                </a:lnTo>
                <a:lnTo>
                  <a:pt x="329184" y="7619"/>
                </a:lnTo>
                <a:lnTo>
                  <a:pt x="3291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49778" y="4922365"/>
            <a:ext cx="21922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spcBef>
                <a:spcPts val="95"/>
              </a:spcBef>
              <a:tabLst>
                <a:tab pos="560705" algn="l"/>
              </a:tabLst>
            </a:pP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	=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𝟏.</a:t>
            </a:r>
            <a:r>
              <a:rPr sz="1000" spc="-8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𝟒𝟐</a:t>
            </a:r>
            <a:r>
              <a:rPr sz="1000" spc="-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70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000" spc="-1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45" dirty="0">
                <a:solidFill>
                  <a:prstClr val="black"/>
                </a:solidFill>
                <a:latin typeface="Symbola"/>
                <a:cs typeface="Symbola"/>
              </a:rPr>
              <a:t>𝟏𝟎</a:t>
            </a:r>
            <a:r>
              <a:rPr sz="1050" spc="67" baseline="27777" dirty="0">
                <a:solidFill>
                  <a:prstClr val="black"/>
                </a:solidFill>
                <a:latin typeface="Symbola"/>
                <a:cs typeface="Symbola"/>
              </a:rPr>
              <a:t>−𝟒</a:t>
            </a:r>
            <a:r>
              <a:rPr sz="1000" spc="45" dirty="0">
                <a:solidFill>
                  <a:prstClr val="black"/>
                </a:solidFill>
                <a:latin typeface="Symbola"/>
                <a:cs typeface="Symbola"/>
              </a:rPr>
              <a:t>𝒎𝒐𝒍/𝑳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88305" y="5175753"/>
            <a:ext cx="169817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spc="40" dirty="0">
                <a:solidFill>
                  <a:prstClr val="black"/>
                </a:solidFill>
                <a:latin typeface="Symbola"/>
                <a:cs typeface="Symbola"/>
              </a:rPr>
              <a:t>𝑷𝒃</a:t>
            </a:r>
            <a:endParaRPr sz="7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124175" y="5129816"/>
            <a:ext cx="624712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262255" algn="l"/>
              </a:tabLst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𝑴	</a:t>
            </a:r>
            <a:r>
              <a:rPr sz="600" dirty="0">
                <a:solidFill>
                  <a:prstClr val="black"/>
                </a:solidFill>
                <a:latin typeface="Symbola"/>
                <a:cs typeface="Symbola"/>
              </a:rPr>
              <a:t>+𝟐</a:t>
            </a:r>
            <a:r>
              <a:rPr sz="600" spc="2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777625" y="5191717"/>
            <a:ext cx="585523" cy="4887"/>
          </a:xfrm>
          <a:custGeom>
            <a:avLst/>
            <a:gdLst/>
            <a:ahLst/>
            <a:cxnLst/>
            <a:rect l="l" t="t" r="r" b="b"/>
            <a:pathLst>
              <a:path w="483869" h="7620">
                <a:moveTo>
                  <a:pt x="483412" y="0"/>
                </a:moveTo>
                <a:lnTo>
                  <a:pt x="0" y="0"/>
                </a:lnTo>
                <a:lnTo>
                  <a:pt x="0" y="7619"/>
                </a:lnTo>
                <a:lnTo>
                  <a:pt x="483412" y="7619"/>
                </a:lnTo>
                <a:lnTo>
                  <a:pt x="4834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937913" y="5104404"/>
            <a:ext cx="1079607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754380" algn="l"/>
              </a:tabLst>
            </a:pPr>
            <a:r>
              <a:rPr sz="700" spc="-25" dirty="0">
                <a:solidFill>
                  <a:prstClr val="black"/>
                </a:solidFill>
                <a:latin typeface="Symbola"/>
                <a:cs typeface="Symbola"/>
              </a:rPr>
              <a:t>𝒑𝒑𝒎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700" spc="-25" dirty="0">
                <a:solidFill>
                  <a:prstClr val="black"/>
                </a:solidFill>
                <a:latin typeface="Symbola"/>
                <a:cs typeface="Symbola"/>
              </a:rPr>
              <a:t>𝟏.𝟎</a:t>
            </a:r>
            <a:endParaRPr sz="7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762257" y="5193346"/>
            <a:ext cx="1443830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744220" algn="l"/>
              </a:tabLst>
            </a:pPr>
            <a:r>
              <a:rPr sz="700" spc="-10" dirty="0">
                <a:solidFill>
                  <a:prstClr val="black"/>
                </a:solidFill>
                <a:latin typeface="Symbola"/>
                <a:cs typeface="Symbola"/>
              </a:rPr>
              <a:t>𝑴.𝒘𝒕×𝟏𝟎𝟎𝟎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700" spc="-10" dirty="0">
                <a:solidFill>
                  <a:prstClr val="black"/>
                </a:solidFill>
                <a:latin typeface="Symbola"/>
                <a:cs typeface="Symbola"/>
              </a:rPr>
              <a:t>𝟐𝟎𝟕×𝟏𝟎𝟎𝟎</a:t>
            </a:r>
            <a:endParaRPr sz="7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663286" y="5191717"/>
            <a:ext cx="527893" cy="4887"/>
          </a:xfrm>
          <a:custGeom>
            <a:avLst/>
            <a:gdLst/>
            <a:ahLst/>
            <a:cxnLst/>
            <a:rect l="l" t="t" r="r" b="b"/>
            <a:pathLst>
              <a:path w="436245" h="7620">
                <a:moveTo>
                  <a:pt x="435863" y="0"/>
                </a:moveTo>
                <a:lnTo>
                  <a:pt x="0" y="0"/>
                </a:lnTo>
                <a:lnTo>
                  <a:pt x="0" y="7619"/>
                </a:lnTo>
                <a:lnTo>
                  <a:pt x="435863" y="7619"/>
                </a:lnTo>
                <a:lnTo>
                  <a:pt x="4358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425388" y="5127861"/>
            <a:ext cx="2321347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spcBef>
                <a:spcPts val="95"/>
              </a:spcBef>
              <a:tabLst>
                <a:tab pos="667385" algn="l"/>
              </a:tabLst>
            </a:pP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	=</a:t>
            </a:r>
            <a:r>
              <a:rPr sz="1000" spc="4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𝟒.</a:t>
            </a:r>
            <a:r>
              <a:rPr sz="1000" spc="-9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𝟖𝟑</a:t>
            </a:r>
            <a:r>
              <a:rPr sz="1000" spc="-1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70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000" spc="-2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45" dirty="0">
                <a:solidFill>
                  <a:prstClr val="black"/>
                </a:solidFill>
                <a:latin typeface="Symbola"/>
                <a:cs typeface="Symbola"/>
              </a:rPr>
              <a:t>𝟏𝟎</a:t>
            </a:r>
            <a:r>
              <a:rPr sz="1050" spc="67" baseline="27777" dirty="0">
                <a:solidFill>
                  <a:prstClr val="black"/>
                </a:solidFill>
                <a:latin typeface="Symbola"/>
                <a:cs typeface="Symbola"/>
              </a:rPr>
              <a:t>−𝟔</a:t>
            </a:r>
            <a:r>
              <a:rPr sz="1000" spc="45" dirty="0">
                <a:solidFill>
                  <a:prstClr val="black"/>
                </a:solidFill>
                <a:latin typeface="Symbola"/>
                <a:cs typeface="Symbola"/>
              </a:rPr>
              <a:t>𝒎𝒐𝒍/𝑳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99186" y="5298904"/>
            <a:ext cx="388812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dirty="0">
                <a:solidFill>
                  <a:srgbClr val="00AF50"/>
                </a:solidFill>
                <a:latin typeface="Times New Roman"/>
                <a:cs typeface="Times New Roman"/>
              </a:rPr>
              <a:t>B</a:t>
            </a:r>
            <a:r>
              <a:rPr sz="12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0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𝑴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252036" y="5356570"/>
            <a:ext cx="588596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spcBef>
                <a:spcPts val="95"/>
              </a:spcBef>
            </a:pPr>
            <a:r>
              <a:rPr sz="700" spc="45" dirty="0">
                <a:solidFill>
                  <a:prstClr val="black"/>
                </a:solidFill>
                <a:latin typeface="Symbola"/>
                <a:cs typeface="Symbola"/>
              </a:rPr>
              <a:t>𝒑𝒃(𝑵𝑶</a:t>
            </a:r>
            <a:r>
              <a:rPr sz="900" spc="67" baseline="-13888" dirty="0">
                <a:solidFill>
                  <a:prstClr val="black"/>
                </a:solidFill>
                <a:latin typeface="Symbola"/>
                <a:cs typeface="Symbola"/>
              </a:rPr>
              <a:t>𝟑</a:t>
            </a:r>
            <a:r>
              <a:rPr sz="700" spc="45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900" spc="67" baseline="-13888" dirty="0">
                <a:solidFill>
                  <a:prstClr val="black"/>
                </a:solidFill>
                <a:latin typeface="Symbola"/>
                <a:cs typeface="Symbola"/>
              </a:rPr>
              <a:t>𝟐</a:t>
            </a:r>
            <a:endParaRPr sz="900" baseline="-13888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832335" y="5315519"/>
            <a:ext cx="145227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004917" y="5379375"/>
            <a:ext cx="584754" cy="4887"/>
          </a:xfrm>
          <a:custGeom>
            <a:avLst/>
            <a:gdLst/>
            <a:ahLst/>
            <a:cxnLst/>
            <a:rect l="l" t="t" r="r" b="b"/>
            <a:pathLst>
              <a:path w="483235" h="7620">
                <a:moveTo>
                  <a:pt x="483107" y="0"/>
                </a:moveTo>
                <a:lnTo>
                  <a:pt x="0" y="0"/>
                </a:lnTo>
                <a:lnTo>
                  <a:pt x="0" y="7620"/>
                </a:lnTo>
                <a:lnTo>
                  <a:pt x="483107" y="7620"/>
                </a:lnTo>
                <a:lnTo>
                  <a:pt x="4831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164745" y="5292062"/>
            <a:ext cx="1102659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737870" algn="l"/>
              </a:tabLst>
            </a:pPr>
            <a:r>
              <a:rPr sz="700" spc="-25" dirty="0">
                <a:solidFill>
                  <a:prstClr val="black"/>
                </a:solidFill>
                <a:latin typeface="Symbola"/>
                <a:cs typeface="Symbola"/>
              </a:rPr>
              <a:t>𝒑𝒑𝒎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700" spc="35" dirty="0">
                <a:solidFill>
                  <a:prstClr val="black"/>
                </a:solidFill>
                <a:latin typeface="Symbola"/>
                <a:cs typeface="Symbola"/>
              </a:rPr>
              <a:t>𝟏𝟎𝟎</a:t>
            </a:r>
            <a:endParaRPr sz="7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989549" y="5381004"/>
            <a:ext cx="1445367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745490" algn="l"/>
              </a:tabLst>
            </a:pPr>
            <a:r>
              <a:rPr sz="700" spc="-10" dirty="0">
                <a:solidFill>
                  <a:prstClr val="black"/>
                </a:solidFill>
                <a:latin typeface="Symbola"/>
                <a:cs typeface="Symbola"/>
              </a:rPr>
              <a:t>𝑴.𝒘𝒕×𝟏𝟎𝟎𝟎</a:t>
            </a:r>
            <a:r>
              <a:rPr sz="7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700" spc="-10" dirty="0">
                <a:solidFill>
                  <a:prstClr val="black"/>
                </a:solidFill>
                <a:latin typeface="Symbola"/>
                <a:cs typeface="Symbola"/>
              </a:rPr>
              <a:t>𝟐𝟎𝟕×𝟏𝟎𝟎𝟎</a:t>
            </a:r>
            <a:endParaRPr sz="7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891964" y="5379375"/>
            <a:ext cx="527893" cy="4887"/>
          </a:xfrm>
          <a:custGeom>
            <a:avLst/>
            <a:gdLst/>
            <a:ahLst/>
            <a:cxnLst/>
            <a:rect l="l" t="t" r="r" b="b"/>
            <a:pathLst>
              <a:path w="436245" h="7620">
                <a:moveTo>
                  <a:pt x="435863" y="0"/>
                </a:moveTo>
                <a:lnTo>
                  <a:pt x="0" y="0"/>
                </a:lnTo>
                <a:lnTo>
                  <a:pt x="0" y="7620"/>
                </a:lnTo>
                <a:lnTo>
                  <a:pt x="435863" y="7620"/>
                </a:lnTo>
                <a:lnTo>
                  <a:pt x="4358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654066" y="5315519"/>
            <a:ext cx="2321347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spcBef>
                <a:spcPts val="95"/>
              </a:spcBef>
              <a:tabLst>
                <a:tab pos="667385" algn="l"/>
              </a:tabLst>
            </a:pP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	=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𝟒.</a:t>
            </a:r>
            <a:r>
              <a:rPr sz="1000" spc="-8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𝟖𝟑</a:t>
            </a:r>
            <a:r>
              <a:rPr sz="1000" spc="-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75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000" spc="-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50" dirty="0">
                <a:solidFill>
                  <a:prstClr val="black"/>
                </a:solidFill>
                <a:latin typeface="Symbola"/>
                <a:cs typeface="Symbola"/>
              </a:rPr>
              <a:t>𝟏𝟎</a:t>
            </a:r>
            <a:r>
              <a:rPr sz="1050" spc="75" baseline="27777" dirty="0">
                <a:solidFill>
                  <a:prstClr val="black"/>
                </a:solidFill>
                <a:latin typeface="Symbola"/>
                <a:cs typeface="Symbola"/>
              </a:rPr>
              <a:t>−𝟒</a:t>
            </a:r>
            <a:r>
              <a:rPr sz="1000" spc="50" dirty="0">
                <a:solidFill>
                  <a:prstClr val="black"/>
                </a:solidFill>
                <a:latin typeface="Symbola"/>
                <a:cs typeface="Symbola"/>
              </a:rPr>
              <a:t>𝒎𝒐𝒍/𝑳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08974" y="5430674"/>
            <a:ext cx="7101584" cy="909608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50800">
              <a:spcBef>
                <a:spcPts val="775"/>
              </a:spcBef>
              <a:tabLst>
                <a:tab pos="3000375" algn="l"/>
              </a:tabLst>
            </a:pP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𝐦</a:t>
            </a:r>
            <a:r>
              <a:rPr sz="1100" spc="1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650" spc="104" baseline="2525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100" spc="70" dirty="0">
                <a:solidFill>
                  <a:prstClr val="black"/>
                </a:solidFill>
                <a:latin typeface="Symbola"/>
                <a:cs typeface="Symbola"/>
              </a:rPr>
              <a:t>𝐠</a:t>
            </a:r>
            <a:r>
              <a:rPr sz="1650" spc="104" baseline="2525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650" spc="127" baseline="25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100" spc="9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-40" dirty="0">
                <a:solidFill>
                  <a:prstClr val="black"/>
                </a:solidFill>
                <a:latin typeface="Symbola"/>
                <a:cs typeface="Symbola"/>
              </a:rPr>
              <a:t>𝐌</a:t>
            </a:r>
            <a:r>
              <a:rPr sz="1100" spc="1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50" b="1" i="1" dirty="0">
                <a:solidFill>
                  <a:prstClr val="black"/>
                </a:solidFill>
                <a:latin typeface="Tinos"/>
                <a:cs typeface="Tinos"/>
              </a:rPr>
              <a:t>(mol/L) </a:t>
            </a:r>
            <a:r>
              <a:rPr sz="1150" b="1" i="1" spc="135" dirty="0">
                <a:solidFill>
                  <a:prstClr val="black"/>
                </a:solidFill>
                <a:latin typeface="Tinos"/>
                <a:cs typeface="Tinos"/>
              </a:rPr>
              <a:t>×</a:t>
            </a:r>
            <a:r>
              <a:rPr sz="1150" b="1" i="1" spc="15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150" b="1" i="1" spc="-140" dirty="0">
                <a:solidFill>
                  <a:prstClr val="black"/>
                </a:solidFill>
                <a:latin typeface="Tinos"/>
                <a:cs typeface="Tinos"/>
              </a:rPr>
              <a:t>M</a:t>
            </a:r>
            <a:r>
              <a:rPr sz="1150" b="1" i="1" spc="5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150" b="1" i="1" dirty="0">
                <a:solidFill>
                  <a:prstClr val="black"/>
                </a:solidFill>
                <a:latin typeface="Tinos"/>
                <a:cs typeface="Tinos"/>
              </a:rPr>
              <a:t>(g/mol)</a:t>
            </a:r>
            <a:r>
              <a:rPr sz="1150" b="1" i="1" spc="10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150" b="1" i="1" spc="135" dirty="0">
                <a:solidFill>
                  <a:prstClr val="black"/>
                </a:solidFill>
                <a:latin typeface="Tinos"/>
                <a:cs typeface="Tinos"/>
              </a:rPr>
              <a:t>×</a:t>
            </a:r>
            <a:r>
              <a:rPr sz="1150" b="1" i="1" spc="-5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150" b="1" i="1" spc="-105" dirty="0">
                <a:solidFill>
                  <a:prstClr val="black"/>
                </a:solidFill>
                <a:latin typeface="Tinos"/>
                <a:cs typeface="Tinos"/>
              </a:rPr>
              <a:t>V</a:t>
            </a:r>
            <a:r>
              <a:rPr sz="1150" b="1" i="1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150" b="1" i="1" spc="-25" dirty="0">
                <a:solidFill>
                  <a:prstClr val="black"/>
                </a:solidFill>
                <a:latin typeface="Tinos"/>
                <a:cs typeface="Tinos"/>
              </a:rPr>
              <a:t>(L)</a:t>
            </a:r>
            <a:r>
              <a:rPr sz="1150" b="1" i="1" dirty="0">
                <a:solidFill>
                  <a:prstClr val="black"/>
                </a:solidFill>
                <a:latin typeface="Tinos"/>
                <a:cs typeface="Tinos"/>
              </a:rPr>
              <a:t>	m=4.83×10</a:t>
            </a:r>
            <a:r>
              <a:rPr sz="1050" b="1" i="1" baseline="19841" dirty="0">
                <a:solidFill>
                  <a:prstClr val="black"/>
                </a:solidFill>
                <a:latin typeface="Tinos"/>
                <a:cs typeface="Tinos"/>
              </a:rPr>
              <a:t>-4</a:t>
            </a:r>
            <a:r>
              <a:rPr sz="1150" b="1" i="1" dirty="0">
                <a:solidFill>
                  <a:prstClr val="black"/>
                </a:solidFill>
                <a:latin typeface="Tinos"/>
                <a:cs typeface="Tinos"/>
              </a:rPr>
              <a:t>mol/L</a:t>
            </a:r>
            <a:r>
              <a:rPr sz="1150" b="1" i="1" spc="100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150" b="1" i="1" spc="135" dirty="0">
                <a:solidFill>
                  <a:prstClr val="black"/>
                </a:solidFill>
                <a:latin typeface="Tinos"/>
                <a:cs typeface="Tinos"/>
              </a:rPr>
              <a:t>×</a:t>
            </a:r>
            <a:r>
              <a:rPr sz="1150" b="1" i="1" spc="120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150" b="1" i="1" dirty="0">
                <a:solidFill>
                  <a:prstClr val="black"/>
                </a:solidFill>
                <a:latin typeface="Tinos"/>
                <a:cs typeface="Tinos"/>
              </a:rPr>
              <a:t>283g/mol</a:t>
            </a:r>
            <a:r>
              <a:rPr sz="1150" b="1" i="1" spc="114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150" b="1" i="1" spc="135" dirty="0">
                <a:solidFill>
                  <a:prstClr val="black"/>
                </a:solidFill>
                <a:latin typeface="Tinos"/>
                <a:cs typeface="Tinos"/>
              </a:rPr>
              <a:t>×</a:t>
            </a:r>
            <a:r>
              <a:rPr sz="1150" b="1" i="1" spc="120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150" b="1" i="1" spc="-45" dirty="0">
                <a:solidFill>
                  <a:prstClr val="black"/>
                </a:solidFill>
                <a:latin typeface="Tinos"/>
                <a:cs typeface="Tinos"/>
              </a:rPr>
              <a:t>1L</a:t>
            </a:r>
            <a:r>
              <a:rPr sz="1150" b="1" i="1" spc="80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150" b="1" i="1" spc="-10" dirty="0">
                <a:solidFill>
                  <a:prstClr val="black"/>
                </a:solidFill>
                <a:latin typeface="Tinos"/>
                <a:cs typeface="Tinos"/>
              </a:rPr>
              <a:t>=0.137g</a:t>
            </a:r>
            <a:endParaRPr sz="1150">
              <a:solidFill>
                <a:prstClr val="black"/>
              </a:solidFill>
              <a:latin typeface="Tinos"/>
              <a:cs typeface="Tinos"/>
            </a:endParaRPr>
          </a:p>
          <a:p>
            <a:pPr marL="94615" marR="214629" indent="-44450">
              <a:lnSpc>
                <a:spcPct val="144300"/>
              </a:lnSpc>
              <a:spcBef>
                <a:spcPts val="60"/>
              </a:spcBef>
            </a:pPr>
            <a:r>
              <a:rPr sz="1400" b="1" dirty="0">
                <a:solidFill>
                  <a:srgbClr val="C00000"/>
                </a:solidFill>
                <a:latin typeface="Times New Roman"/>
                <a:cs typeface="Times New Roman"/>
              </a:rPr>
              <a:t>Exercise</a:t>
            </a:r>
            <a:r>
              <a:rPr sz="1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C00000"/>
                </a:solidFill>
                <a:latin typeface="Times New Roman"/>
                <a:cs typeface="Times New Roman"/>
              </a:rPr>
              <a:t>7:</a:t>
            </a:r>
            <a:r>
              <a:rPr sz="1400" b="1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Zinc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ion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blood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serum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about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(1ppm).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Express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this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eq/L.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2238358" y="3909548"/>
            <a:ext cx="4650377" cy="372222"/>
            <a:chOff x="1849754" y="6095999"/>
            <a:chExt cx="3843020" cy="580390"/>
          </a:xfrm>
        </p:grpSpPr>
        <p:sp>
          <p:nvSpPr>
            <p:cNvPr id="58" name="object 58"/>
            <p:cNvSpPr/>
            <p:nvPr/>
          </p:nvSpPr>
          <p:spPr>
            <a:xfrm>
              <a:off x="1927097" y="6173279"/>
              <a:ext cx="3688715" cy="426084"/>
            </a:xfrm>
            <a:custGeom>
              <a:avLst/>
              <a:gdLst/>
              <a:ahLst/>
              <a:cxnLst/>
              <a:rect l="l" t="t" r="r" b="b"/>
              <a:pathLst>
                <a:path w="3688715" h="426084">
                  <a:moveTo>
                    <a:pt x="3688461" y="0"/>
                  </a:moveTo>
                  <a:lnTo>
                    <a:pt x="0" y="0"/>
                  </a:lnTo>
                  <a:lnTo>
                    <a:pt x="0" y="425767"/>
                  </a:lnTo>
                  <a:lnTo>
                    <a:pt x="3688461" y="425767"/>
                  </a:lnTo>
                  <a:lnTo>
                    <a:pt x="368846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9" name="object 59"/>
            <p:cNvSpPr/>
            <p:nvPr/>
          </p:nvSpPr>
          <p:spPr>
            <a:xfrm>
              <a:off x="1856104" y="6102349"/>
              <a:ext cx="3830320" cy="71120"/>
            </a:xfrm>
            <a:custGeom>
              <a:avLst/>
              <a:gdLst/>
              <a:ahLst/>
              <a:cxnLst/>
              <a:rect l="l" t="t" r="r" b="b"/>
              <a:pathLst>
                <a:path w="3830320" h="71120">
                  <a:moveTo>
                    <a:pt x="3830320" y="0"/>
                  </a:moveTo>
                  <a:lnTo>
                    <a:pt x="0" y="0"/>
                  </a:lnTo>
                  <a:lnTo>
                    <a:pt x="70993" y="70866"/>
                  </a:lnTo>
                  <a:lnTo>
                    <a:pt x="3759327" y="70866"/>
                  </a:lnTo>
                  <a:lnTo>
                    <a:pt x="38303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0" name="object 60"/>
            <p:cNvSpPr/>
            <p:nvPr/>
          </p:nvSpPr>
          <p:spPr>
            <a:xfrm>
              <a:off x="1856104" y="6599046"/>
              <a:ext cx="3830320" cy="71120"/>
            </a:xfrm>
            <a:custGeom>
              <a:avLst/>
              <a:gdLst/>
              <a:ahLst/>
              <a:cxnLst/>
              <a:rect l="l" t="t" r="r" b="b"/>
              <a:pathLst>
                <a:path w="3830320" h="71120">
                  <a:moveTo>
                    <a:pt x="3759327" y="0"/>
                  </a:moveTo>
                  <a:lnTo>
                    <a:pt x="70993" y="0"/>
                  </a:lnTo>
                  <a:lnTo>
                    <a:pt x="0" y="70992"/>
                  </a:lnTo>
                  <a:lnTo>
                    <a:pt x="3830320" y="70992"/>
                  </a:lnTo>
                  <a:lnTo>
                    <a:pt x="3759327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1" name="object 61"/>
            <p:cNvSpPr/>
            <p:nvPr/>
          </p:nvSpPr>
          <p:spPr>
            <a:xfrm>
              <a:off x="1856104" y="6102349"/>
              <a:ext cx="71120" cy="567690"/>
            </a:xfrm>
            <a:custGeom>
              <a:avLst/>
              <a:gdLst/>
              <a:ahLst/>
              <a:cxnLst/>
              <a:rect l="l" t="t" r="r" b="b"/>
              <a:pathLst>
                <a:path w="71119" h="567690">
                  <a:moveTo>
                    <a:pt x="0" y="0"/>
                  </a:moveTo>
                  <a:lnTo>
                    <a:pt x="0" y="567689"/>
                  </a:lnTo>
                  <a:lnTo>
                    <a:pt x="70993" y="496697"/>
                  </a:lnTo>
                  <a:lnTo>
                    <a:pt x="70993" y="708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2" name="object 62"/>
            <p:cNvSpPr/>
            <p:nvPr/>
          </p:nvSpPr>
          <p:spPr>
            <a:xfrm>
              <a:off x="5615432" y="6102349"/>
              <a:ext cx="71120" cy="567690"/>
            </a:xfrm>
            <a:custGeom>
              <a:avLst/>
              <a:gdLst/>
              <a:ahLst/>
              <a:cxnLst/>
              <a:rect l="l" t="t" r="r" b="b"/>
              <a:pathLst>
                <a:path w="71120" h="567690">
                  <a:moveTo>
                    <a:pt x="70992" y="0"/>
                  </a:moveTo>
                  <a:lnTo>
                    <a:pt x="0" y="70866"/>
                  </a:lnTo>
                  <a:lnTo>
                    <a:pt x="0" y="496697"/>
                  </a:lnTo>
                  <a:lnTo>
                    <a:pt x="70992" y="567689"/>
                  </a:lnTo>
                  <a:lnTo>
                    <a:pt x="70992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3" name="object 63"/>
            <p:cNvSpPr/>
            <p:nvPr/>
          </p:nvSpPr>
          <p:spPr>
            <a:xfrm>
              <a:off x="1856104" y="6102349"/>
              <a:ext cx="3830320" cy="567690"/>
            </a:xfrm>
            <a:custGeom>
              <a:avLst/>
              <a:gdLst/>
              <a:ahLst/>
              <a:cxnLst/>
              <a:rect l="l" t="t" r="r" b="b"/>
              <a:pathLst>
                <a:path w="3830320" h="567690">
                  <a:moveTo>
                    <a:pt x="0" y="0"/>
                  </a:moveTo>
                  <a:lnTo>
                    <a:pt x="3830320" y="0"/>
                  </a:lnTo>
                  <a:lnTo>
                    <a:pt x="3830320" y="567689"/>
                  </a:lnTo>
                  <a:lnTo>
                    <a:pt x="0" y="567689"/>
                  </a:lnTo>
                  <a:lnTo>
                    <a:pt x="0" y="0"/>
                  </a:lnTo>
                  <a:close/>
                </a:path>
                <a:path w="3830320" h="567690">
                  <a:moveTo>
                    <a:pt x="70993" y="70866"/>
                  </a:moveTo>
                  <a:lnTo>
                    <a:pt x="3759327" y="70866"/>
                  </a:lnTo>
                  <a:lnTo>
                    <a:pt x="3759327" y="496697"/>
                  </a:lnTo>
                  <a:lnTo>
                    <a:pt x="70993" y="496697"/>
                  </a:lnTo>
                  <a:lnTo>
                    <a:pt x="70993" y="70866"/>
                  </a:lnTo>
                  <a:close/>
                </a:path>
                <a:path w="3830320" h="567690">
                  <a:moveTo>
                    <a:pt x="0" y="0"/>
                  </a:moveTo>
                  <a:lnTo>
                    <a:pt x="70993" y="70866"/>
                  </a:lnTo>
                </a:path>
                <a:path w="3830320" h="567690">
                  <a:moveTo>
                    <a:pt x="0" y="567689"/>
                  </a:moveTo>
                  <a:lnTo>
                    <a:pt x="70993" y="496697"/>
                  </a:lnTo>
                </a:path>
                <a:path w="3830320" h="567690">
                  <a:moveTo>
                    <a:pt x="3830320" y="0"/>
                  </a:moveTo>
                  <a:lnTo>
                    <a:pt x="3759327" y="70866"/>
                  </a:lnTo>
                </a:path>
                <a:path w="3830320" h="567690">
                  <a:moveTo>
                    <a:pt x="3830320" y="567689"/>
                  </a:moveTo>
                  <a:lnTo>
                    <a:pt x="3759327" y="496697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2530507" y="3955730"/>
            <a:ext cx="1455969" cy="345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>
              <a:lnSpc>
                <a:spcPts val="985"/>
              </a:lnSpc>
              <a:spcBef>
                <a:spcPts val="95"/>
              </a:spcBef>
            </a:pPr>
            <a:r>
              <a:rPr sz="1000" spc="40" dirty="0">
                <a:solidFill>
                  <a:srgbClr val="FF0000"/>
                </a:solidFill>
                <a:latin typeface="Symbola"/>
                <a:cs typeface="Symbola"/>
              </a:rPr>
              <a:t>𝒑𝒑𝒎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  <a:p>
            <a:pPr>
              <a:lnSpc>
                <a:spcPts val="720"/>
              </a:lnSpc>
            </a:pPr>
            <a:r>
              <a:rPr sz="1000" spc="50" dirty="0">
                <a:solidFill>
                  <a:srgbClr val="FF0000"/>
                </a:solidFill>
                <a:latin typeface="Symbola"/>
                <a:cs typeface="Symbola"/>
              </a:rPr>
              <a:t>𝑴</a:t>
            </a:r>
            <a:r>
              <a:rPr sz="1000" spc="2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  <a:p>
            <a:pPr marL="281940">
              <a:lnSpc>
                <a:spcPts val="935"/>
              </a:lnSpc>
            </a:pPr>
            <a:r>
              <a:rPr sz="1000" dirty="0">
                <a:solidFill>
                  <a:srgbClr val="FF0000"/>
                </a:solidFill>
                <a:latin typeface="Symbola"/>
                <a:cs typeface="Symbola"/>
              </a:rPr>
              <a:t>𝑴.</a:t>
            </a:r>
            <a:r>
              <a:rPr sz="1000" spc="-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1000" spc="-4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000" spc="-75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1000" spc="-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000" spc="75" dirty="0">
                <a:solidFill>
                  <a:srgbClr val="FF0000"/>
                </a:solidFill>
                <a:latin typeface="Symbola"/>
                <a:cs typeface="Symbola"/>
              </a:rPr>
              <a:t>𝟏𝟎𝟎𝟎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871678" y="4082139"/>
            <a:ext cx="930536" cy="4887"/>
          </a:xfrm>
          <a:custGeom>
            <a:avLst/>
            <a:gdLst/>
            <a:ahLst/>
            <a:cxnLst/>
            <a:rect l="l" t="t" r="r" b="b"/>
            <a:pathLst>
              <a:path w="768985" h="7620">
                <a:moveTo>
                  <a:pt x="768400" y="0"/>
                </a:moveTo>
                <a:lnTo>
                  <a:pt x="0" y="0"/>
                </a:lnTo>
                <a:lnTo>
                  <a:pt x="0" y="7619"/>
                </a:lnTo>
                <a:lnTo>
                  <a:pt x="768400" y="7619"/>
                </a:lnTo>
                <a:lnTo>
                  <a:pt x="7684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315969" y="3955730"/>
            <a:ext cx="1415245" cy="345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2605">
              <a:lnSpc>
                <a:spcPts val="985"/>
              </a:lnSpc>
              <a:spcBef>
                <a:spcPts val="95"/>
              </a:spcBef>
            </a:pPr>
            <a:r>
              <a:rPr sz="1000" spc="40" dirty="0">
                <a:solidFill>
                  <a:srgbClr val="FF0000"/>
                </a:solidFill>
                <a:latin typeface="Symbola"/>
                <a:cs typeface="Symbola"/>
              </a:rPr>
              <a:t>𝒑𝒑𝒎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  <a:p>
            <a:pPr>
              <a:lnSpc>
                <a:spcPts val="720"/>
              </a:lnSpc>
            </a:pPr>
            <a:r>
              <a:rPr sz="1000" dirty="0">
                <a:solidFill>
                  <a:srgbClr val="FF0000"/>
                </a:solidFill>
                <a:latin typeface="Symbola"/>
                <a:cs typeface="Symbola"/>
              </a:rPr>
              <a:t>𝑵</a:t>
            </a:r>
            <a:r>
              <a:rPr sz="1000" spc="5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  <a:p>
            <a:pPr marL="261620">
              <a:lnSpc>
                <a:spcPts val="935"/>
              </a:lnSpc>
            </a:pPr>
            <a:r>
              <a:rPr sz="1000" dirty="0">
                <a:solidFill>
                  <a:srgbClr val="FF0000"/>
                </a:solidFill>
                <a:latin typeface="Symbola"/>
                <a:cs typeface="Symbola"/>
              </a:rPr>
              <a:t>𝒆𝒒.</a:t>
            </a:r>
            <a:r>
              <a:rPr sz="1000" spc="-7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1000" spc="-1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000" spc="-75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1000" spc="-1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000" spc="75" dirty="0">
                <a:solidFill>
                  <a:srgbClr val="FF0000"/>
                </a:solidFill>
                <a:latin typeface="Symbola"/>
                <a:cs typeface="Symbola"/>
              </a:rPr>
              <a:t>𝟏𝟎𝟎𝟎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633164" y="4082139"/>
            <a:ext cx="966651" cy="4887"/>
          </a:xfrm>
          <a:custGeom>
            <a:avLst/>
            <a:gdLst/>
            <a:ahLst/>
            <a:cxnLst/>
            <a:rect l="l" t="t" r="r" b="b"/>
            <a:pathLst>
              <a:path w="798829" h="7620">
                <a:moveTo>
                  <a:pt x="798576" y="0"/>
                </a:moveTo>
                <a:lnTo>
                  <a:pt x="0" y="0"/>
                </a:lnTo>
                <a:lnTo>
                  <a:pt x="0" y="7619"/>
                </a:lnTo>
                <a:lnTo>
                  <a:pt x="798576" y="7619"/>
                </a:lnTo>
                <a:lnTo>
                  <a:pt x="79857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97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541265" y="219586"/>
            <a:ext cx="2266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27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8974" y="2575887"/>
            <a:ext cx="7335947" cy="1948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 marR="274320">
              <a:lnSpc>
                <a:spcPct val="151100"/>
              </a:lnSpc>
              <a:spcBef>
                <a:spcPts val="105"/>
              </a:spcBef>
            </a:pP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shown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following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examples,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p-values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offer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advantage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allowing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concentrations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vary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over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ten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more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orders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magnitude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be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expressed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terms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small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positive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numbers.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110"/>
              </a:spcBef>
            </a:pP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0800" marR="43180">
              <a:lnSpc>
                <a:spcPct val="103699"/>
              </a:lnSpc>
            </a:pP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Example</a:t>
            </a:r>
            <a:r>
              <a:rPr sz="14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23:</a:t>
            </a:r>
            <a:r>
              <a:rPr sz="14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p-value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each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ion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2.00</a:t>
            </a:r>
            <a:r>
              <a:rPr sz="14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×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sz="1350" spc="-15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sz="1350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NaCl and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5.4</a:t>
            </a:r>
            <a:r>
              <a:rPr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×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sz="1350" spc="-15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sz="1350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r>
              <a:rPr sz="1350" spc="165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HCl.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0800">
              <a:spcBef>
                <a:spcPts val="860"/>
              </a:spcBef>
            </a:pPr>
            <a:r>
              <a:rPr spc="85" dirty="0">
                <a:solidFill>
                  <a:srgbClr val="FF0000"/>
                </a:solidFill>
                <a:latin typeface="Symbola"/>
                <a:cs typeface="Symbola"/>
              </a:rPr>
              <a:t>𝒑𝑿</a:t>
            </a:r>
            <a:r>
              <a:rPr spc="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r>
              <a:rPr spc="1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pc="55" dirty="0">
                <a:solidFill>
                  <a:srgbClr val="FF0000"/>
                </a:solidFill>
                <a:latin typeface="Symbola"/>
                <a:cs typeface="Symbola"/>
              </a:rPr>
              <a:t>−𝒍𝒐𝒈</a:t>
            </a:r>
            <a:r>
              <a:rPr sz="2700" spc="82" baseline="3086" dirty="0">
                <a:solidFill>
                  <a:srgbClr val="FF0000"/>
                </a:solidFill>
                <a:latin typeface="Symbola"/>
                <a:cs typeface="Symbola"/>
              </a:rPr>
              <a:t>[</a:t>
            </a:r>
            <a:r>
              <a:rPr spc="55" dirty="0">
                <a:solidFill>
                  <a:srgbClr val="FF0000"/>
                </a:solidFill>
                <a:latin typeface="Symbola"/>
                <a:cs typeface="Symbola"/>
              </a:rPr>
              <a:t>𝑿</a:t>
            </a:r>
            <a:r>
              <a:rPr sz="2700" spc="82" baseline="3086" dirty="0">
                <a:solidFill>
                  <a:srgbClr val="FF0000"/>
                </a:solidFill>
                <a:latin typeface="Symbola"/>
                <a:cs typeface="Symbola"/>
              </a:rPr>
              <a:t>]</a:t>
            </a:r>
            <a:endParaRPr sz="2700" baseline="3086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4342" y="5104795"/>
            <a:ext cx="7378209" cy="668132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38100">
              <a:spcBef>
                <a:spcPts val="950"/>
              </a:spcBef>
            </a:pPr>
            <a:r>
              <a:rPr sz="1400" b="1" dirty="0">
                <a:solidFill>
                  <a:srgbClr val="C00000"/>
                </a:solidFill>
                <a:latin typeface="Times New Roman"/>
                <a:cs typeface="Times New Roman"/>
              </a:rPr>
              <a:t>Exercise</a:t>
            </a:r>
            <a:r>
              <a:rPr sz="1400" b="1" spc="-5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400" b="1" spc="-25" dirty="0">
                <a:solidFill>
                  <a:srgbClr val="C00000"/>
                </a:solidFill>
                <a:latin typeface="Times New Roman"/>
                <a:cs typeface="Times New Roman"/>
              </a:rPr>
              <a:t>9: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">
              <a:spcBef>
                <a:spcPts val="850"/>
              </a:spcBef>
            </a:pP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1.0×10</a:t>
            </a:r>
            <a:r>
              <a:rPr sz="1350" spc="-15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sz="1350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1350" spc="157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HCl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prepared.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What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hydroxyl</a:t>
            </a:r>
            <a:r>
              <a:rPr sz="14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ion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[OH</a:t>
            </a:r>
            <a:r>
              <a:rPr sz="1350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]?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6494" y="4087433"/>
            <a:ext cx="5495621" cy="1026012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78446" y="700447"/>
            <a:ext cx="2368973" cy="333955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855078" y="594577"/>
            <a:ext cx="7394346" cy="14133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850"/>
              </a:spcBef>
            </a:pP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6175">
              <a:spcBef>
                <a:spcPts val="5"/>
              </a:spcBef>
            </a:pPr>
            <a:r>
              <a:rPr sz="2000" b="1" dirty="0">
                <a:solidFill>
                  <a:prstClr val="black"/>
                </a:solidFill>
                <a:latin typeface="Times New Roman"/>
                <a:cs typeface="Times New Roman"/>
              </a:rPr>
              <a:t>p-</a:t>
            </a:r>
            <a:r>
              <a:rPr sz="20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Functions</a:t>
            </a:r>
            <a:endParaRPr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5080" indent="43815">
              <a:lnSpc>
                <a:spcPct val="103600"/>
              </a:lnSpc>
              <a:spcBef>
                <a:spcPts val="1570"/>
              </a:spcBef>
            </a:pP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Scientists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frequently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express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species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terms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its</a:t>
            </a:r>
            <a:r>
              <a:rPr sz="1400" spc="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p-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function,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p-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value.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p-value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negative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logarithm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(to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base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10)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molar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species.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Thus,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species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X.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088520" y="2260615"/>
            <a:ext cx="4939296" cy="369778"/>
            <a:chOff x="1725929" y="3524884"/>
            <a:chExt cx="4081779" cy="576580"/>
          </a:xfrm>
        </p:grpSpPr>
        <p:sp>
          <p:nvSpPr>
            <p:cNvPr id="15" name="object 15"/>
            <p:cNvSpPr/>
            <p:nvPr/>
          </p:nvSpPr>
          <p:spPr>
            <a:xfrm>
              <a:off x="1732279" y="3531234"/>
              <a:ext cx="4069079" cy="70485"/>
            </a:xfrm>
            <a:custGeom>
              <a:avLst/>
              <a:gdLst/>
              <a:ahLst/>
              <a:cxnLst/>
              <a:rect l="l" t="t" r="r" b="b"/>
              <a:pathLst>
                <a:path w="4069079" h="70485">
                  <a:moveTo>
                    <a:pt x="4069079" y="0"/>
                  </a:moveTo>
                  <a:lnTo>
                    <a:pt x="0" y="0"/>
                  </a:lnTo>
                  <a:lnTo>
                    <a:pt x="70484" y="70484"/>
                  </a:lnTo>
                  <a:lnTo>
                    <a:pt x="3998595" y="70484"/>
                  </a:lnTo>
                  <a:lnTo>
                    <a:pt x="4069079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1732279" y="4024629"/>
              <a:ext cx="4069079" cy="70485"/>
            </a:xfrm>
            <a:custGeom>
              <a:avLst/>
              <a:gdLst/>
              <a:ahLst/>
              <a:cxnLst/>
              <a:rect l="l" t="t" r="r" b="b"/>
              <a:pathLst>
                <a:path w="4069079" h="70485">
                  <a:moveTo>
                    <a:pt x="3998595" y="0"/>
                  </a:moveTo>
                  <a:lnTo>
                    <a:pt x="70484" y="0"/>
                  </a:lnTo>
                  <a:lnTo>
                    <a:pt x="0" y="70484"/>
                  </a:lnTo>
                  <a:lnTo>
                    <a:pt x="4069079" y="70484"/>
                  </a:lnTo>
                  <a:lnTo>
                    <a:pt x="3998595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1732279" y="3531234"/>
              <a:ext cx="70485" cy="563880"/>
            </a:xfrm>
            <a:custGeom>
              <a:avLst/>
              <a:gdLst/>
              <a:ahLst/>
              <a:cxnLst/>
              <a:rect l="l" t="t" r="r" b="b"/>
              <a:pathLst>
                <a:path w="70485" h="563879">
                  <a:moveTo>
                    <a:pt x="0" y="0"/>
                  </a:moveTo>
                  <a:lnTo>
                    <a:pt x="0" y="563879"/>
                  </a:lnTo>
                  <a:lnTo>
                    <a:pt x="70484" y="493395"/>
                  </a:lnTo>
                  <a:lnTo>
                    <a:pt x="70484" y="704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5730875" y="3531234"/>
              <a:ext cx="70485" cy="563880"/>
            </a:xfrm>
            <a:custGeom>
              <a:avLst/>
              <a:gdLst/>
              <a:ahLst/>
              <a:cxnLst/>
              <a:rect l="l" t="t" r="r" b="b"/>
              <a:pathLst>
                <a:path w="70485" h="563879">
                  <a:moveTo>
                    <a:pt x="70485" y="0"/>
                  </a:moveTo>
                  <a:lnTo>
                    <a:pt x="0" y="70484"/>
                  </a:lnTo>
                  <a:lnTo>
                    <a:pt x="0" y="493395"/>
                  </a:lnTo>
                  <a:lnTo>
                    <a:pt x="70485" y="563879"/>
                  </a:lnTo>
                  <a:lnTo>
                    <a:pt x="70485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1732279" y="3531234"/>
              <a:ext cx="4069079" cy="563880"/>
            </a:xfrm>
            <a:custGeom>
              <a:avLst/>
              <a:gdLst/>
              <a:ahLst/>
              <a:cxnLst/>
              <a:rect l="l" t="t" r="r" b="b"/>
              <a:pathLst>
                <a:path w="4069079" h="563879">
                  <a:moveTo>
                    <a:pt x="0" y="0"/>
                  </a:moveTo>
                  <a:lnTo>
                    <a:pt x="4069079" y="0"/>
                  </a:lnTo>
                  <a:lnTo>
                    <a:pt x="4069079" y="563879"/>
                  </a:lnTo>
                  <a:lnTo>
                    <a:pt x="0" y="563879"/>
                  </a:lnTo>
                  <a:lnTo>
                    <a:pt x="0" y="0"/>
                  </a:lnTo>
                  <a:close/>
                </a:path>
                <a:path w="4069079" h="563879">
                  <a:moveTo>
                    <a:pt x="0" y="0"/>
                  </a:moveTo>
                  <a:lnTo>
                    <a:pt x="70484" y="70484"/>
                  </a:lnTo>
                </a:path>
                <a:path w="4069079" h="563879">
                  <a:moveTo>
                    <a:pt x="0" y="563879"/>
                  </a:moveTo>
                  <a:lnTo>
                    <a:pt x="70484" y="493395"/>
                  </a:lnTo>
                </a:path>
                <a:path w="4069079" h="563879">
                  <a:moveTo>
                    <a:pt x="4069079" y="0"/>
                  </a:moveTo>
                  <a:lnTo>
                    <a:pt x="3998595" y="70484"/>
                  </a:lnTo>
                </a:path>
                <a:path w="4069079" h="563879">
                  <a:moveTo>
                    <a:pt x="4069079" y="563879"/>
                  </a:moveTo>
                  <a:lnTo>
                    <a:pt x="3998595" y="493395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2181496" y="2309892"/>
            <a:ext cx="4753343" cy="327654"/>
          </a:xfrm>
          <a:prstGeom prst="rect">
            <a:avLst/>
          </a:prstGeom>
          <a:solidFill>
            <a:srgbClr val="FFFF00"/>
          </a:solidFill>
          <a:ln w="12700">
            <a:solidFill>
              <a:srgbClr val="6FAC46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139065">
              <a:spcBef>
                <a:spcPts val="395"/>
              </a:spcBef>
              <a:tabLst>
                <a:tab pos="2504440" algn="l"/>
              </a:tabLst>
            </a:pPr>
            <a:r>
              <a:rPr spc="85" dirty="0">
                <a:solidFill>
                  <a:srgbClr val="FF0000"/>
                </a:solidFill>
                <a:latin typeface="Symbola"/>
                <a:cs typeface="Symbola"/>
              </a:rPr>
              <a:t>𝒑𝑿</a:t>
            </a:r>
            <a:r>
              <a:rPr spc="1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r>
              <a:rPr spc="2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pc="55" dirty="0">
                <a:solidFill>
                  <a:srgbClr val="FF0000"/>
                </a:solidFill>
                <a:latin typeface="Symbola"/>
                <a:cs typeface="Symbola"/>
              </a:rPr>
              <a:t>−𝒍𝒐𝒈</a:t>
            </a:r>
            <a:r>
              <a:rPr sz="2700" spc="82" baseline="3086" dirty="0">
                <a:solidFill>
                  <a:srgbClr val="FF0000"/>
                </a:solidFill>
                <a:latin typeface="Symbola"/>
                <a:cs typeface="Symbola"/>
              </a:rPr>
              <a:t>[</a:t>
            </a:r>
            <a:r>
              <a:rPr spc="55" dirty="0">
                <a:solidFill>
                  <a:srgbClr val="FF0000"/>
                </a:solidFill>
                <a:latin typeface="Symbola"/>
                <a:cs typeface="Symbola"/>
              </a:rPr>
              <a:t>𝑿</a:t>
            </a:r>
            <a:r>
              <a:rPr sz="2700" spc="82" baseline="3086" dirty="0">
                <a:solidFill>
                  <a:srgbClr val="FF0000"/>
                </a:solidFill>
                <a:latin typeface="Symbola"/>
                <a:cs typeface="Symbola"/>
              </a:rPr>
              <a:t>]</a:t>
            </a:r>
            <a:r>
              <a:rPr sz="2700" baseline="3086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dirty="0">
                <a:solidFill>
                  <a:srgbClr val="FF0000"/>
                </a:solidFill>
                <a:latin typeface="Symbola"/>
                <a:cs typeface="Symbola"/>
              </a:rPr>
              <a:t>[𝑿]</a:t>
            </a:r>
            <a:r>
              <a:rPr spc="2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r>
              <a:rPr spc="4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pc="65" dirty="0">
                <a:solidFill>
                  <a:srgbClr val="FF0000"/>
                </a:solidFill>
                <a:latin typeface="Symbola"/>
                <a:cs typeface="Symbola"/>
              </a:rPr>
              <a:t>𝟏𝟎</a:t>
            </a:r>
            <a:r>
              <a:rPr sz="1950" spc="97" baseline="27777" dirty="0">
                <a:solidFill>
                  <a:srgbClr val="FF0000"/>
                </a:solidFill>
                <a:latin typeface="Symbola"/>
                <a:cs typeface="Symbola"/>
              </a:rPr>
              <a:t>−𝒑𝑿</a:t>
            </a:r>
            <a:endParaRPr sz="1950" baseline="27777">
              <a:solidFill>
                <a:prstClr val="black"/>
              </a:solidFill>
              <a:latin typeface="Symbola"/>
              <a:cs typeface="Symbola"/>
            </a:endParaRPr>
          </a:p>
        </p:txBody>
      </p:sp>
    </p:spTree>
    <p:extLst>
      <p:ext uri="{BB962C8B-B14F-4D97-AF65-F5344CB8AC3E}">
        <p14:creationId xmlns:p14="http://schemas.microsoft.com/office/powerpoint/2010/main" val="398954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41265" y="219586"/>
            <a:ext cx="2266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18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59627" y="1076918"/>
            <a:ext cx="469724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Normality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described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number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gram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mole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5079" y="1214143"/>
            <a:ext cx="7236054" cy="6326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equivalents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solute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present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one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litre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solution.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When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we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say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equivalent,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it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number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moles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reactive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units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compound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4342" y="3312674"/>
            <a:ext cx="6994007" cy="6419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45800"/>
              </a:lnSpc>
              <a:spcBef>
                <a:spcPts val="100"/>
              </a:spcBef>
            </a:pP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Equivalent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weight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(Eq.wt):-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5" dirty="0">
                <a:solidFill>
                  <a:prstClr val="black"/>
                </a:solidFill>
                <a:latin typeface="Symbola"/>
                <a:cs typeface="Symbola"/>
                <a:hlinkClick r:id="rId2"/>
              </a:rPr>
              <a:t>Molecular</a:t>
            </a:r>
            <a:r>
              <a:rPr sz="1400" spc="-6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weight</a:t>
            </a:r>
            <a:r>
              <a:rPr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divided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number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reacting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units (H</a:t>
            </a:r>
            <a:r>
              <a:rPr sz="1350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+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acid-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base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electron for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oxidation-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reduction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reaction).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1336" y="3806190"/>
            <a:ext cx="5733826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spcBef>
                <a:spcPts val="105"/>
              </a:spcBef>
            </a:pP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a-</a:t>
            </a:r>
            <a:r>
              <a:rPr sz="1400" spc="4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1400" dirty="0">
                <a:solidFill>
                  <a:prstClr val="black"/>
                </a:solidFill>
                <a:latin typeface="Symbola"/>
                <a:cs typeface="Symbola"/>
              </a:rPr>
              <a:t>𝐄𝐪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4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Symbola"/>
                <a:cs typeface="Symbola"/>
              </a:rPr>
              <a:t>𝐰𝐭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14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Symbola"/>
                <a:cs typeface="Symbola"/>
              </a:rPr>
              <a:t>𝐟𝐨𝐫</a:t>
            </a:r>
            <a:r>
              <a:rPr sz="1400" spc="2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spc="55" dirty="0">
                <a:solidFill>
                  <a:prstClr val="black"/>
                </a:solidFill>
                <a:latin typeface="Symbola"/>
                <a:cs typeface="Symbola"/>
              </a:rPr>
              <a:t>𝐚𝐜𝐢𝐝</a:t>
            </a:r>
            <a:r>
              <a:rPr sz="1400" spc="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−</a:t>
            </a:r>
            <a:r>
              <a:rPr sz="14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85" dirty="0">
                <a:solidFill>
                  <a:prstClr val="black"/>
                </a:solidFill>
                <a:latin typeface="Symbola"/>
                <a:cs typeface="Symbola"/>
              </a:rPr>
              <a:t>𝐛𝐚𝐬𝐞</a:t>
            </a:r>
            <a:r>
              <a:rPr sz="1400" spc="2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spc="55" dirty="0">
                <a:solidFill>
                  <a:prstClr val="black"/>
                </a:solidFill>
                <a:latin typeface="Symbola"/>
                <a:cs typeface="Symbola"/>
              </a:rPr>
              <a:t>𝐫𝐞𝐚𝐜𝐭𝐢𝐨𝐧</a:t>
            </a:r>
            <a:r>
              <a:rPr sz="1400" spc="1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400" spc="30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67" baseline="47222" dirty="0">
                <a:solidFill>
                  <a:prstClr val="black"/>
                </a:solidFill>
                <a:latin typeface="Symbola"/>
                <a:cs typeface="Symbola"/>
                <a:hlinkClick r:id="rId2"/>
              </a:rPr>
              <a:t>Molecular</a:t>
            </a:r>
            <a:r>
              <a:rPr sz="1500" spc="-7" baseline="47222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67" baseline="47222" dirty="0">
                <a:solidFill>
                  <a:prstClr val="black"/>
                </a:solidFill>
                <a:latin typeface="Symbola"/>
                <a:cs typeface="Symbola"/>
              </a:rPr>
              <a:t>𝑤𝑒𝑖𝑔ℎ𝑡(𝑀.𝑤𝑡.)</a:t>
            </a:r>
            <a:endParaRPr sz="1500" baseline="47222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72539" y="3900018"/>
            <a:ext cx="1545259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spcBef>
                <a:spcPts val="95"/>
              </a:spcBef>
            </a:pPr>
            <a:r>
              <a:rPr sz="1000" spc="85" dirty="0">
                <a:solidFill>
                  <a:prstClr val="black"/>
                </a:solidFill>
                <a:latin typeface="Symbola"/>
                <a:cs typeface="Symbola"/>
              </a:rPr>
              <a:t>𝑁𝑜.𝑜𝑓</a:t>
            </a:r>
            <a:r>
              <a:rPr sz="1000" spc="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𝐻</a:t>
            </a:r>
            <a:r>
              <a:rPr sz="1200" baseline="20833" dirty="0">
                <a:solidFill>
                  <a:prstClr val="black"/>
                </a:solidFill>
                <a:latin typeface="Symbola"/>
                <a:cs typeface="Symbola"/>
              </a:rPr>
              <a:t>+</a:t>
            </a:r>
            <a:r>
              <a:rPr sz="1200" spc="157" baseline="20833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55" dirty="0">
                <a:solidFill>
                  <a:prstClr val="black"/>
                </a:solidFill>
                <a:latin typeface="Symbola"/>
                <a:cs typeface="Symbola"/>
              </a:rPr>
              <a:t>𝑜𝑟</a:t>
            </a:r>
            <a:r>
              <a:rPr sz="1000" spc="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𝑂𝐻</a:t>
            </a:r>
            <a:r>
              <a:rPr sz="1200" baseline="20833" dirty="0">
                <a:solidFill>
                  <a:prstClr val="black"/>
                </a:solidFill>
                <a:latin typeface="Symbola"/>
                <a:cs typeface="Symbola"/>
              </a:rPr>
              <a:t>−</a:t>
            </a:r>
            <a:r>
              <a:rPr sz="1200" spc="300" baseline="20833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200" spc="75" baseline="41666" dirty="0">
                <a:solidFill>
                  <a:prstClr val="black"/>
                </a:solidFill>
                <a:latin typeface="Symbola"/>
                <a:cs typeface="Symbola"/>
              </a:rPr>
              <a:t>𝑒𝚐</a:t>
            </a:r>
            <a:endParaRPr sz="1200" baseline="41666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59153" y="3956707"/>
            <a:ext cx="278929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800" spc="50" dirty="0">
                <a:solidFill>
                  <a:prstClr val="black"/>
                </a:solidFill>
                <a:latin typeface="Symbola"/>
                <a:cs typeface="Symbola"/>
              </a:rPr>
              <a:t>𝑚𝑜𝑙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374521" y="3963874"/>
            <a:ext cx="247426" cy="4887"/>
          </a:xfrm>
          <a:custGeom>
            <a:avLst/>
            <a:gdLst/>
            <a:ahLst/>
            <a:cxnLst/>
            <a:rect l="l" t="t" r="r" b="b"/>
            <a:pathLst>
              <a:path w="204470" h="7620">
                <a:moveTo>
                  <a:pt x="204215" y="0"/>
                </a:moveTo>
                <a:lnTo>
                  <a:pt x="0" y="0"/>
                </a:lnTo>
                <a:lnTo>
                  <a:pt x="0" y="7620"/>
                </a:lnTo>
                <a:lnTo>
                  <a:pt x="204215" y="7620"/>
                </a:lnTo>
                <a:lnTo>
                  <a:pt x="2042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919471" y="3892526"/>
            <a:ext cx="1870294" cy="8145"/>
          </a:xfrm>
          <a:custGeom>
            <a:avLst/>
            <a:gdLst/>
            <a:ahLst/>
            <a:cxnLst/>
            <a:rect l="l" t="t" r="r" b="b"/>
            <a:pathLst>
              <a:path w="1545589" h="12700">
                <a:moveTo>
                  <a:pt x="1545589" y="0"/>
                </a:moveTo>
                <a:lnTo>
                  <a:pt x="0" y="0"/>
                </a:lnTo>
                <a:lnTo>
                  <a:pt x="0" y="12191"/>
                </a:lnTo>
                <a:lnTo>
                  <a:pt x="1545589" y="12191"/>
                </a:lnTo>
                <a:lnTo>
                  <a:pt x="15455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01336" y="4116022"/>
            <a:ext cx="6895652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spcBef>
                <a:spcPts val="105"/>
              </a:spcBef>
            </a:pP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b-</a:t>
            </a:r>
            <a:r>
              <a:rPr sz="1400" spc="3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1400" dirty="0">
                <a:solidFill>
                  <a:prstClr val="black"/>
                </a:solidFill>
                <a:latin typeface="Symbola"/>
                <a:cs typeface="Symbola"/>
              </a:rPr>
              <a:t>𝐄𝐪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400" spc="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Symbola"/>
                <a:cs typeface="Symbola"/>
              </a:rPr>
              <a:t>𝐰𝐭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14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Symbola"/>
                <a:cs typeface="Symbola"/>
              </a:rPr>
              <a:t>𝐟𝐨𝐫</a:t>
            </a:r>
            <a:r>
              <a:rPr sz="1400" spc="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spc="45" dirty="0">
                <a:solidFill>
                  <a:prstClr val="black"/>
                </a:solidFill>
                <a:latin typeface="Symbola"/>
                <a:cs typeface="Symbola"/>
              </a:rPr>
              <a:t>𝐨𝐱𝐢𝐝𝐚𝐭𝐢𝐨𝐧</a:t>
            </a:r>
            <a:r>
              <a:rPr sz="1400" spc="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−</a:t>
            </a:r>
            <a:r>
              <a:rPr sz="14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55" dirty="0">
                <a:solidFill>
                  <a:prstClr val="black"/>
                </a:solidFill>
                <a:latin typeface="Symbola"/>
                <a:cs typeface="Symbola"/>
              </a:rPr>
              <a:t>𝐫𝐞𝐝𝐮𝐜𝐭𝐢𝐨𝐧</a:t>
            </a:r>
            <a:r>
              <a:rPr sz="1400" spc="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spc="55" dirty="0">
                <a:solidFill>
                  <a:prstClr val="black"/>
                </a:solidFill>
                <a:latin typeface="Symbola"/>
                <a:cs typeface="Symbola"/>
              </a:rPr>
              <a:t>𝐫𝐞𝐚𝐜𝐭𝐢𝐨𝐧</a:t>
            </a:r>
            <a:r>
              <a:rPr sz="1400" spc="1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=</a:t>
            </a:r>
            <a:r>
              <a:rPr sz="140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400" spc="5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67" baseline="47222" dirty="0">
                <a:solidFill>
                  <a:prstClr val="black"/>
                </a:solidFill>
                <a:latin typeface="Symbola"/>
                <a:cs typeface="Symbola"/>
                <a:hlinkClick r:id="rId2"/>
              </a:rPr>
              <a:t>Molecular</a:t>
            </a:r>
            <a:r>
              <a:rPr sz="1500" baseline="47222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67" baseline="47222" dirty="0">
                <a:solidFill>
                  <a:prstClr val="black"/>
                </a:solidFill>
                <a:latin typeface="Symbola"/>
                <a:cs typeface="Symbola"/>
              </a:rPr>
              <a:t>𝑤𝑒𝑖𝑔ℎ𝑡(𝑀.𝑤𝑡.)</a:t>
            </a:r>
            <a:endParaRPr sz="1500" baseline="47222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93377" y="4209850"/>
            <a:ext cx="1427693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spcBef>
                <a:spcPts val="95"/>
              </a:spcBef>
            </a:pPr>
            <a:r>
              <a:rPr sz="1000" spc="85" dirty="0">
                <a:solidFill>
                  <a:prstClr val="black"/>
                </a:solidFill>
                <a:latin typeface="Symbola"/>
                <a:cs typeface="Symbola"/>
              </a:rPr>
              <a:t>𝑁𝑜.𝑜𝑓</a:t>
            </a:r>
            <a:r>
              <a:rPr sz="1000" spc="2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55" dirty="0">
                <a:solidFill>
                  <a:prstClr val="black"/>
                </a:solidFill>
                <a:latin typeface="Symbola"/>
                <a:cs typeface="Symbola"/>
              </a:rPr>
              <a:t>𝑒𝑙𝑒𝑐𝑡𝑟𝑜𝑛</a:t>
            </a:r>
            <a:r>
              <a:rPr sz="1000" spc="35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200" spc="75" baseline="41666" dirty="0">
                <a:solidFill>
                  <a:prstClr val="black"/>
                </a:solidFill>
                <a:latin typeface="Symbola"/>
                <a:cs typeface="Symbola"/>
              </a:rPr>
              <a:t>𝑒𝚐</a:t>
            </a:r>
            <a:endParaRPr sz="1200" baseline="41666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462425" y="4266540"/>
            <a:ext cx="278929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800" spc="50" dirty="0">
                <a:solidFill>
                  <a:prstClr val="black"/>
                </a:solidFill>
                <a:latin typeface="Symbola"/>
                <a:cs typeface="Symbola"/>
              </a:rPr>
              <a:t>𝑚𝑜𝑙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477793" y="4273706"/>
            <a:ext cx="247426" cy="4887"/>
          </a:xfrm>
          <a:custGeom>
            <a:avLst/>
            <a:gdLst/>
            <a:ahLst/>
            <a:cxnLst/>
            <a:rect l="l" t="t" r="r" b="b"/>
            <a:pathLst>
              <a:path w="204470" h="7620">
                <a:moveTo>
                  <a:pt x="204215" y="0"/>
                </a:moveTo>
                <a:lnTo>
                  <a:pt x="0" y="0"/>
                </a:lnTo>
                <a:lnTo>
                  <a:pt x="0" y="7620"/>
                </a:lnTo>
                <a:lnTo>
                  <a:pt x="204215" y="7620"/>
                </a:lnTo>
                <a:lnTo>
                  <a:pt x="2042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114492" y="4202358"/>
            <a:ext cx="1835716" cy="8145"/>
          </a:xfrm>
          <a:custGeom>
            <a:avLst/>
            <a:gdLst/>
            <a:ahLst/>
            <a:cxnLst/>
            <a:rect l="l" t="t" r="r" b="b"/>
            <a:pathLst>
              <a:path w="1517015" h="12700">
                <a:moveTo>
                  <a:pt x="1516633" y="0"/>
                </a:moveTo>
                <a:lnTo>
                  <a:pt x="0" y="0"/>
                </a:lnTo>
                <a:lnTo>
                  <a:pt x="0" y="12191"/>
                </a:lnTo>
                <a:lnTo>
                  <a:pt x="1516633" y="12191"/>
                </a:lnTo>
                <a:lnTo>
                  <a:pt x="15166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28845" y="4979379"/>
            <a:ext cx="247426" cy="4887"/>
          </a:xfrm>
          <a:custGeom>
            <a:avLst/>
            <a:gdLst/>
            <a:ahLst/>
            <a:cxnLst/>
            <a:rect l="l" t="t" r="r" b="b"/>
            <a:pathLst>
              <a:path w="204470" h="7620">
                <a:moveTo>
                  <a:pt x="204216" y="0"/>
                </a:moveTo>
                <a:lnTo>
                  <a:pt x="0" y="0"/>
                </a:lnTo>
                <a:lnTo>
                  <a:pt x="0" y="7620"/>
                </a:lnTo>
                <a:lnTo>
                  <a:pt x="204216" y="7620"/>
                </a:lnTo>
                <a:lnTo>
                  <a:pt x="2042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454895" y="4908030"/>
            <a:ext cx="1904104" cy="8145"/>
          </a:xfrm>
          <a:custGeom>
            <a:avLst/>
            <a:gdLst/>
            <a:ahLst/>
            <a:cxnLst/>
            <a:rect l="l" t="t" r="r" b="b"/>
            <a:pathLst>
              <a:path w="1573529" h="12700">
                <a:moveTo>
                  <a:pt x="1573022" y="0"/>
                </a:moveTo>
                <a:lnTo>
                  <a:pt x="0" y="0"/>
                </a:lnTo>
                <a:lnTo>
                  <a:pt x="0" y="12192"/>
                </a:lnTo>
                <a:lnTo>
                  <a:pt x="1573022" y="12192"/>
                </a:lnTo>
                <a:lnTo>
                  <a:pt x="15730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638852" y="4908030"/>
            <a:ext cx="2262178" cy="8145"/>
          </a:xfrm>
          <a:custGeom>
            <a:avLst/>
            <a:gdLst/>
            <a:ahLst/>
            <a:cxnLst/>
            <a:rect l="l" t="t" r="r" b="b"/>
            <a:pathLst>
              <a:path w="1869439" h="12700">
                <a:moveTo>
                  <a:pt x="1869058" y="0"/>
                </a:moveTo>
                <a:lnTo>
                  <a:pt x="0" y="0"/>
                </a:lnTo>
                <a:lnTo>
                  <a:pt x="0" y="12192"/>
                </a:lnTo>
                <a:lnTo>
                  <a:pt x="1869058" y="12192"/>
                </a:lnTo>
                <a:lnTo>
                  <a:pt x="18690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24342" y="4321664"/>
            <a:ext cx="7184571" cy="11695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marR="382905" indent="-229235">
              <a:lnSpc>
                <a:spcPct val="150000"/>
              </a:lnSpc>
              <a:spcBef>
                <a:spcPts val="100"/>
              </a:spcBef>
            </a:pP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Example</a:t>
            </a:r>
            <a:r>
              <a:rPr sz="14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11:</a:t>
            </a:r>
            <a:r>
              <a:rPr sz="1400" b="1" spc="-4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equivalent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weight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following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substances: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a-</a:t>
            </a:r>
            <a:r>
              <a:rPr sz="2100" b="1" spc="35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NH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OH</a:t>
            </a:r>
            <a:r>
              <a:rPr sz="2100" b="1" spc="-2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(in</a:t>
            </a:r>
            <a:r>
              <a:rPr sz="2100" b="1" spc="-3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reaction</a:t>
            </a:r>
            <a:r>
              <a:rPr sz="2100" b="1" spc="-5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with</a:t>
            </a:r>
            <a:r>
              <a:rPr sz="2100" b="1" spc="-2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spc="-3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HCl).</a:t>
            </a:r>
            <a:endParaRPr sz="2100" baseline="396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87680">
              <a:spcBef>
                <a:spcPts val="275"/>
              </a:spcBef>
            </a:pPr>
            <a:r>
              <a:rPr sz="2100" spc="30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2100" spc="30" baseline="-33730" dirty="0">
                <a:solidFill>
                  <a:prstClr val="black"/>
                </a:solidFill>
                <a:latin typeface="Symbola"/>
                <a:cs typeface="Symbola"/>
              </a:rPr>
              <a:t>𝐄𝐪</a:t>
            </a:r>
            <a:r>
              <a:rPr sz="2100" spc="30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2100" spc="-22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spc="44" baseline="-33730" dirty="0">
                <a:solidFill>
                  <a:prstClr val="black"/>
                </a:solidFill>
                <a:latin typeface="Symbola"/>
                <a:cs typeface="Symbola"/>
              </a:rPr>
              <a:t>𝐰𝐭</a:t>
            </a:r>
            <a:r>
              <a:rPr sz="2100" spc="44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2100" spc="-15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spc="44" baseline="-3373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2100" spc="359" baseline="-337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60" dirty="0">
                <a:solidFill>
                  <a:prstClr val="black"/>
                </a:solidFill>
                <a:latin typeface="Symbola"/>
                <a:cs typeface="Symbola"/>
                <a:hlinkClick r:id="rId2"/>
              </a:rPr>
              <a:t>𝑀𝑜𝑙𝑒𝑐𝑢𝑙𝑎𝑟</a:t>
            </a:r>
            <a:r>
              <a:rPr sz="1000" spc="1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55" dirty="0">
                <a:solidFill>
                  <a:prstClr val="black"/>
                </a:solidFill>
                <a:latin typeface="Symbola"/>
                <a:cs typeface="Symbola"/>
              </a:rPr>
              <a:t>𝑤𝑒𝑖𝑔ℎ𝑡(𝑀.𝑤𝑡.)</a:t>
            </a:r>
            <a:r>
              <a:rPr sz="1000" spc="1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100" spc="44" baseline="-3373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2100" spc="22" baseline="-337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[(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1×14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+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5×1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+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1×16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)]</a:t>
            </a:r>
            <a:r>
              <a:rPr sz="1500" spc="-60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10" dirty="0">
                <a:solidFill>
                  <a:prstClr val="black"/>
                </a:solidFill>
                <a:latin typeface="Symbola"/>
                <a:cs typeface="Symbola"/>
              </a:rPr>
              <a:t>𝑔/𝑚𝑜𝑙</a:t>
            </a:r>
            <a:r>
              <a:rPr sz="1000" spc="17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100" spc="44" baseline="-33730" dirty="0">
                <a:solidFill>
                  <a:prstClr val="black"/>
                </a:solidFill>
                <a:latin typeface="Symbola"/>
                <a:cs typeface="Symbola"/>
              </a:rPr>
              <a:t>= </a:t>
            </a:r>
            <a:r>
              <a:rPr sz="2100" spc="112" baseline="-33730" dirty="0">
                <a:solidFill>
                  <a:prstClr val="black"/>
                </a:solidFill>
                <a:latin typeface="Symbola"/>
                <a:cs typeface="Symbola"/>
              </a:rPr>
              <a:t>35</a:t>
            </a:r>
            <a:r>
              <a:rPr sz="2100" spc="-82" baseline="-337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100" spc="187" baseline="-33730" dirty="0">
                <a:solidFill>
                  <a:prstClr val="black"/>
                </a:solidFill>
                <a:latin typeface="Symbola"/>
                <a:cs typeface="Symbola"/>
              </a:rPr>
              <a:t>𝑔/𝑒𝑞</a:t>
            </a:r>
            <a:endParaRPr sz="2100" baseline="-33730">
              <a:solidFill>
                <a:prstClr val="black"/>
              </a:solidFill>
              <a:latin typeface="Symbola"/>
              <a:cs typeface="Symbola"/>
            </a:endParaRPr>
          </a:p>
          <a:p>
            <a:pPr marR="43180" algn="ctr">
              <a:lnSpc>
                <a:spcPts val="950"/>
              </a:lnSpc>
              <a:spcBef>
                <a:spcPts val="290"/>
              </a:spcBef>
              <a:tabLst>
                <a:tab pos="2283460" algn="l"/>
              </a:tabLst>
            </a:pPr>
            <a:r>
              <a:rPr sz="1000" spc="85" dirty="0">
                <a:solidFill>
                  <a:prstClr val="black"/>
                </a:solidFill>
                <a:latin typeface="Symbola"/>
                <a:cs typeface="Symbola"/>
              </a:rPr>
              <a:t>𝑁𝑜.𝑜𝑓</a:t>
            </a:r>
            <a:r>
              <a:rPr sz="1000" spc="4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𝐻</a:t>
            </a:r>
            <a:r>
              <a:rPr sz="1200" baseline="20833" dirty="0">
                <a:solidFill>
                  <a:prstClr val="black"/>
                </a:solidFill>
                <a:latin typeface="Symbola"/>
                <a:cs typeface="Symbola"/>
              </a:rPr>
              <a:t>+</a:t>
            </a:r>
            <a:r>
              <a:rPr sz="1200" spc="135" baseline="20833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55" dirty="0">
                <a:solidFill>
                  <a:prstClr val="black"/>
                </a:solidFill>
                <a:latin typeface="Symbola"/>
                <a:cs typeface="Symbola"/>
              </a:rPr>
              <a:t>𝑜𝑟</a:t>
            </a:r>
            <a:r>
              <a:rPr sz="1000" spc="5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𝑂𝐻</a:t>
            </a:r>
            <a:r>
              <a:rPr sz="1200" baseline="20833" dirty="0">
                <a:solidFill>
                  <a:prstClr val="black"/>
                </a:solidFill>
                <a:latin typeface="Symbola"/>
                <a:cs typeface="Symbola"/>
              </a:rPr>
              <a:t>−</a:t>
            </a:r>
            <a:r>
              <a:rPr sz="1200" spc="315" baseline="20833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200" spc="75" baseline="41666" dirty="0">
                <a:solidFill>
                  <a:prstClr val="black"/>
                </a:solidFill>
                <a:latin typeface="Symbola"/>
                <a:cs typeface="Symbola"/>
              </a:rPr>
              <a:t>𝑒𝚐</a:t>
            </a:r>
            <a:r>
              <a:rPr sz="1200" baseline="41666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500" spc="112" baseline="2777" dirty="0">
                <a:solidFill>
                  <a:prstClr val="black"/>
                </a:solidFill>
                <a:latin typeface="Symbola"/>
                <a:cs typeface="Symbola"/>
              </a:rPr>
              <a:t>1</a:t>
            </a:r>
            <a:r>
              <a:rPr sz="1500" spc="-52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127" baseline="2777" dirty="0">
                <a:solidFill>
                  <a:prstClr val="black"/>
                </a:solidFill>
                <a:latin typeface="Symbola"/>
                <a:cs typeface="Symbola"/>
              </a:rPr>
              <a:t>𝑒𝑞/𝑚𝑜𝑙</a:t>
            </a:r>
            <a:endParaRPr sz="1500" baseline="2777">
              <a:solidFill>
                <a:prstClr val="black"/>
              </a:solidFill>
              <a:latin typeface="Symbola"/>
              <a:cs typeface="Symbola"/>
            </a:endParaRPr>
          </a:p>
          <a:p>
            <a:pPr marR="593090" algn="ctr">
              <a:lnSpc>
                <a:spcPts val="710"/>
              </a:lnSpc>
            </a:pPr>
            <a:r>
              <a:rPr sz="800" spc="50" dirty="0">
                <a:solidFill>
                  <a:prstClr val="black"/>
                </a:solidFill>
                <a:latin typeface="Symbola"/>
                <a:cs typeface="Symbola"/>
              </a:rPr>
              <a:t>𝑚𝑜𝑙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2072" y="5096585"/>
            <a:ext cx="22283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b-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62178" y="5104405"/>
            <a:ext cx="302136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r>
              <a:rPr sz="900" b="1" spc="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(in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reaction</a:t>
            </a:r>
            <a:r>
              <a:rPr sz="2100" b="1" spc="-6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with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spc="-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NaOH)</a:t>
            </a:r>
            <a:endParaRPr sz="2100" baseline="3968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936223" y="5488843"/>
            <a:ext cx="247426" cy="4887"/>
          </a:xfrm>
          <a:custGeom>
            <a:avLst/>
            <a:gdLst/>
            <a:ahLst/>
            <a:cxnLst/>
            <a:rect l="l" t="t" r="r" b="b"/>
            <a:pathLst>
              <a:path w="204470" h="7620">
                <a:moveTo>
                  <a:pt x="204215" y="0"/>
                </a:moveTo>
                <a:lnTo>
                  <a:pt x="0" y="0"/>
                </a:lnTo>
                <a:lnTo>
                  <a:pt x="0" y="7620"/>
                </a:lnTo>
                <a:lnTo>
                  <a:pt x="204215" y="7620"/>
                </a:lnTo>
                <a:lnTo>
                  <a:pt x="2042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462271" y="5417494"/>
            <a:ext cx="1904104" cy="8145"/>
          </a:xfrm>
          <a:custGeom>
            <a:avLst/>
            <a:gdLst/>
            <a:ahLst/>
            <a:cxnLst/>
            <a:rect l="l" t="t" r="r" b="b"/>
            <a:pathLst>
              <a:path w="1573529" h="12700">
                <a:moveTo>
                  <a:pt x="1573021" y="0"/>
                </a:moveTo>
                <a:lnTo>
                  <a:pt x="0" y="0"/>
                </a:lnTo>
                <a:lnTo>
                  <a:pt x="0" y="12192"/>
                </a:lnTo>
                <a:lnTo>
                  <a:pt x="1573021" y="12192"/>
                </a:lnTo>
                <a:lnTo>
                  <a:pt x="15730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646227" y="5417494"/>
            <a:ext cx="2173812" cy="8145"/>
          </a:xfrm>
          <a:custGeom>
            <a:avLst/>
            <a:gdLst/>
            <a:ahLst/>
            <a:cxnLst/>
            <a:rect l="l" t="t" r="r" b="b"/>
            <a:pathLst>
              <a:path w="1796414" h="12700">
                <a:moveTo>
                  <a:pt x="1795907" y="0"/>
                </a:moveTo>
                <a:lnTo>
                  <a:pt x="0" y="0"/>
                </a:lnTo>
                <a:lnTo>
                  <a:pt x="0" y="12192"/>
                </a:lnTo>
                <a:lnTo>
                  <a:pt x="1795907" y="12192"/>
                </a:lnTo>
                <a:lnTo>
                  <a:pt x="17959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62593" y="5229826"/>
            <a:ext cx="6549870" cy="538609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50800">
              <a:spcBef>
                <a:spcPts val="520"/>
              </a:spcBef>
            </a:pPr>
            <a:r>
              <a:rPr sz="2100" spc="30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2100" spc="30" baseline="-33730" dirty="0">
                <a:solidFill>
                  <a:prstClr val="black"/>
                </a:solidFill>
                <a:latin typeface="Symbola"/>
                <a:cs typeface="Symbola"/>
              </a:rPr>
              <a:t>𝐄𝐪</a:t>
            </a:r>
            <a:r>
              <a:rPr sz="2100" spc="30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2100" spc="-30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spc="44" baseline="-33730" dirty="0">
                <a:solidFill>
                  <a:prstClr val="black"/>
                </a:solidFill>
                <a:latin typeface="Symbola"/>
                <a:cs typeface="Symbola"/>
              </a:rPr>
              <a:t>𝐰𝐭</a:t>
            </a:r>
            <a:r>
              <a:rPr sz="2100" spc="44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2100" spc="-22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spc="44" baseline="-3373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2100" spc="345" baseline="-337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60" dirty="0">
                <a:solidFill>
                  <a:prstClr val="black"/>
                </a:solidFill>
                <a:latin typeface="Symbola"/>
                <a:cs typeface="Symbola"/>
                <a:hlinkClick r:id="rId2"/>
              </a:rPr>
              <a:t>𝑀𝑜𝑙𝑒𝑐𝑢𝑙𝑎𝑟</a:t>
            </a:r>
            <a:r>
              <a:rPr sz="1000" spc="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55" dirty="0">
                <a:solidFill>
                  <a:prstClr val="black"/>
                </a:solidFill>
                <a:latin typeface="Symbola"/>
                <a:cs typeface="Symbola"/>
              </a:rPr>
              <a:t>𝑤𝑒𝑖𝑔ℎ𝑡(𝑀.𝑤𝑡.)</a:t>
            </a:r>
            <a:r>
              <a:rPr sz="1000" spc="1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100" spc="44" baseline="-3373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2100" spc="22" baseline="-337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[(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2×1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+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2×1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+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4×16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)]</a:t>
            </a:r>
            <a:r>
              <a:rPr sz="1500" spc="-44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10" dirty="0">
                <a:solidFill>
                  <a:prstClr val="black"/>
                </a:solidFill>
                <a:latin typeface="Symbola"/>
                <a:cs typeface="Symbola"/>
              </a:rPr>
              <a:t>𝑔/𝑚𝑜𝑙</a:t>
            </a:r>
            <a:r>
              <a:rPr sz="1000" spc="16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100" spc="44" baseline="-3373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2100" spc="22" baseline="-337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100" spc="112" baseline="-33730" dirty="0">
                <a:solidFill>
                  <a:prstClr val="black"/>
                </a:solidFill>
                <a:latin typeface="Symbola"/>
                <a:cs typeface="Symbola"/>
              </a:rPr>
              <a:t>34</a:t>
            </a:r>
            <a:r>
              <a:rPr sz="2100" spc="-75" baseline="-337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100" spc="187" baseline="-33730" dirty="0">
                <a:solidFill>
                  <a:prstClr val="black"/>
                </a:solidFill>
                <a:latin typeface="Symbola"/>
                <a:cs typeface="Symbola"/>
              </a:rPr>
              <a:t>𝑔/𝑒𝑞</a:t>
            </a:r>
            <a:endParaRPr sz="2100" baseline="-33730">
              <a:solidFill>
                <a:prstClr val="black"/>
              </a:solidFill>
              <a:latin typeface="Symbola"/>
              <a:cs typeface="Symbola"/>
            </a:endParaRPr>
          </a:p>
          <a:p>
            <a:pPr marL="1088390">
              <a:lnSpc>
                <a:spcPts val="950"/>
              </a:lnSpc>
              <a:spcBef>
                <a:spcPts val="290"/>
              </a:spcBef>
              <a:tabLst>
                <a:tab pos="3333750" algn="l"/>
              </a:tabLst>
            </a:pPr>
            <a:r>
              <a:rPr sz="1000" spc="85" dirty="0">
                <a:solidFill>
                  <a:prstClr val="black"/>
                </a:solidFill>
                <a:latin typeface="Symbola"/>
                <a:cs typeface="Symbola"/>
              </a:rPr>
              <a:t>𝑁𝑜.𝑜𝑓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𝐻</a:t>
            </a:r>
            <a:r>
              <a:rPr sz="1200" baseline="20833" dirty="0">
                <a:solidFill>
                  <a:prstClr val="black"/>
                </a:solidFill>
                <a:latin typeface="Symbola"/>
                <a:cs typeface="Symbola"/>
              </a:rPr>
              <a:t>+</a:t>
            </a:r>
            <a:r>
              <a:rPr sz="1200" spc="157" baseline="20833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55" dirty="0">
                <a:solidFill>
                  <a:prstClr val="black"/>
                </a:solidFill>
                <a:latin typeface="Symbola"/>
                <a:cs typeface="Symbola"/>
              </a:rPr>
              <a:t>𝑜𝑟</a:t>
            </a:r>
            <a:r>
              <a:rPr sz="1000" spc="4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𝑂𝐻</a:t>
            </a:r>
            <a:r>
              <a:rPr sz="1200" baseline="20833" dirty="0">
                <a:solidFill>
                  <a:prstClr val="black"/>
                </a:solidFill>
                <a:latin typeface="Symbola"/>
                <a:cs typeface="Symbola"/>
              </a:rPr>
              <a:t>−</a:t>
            </a:r>
            <a:r>
              <a:rPr sz="1200" spc="307" baseline="20833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200" spc="75" baseline="41666" dirty="0">
                <a:solidFill>
                  <a:prstClr val="black"/>
                </a:solidFill>
                <a:latin typeface="Symbola"/>
                <a:cs typeface="Symbola"/>
              </a:rPr>
              <a:t>𝑒𝚐</a:t>
            </a:r>
            <a:r>
              <a:rPr sz="1200" baseline="41666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500" spc="112" baseline="2777" dirty="0">
                <a:solidFill>
                  <a:prstClr val="black"/>
                </a:solidFill>
                <a:latin typeface="Symbola"/>
                <a:cs typeface="Symbola"/>
              </a:rPr>
              <a:t>2</a:t>
            </a:r>
            <a:r>
              <a:rPr sz="1500" spc="-52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127" baseline="2777" dirty="0">
                <a:solidFill>
                  <a:prstClr val="black"/>
                </a:solidFill>
                <a:latin typeface="Symbola"/>
                <a:cs typeface="Symbola"/>
              </a:rPr>
              <a:t>𝑒𝑞/𝑚𝑜𝑙</a:t>
            </a:r>
            <a:endParaRPr sz="1500" baseline="2777">
              <a:solidFill>
                <a:prstClr val="black"/>
              </a:solidFill>
              <a:latin typeface="Symbola"/>
              <a:cs typeface="Symbola"/>
            </a:endParaRPr>
          </a:p>
          <a:p>
            <a:pPr marR="946785" algn="ctr">
              <a:lnSpc>
                <a:spcPts val="710"/>
              </a:lnSpc>
            </a:pPr>
            <a:r>
              <a:rPr sz="800" spc="50" dirty="0">
                <a:solidFill>
                  <a:prstClr val="black"/>
                </a:solidFill>
                <a:latin typeface="Symbola"/>
                <a:cs typeface="Symbola"/>
              </a:rPr>
              <a:t>𝑚𝑜𝑙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32073" y="5605805"/>
            <a:ext cx="19901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c-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31443" y="5613623"/>
            <a:ext cx="328953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KMnO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r>
              <a:rPr sz="900" b="1" spc="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[Mn</a:t>
            </a:r>
            <a:r>
              <a:rPr sz="1350" b="1" baseline="37037" dirty="0">
                <a:solidFill>
                  <a:prstClr val="black"/>
                </a:solidFill>
                <a:latin typeface="Times New Roman"/>
                <a:cs typeface="Times New Roman"/>
              </a:rPr>
              <a:t>7+</a:t>
            </a:r>
            <a:r>
              <a:rPr sz="1350" b="1" spc="150" baseline="3703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2100" b="1" spc="-3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reduced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spc="-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Mn</a:t>
            </a:r>
            <a:r>
              <a:rPr sz="1350" b="1" spc="-15" baseline="37037" dirty="0">
                <a:solidFill>
                  <a:prstClr val="black"/>
                </a:solidFill>
                <a:latin typeface="Times New Roman"/>
                <a:cs typeface="Times New Roman"/>
              </a:rPr>
              <a:t>2+</a:t>
            </a:r>
            <a:r>
              <a:rPr sz="2100" b="1" spc="-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].</a:t>
            </a:r>
            <a:endParaRPr sz="2100" baseline="3968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858767" y="5999039"/>
            <a:ext cx="247426" cy="4887"/>
          </a:xfrm>
          <a:custGeom>
            <a:avLst/>
            <a:gdLst/>
            <a:ahLst/>
            <a:cxnLst/>
            <a:rect l="l" t="t" r="r" b="b"/>
            <a:pathLst>
              <a:path w="204470" h="7620">
                <a:moveTo>
                  <a:pt x="204216" y="0"/>
                </a:moveTo>
                <a:lnTo>
                  <a:pt x="0" y="0"/>
                </a:lnTo>
                <a:lnTo>
                  <a:pt x="0" y="7619"/>
                </a:lnTo>
                <a:lnTo>
                  <a:pt x="204216" y="7619"/>
                </a:lnTo>
                <a:lnTo>
                  <a:pt x="2042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462271" y="5927690"/>
            <a:ext cx="1904104" cy="8145"/>
          </a:xfrm>
          <a:custGeom>
            <a:avLst/>
            <a:gdLst/>
            <a:ahLst/>
            <a:cxnLst/>
            <a:rect l="l" t="t" r="r" b="b"/>
            <a:pathLst>
              <a:path w="1573529" h="12700">
                <a:moveTo>
                  <a:pt x="1573021" y="0"/>
                </a:moveTo>
                <a:lnTo>
                  <a:pt x="0" y="0"/>
                </a:lnTo>
                <a:lnTo>
                  <a:pt x="0" y="12192"/>
                </a:lnTo>
                <a:lnTo>
                  <a:pt x="1573021" y="12192"/>
                </a:lnTo>
                <a:lnTo>
                  <a:pt x="15730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646227" y="5927690"/>
            <a:ext cx="2346703" cy="8145"/>
          </a:xfrm>
          <a:custGeom>
            <a:avLst/>
            <a:gdLst/>
            <a:ahLst/>
            <a:cxnLst/>
            <a:rect l="l" t="t" r="r" b="b"/>
            <a:pathLst>
              <a:path w="1939289" h="12700">
                <a:moveTo>
                  <a:pt x="1939163" y="0"/>
                </a:moveTo>
                <a:lnTo>
                  <a:pt x="0" y="0"/>
                </a:lnTo>
                <a:lnTo>
                  <a:pt x="0" y="12192"/>
                </a:lnTo>
                <a:lnTo>
                  <a:pt x="1939163" y="12192"/>
                </a:lnTo>
                <a:lnTo>
                  <a:pt x="19391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62594" y="5740021"/>
            <a:ext cx="6887199" cy="538609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50800">
              <a:spcBef>
                <a:spcPts val="520"/>
              </a:spcBef>
            </a:pPr>
            <a:r>
              <a:rPr sz="2100" spc="30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2100" spc="30" baseline="-33730" dirty="0">
                <a:solidFill>
                  <a:prstClr val="black"/>
                </a:solidFill>
                <a:latin typeface="Symbola"/>
                <a:cs typeface="Symbola"/>
              </a:rPr>
              <a:t>𝐄𝐪</a:t>
            </a:r>
            <a:r>
              <a:rPr sz="2100" spc="30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2100" spc="-15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spc="44" baseline="-33730" dirty="0">
                <a:solidFill>
                  <a:prstClr val="black"/>
                </a:solidFill>
                <a:latin typeface="Symbola"/>
                <a:cs typeface="Symbola"/>
              </a:rPr>
              <a:t>𝐰𝐭</a:t>
            </a:r>
            <a:r>
              <a:rPr sz="2100" spc="44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2100" spc="-7" baseline="-337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spc="44" baseline="-3373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2100" spc="367" baseline="-337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60" dirty="0">
                <a:solidFill>
                  <a:prstClr val="black"/>
                </a:solidFill>
                <a:latin typeface="Symbola"/>
                <a:cs typeface="Symbola"/>
                <a:hlinkClick r:id="rId2"/>
              </a:rPr>
              <a:t>𝑀𝑜𝑙𝑒𝑐𝑢𝑙𝑎𝑟</a:t>
            </a:r>
            <a:r>
              <a:rPr sz="1000" spc="1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55" dirty="0">
                <a:solidFill>
                  <a:prstClr val="black"/>
                </a:solidFill>
                <a:latin typeface="Symbola"/>
                <a:cs typeface="Symbola"/>
              </a:rPr>
              <a:t>𝑤𝑒𝑖𝑔ℎ𝑡(𝑀.𝑤𝑡.)</a:t>
            </a:r>
            <a:r>
              <a:rPr sz="1000" spc="14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100" spc="44" baseline="-3373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2100" spc="37" baseline="-337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[(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1×39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+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1×55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+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30" dirty="0">
                <a:solidFill>
                  <a:prstClr val="black"/>
                </a:solidFill>
                <a:latin typeface="Symbola"/>
                <a:cs typeface="Symbola"/>
              </a:rPr>
              <a:t>4×16</a:t>
            </a:r>
            <a:r>
              <a:rPr sz="1500" spc="44" baseline="2777" dirty="0">
                <a:solidFill>
                  <a:prstClr val="black"/>
                </a:solidFill>
                <a:latin typeface="Symbola"/>
                <a:cs typeface="Symbola"/>
              </a:rPr>
              <a:t>)]</a:t>
            </a:r>
            <a:r>
              <a:rPr sz="1500" spc="-52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14" dirty="0">
                <a:solidFill>
                  <a:prstClr val="black"/>
                </a:solidFill>
                <a:latin typeface="Symbola"/>
                <a:cs typeface="Symbola"/>
              </a:rPr>
              <a:t>𝑔/𝑚𝑜𝑙</a:t>
            </a:r>
            <a:r>
              <a:rPr sz="1000" spc="17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100" spc="44" baseline="-3373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2100" spc="60" baseline="-337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100" spc="44" baseline="-33730" dirty="0">
                <a:solidFill>
                  <a:prstClr val="black"/>
                </a:solidFill>
                <a:latin typeface="Symbola"/>
                <a:cs typeface="Symbola"/>
              </a:rPr>
              <a:t>31.6</a:t>
            </a:r>
            <a:r>
              <a:rPr sz="2100" spc="-75" baseline="-337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100" spc="187" baseline="-33730" dirty="0">
                <a:solidFill>
                  <a:prstClr val="black"/>
                </a:solidFill>
                <a:latin typeface="Symbola"/>
                <a:cs typeface="Symbola"/>
              </a:rPr>
              <a:t>𝑔/𝑒𝑞</a:t>
            </a:r>
            <a:endParaRPr sz="2100" baseline="-33730">
              <a:solidFill>
                <a:prstClr val="black"/>
              </a:solidFill>
              <a:latin typeface="Symbola"/>
              <a:cs typeface="Symbola"/>
            </a:endParaRPr>
          </a:p>
          <a:p>
            <a:pPr marL="1122045">
              <a:lnSpc>
                <a:spcPts val="950"/>
              </a:lnSpc>
              <a:spcBef>
                <a:spcPts val="290"/>
              </a:spcBef>
              <a:tabLst>
                <a:tab pos="3405504" algn="l"/>
              </a:tabLst>
            </a:pPr>
            <a:r>
              <a:rPr sz="1000" spc="90" dirty="0">
                <a:solidFill>
                  <a:prstClr val="black"/>
                </a:solidFill>
                <a:latin typeface="Symbola"/>
                <a:cs typeface="Symbola"/>
              </a:rPr>
              <a:t>𝑁𝑜.𝑜𝑓</a:t>
            </a:r>
            <a:r>
              <a:rPr sz="1000" spc="1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55" dirty="0">
                <a:solidFill>
                  <a:prstClr val="black"/>
                </a:solidFill>
                <a:latin typeface="Symbola"/>
                <a:cs typeface="Symbola"/>
              </a:rPr>
              <a:t>𝑒𝑙𝑒𝑐𝑡𝑟𝑜𝑛</a:t>
            </a:r>
            <a:r>
              <a:rPr sz="1000" spc="3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200" spc="75" baseline="41666" dirty="0">
                <a:solidFill>
                  <a:prstClr val="black"/>
                </a:solidFill>
                <a:latin typeface="Symbola"/>
                <a:cs typeface="Symbola"/>
              </a:rPr>
              <a:t>𝑒𝚐</a:t>
            </a:r>
            <a:r>
              <a:rPr sz="1200" baseline="41666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500" spc="112" baseline="2777" dirty="0">
                <a:solidFill>
                  <a:prstClr val="black"/>
                </a:solidFill>
                <a:latin typeface="Symbola"/>
                <a:cs typeface="Symbola"/>
              </a:rPr>
              <a:t>5</a:t>
            </a:r>
            <a:r>
              <a:rPr sz="1500" spc="-52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127" baseline="2777" dirty="0">
                <a:solidFill>
                  <a:prstClr val="black"/>
                </a:solidFill>
                <a:latin typeface="Symbola"/>
                <a:cs typeface="Symbola"/>
              </a:rPr>
              <a:t>𝑒𝑞/𝑚𝑜𝑙</a:t>
            </a:r>
            <a:endParaRPr sz="1500" baseline="2777">
              <a:solidFill>
                <a:prstClr val="black"/>
              </a:solidFill>
              <a:latin typeface="Symbola"/>
              <a:cs typeface="Symbola"/>
            </a:endParaRPr>
          </a:p>
          <a:p>
            <a:pPr marR="1352550" algn="ctr">
              <a:lnSpc>
                <a:spcPts val="710"/>
              </a:lnSpc>
            </a:pPr>
            <a:r>
              <a:rPr sz="800" spc="50" dirty="0">
                <a:solidFill>
                  <a:prstClr val="black"/>
                </a:solidFill>
                <a:latin typeface="Symbola"/>
                <a:cs typeface="Symbola"/>
              </a:rPr>
              <a:t>𝑚𝑜𝑙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875980" y="903113"/>
            <a:ext cx="2295221" cy="339642"/>
            <a:chOff x="723900" y="1408188"/>
            <a:chExt cx="1896745" cy="529590"/>
          </a:xfrm>
        </p:grpSpPr>
        <p:pic>
          <p:nvPicPr>
            <p:cNvPr id="37" name="object 3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900" y="1408188"/>
              <a:ext cx="1896618" cy="529577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796289" y="1480057"/>
              <a:ext cx="1724660" cy="388620"/>
            </a:xfrm>
            <a:custGeom>
              <a:avLst/>
              <a:gdLst/>
              <a:ahLst/>
              <a:cxnLst/>
              <a:rect l="l" t="t" r="r" b="b"/>
              <a:pathLst>
                <a:path w="1724660" h="388619">
                  <a:moveTo>
                    <a:pt x="1398270" y="0"/>
                  </a:moveTo>
                  <a:lnTo>
                    <a:pt x="64769" y="0"/>
                  </a:lnTo>
                  <a:lnTo>
                    <a:pt x="39556" y="5101"/>
                  </a:lnTo>
                  <a:lnTo>
                    <a:pt x="18969" y="19002"/>
                  </a:lnTo>
                  <a:lnTo>
                    <a:pt x="5089" y="39594"/>
                  </a:lnTo>
                  <a:lnTo>
                    <a:pt x="0" y="64770"/>
                  </a:lnTo>
                  <a:lnTo>
                    <a:pt x="0" y="323850"/>
                  </a:lnTo>
                  <a:lnTo>
                    <a:pt x="5089" y="349079"/>
                  </a:lnTo>
                  <a:lnTo>
                    <a:pt x="18969" y="369665"/>
                  </a:lnTo>
                  <a:lnTo>
                    <a:pt x="39556" y="383536"/>
                  </a:lnTo>
                  <a:lnTo>
                    <a:pt x="64769" y="388620"/>
                  </a:lnTo>
                  <a:lnTo>
                    <a:pt x="1398270" y="388620"/>
                  </a:lnTo>
                  <a:lnTo>
                    <a:pt x="1423499" y="383536"/>
                  </a:lnTo>
                  <a:lnTo>
                    <a:pt x="1444085" y="369665"/>
                  </a:lnTo>
                  <a:lnTo>
                    <a:pt x="1457956" y="349079"/>
                  </a:lnTo>
                  <a:lnTo>
                    <a:pt x="1463040" y="323850"/>
                  </a:lnTo>
                  <a:lnTo>
                    <a:pt x="1642523" y="323850"/>
                  </a:lnTo>
                  <a:lnTo>
                    <a:pt x="1463040" y="226695"/>
                  </a:lnTo>
                  <a:lnTo>
                    <a:pt x="1463040" y="64770"/>
                  </a:lnTo>
                  <a:lnTo>
                    <a:pt x="1457956" y="39594"/>
                  </a:lnTo>
                  <a:lnTo>
                    <a:pt x="1444085" y="19002"/>
                  </a:lnTo>
                  <a:lnTo>
                    <a:pt x="1423499" y="5101"/>
                  </a:lnTo>
                  <a:lnTo>
                    <a:pt x="1398270" y="0"/>
                  </a:lnTo>
                  <a:close/>
                </a:path>
                <a:path w="1724660" h="388619">
                  <a:moveTo>
                    <a:pt x="1642523" y="323850"/>
                  </a:moveTo>
                  <a:lnTo>
                    <a:pt x="1463040" y="323850"/>
                  </a:lnTo>
                  <a:lnTo>
                    <a:pt x="1724405" y="368173"/>
                  </a:lnTo>
                  <a:lnTo>
                    <a:pt x="1642523" y="32385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796289" y="1480057"/>
              <a:ext cx="1724660" cy="388620"/>
            </a:xfrm>
            <a:custGeom>
              <a:avLst/>
              <a:gdLst/>
              <a:ahLst/>
              <a:cxnLst/>
              <a:rect l="l" t="t" r="r" b="b"/>
              <a:pathLst>
                <a:path w="1724660" h="388619">
                  <a:moveTo>
                    <a:pt x="0" y="64770"/>
                  </a:moveTo>
                  <a:lnTo>
                    <a:pt x="5089" y="39594"/>
                  </a:lnTo>
                  <a:lnTo>
                    <a:pt x="18969" y="19002"/>
                  </a:lnTo>
                  <a:lnTo>
                    <a:pt x="39556" y="5101"/>
                  </a:lnTo>
                  <a:lnTo>
                    <a:pt x="64769" y="0"/>
                  </a:lnTo>
                  <a:lnTo>
                    <a:pt x="853440" y="0"/>
                  </a:lnTo>
                  <a:lnTo>
                    <a:pt x="1219199" y="0"/>
                  </a:lnTo>
                  <a:lnTo>
                    <a:pt x="1398270" y="0"/>
                  </a:lnTo>
                  <a:lnTo>
                    <a:pt x="1423499" y="5101"/>
                  </a:lnTo>
                  <a:lnTo>
                    <a:pt x="1444085" y="19002"/>
                  </a:lnTo>
                  <a:lnTo>
                    <a:pt x="1457956" y="39594"/>
                  </a:lnTo>
                  <a:lnTo>
                    <a:pt x="1463040" y="64770"/>
                  </a:lnTo>
                  <a:lnTo>
                    <a:pt x="1463040" y="226695"/>
                  </a:lnTo>
                  <a:lnTo>
                    <a:pt x="1724405" y="368173"/>
                  </a:lnTo>
                  <a:lnTo>
                    <a:pt x="1463040" y="323850"/>
                  </a:lnTo>
                  <a:lnTo>
                    <a:pt x="1457956" y="349079"/>
                  </a:lnTo>
                  <a:lnTo>
                    <a:pt x="1444085" y="369665"/>
                  </a:lnTo>
                  <a:lnTo>
                    <a:pt x="1423499" y="383536"/>
                  </a:lnTo>
                  <a:lnTo>
                    <a:pt x="1398270" y="388620"/>
                  </a:lnTo>
                  <a:lnTo>
                    <a:pt x="1219199" y="388620"/>
                  </a:lnTo>
                  <a:lnTo>
                    <a:pt x="853440" y="388620"/>
                  </a:lnTo>
                  <a:lnTo>
                    <a:pt x="64769" y="388620"/>
                  </a:lnTo>
                  <a:lnTo>
                    <a:pt x="39556" y="383536"/>
                  </a:lnTo>
                  <a:lnTo>
                    <a:pt x="18969" y="369665"/>
                  </a:lnTo>
                  <a:lnTo>
                    <a:pt x="5089" y="349079"/>
                  </a:lnTo>
                  <a:lnTo>
                    <a:pt x="0" y="323850"/>
                  </a:lnTo>
                  <a:lnTo>
                    <a:pt x="0" y="226695"/>
                  </a:lnTo>
                  <a:lnTo>
                    <a:pt x="0" y="64770"/>
                  </a:lnTo>
                  <a:close/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1091501" y="978201"/>
            <a:ext cx="1512218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Normality</a:t>
            </a:r>
            <a:r>
              <a:rPr sz="16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(N)</a:t>
            </a:r>
            <a:endParaRPr sz="1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863685" y="1677359"/>
            <a:ext cx="3643769" cy="388511"/>
            <a:chOff x="713740" y="2615437"/>
            <a:chExt cx="3011170" cy="605790"/>
          </a:xfrm>
        </p:grpSpPr>
        <p:sp>
          <p:nvSpPr>
            <p:cNvPr id="42" name="object 42"/>
            <p:cNvSpPr/>
            <p:nvPr/>
          </p:nvSpPr>
          <p:spPr>
            <a:xfrm>
              <a:off x="794219" y="2695892"/>
              <a:ext cx="2850515" cy="445134"/>
            </a:xfrm>
            <a:custGeom>
              <a:avLst/>
              <a:gdLst/>
              <a:ahLst/>
              <a:cxnLst/>
              <a:rect l="l" t="t" r="r" b="b"/>
              <a:pathLst>
                <a:path w="2850515" h="445135">
                  <a:moveTo>
                    <a:pt x="2850260" y="0"/>
                  </a:moveTo>
                  <a:lnTo>
                    <a:pt x="0" y="0"/>
                  </a:lnTo>
                  <a:lnTo>
                    <a:pt x="0" y="444817"/>
                  </a:lnTo>
                  <a:lnTo>
                    <a:pt x="2850260" y="444817"/>
                  </a:lnTo>
                  <a:lnTo>
                    <a:pt x="285026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3" name="object 43"/>
            <p:cNvSpPr/>
            <p:nvPr/>
          </p:nvSpPr>
          <p:spPr>
            <a:xfrm>
              <a:off x="720090" y="2621787"/>
              <a:ext cx="2998470" cy="74295"/>
            </a:xfrm>
            <a:custGeom>
              <a:avLst/>
              <a:gdLst/>
              <a:ahLst/>
              <a:cxnLst/>
              <a:rect l="l" t="t" r="r" b="b"/>
              <a:pathLst>
                <a:path w="2998470" h="74294">
                  <a:moveTo>
                    <a:pt x="2998470" y="0"/>
                  </a:moveTo>
                  <a:lnTo>
                    <a:pt x="0" y="0"/>
                  </a:lnTo>
                  <a:lnTo>
                    <a:pt x="74129" y="74041"/>
                  </a:lnTo>
                  <a:lnTo>
                    <a:pt x="2924302" y="74041"/>
                  </a:lnTo>
                  <a:lnTo>
                    <a:pt x="299847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4" name="object 44"/>
            <p:cNvSpPr/>
            <p:nvPr/>
          </p:nvSpPr>
          <p:spPr>
            <a:xfrm>
              <a:off x="720090" y="3140709"/>
              <a:ext cx="2998470" cy="74295"/>
            </a:xfrm>
            <a:custGeom>
              <a:avLst/>
              <a:gdLst/>
              <a:ahLst/>
              <a:cxnLst/>
              <a:rect l="l" t="t" r="r" b="b"/>
              <a:pathLst>
                <a:path w="2998470" h="74294">
                  <a:moveTo>
                    <a:pt x="2924302" y="0"/>
                  </a:moveTo>
                  <a:lnTo>
                    <a:pt x="74129" y="0"/>
                  </a:lnTo>
                  <a:lnTo>
                    <a:pt x="0" y="74168"/>
                  </a:lnTo>
                  <a:lnTo>
                    <a:pt x="2998470" y="74168"/>
                  </a:lnTo>
                  <a:lnTo>
                    <a:pt x="2924302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5" name="object 45"/>
            <p:cNvSpPr/>
            <p:nvPr/>
          </p:nvSpPr>
          <p:spPr>
            <a:xfrm>
              <a:off x="720090" y="2621787"/>
              <a:ext cx="74295" cy="593090"/>
            </a:xfrm>
            <a:custGeom>
              <a:avLst/>
              <a:gdLst/>
              <a:ahLst/>
              <a:cxnLst/>
              <a:rect l="l" t="t" r="r" b="b"/>
              <a:pathLst>
                <a:path w="74295" h="593089">
                  <a:moveTo>
                    <a:pt x="0" y="0"/>
                  </a:moveTo>
                  <a:lnTo>
                    <a:pt x="0" y="593090"/>
                  </a:lnTo>
                  <a:lnTo>
                    <a:pt x="74129" y="518922"/>
                  </a:lnTo>
                  <a:lnTo>
                    <a:pt x="74129" y="740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6" name="object 46"/>
            <p:cNvSpPr/>
            <p:nvPr/>
          </p:nvSpPr>
          <p:spPr>
            <a:xfrm>
              <a:off x="3644391" y="2621787"/>
              <a:ext cx="74295" cy="593090"/>
            </a:xfrm>
            <a:custGeom>
              <a:avLst/>
              <a:gdLst/>
              <a:ahLst/>
              <a:cxnLst/>
              <a:rect l="l" t="t" r="r" b="b"/>
              <a:pathLst>
                <a:path w="74295" h="593089">
                  <a:moveTo>
                    <a:pt x="74168" y="0"/>
                  </a:moveTo>
                  <a:lnTo>
                    <a:pt x="0" y="74041"/>
                  </a:lnTo>
                  <a:lnTo>
                    <a:pt x="0" y="518922"/>
                  </a:lnTo>
                  <a:lnTo>
                    <a:pt x="74168" y="593090"/>
                  </a:lnTo>
                  <a:lnTo>
                    <a:pt x="74168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7" name="object 47"/>
            <p:cNvSpPr/>
            <p:nvPr/>
          </p:nvSpPr>
          <p:spPr>
            <a:xfrm>
              <a:off x="720090" y="2621787"/>
              <a:ext cx="2998470" cy="593090"/>
            </a:xfrm>
            <a:custGeom>
              <a:avLst/>
              <a:gdLst/>
              <a:ahLst/>
              <a:cxnLst/>
              <a:rect l="l" t="t" r="r" b="b"/>
              <a:pathLst>
                <a:path w="2998470" h="593089">
                  <a:moveTo>
                    <a:pt x="0" y="0"/>
                  </a:moveTo>
                  <a:lnTo>
                    <a:pt x="2998470" y="0"/>
                  </a:lnTo>
                  <a:lnTo>
                    <a:pt x="2998470" y="593090"/>
                  </a:lnTo>
                  <a:lnTo>
                    <a:pt x="0" y="593090"/>
                  </a:lnTo>
                  <a:lnTo>
                    <a:pt x="0" y="0"/>
                  </a:lnTo>
                  <a:close/>
                </a:path>
                <a:path w="2998470" h="593089">
                  <a:moveTo>
                    <a:pt x="0" y="0"/>
                  </a:moveTo>
                  <a:lnTo>
                    <a:pt x="74129" y="74041"/>
                  </a:lnTo>
                </a:path>
                <a:path w="2998470" h="593089">
                  <a:moveTo>
                    <a:pt x="0" y="593090"/>
                  </a:moveTo>
                  <a:lnTo>
                    <a:pt x="74129" y="518922"/>
                  </a:lnTo>
                </a:path>
                <a:path w="2998470" h="593089">
                  <a:moveTo>
                    <a:pt x="2998470" y="0"/>
                  </a:moveTo>
                  <a:lnTo>
                    <a:pt x="2924302" y="74041"/>
                  </a:lnTo>
                </a:path>
                <a:path w="2998470" h="593089">
                  <a:moveTo>
                    <a:pt x="2998470" y="593090"/>
                  </a:moveTo>
                  <a:lnTo>
                    <a:pt x="2924302" y="518922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961072" y="1728916"/>
            <a:ext cx="3449363" cy="365485"/>
          </a:xfrm>
          <a:prstGeom prst="rect">
            <a:avLst/>
          </a:prstGeom>
          <a:ln w="12700">
            <a:solidFill>
              <a:srgbClr val="6FAC46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1259840">
              <a:lnSpc>
                <a:spcPts val="985"/>
              </a:lnSpc>
              <a:spcBef>
                <a:spcPts val="250"/>
              </a:spcBef>
            </a:pPr>
            <a:r>
              <a:rPr sz="1000" spc="10" dirty="0">
                <a:solidFill>
                  <a:srgbClr val="6F2F9F"/>
                </a:solidFill>
                <a:latin typeface="Symbola"/>
                <a:cs typeface="Symbola"/>
              </a:rPr>
              <a:t>𝑵𝒐.</a:t>
            </a:r>
            <a:r>
              <a:rPr sz="1000" spc="-4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125" dirty="0">
                <a:solidFill>
                  <a:srgbClr val="6F2F9F"/>
                </a:solidFill>
                <a:latin typeface="Symbola"/>
                <a:cs typeface="Symbola"/>
              </a:rPr>
              <a:t>𝒐𝒇</a:t>
            </a:r>
            <a:r>
              <a:rPr sz="1000" spc="4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Symbola"/>
                <a:cs typeface="Symbola"/>
              </a:rPr>
              <a:t>𝒆𝒒𝒖𝒊𝒗𝒂𝒍𝒆𝒏𝒕𝒔</a:t>
            </a:r>
            <a:r>
              <a:rPr sz="1000" spc="35" dirty="0">
                <a:solidFill>
                  <a:srgbClr val="6F2F9F"/>
                </a:solidFill>
                <a:latin typeface="Symbola"/>
                <a:cs typeface="Symbola"/>
              </a:rPr>
              <a:t> (𝑬𝒒)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L="160020">
              <a:lnSpc>
                <a:spcPts val="720"/>
              </a:lnSpc>
            </a:pPr>
            <a:r>
              <a:rPr sz="1000" spc="10" dirty="0">
                <a:solidFill>
                  <a:prstClr val="black"/>
                </a:solidFill>
                <a:latin typeface="Symbola"/>
                <a:cs typeface="Symbola"/>
              </a:rPr>
              <a:t>𝐍</a:t>
            </a:r>
            <a:r>
              <a:rPr sz="1000" spc="26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15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10" dirty="0">
                <a:solidFill>
                  <a:prstClr val="black"/>
                </a:solidFill>
                <a:latin typeface="Symbola"/>
                <a:cs typeface="Symbola"/>
              </a:rPr>
              <a:t>𝑵𝒐𝒓𝒎𝒂𝒍𝒊𝒕𝒚</a:t>
            </a:r>
            <a:r>
              <a:rPr sz="1500" spc="15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500" spc="127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L="1273810">
              <a:lnSpc>
                <a:spcPts val="935"/>
              </a:lnSpc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𝑽𝒐𝒍𝒖𝒎𝒆</a:t>
            </a:r>
            <a:r>
              <a:rPr sz="1000" spc="7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25" dirty="0">
                <a:solidFill>
                  <a:prstClr val="black"/>
                </a:solidFill>
                <a:latin typeface="Symbola"/>
                <a:cs typeface="Symbola"/>
              </a:rPr>
              <a:t>𝒐𝒇</a:t>
            </a:r>
            <a:r>
              <a:rPr sz="1000" spc="5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𝒔𝒐𝒍𝒖𝒕𝒊𝒐𝒏</a:t>
            </a:r>
            <a:r>
              <a:rPr sz="1000" spc="6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-37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-25" dirty="0">
                <a:solidFill>
                  <a:prstClr val="black"/>
                </a:solidFill>
                <a:latin typeface="Symbola"/>
                <a:cs typeface="Symbola"/>
              </a:rPr>
              <a:t>𝑳</a:t>
            </a:r>
            <a:r>
              <a:rPr sz="1500" spc="-37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500" baseline="2777">
              <a:solidFill>
                <a:prstClr val="black"/>
              </a:solidFill>
              <a:latin typeface="Symbola"/>
              <a:cs typeface="Symbola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863686" y="2121581"/>
            <a:ext cx="7391272" cy="768878"/>
            <a:chOff x="713740" y="3308095"/>
            <a:chExt cx="6108065" cy="1198880"/>
          </a:xfrm>
        </p:grpSpPr>
        <p:sp>
          <p:nvSpPr>
            <p:cNvPr id="50" name="object 50"/>
            <p:cNvSpPr/>
            <p:nvPr/>
          </p:nvSpPr>
          <p:spPr>
            <a:xfrm>
              <a:off x="868362" y="3462781"/>
              <a:ext cx="5798820" cy="889635"/>
            </a:xfrm>
            <a:custGeom>
              <a:avLst/>
              <a:gdLst/>
              <a:ahLst/>
              <a:cxnLst/>
              <a:rect l="l" t="t" r="r" b="b"/>
              <a:pathLst>
                <a:path w="5798820" h="889635">
                  <a:moveTo>
                    <a:pt x="5798820" y="0"/>
                  </a:moveTo>
                  <a:lnTo>
                    <a:pt x="0" y="0"/>
                  </a:lnTo>
                  <a:lnTo>
                    <a:pt x="0" y="889635"/>
                  </a:lnTo>
                  <a:lnTo>
                    <a:pt x="5798820" y="889635"/>
                  </a:lnTo>
                  <a:lnTo>
                    <a:pt x="579882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1" name="object 51"/>
            <p:cNvSpPr/>
            <p:nvPr/>
          </p:nvSpPr>
          <p:spPr>
            <a:xfrm>
              <a:off x="720090" y="3314445"/>
              <a:ext cx="6095365" cy="148590"/>
            </a:xfrm>
            <a:custGeom>
              <a:avLst/>
              <a:gdLst/>
              <a:ahLst/>
              <a:cxnLst/>
              <a:rect l="l" t="t" r="r" b="b"/>
              <a:pathLst>
                <a:path w="6095365" h="148589">
                  <a:moveTo>
                    <a:pt x="6095365" y="0"/>
                  </a:moveTo>
                  <a:lnTo>
                    <a:pt x="0" y="0"/>
                  </a:lnTo>
                  <a:lnTo>
                    <a:pt x="148272" y="148336"/>
                  </a:lnTo>
                  <a:lnTo>
                    <a:pt x="5947029" y="148336"/>
                  </a:lnTo>
                  <a:lnTo>
                    <a:pt x="6095365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2" name="object 52"/>
            <p:cNvSpPr/>
            <p:nvPr/>
          </p:nvSpPr>
          <p:spPr>
            <a:xfrm>
              <a:off x="720090" y="4352416"/>
              <a:ext cx="6095365" cy="148590"/>
            </a:xfrm>
            <a:custGeom>
              <a:avLst/>
              <a:gdLst/>
              <a:ahLst/>
              <a:cxnLst/>
              <a:rect l="l" t="t" r="r" b="b"/>
              <a:pathLst>
                <a:path w="6095365" h="148589">
                  <a:moveTo>
                    <a:pt x="5947029" y="0"/>
                  </a:moveTo>
                  <a:lnTo>
                    <a:pt x="148272" y="0"/>
                  </a:lnTo>
                  <a:lnTo>
                    <a:pt x="0" y="148208"/>
                  </a:lnTo>
                  <a:lnTo>
                    <a:pt x="6095365" y="148208"/>
                  </a:lnTo>
                  <a:lnTo>
                    <a:pt x="5947029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3" name="object 53"/>
            <p:cNvSpPr/>
            <p:nvPr/>
          </p:nvSpPr>
          <p:spPr>
            <a:xfrm>
              <a:off x="720090" y="3314445"/>
              <a:ext cx="148590" cy="1186180"/>
            </a:xfrm>
            <a:custGeom>
              <a:avLst/>
              <a:gdLst/>
              <a:ahLst/>
              <a:cxnLst/>
              <a:rect l="l" t="t" r="r" b="b"/>
              <a:pathLst>
                <a:path w="148590" h="1186179">
                  <a:moveTo>
                    <a:pt x="0" y="0"/>
                  </a:moveTo>
                  <a:lnTo>
                    <a:pt x="0" y="1186180"/>
                  </a:lnTo>
                  <a:lnTo>
                    <a:pt x="148272" y="1037971"/>
                  </a:lnTo>
                  <a:lnTo>
                    <a:pt x="148272" y="148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4" name="object 54"/>
            <p:cNvSpPr/>
            <p:nvPr/>
          </p:nvSpPr>
          <p:spPr>
            <a:xfrm>
              <a:off x="6667118" y="3314445"/>
              <a:ext cx="148590" cy="1186180"/>
            </a:xfrm>
            <a:custGeom>
              <a:avLst/>
              <a:gdLst/>
              <a:ahLst/>
              <a:cxnLst/>
              <a:rect l="l" t="t" r="r" b="b"/>
              <a:pathLst>
                <a:path w="148590" h="1186179">
                  <a:moveTo>
                    <a:pt x="148335" y="0"/>
                  </a:moveTo>
                  <a:lnTo>
                    <a:pt x="0" y="148336"/>
                  </a:lnTo>
                  <a:lnTo>
                    <a:pt x="0" y="1037971"/>
                  </a:lnTo>
                  <a:lnTo>
                    <a:pt x="148335" y="1186180"/>
                  </a:lnTo>
                  <a:lnTo>
                    <a:pt x="148335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5" name="object 55"/>
            <p:cNvSpPr/>
            <p:nvPr/>
          </p:nvSpPr>
          <p:spPr>
            <a:xfrm>
              <a:off x="720090" y="3314445"/>
              <a:ext cx="6095365" cy="1186180"/>
            </a:xfrm>
            <a:custGeom>
              <a:avLst/>
              <a:gdLst/>
              <a:ahLst/>
              <a:cxnLst/>
              <a:rect l="l" t="t" r="r" b="b"/>
              <a:pathLst>
                <a:path w="6095365" h="1186179">
                  <a:moveTo>
                    <a:pt x="0" y="0"/>
                  </a:moveTo>
                  <a:lnTo>
                    <a:pt x="6095365" y="0"/>
                  </a:lnTo>
                  <a:lnTo>
                    <a:pt x="6095365" y="1186180"/>
                  </a:lnTo>
                  <a:lnTo>
                    <a:pt x="0" y="1186180"/>
                  </a:lnTo>
                  <a:lnTo>
                    <a:pt x="0" y="0"/>
                  </a:lnTo>
                  <a:close/>
                </a:path>
                <a:path w="6095365" h="1186179">
                  <a:moveTo>
                    <a:pt x="148272" y="148336"/>
                  </a:moveTo>
                  <a:lnTo>
                    <a:pt x="5947029" y="148336"/>
                  </a:lnTo>
                  <a:lnTo>
                    <a:pt x="5947029" y="1037971"/>
                  </a:lnTo>
                  <a:lnTo>
                    <a:pt x="148272" y="1037971"/>
                  </a:lnTo>
                  <a:lnTo>
                    <a:pt x="148272" y="148336"/>
                  </a:lnTo>
                  <a:close/>
                </a:path>
                <a:path w="6095365" h="1186179">
                  <a:moveTo>
                    <a:pt x="0" y="0"/>
                  </a:moveTo>
                  <a:lnTo>
                    <a:pt x="148272" y="148336"/>
                  </a:lnTo>
                </a:path>
                <a:path w="6095365" h="1186179">
                  <a:moveTo>
                    <a:pt x="0" y="1186180"/>
                  </a:moveTo>
                  <a:lnTo>
                    <a:pt x="148272" y="1037971"/>
                  </a:lnTo>
                </a:path>
                <a:path w="6095365" h="1186179">
                  <a:moveTo>
                    <a:pt x="6095365" y="0"/>
                  </a:moveTo>
                  <a:lnTo>
                    <a:pt x="5947029" y="148336"/>
                  </a:lnTo>
                </a:path>
                <a:path w="6095365" h="1186179">
                  <a:moveTo>
                    <a:pt x="6095365" y="1186180"/>
                  </a:moveTo>
                  <a:lnTo>
                    <a:pt x="5947029" y="1037971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object 56"/>
          <p:cNvGrpSpPr/>
          <p:nvPr/>
        </p:nvGrpSpPr>
        <p:grpSpPr>
          <a:xfrm>
            <a:off x="2486245" y="1681757"/>
            <a:ext cx="5779930" cy="388511"/>
            <a:chOff x="2054605" y="2622295"/>
            <a:chExt cx="4776470" cy="605790"/>
          </a:xfrm>
        </p:grpSpPr>
        <p:sp>
          <p:nvSpPr>
            <p:cNvPr id="57" name="object 57"/>
            <p:cNvSpPr/>
            <p:nvPr/>
          </p:nvSpPr>
          <p:spPr>
            <a:xfrm>
              <a:off x="2054605" y="2912617"/>
              <a:ext cx="1430020" cy="7620"/>
            </a:xfrm>
            <a:custGeom>
              <a:avLst/>
              <a:gdLst/>
              <a:ahLst/>
              <a:cxnLst/>
              <a:rect l="l" t="t" r="r" b="b"/>
              <a:pathLst>
                <a:path w="1430020" h="7619">
                  <a:moveTo>
                    <a:pt x="1429766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429766" y="7619"/>
                  </a:lnTo>
                  <a:lnTo>
                    <a:pt x="14297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8" name="object 58"/>
            <p:cNvSpPr/>
            <p:nvPr/>
          </p:nvSpPr>
          <p:spPr>
            <a:xfrm>
              <a:off x="3829557" y="2702877"/>
              <a:ext cx="2921000" cy="445134"/>
            </a:xfrm>
            <a:custGeom>
              <a:avLst/>
              <a:gdLst/>
              <a:ahLst/>
              <a:cxnLst/>
              <a:rect l="l" t="t" r="r" b="b"/>
              <a:pathLst>
                <a:path w="2921000" h="445135">
                  <a:moveTo>
                    <a:pt x="2920745" y="0"/>
                  </a:moveTo>
                  <a:lnTo>
                    <a:pt x="0" y="0"/>
                  </a:lnTo>
                  <a:lnTo>
                    <a:pt x="0" y="444817"/>
                  </a:lnTo>
                  <a:lnTo>
                    <a:pt x="2920745" y="444817"/>
                  </a:lnTo>
                  <a:lnTo>
                    <a:pt x="2920745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9" name="object 59"/>
            <p:cNvSpPr/>
            <p:nvPr/>
          </p:nvSpPr>
          <p:spPr>
            <a:xfrm>
              <a:off x="3755389" y="2628645"/>
              <a:ext cx="3068955" cy="74295"/>
            </a:xfrm>
            <a:custGeom>
              <a:avLst/>
              <a:gdLst/>
              <a:ahLst/>
              <a:cxnLst/>
              <a:rect l="l" t="t" r="r" b="b"/>
              <a:pathLst>
                <a:path w="3068954" h="74294">
                  <a:moveTo>
                    <a:pt x="3068955" y="0"/>
                  </a:moveTo>
                  <a:lnTo>
                    <a:pt x="0" y="0"/>
                  </a:lnTo>
                  <a:lnTo>
                    <a:pt x="74168" y="74168"/>
                  </a:lnTo>
                  <a:lnTo>
                    <a:pt x="2994787" y="74168"/>
                  </a:lnTo>
                  <a:lnTo>
                    <a:pt x="3068955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0" name="object 60"/>
            <p:cNvSpPr/>
            <p:nvPr/>
          </p:nvSpPr>
          <p:spPr>
            <a:xfrm>
              <a:off x="3755389" y="3147694"/>
              <a:ext cx="3068955" cy="74295"/>
            </a:xfrm>
            <a:custGeom>
              <a:avLst/>
              <a:gdLst/>
              <a:ahLst/>
              <a:cxnLst/>
              <a:rect l="l" t="t" r="r" b="b"/>
              <a:pathLst>
                <a:path w="3068954" h="74294">
                  <a:moveTo>
                    <a:pt x="2994787" y="0"/>
                  </a:moveTo>
                  <a:lnTo>
                    <a:pt x="74168" y="0"/>
                  </a:lnTo>
                  <a:lnTo>
                    <a:pt x="0" y="74041"/>
                  </a:lnTo>
                  <a:lnTo>
                    <a:pt x="3068955" y="74041"/>
                  </a:lnTo>
                  <a:lnTo>
                    <a:pt x="2994787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1" name="object 61"/>
            <p:cNvSpPr/>
            <p:nvPr/>
          </p:nvSpPr>
          <p:spPr>
            <a:xfrm>
              <a:off x="3755389" y="2628645"/>
              <a:ext cx="74295" cy="593090"/>
            </a:xfrm>
            <a:custGeom>
              <a:avLst/>
              <a:gdLst/>
              <a:ahLst/>
              <a:cxnLst/>
              <a:rect l="l" t="t" r="r" b="b"/>
              <a:pathLst>
                <a:path w="74295" h="593089">
                  <a:moveTo>
                    <a:pt x="0" y="0"/>
                  </a:moveTo>
                  <a:lnTo>
                    <a:pt x="0" y="593090"/>
                  </a:lnTo>
                  <a:lnTo>
                    <a:pt x="74168" y="519049"/>
                  </a:lnTo>
                  <a:lnTo>
                    <a:pt x="74168" y="741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2" name="object 62"/>
            <p:cNvSpPr/>
            <p:nvPr/>
          </p:nvSpPr>
          <p:spPr>
            <a:xfrm>
              <a:off x="6750177" y="2628645"/>
              <a:ext cx="74295" cy="593090"/>
            </a:xfrm>
            <a:custGeom>
              <a:avLst/>
              <a:gdLst/>
              <a:ahLst/>
              <a:cxnLst/>
              <a:rect l="l" t="t" r="r" b="b"/>
              <a:pathLst>
                <a:path w="74295" h="593089">
                  <a:moveTo>
                    <a:pt x="74168" y="0"/>
                  </a:moveTo>
                  <a:lnTo>
                    <a:pt x="0" y="74168"/>
                  </a:lnTo>
                  <a:lnTo>
                    <a:pt x="0" y="519049"/>
                  </a:lnTo>
                  <a:lnTo>
                    <a:pt x="74168" y="593090"/>
                  </a:lnTo>
                  <a:lnTo>
                    <a:pt x="74168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3" name="object 63"/>
            <p:cNvSpPr/>
            <p:nvPr/>
          </p:nvSpPr>
          <p:spPr>
            <a:xfrm>
              <a:off x="3755389" y="2628645"/>
              <a:ext cx="3068955" cy="593090"/>
            </a:xfrm>
            <a:custGeom>
              <a:avLst/>
              <a:gdLst/>
              <a:ahLst/>
              <a:cxnLst/>
              <a:rect l="l" t="t" r="r" b="b"/>
              <a:pathLst>
                <a:path w="3068954" h="593089">
                  <a:moveTo>
                    <a:pt x="0" y="0"/>
                  </a:moveTo>
                  <a:lnTo>
                    <a:pt x="3068955" y="0"/>
                  </a:lnTo>
                  <a:lnTo>
                    <a:pt x="3068955" y="593090"/>
                  </a:lnTo>
                  <a:lnTo>
                    <a:pt x="0" y="593090"/>
                  </a:lnTo>
                  <a:lnTo>
                    <a:pt x="0" y="0"/>
                  </a:lnTo>
                  <a:close/>
                </a:path>
                <a:path w="3068954" h="593089">
                  <a:moveTo>
                    <a:pt x="0" y="0"/>
                  </a:moveTo>
                  <a:lnTo>
                    <a:pt x="74168" y="74168"/>
                  </a:lnTo>
                </a:path>
                <a:path w="3068954" h="593089">
                  <a:moveTo>
                    <a:pt x="0" y="593090"/>
                  </a:moveTo>
                  <a:lnTo>
                    <a:pt x="74168" y="519049"/>
                  </a:lnTo>
                </a:path>
                <a:path w="3068954" h="593089">
                  <a:moveTo>
                    <a:pt x="3068955" y="0"/>
                  </a:moveTo>
                  <a:lnTo>
                    <a:pt x="2994787" y="74168"/>
                  </a:lnTo>
                </a:path>
                <a:path w="3068954" h="593089">
                  <a:moveTo>
                    <a:pt x="3068955" y="593090"/>
                  </a:moveTo>
                  <a:lnTo>
                    <a:pt x="2994787" y="519049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1554942" y="2453322"/>
            <a:ext cx="1270171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spc="10" dirty="0">
                <a:solidFill>
                  <a:prstClr val="black"/>
                </a:solidFill>
                <a:latin typeface="Symbola"/>
                <a:cs typeface="Symbola"/>
              </a:rPr>
              <a:t>𝐍</a:t>
            </a:r>
            <a:r>
              <a:rPr sz="1000" spc="26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15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10" dirty="0">
                <a:solidFill>
                  <a:prstClr val="black"/>
                </a:solidFill>
                <a:latin typeface="Symbola"/>
                <a:cs typeface="Symbola"/>
              </a:rPr>
              <a:t>𝑵𝒐𝒓𝒎𝒂𝒍𝒊𝒕𝒚</a:t>
            </a:r>
            <a:r>
              <a:rPr sz="1500" spc="15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500" spc="127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srgbClr val="C00000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886431" y="2370831"/>
            <a:ext cx="1745044" cy="377026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>
              <a:spcBef>
                <a:spcPts val="340"/>
              </a:spcBef>
            </a:pPr>
            <a:r>
              <a:rPr sz="1000" spc="10" dirty="0">
                <a:solidFill>
                  <a:srgbClr val="6F2F9F"/>
                </a:solidFill>
                <a:latin typeface="Symbola"/>
                <a:cs typeface="Symbola"/>
              </a:rPr>
              <a:t>𝑵𝒐.</a:t>
            </a:r>
            <a:r>
              <a:rPr sz="1000" spc="-4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125" dirty="0">
                <a:solidFill>
                  <a:srgbClr val="6F2F9F"/>
                </a:solidFill>
                <a:latin typeface="Symbola"/>
                <a:cs typeface="Symbola"/>
              </a:rPr>
              <a:t>𝒐𝒇</a:t>
            </a:r>
            <a:r>
              <a:rPr sz="1000" spc="4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Symbola"/>
                <a:cs typeface="Symbola"/>
              </a:rPr>
              <a:t>𝒆𝒒𝒖𝒊𝒗𝒂𝒍𝒆𝒏𝒕𝒔 </a:t>
            </a:r>
            <a:r>
              <a:rPr sz="1000" spc="40" dirty="0">
                <a:solidFill>
                  <a:srgbClr val="6F2F9F"/>
                </a:solidFill>
                <a:latin typeface="Symbola"/>
                <a:cs typeface="Symbola"/>
              </a:rPr>
              <a:t>(𝑬𝒒)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L="13335">
              <a:spcBef>
                <a:spcPts val="240"/>
              </a:spcBef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𝑽𝒐𝒍𝒖𝒎𝒆</a:t>
            </a:r>
            <a:r>
              <a:rPr sz="1000" spc="7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25" dirty="0">
                <a:solidFill>
                  <a:prstClr val="black"/>
                </a:solidFill>
                <a:latin typeface="Symbola"/>
                <a:cs typeface="Symbola"/>
              </a:rPr>
              <a:t>𝒐𝒇</a:t>
            </a:r>
            <a:r>
              <a:rPr sz="1000" spc="5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𝒔𝒐𝒍𝒖𝒕𝒊𝒐𝒏</a:t>
            </a:r>
            <a:r>
              <a:rPr sz="1000" spc="6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-37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-25" dirty="0">
                <a:solidFill>
                  <a:prstClr val="black"/>
                </a:solidFill>
                <a:latin typeface="Symbola"/>
                <a:cs typeface="Symbola"/>
              </a:rPr>
              <a:t>𝑳</a:t>
            </a:r>
            <a:r>
              <a:rPr sz="1500" spc="-37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500" baseline="2777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2886431" y="2517179"/>
            <a:ext cx="1730444" cy="4887"/>
          </a:xfrm>
          <a:custGeom>
            <a:avLst/>
            <a:gdLst/>
            <a:ahLst/>
            <a:cxnLst/>
            <a:rect l="l" t="t" r="r" b="b"/>
            <a:pathLst>
              <a:path w="1430020" h="7620">
                <a:moveTo>
                  <a:pt x="1429765" y="0"/>
                </a:moveTo>
                <a:lnTo>
                  <a:pt x="0" y="0"/>
                </a:lnTo>
                <a:lnTo>
                  <a:pt x="0" y="7620"/>
                </a:lnTo>
                <a:lnTo>
                  <a:pt x="1429765" y="7620"/>
                </a:lnTo>
                <a:lnTo>
                  <a:pt x="142976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659137" y="2453322"/>
            <a:ext cx="129859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spc="-50" dirty="0">
                <a:solidFill>
                  <a:srgbClr val="C00000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019057" y="2237320"/>
            <a:ext cx="550945" cy="29431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ts val="1050"/>
              </a:lnSpc>
              <a:spcBef>
                <a:spcPts val="95"/>
              </a:spcBef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𝒘𝒕</a:t>
            </a:r>
            <a:r>
              <a:rPr sz="1000" spc="-5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75" dirty="0">
                <a:solidFill>
                  <a:prstClr val="black"/>
                </a:solidFill>
                <a:latin typeface="Symbola"/>
                <a:cs typeface="Symbola"/>
              </a:rPr>
              <a:t>(𝒈)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L="325755">
              <a:lnSpc>
                <a:spcPts val="1050"/>
              </a:lnSpc>
            </a:pPr>
            <a:r>
              <a:rPr sz="1000" u="sng" spc="-1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u="sng" spc="12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Symbola"/>
                <a:cs typeface="Symbola"/>
              </a:rPr>
              <a:t>𝒈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834333" y="2358516"/>
            <a:ext cx="836023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  <a:tabLst>
                <a:tab pos="624840" algn="l"/>
              </a:tabLst>
            </a:pP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𝑬𝑴.</a:t>
            </a:r>
            <a:r>
              <a:rPr sz="1000" spc="-8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𝒘𝒕</a:t>
            </a:r>
            <a:r>
              <a:rPr sz="1000" spc="-3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Symbola"/>
                <a:cs typeface="Symbola"/>
              </a:rPr>
              <a:t>(</a:t>
            </a: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	</a:t>
            </a:r>
            <a:r>
              <a:rPr sz="1000" spc="20" dirty="0">
                <a:solidFill>
                  <a:srgbClr val="6F2F9F"/>
                </a:solidFill>
                <a:latin typeface="Symbola"/>
                <a:cs typeface="Symbola"/>
              </a:rPr>
              <a:t>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4834334" y="2349068"/>
            <a:ext cx="822960" cy="4887"/>
          </a:xfrm>
          <a:custGeom>
            <a:avLst/>
            <a:gdLst/>
            <a:ahLst/>
            <a:cxnLst/>
            <a:rect l="l" t="t" r="r" b="b"/>
            <a:pathLst>
              <a:path w="680085" h="7620">
                <a:moveTo>
                  <a:pt x="680008" y="0"/>
                </a:moveTo>
                <a:lnTo>
                  <a:pt x="0" y="0"/>
                </a:lnTo>
                <a:lnTo>
                  <a:pt x="0" y="7620"/>
                </a:lnTo>
                <a:lnTo>
                  <a:pt x="680008" y="7620"/>
                </a:lnTo>
                <a:lnTo>
                  <a:pt x="680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880743" y="2399567"/>
            <a:ext cx="743814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9050" algn="r">
              <a:spcBef>
                <a:spcPts val="95"/>
              </a:spcBef>
            </a:pPr>
            <a:r>
              <a:rPr sz="1000" spc="35" dirty="0">
                <a:solidFill>
                  <a:srgbClr val="6F2F9F"/>
                </a:solidFill>
                <a:latin typeface="Symbola"/>
                <a:cs typeface="Symbola"/>
              </a:rPr>
              <a:t>𝒆𝒒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R="5080" algn="r">
              <a:spcBef>
                <a:spcPts val="45"/>
              </a:spcBef>
            </a:pPr>
            <a:r>
              <a:rPr sz="1000" u="sng" spc="18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000" spc="-105" dirty="0">
                <a:solidFill>
                  <a:prstClr val="black"/>
                </a:solidFill>
                <a:latin typeface="Symbola"/>
                <a:cs typeface="Symbola"/>
              </a:rPr>
              <a:t>𝑽</a:t>
            </a:r>
            <a:r>
              <a:rPr sz="1000" spc="-2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u="sng" spc="-2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(𝒎</a:t>
            </a:r>
            <a:r>
              <a:rPr sz="1000" spc="-20" dirty="0">
                <a:solidFill>
                  <a:prstClr val="black"/>
                </a:solidFill>
                <a:latin typeface="Symbola"/>
                <a:cs typeface="Symbola"/>
              </a:rPr>
              <a:t>𝒍</a:t>
            </a:r>
            <a:r>
              <a:rPr sz="1000" u="sng" spc="-2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)</a:t>
            </a:r>
            <a:r>
              <a:rPr sz="1000" u="sng" spc="50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 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834640" y="2639026"/>
            <a:ext cx="835254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600"/>
              </a:lnSpc>
              <a:spcBef>
                <a:spcPts val="95"/>
              </a:spcBef>
            </a:pP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𝟏𝟎𝟎𝟎</a:t>
            </a:r>
            <a:r>
              <a:rPr sz="1000" spc="37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u="sng" spc="-37" baseline="33333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𝒎𝒍</a:t>
            </a:r>
            <a:r>
              <a:rPr sz="1000" spc="-25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L="370205">
              <a:lnSpc>
                <a:spcPts val="600"/>
              </a:lnSpc>
            </a:pPr>
            <a:r>
              <a:rPr sz="1000" spc="70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10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-75" baseline="-27777" dirty="0">
                <a:solidFill>
                  <a:prstClr val="black"/>
                </a:solidFill>
                <a:latin typeface="Symbola"/>
                <a:cs typeface="Symbola"/>
              </a:rPr>
              <a:t>𝑳</a:t>
            </a:r>
            <a:endParaRPr sz="1500" baseline="-27777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4817735" y="2517179"/>
            <a:ext cx="856770" cy="4887"/>
          </a:xfrm>
          <a:custGeom>
            <a:avLst/>
            <a:gdLst/>
            <a:ahLst/>
            <a:cxnLst/>
            <a:rect l="l" t="t" r="r" b="b"/>
            <a:pathLst>
              <a:path w="708025" h="7620">
                <a:moveTo>
                  <a:pt x="707440" y="0"/>
                </a:moveTo>
                <a:lnTo>
                  <a:pt x="0" y="0"/>
                </a:lnTo>
                <a:lnTo>
                  <a:pt x="0" y="7620"/>
                </a:lnTo>
                <a:lnTo>
                  <a:pt x="707440" y="7620"/>
                </a:lnTo>
                <a:lnTo>
                  <a:pt x="7074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712463" y="2453322"/>
            <a:ext cx="129859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spc="-50" dirty="0">
                <a:solidFill>
                  <a:srgbClr val="C00000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038883" y="2390770"/>
            <a:ext cx="466421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dirty="0">
                <a:solidFill>
                  <a:srgbClr val="C00000"/>
                </a:solidFill>
                <a:latin typeface="Symbola"/>
                <a:cs typeface="Symbola"/>
              </a:rPr>
              <a:t>𝒘𝒕</a:t>
            </a:r>
            <a:r>
              <a:rPr sz="1000" spc="-55" dirty="0">
                <a:solidFill>
                  <a:srgbClr val="C00000"/>
                </a:solidFill>
                <a:latin typeface="Symbola"/>
                <a:cs typeface="Symbola"/>
              </a:rPr>
              <a:t> </a:t>
            </a:r>
            <a:r>
              <a:rPr sz="1000" spc="80" dirty="0">
                <a:solidFill>
                  <a:srgbClr val="C00000"/>
                </a:solidFill>
                <a:latin typeface="Symbola"/>
                <a:cs typeface="Symbola"/>
              </a:rPr>
              <a:t>(𝒈)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418781" y="2573542"/>
            <a:ext cx="194406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spc="35" dirty="0">
                <a:solidFill>
                  <a:srgbClr val="6F2F9F"/>
                </a:solidFill>
                <a:latin typeface="Symbola"/>
                <a:cs typeface="Symbola"/>
              </a:rPr>
              <a:t>𝒆𝒒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840325" y="2532491"/>
            <a:ext cx="865222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spcBef>
                <a:spcPts val="95"/>
              </a:spcBef>
            </a:pP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𝑬𝑴.</a:t>
            </a:r>
            <a:r>
              <a:rPr sz="1000" spc="-6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𝒘𝒕(</a:t>
            </a:r>
            <a:r>
              <a:rPr sz="1500" u="sng" spc="22" baseline="33333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00" u="sng" spc="254" baseline="33333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Symbola"/>
                <a:cs typeface="Symbola"/>
              </a:rPr>
              <a:t>𝒈</a:t>
            </a:r>
            <a:r>
              <a:rPr sz="1500" spc="22" baseline="33333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Symbola"/>
                <a:cs typeface="Symbola"/>
              </a:rPr>
              <a:t>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5871061" y="2517179"/>
            <a:ext cx="789919" cy="4887"/>
          </a:xfrm>
          <a:custGeom>
            <a:avLst/>
            <a:gdLst/>
            <a:ahLst/>
            <a:cxnLst/>
            <a:rect l="l" t="t" r="r" b="b"/>
            <a:pathLst>
              <a:path w="652779" h="7620">
                <a:moveTo>
                  <a:pt x="652272" y="0"/>
                </a:moveTo>
                <a:lnTo>
                  <a:pt x="0" y="0"/>
                </a:lnTo>
                <a:lnTo>
                  <a:pt x="0" y="7620"/>
                </a:lnTo>
                <a:lnTo>
                  <a:pt x="652272" y="7620"/>
                </a:lnTo>
                <a:lnTo>
                  <a:pt x="652272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302597" y="2328217"/>
            <a:ext cx="21438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u="sng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Symbola"/>
                <a:cs typeface="Symbola"/>
              </a:rPr>
              <a:t>𝒎</a:t>
            </a:r>
            <a:r>
              <a:rPr sz="1000" spc="-25" dirty="0">
                <a:solidFill>
                  <a:srgbClr val="C00000"/>
                </a:solidFill>
                <a:latin typeface="Symbola"/>
                <a:cs typeface="Symbola"/>
              </a:rPr>
              <a:t>𝒍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662825" y="2376110"/>
            <a:ext cx="948978" cy="243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4145">
              <a:lnSpc>
                <a:spcPts val="850"/>
              </a:lnSpc>
              <a:spcBef>
                <a:spcPts val="95"/>
              </a:spcBef>
              <a:tabLst>
                <a:tab pos="692785" algn="l"/>
              </a:tabLst>
            </a:pPr>
            <a:r>
              <a:rPr sz="1000" spc="95" dirty="0">
                <a:solidFill>
                  <a:srgbClr val="C00000"/>
                </a:solidFill>
                <a:latin typeface="Symbola"/>
                <a:cs typeface="Symbola"/>
              </a:rPr>
              <a:t>𝟏𝟎𝟎𝟎</a:t>
            </a:r>
            <a:r>
              <a:rPr sz="1000" spc="-35" dirty="0">
                <a:solidFill>
                  <a:srgbClr val="C00000"/>
                </a:solidFill>
                <a:latin typeface="Symbola"/>
                <a:cs typeface="Symbola"/>
              </a:rPr>
              <a:t> </a:t>
            </a:r>
            <a:r>
              <a:rPr sz="1000" spc="20" dirty="0">
                <a:solidFill>
                  <a:srgbClr val="C00000"/>
                </a:solidFill>
                <a:latin typeface="Symbola"/>
                <a:cs typeface="Symbola"/>
              </a:rPr>
              <a:t>(</a:t>
            </a:r>
            <a:r>
              <a:rPr sz="1000" dirty="0">
                <a:solidFill>
                  <a:srgbClr val="C00000"/>
                </a:solidFill>
                <a:latin typeface="Symbola"/>
                <a:cs typeface="Symbola"/>
              </a:rPr>
              <a:t>	</a:t>
            </a:r>
            <a:r>
              <a:rPr sz="1000" spc="10" dirty="0">
                <a:solidFill>
                  <a:srgbClr val="C00000"/>
                </a:solidFill>
                <a:latin typeface="Symbola"/>
                <a:cs typeface="Symbola"/>
              </a:rPr>
              <a:t>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L="25400">
              <a:lnSpc>
                <a:spcPts val="850"/>
              </a:lnSpc>
              <a:tabLst>
                <a:tab pos="574040" algn="l"/>
              </a:tabLst>
            </a:pPr>
            <a:r>
              <a:rPr sz="1500" spc="-75" baseline="-25000" dirty="0">
                <a:solidFill>
                  <a:srgbClr val="C00000"/>
                </a:solidFill>
                <a:latin typeface="Symbola"/>
                <a:cs typeface="Symbola"/>
              </a:rPr>
              <a:t>×</a:t>
            </a:r>
            <a:r>
              <a:rPr sz="1500" baseline="-25000" dirty="0">
                <a:solidFill>
                  <a:srgbClr val="C00000"/>
                </a:solidFill>
                <a:latin typeface="Symbola"/>
                <a:cs typeface="Symbola"/>
              </a:rPr>
              <a:t>	</a:t>
            </a:r>
            <a:r>
              <a:rPr sz="1000" spc="-50" dirty="0">
                <a:solidFill>
                  <a:srgbClr val="C00000"/>
                </a:solidFill>
                <a:latin typeface="Symbola"/>
                <a:cs typeface="Symbola"/>
              </a:rPr>
              <a:t>𝑳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970647" y="2508056"/>
            <a:ext cx="477947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spc="-105" dirty="0">
                <a:solidFill>
                  <a:srgbClr val="C00000"/>
                </a:solidFill>
                <a:latin typeface="Symbola"/>
                <a:cs typeface="Symbola"/>
              </a:rPr>
              <a:t>𝑽</a:t>
            </a:r>
            <a:r>
              <a:rPr sz="1000" spc="-20" dirty="0">
                <a:solidFill>
                  <a:srgbClr val="C00000"/>
                </a:solidFill>
                <a:latin typeface="Symbola"/>
                <a:cs typeface="Symbola"/>
              </a:rPr>
              <a:t> (𝒎𝒍)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4719534" y="2517178"/>
            <a:ext cx="3540034" cy="638152"/>
            <a:chOff x="3900170" y="3924934"/>
            <a:chExt cx="2925445" cy="995044"/>
          </a:xfrm>
        </p:grpSpPr>
        <p:sp>
          <p:nvSpPr>
            <p:cNvPr id="83" name="object 83"/>
            <p:cNvSpPr/>
            <p:nvPr/>
          </p:nvSpPr>
          <p:spPr>
            <a:xfrm>
              <a:off x="5650738" y="3924934"/>
              <a:ext cx="601980" cy="7620"/>
            </a:xfrm>
            <a:custGeom>
              <a:avLst/>
              <a:gdLst/>
              <a:ahLst/>
              <a:cxnLst/>
              <a:rect l="l" t="t" r="r" b="b"/>
              <a:pathLst>
                <a:path w="601979" h="7620">
                  <a:moveTo>
                    <a:pt x="601979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01979" y="7620"/>
                  </a:lnTo>
                  <a:lnTo>
                    <a:pt x="60197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4" name="object 84"/>
            <p:cNvSpPr/>
            <p:nvPr/>
          </p:nvSpPr>
          <p:spPr>
            <a:xfrm>
              <a:off x="3951351" y="4599470"/>
              <a:ext cx="2823210" cy="269240"/>
            </a:xfrm>
            <a:custGeom>
              <a:avLst/>
              <a:gdLst/>
              <a:ahLst/>
              <a:cxnLst/>
              <a:rect l="l" t="t" r="r" b="b"/>
              <a:pathLst>
                <a:path w="2823209" h="269239">
                  <a:moveTo>
                    <a:pt x="2823082" y="0"/>
                  </a:moveTo>
                  <a:lnTo>
                    <a:pt x="0" y="0"/>
                  </a:lnTo>
                  <a:lnTo>
                    <a:pt x="0" y="269074"/>
                  </a:lnTo>
                  <a:lnTo>
                    <a:pt x="2823082" y="269074"/>
                  </a:lnTo>
                  <a:lnTo>
                    <a:pt x="282308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5" name="object 85"/>
            <p:cNvSpPr/>
            <p:nvPr/>
          </p:nvSpPr>
          <p:spPr>
            <a:xfrm>
              <a:off x="3906520" y="4554600"/>
              <a:ext cx="2912745" cy="45085"/>
            </a:xfrm>
            <a:custGeom>
              <a:avLst/>
              <a:gdLst/>
              <a:ahLst/>
              <a:cxnLst/>
              <a:rect l="l" t="t" r="r" b="b"/>
              <a:pathLst>
                <a:path w="2912745" h="45085">
                  <a:moveTo>
                    <a:pt x="2912745" y="0"/>
                  </a:moveTo>
                  <a:lnTo>
                    <a:pt x="0" y="0"/>
                  </a:lnTo>
                  <a:lnTo>
                    <a:pt x="44830" y="44831"/>
                  </a:lnTo>
                  <a:lnTo>
                    <a:pt x="2867913" y="44831"/>
                  </a:lnTo>
                  <a:lnTo>
                    <a:pt x="2912745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6" name="object 86"/>
            <p:cNvSpPr/>
            <p:nvPr/>
          </p:nvSpPr>
          <p:spPr>
            <a:xfrm>
              <a:off x="3906520" y="4868544"/>
              <a:ext cx="2912745" cy="45085"/>
            </a:xfrm>
            <a:custGeom>
              <a:avLst/>
              <a:gdLst/>
              <a:ahLst/>
              <a:cxnLst/>
              <a:rect l="l" t="t" r="r" b="b"/>
              <a:pathLst>
                <a:path w="2912745" h="45085">
                  <a:moveTo>
                    <a:pt x="2867913" y="0"/>
                  </a:moveTo>
                  <a:lnTo>
                    <a:pt x="44830" y="0"/>
                  </a:lnTo>
                  <a:lnTo>
                    <a:pt x="0" y="44830"/>
                  </a:lnTo>
                  <a:lnTo>
                    <a:pt x="2912745" y="44830"/>
                  </a:lnTo>
                  <a:lnTo>
                    <a:pt x="2867913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7" name="object 87"/>
            <p:cNvSpPr/>
            <p:nvPr/>
          </p:nvSpPr>
          <p:spPr>
            <a:xfrm>
              <a:off x="3906520" y="4554600"/>
              <a:ext cx="45085" cy="358775"/>
            </a:xfrm>
            <a:custGeom>
              <a:avLst/>
              <a:gdLst/>
              <a:ahLst/>
              <a:cxnLst/>
              <a:rect l="l" t="t" r="r" b="b"/>
              <a:pathLst>
                <a:path w="45085" h="358775">
                  <a:moveTo>
                    <a:pt x="0" y="0"/>
                  </a:moveTo>
                  <a:lnTo>
                    <a:pt x="0" y="358775"/>
                  </a:lnTo>
                  <a:lnTo>
                    <a:pt x="44830" y="313944"/>
                  </a:lnTo>
                  <a:lnTo>
                    <a:pt x="44830" y="448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8" name="object 88"/>
            <p:cNvSpPr/>
            <p:nvPr/>
          </p:nvSpPr>
          <p:spPr>
            <a:xfrm>
              <a:off x="6774434" y="4554600"/>
              <a:ext cx="45085" cy="358775"/>
            </a:xfrm>
            <a:custGeom>
              <a:avLst/>
              <a:gdLst/>
              <a:ahLst/>
              <a:cxnLst/>
              <a:rect l="l" t="t" r="r" b="b"/>
              <a:pathLst>
                <a:path w="45084" h="358775">
                  <a:moveTo>
                    <a:pt x="44831" y="0"/>
                  </a:moveTo>
                  <a:lnTo>
                    <a:pt x="0" y="44831"/>
                  </a:lnTo>
                  <a:lnTo>
                    <a:pt x="0" y="313944"/>
                  </a:lnTo>
                  <a:lnTo>
                    <a:pt x="44831" y="358775"/>
                  </a:lnTo>
                  <a:lnTo>
                    <a:pt x="44831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9" name="object 89"/>
            <p:cNvSpPr/>
            <p:nvPr/>
          </p:nvSpPr>
          <p:spPr>
            <a:xfrm>
              <a:off x="3906520" y="4554600"/>
              <a:ext cx="2912745" cy="358775"/>
            </a:xfrm>
            <a:custGeom>
              <a:avLst/>
              <a:gdLst/>
              <a:ahLst/>
              <a:cxnLst/>
              <a:rect l="l" t="t" r="r" b="b"/>
              <a:pathLst>
                <a:path w="2912745" h="358775">
                  <a:moveTo>
                    <a:pt x="0" y="0"/>
                  </a:moveTo>
                  <a:lnTo>
                    <a:pt x="2912745" y="0"/>
                  </a:lnTo>
                  <a:lnTo>
                    <a:pt x="2912745" y="358775"/>
                  </a:lnTo>
                  <a:lnTo>
                    <a:pt x="0" y="358775"/>
                  </a:lnTo>
                  <a:lnTo>
                    <a:pt x="0" y="0"/>
                  </a:lnTo>
                  <a:close/>
                </a:path>
                <a:path w="2912745" h="358775">
                  <a:moveTo>
                    <a:pt x="44830" y="44831"/>
                  </a:moveTo>
                  <a:lnTo>
                    <a:pt x="2867913" y="44831"/>
                  </a:lnTo>
                  <a:lnTo>
                    <a:pt x="2867913" y="313944"/>
                  </a:lnTo>
                  <a:lnTo>
                    <a:pt x="44830" y="313944"/>
                  </a:lnTo>
                  <a:lnTo>
                    <a:pt x="44830" y="44831"/>
                  </a:lnTo>
                  <a:close/>
                </a:path>
                <a:path w="2912745" h="358775">
                  <a:moveTo>
                    <a:pt x="0" y="0"/>
                  </a:moveTo>
                  <a:lnTo>
                    <a:pt x="44830" y="44831"/>
                  </a:lnTo>
                </a:path>
                <a:path w="2912745" h="358775">
                  <a:moveTo>
                    <a:pt x="0" y="358775"/>
                  </a:moveTo>
                  <a:lnTo>
                    <a:pt x="44830" y="313944"/>
                  </a:lnTo>
                </a:path>
                <a:path w="2912745" h="358775">
                  <a:moveTo>
                    <a:pt x="2912745" y="0"/>
                  </a:moveTo>
                  <a:lnTo>
                    <a:pt x="2867913" y="44831"/>
                  </a:lnTo>
                </a:path>
                <a:path w="2912745" h="358775">
                  <a:moveTo>
                    <a:pt x="2912745" y="358775"/>
                  </a:moveTo>
                  <a:lnTo>
                    <a:pt x="2867913" y="313944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90" name="object 90"/>
          <p:cNvSpPr txBox="1"/>
          <p:nvPr/>
        </p:nvSpPr>
        <p:spPr>
          <a:xfrm>
            <a:off x="4762026" y="2972315"/>
            <a:ext cx="345551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9565">
              <a:spcBef>
                <a:spcPts val="95"/>
              </a:spcBef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𝑵</a:t>
            </a:r>
            <a:r>
              <a:rPr sz="1000" spc="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𝑵𝒐𝒓𝒎𝒂𝒍𝒊𝒕𝒚</a:t>
            </a:r>
            <a:r>
              <a:rPr sz="1500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500" spc="165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spc="37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𝜼</a:t>
            </a:r>
            <a:r>
              <a:rPr sz="1000" spc="31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75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000" spc="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50" dirty="0">
                <a:solidFill>
                  <a:prstClr val="black"/>
                </a:solidFill>
                <a:latin typeface="Symbola"/>
                <a:cs typeface="Symbola"/>
              </a:rPr>
              <a:t>𝑴</a:t>
            </a:r>
            <a:r>
              <a:rPr sz="1000" spc="4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𝑴𝒐𝒍𝒂𝒓𝒊𝒕𝒚</a:t>
            </a:r>
            <a:r>
              <a:rPr sz="1000" spc="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30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500" baseline="2777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634087" y="1733395"/>
            <a:ext cx="3534655" cy="366125"/>
          </a:xfrm>
          <a:prstGeom prst="rect">
            <a:avLst/>
          </a:prstGeom>
          <a:ln w="12700">
            <a:solidFill>
              <a:srgbClr val="6FAC46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1236980">
              <a:lnSpc>
                <a:spcPts val="985"/>
              </a:lnSpc>
              <a:spcBef>
                <a:spcPts val="254"/>
              </a:spcBef>
            </a:pPr>
            <a:r>
              <a:rPr sz="1000" spc="10" dirty="0">
                <a:solidFill>
                  <a:srgbClr val="6F2F9F"/>
                </a:solidFill>
                <a:latin typeface="Symbola"/>
                <a:cs typeface="Symbola"/>
              </a:rPr>
              <a:t>𝑵𝒐.</a:t>
            </a:r>
            <a:r>
              <a:rPr sz="1000" spc="-4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125" dirty="0">
                <a:solidFill>
                  <a:srgbClr val="6F2F9F"/>
                </a:solidFill>
                <a:latin typeface="Symbola"/>
                <a:cs typeface="Symbola"/>
              </a:rPr>
              <a:t>𝒐𝒇</a:t>
            </a:r>
            <a:r>
              <a:rPr sz="1000" spc="2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Symbola"/>
                <a:cs typeface="Symbola"/>
              </a:rPr>
              <a:t>𝒆𝒒𝒖𝒊𝒗𝒂𝒍𝒆𝒏𝒕𝒔</a:t>
            </a:r>
            <a:r>
              <a:rPr sz="1000" spc="4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-20" dirty="0">
                <a:solidFill>
                  <a:srgbClr val="6F2F9F"/>
                </a:solidFill>
                <a:latin typeface="Symbola"/>
                <a:cs typeface="Symbola"/>
              </a:rPr>
              <a:t>(𝒎𝑬𝒒)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L="136525">
              <a:lnSpc>
                <a:spcPts val="720"/>
              </a:lnSpc>
            </a:pPr>
            <a:r>
              <a:rPr sz="1000" spc="10" dirty="0">
                <a:solidFill>
                  <a:prstClr val="black"/>
                </a:solidFill>
                <a:latin typeface="Symbola"/>
                <a:cs typeface="Symbola"/>
              </a:rPr>
              <a:t>𝐍</a:t>
            </a:r>
            <a:r>
              <a:rPr sz="1000" spc="28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15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10" dirty="0">
                <a:solidFill>
                  <a:prstClr val="black"/>
                </a:solidFill>
                <a:latin typeface="Symbola"/>
                <a:cs typeface="Symbola"/>
              </a:rPr>
              <a:t>𝑵𝒐𝒓𝒎𝒂𝒍𝒊𝒕𝒚</a:t>
            </a:r>
            <a:r>
              <a:rPr sz="1500" spc="15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500" spc="120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L="1250315">
              <a:lnSpc>
                <a:spcPts val="935"/>
              </a:lnSpc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𝑽𝒐𝒍𝒖𝒎𝒆</a:t>
            </a:r>
            <a:r>
              <a:rPr sz="1000" spc="7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25" dirty="0">
                <a:solidFill>
                  <a:prstClr val="black"/>
                </a:solidFill>
                <a:latin typeface="Symbola"/>
                <a:cs typeface="Symbola"/>
              </a:rPr>
              <a:t>𝒐𝒇</a:t>
            </a:r>
            <a:r>
              <a:rPr sz="1000" spc="6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𝒔𝒐𝒍𝒖𝒕𝒊𝒐𝒏</a:t>
            </a:r>
            <a:r>
              <a:rPr sz="1000" spc="6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-30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-20" dirty="0">
                <a:solidFill>
                  <a:prstClr val="black"/>
                </a:solidFill>
                <a:latin typeface="Symbola"/>
                <a:cs typeface="Symbola"/>
              </a:rPr>
              <a:t>𝒎𝑳</a:t>
            </a:r>
            <a:r>
              <a:rPr sz="1500" spc="-30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500" baseline="2777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31091" y="1872836"/>
            <a:ext cx="1872599" cy="4887"/>
          </a:xfrm>
          <a:custGeom>
            <a:avLst/>
            <a:gdLst/>
            <a:ahLst/>
            <a:cxnLst/>
            <a:rect l="l" t="t" r="r" b="b"/>
            <a:pathLst>
              <a:path w="1547495" h="7619">
                <a:moveTo>
                  <a:pt x="1547114" y="0"/>
                </a:moveTo>
                <a:lnTo>
                  <a:pt x="0" y="0"/>
                </a:lnTo>
                <a:lnTo>
                  <a:pt x="0" y="7620"/>
                </a:lnTo>
                <a:lnTo>
                  <a:pt x="1547114" y="7620"/>
                </a:lnTo>
                <a:lnTo>
                  <a:pt x="15471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863686" y="2921003"/>
            <a:ext cx="3540034" cy="238238"/>
            <a:chOff x="713740" y="4554600"/>
            <a:chExt cx="2925445" cy="371475"/>
          </a:xfrm>
        </p:grpSpPr>
        <p:sp>
          <p:nvSpPr>
            <p:cNvPr id="94" name="object 94"/>
            <p:cNvSpPr/>
            <p:nvPr/>
          </p:nvSpPr>
          <p:spPr>
            <a:xfrm>
              <a:off x="764933" y="4605819"/>
              <a:ext cx="2823210" cy="269240"/>
            </a:xfrm>
            <a:custGeom>
              <a:avLst/>
              <a:gdLst/>
              <a:ahLst/>
              <a:cxnLst/>
              <a:rect l="l" t="t" r="r" b="b"/>
              <a:pathLst>
                <a:path w="2823210" h="269239">
                  <a:moveTo>
                    <a:pt x="2823083" y="0"/>
                  </a:moveTo>
                  <a:lnTo>
                    <a:pt x="0" y="0"/>
                  </a:lnTo>
                  <a:lnTo>
                    <a:pt x="0" y="269074"/>
                  </a:lnTo>
                  <a:lnTo>
                    <a:pt x="2823083" y="269074"/>
                  </a:lnTo>
                  <a:lnTo>
                    <a:pt x="2823083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5" name="object 95"/>
            <p:cNvSpPr/>
            <p:nvPr/>
          </p:nvSpPr>
          <p:spPr>
            <a:xfrm>
              <a:off x="720090" y="4560950"/>
              <a:ext cx="2912745" cy="45085"/>
            </a:xfrm>
            <a:custGeom>
              <a:avLst/>
              <a:gdLst/>
              <a:ahLst/>
              <a:cxnLst/>
              <a:rect l="l" t="t" r="r" b="b"/>
              <a:pathLst>
                <a:path w="2912745" h="45085">
                  <a:moveTo>
                    <a:pt x="2912745" y="0"/>
                  </a:moveTo>
                  <a:lnTo>
                    <a:pt x="0" y="0"/>
                  </a:lnTo>
                  <a:lnTo>
                    <a:pt x="44843" y="44831"/>
                  </a:lnTo>
                  <a:lnTo>
                    <a:pt x="2867914" y="44831"/>
                  </a:lnTo>
                  <a:lnTo>
                    <a:pt x="2912745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6" name="object 96"/>
            <p:cNvSpPr/>
            <p:nvPr/>
          </p:nvSpPr>
          <p:spPr>
            <a:xfrm>
              <a:off x="720090" y="4874894"/>
              <a:ext cx="2912745" cy="45085"/>
            </a:xfrm>
            <a:custGeom>
              <a:avLst/>
              <a:gdLst/>
              <a:ahLst/>
              <a:cxnLst/>
              <a:rect l="l" t="t" r="r" b="b"/>
              <a:pathLst>
                <a:path w="2912745" h="45085">
                  <a:moveTo>
                    <a:pt x="2867914" y="0"/>
                  </a:moveTo>
                  <a:lnTo>
                    <a:pt x="44843" y="0"/>
                  </a:lnTo>
                  <a:lnTo>
                    <a:pt x="0" y="44830"/>
                  </a:lnTo>
                  <a:lnTo>
                    <a:pt x="2912745" y="44830"/>
                  </a:lnTo>
                  <a:lnTo>
                    <a:pt x="2867914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7" name="object 97"/>
            <p:cNvSpPr/>
            <p:nvPr/>
          </p:nvSpPr>
          <p:spPr>
            <a:xfrm>
              <a:off x="720090" y="4560950"/>
              <a:ext cx="45085" cy="358775"/>
            </a:xfrm>
            <a:custGeom>
              <a:avLst/>
              <a:gdLst/>
              <a:ahLst/>
              <a:cxnLst/>
              <a:rect l="l" t="t" r="r" b="b"/>
              <a:pathLst>
                <a:path w="45084" h="358775">
                  <a:moveTo>
                    <a:pt x="0" y="0"/>
                  </a:moveTo>
                  <a:lnTo>
                    <a:pt x="0" y="358775"/>
                  </a:lnTo>
                  <a:lnTo>
                    <a:pt x="44843" y="313944"/>
                  </a:lnTo>
                  <a:lnTo>
                    <a:pt x="44843" y="448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8" name="object 98"/>
            <p:cNvSpPr/>
            <p:nvPr/>
          </p:nvSpPr>
          <p:spPr>
            <a:xfrm>
              <a:off x="3588004" y="4560950"/>
              <a:ext cx="45085" cy="358775"/>
            </a:xfrm>
            <a:custGeom>
              <a:avLst/>
              <a:gdLst/>
              <a:ahLst/>
              <a:cxnLst/>
              <a:rect l="l" t="t" r="r" b="b"/>
              <a:pathLst>
                <a:path w="45085" h="358775">
                  <a:moveTo>
                    <a:pt x="44831" y="0"/>
                  </a:moveTo>
                  <a:lnTo>
                    <a:pt x="0" y="44831"/>
                  </a:lnTo>
                  <a:lnTo>
                    <a:pt x="0" y="313944"/>
                  </a:lnTo>
                  <a:lnTo>
                    <a:pt x="44831" y="358775"/>
                  </a:lnTo>
                  <a:lnTo>
                    <a:pt x="44831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9" name="object 99"/>
            <p:cNvSpPr/>
            <p:nvPr/>
          </p:nvSpPr>
          <p:spPr>
            <a:xfrm>
              <a:off x="720090" y="4560950"/>
              <a:ext cx="2912745" cy="358775"/>
            </a:xfrm>
            <a:custGeom>
              <a:avLst/>
              <a:gdLst/>
              <a:ahLst/>
              <a:cxnLst/>
              <a:rect l="l" t="t" r="r" b="b"/>
              <a:pathLst>
                <a:path w="2912745" h="358775">
                  <a:moveTo>
                    <a:pt x="0" y="0"/>
                  </a:moveTo>
                  <a:lnTo>
                    <a:pt x="2912745" y="0"/>
                  </a:lnTo>
                  <a:lnTo>
                    <a:pt x="2912745" y="358775"/>
                  </a:lnTo>
                  <a:lnTo>
                    <a:pt x="0" y="358775"/>
                  </a:lnTo>
                  <a:lnTo>
                    <a:pt x="0" y="0"/>
                  </a:lnTo>
                  <a:close/>
                </a:path>
                <a:path w="2912745" h="358775">
                  <a:moveTo>
                    <a:pt x="44843" y="44831"/>
                  </a:moveTo>
                  <a:lnTo>
                    <a:pt x="2867914" y="44831"/>
                  </a:lnTo>
                  <a:lnTo>
                    <a:pt x="2867914" y="313944"/>
                  </a:lnTo>
                  <a:lnTo>
                    <a:pt x="44843" y="313944"/>
                  </a:lnTo>
                  <a:lnTo>
                    <a:pt x="44843" y="44831"/>
                  </a:lnTo>
                  <a:close/>
                </a:path>
                <a:path w="2912745" h="358775">
                  <a:moveTo>
                    <a:pt x="0" y="0"/>
                  </a:moveTo>
                  <a:lnTo>
                    <a:pt x="44843" y="44831"/>
                  </a:lnTo>
                </a:path>
                <a:path w="2912745" h="358775">
                  <a:moveTo>
                    <a:pt x="0" y="358775"/>
                  </a:moveTo>
                  <a:lnTo>
                    <a:pt x="44843" y="313944"/>
                  </a:lnTo>
                </a:path>
                <a:path w="2912745" h="358775">
                  <a:moveTo>
                    <a:pt x="2912745" y="0"/>
                  </a:moveTo>
                  <a:lnTo>
                    <a:pt x="2867914" y="44831"/>
                  </a:lnTo>
                </a:path>
                <a:path w="2912745" h="358775">
                  <a:moveTo>
                    <a:pt x="2912745" y="358775"/>
                  </a:moveTo>
                  <a:lnTo>
                    <a:pt x="2867914" y="313944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100" name="object 100"/>
          <p:cNvSpPr txBox="1"/>
          <p:nvPr/>
        </p:nvSpPr>
        <p:spPr>
          <a:xfrm>
            <a:off x="906185" y="2971838"/>
            <a:ext cx="3455510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8445">
              <a:spcBef>
                <a:spcPts val="100"/>
              </a:spcBef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𝐦</a:t>
            </a:r>
            <a:r>
              <a:rPr sz="1000" spc="-1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75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50" dirty="0">
                <a:solidFill>
                  <a:prstClr val="black"/>
                </a:solidFill>
                <a:latin typeface="Symbola"/>
                <a:cs typeface="Symbola"/>
              </a:rPr>
              <a:t>𝐠</a:t>
            </a:r>
            <a:r>
              <a:rPr sz="1500" spc="75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500" spc="67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spc="4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60" dirty="0">
                <a:solidFill>
                  <a:prstClr val="black"/>
                </a:solidFill>
                <a:latin typeface="Symbola"/>
                <a:cs typeface="Symbola"/>
              </a:rPr>
              <a:t>𝐍</a:t>
            </a:r>
            <a:r>
              <a:rPr sz="1000" spc="-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50" b="1" i="1" dirty="0">
                <a:solidFill>
                  <a:prstClr val="black"/>
                </a:solidFill>
                <a:latin typeface="Tinos"/>
                <a:cs typeface="Tinos"/>
              </a:rPr>
              <a:t>(Eq/L)</a:t>
            </a:r>
            <a:r>
              <a:rPr sz="1050" b="1" i="1" spc="-30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050" b="1" i="1" spc="105" dirty="0">
                <a:solidFill>
                  <a:prstClr val="black"/>
                </a:solidFill>
                <a:latin typeface="Tinos"/>
                <a:cs typeface="Tinos"/>
              </a:rPr>
              <a:t>×</a:t>
            </a:r>
            <a:r>
              <a:rPr sz="1050" b="1" i="1" spc="-35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𝑬𝑴.</a:t>
            </a:r>
            <a:r>
              <a:rPr sz="1000" spc="-7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𝒘𝒕</a:t>
            </a:r>
            <a:r>
              <a:rPr sz="1000" spc="1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50" b="1" i="1" spc="50" dirty="0">
                <a:solidFill>
                  <a:prstClr val="black"/>
                </a:solidFill>
                <a:latin typeface="Tinos"/>
                <a:cs typeface="Tinos"/>
              </a:rPr>
              <a:t>(g/eq)</a:t>
            </a:r>
            <a:r>
              <a:rPr sz="1050" b="1" i="1" spc="-30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050" b="1" i="1" spc="105" dirty="0">
                <a:solidFill>
                  <a:prstClr val="black"/>
                </a:solidFill>
                <a:latin typeface="Tinos"/>
                <a:cs typeface="Tinos"/>
              </a:rPr>
              <a:t>×</a:t>
            </a:r>
            <a:r>
              <a:rPr sz="1050" b="1" i="1" spc="-25" dirty="0">
                <a:solidFill>
                  <a:prstClr val="black"/>
                </a:solidFill>
                <a:latin typeface="Tinos"/>
                <a:cs typeface="Tinos"/>
              </a:rPr>
              <a:t> </a:t>
            </a:r>
            <a:r>
              <a:rPr sz="1050" b="1" i="1" spc="-105" dirty="0">
                <a:solidFill>
                  <a:prstClr val="black"/>
                </a:solidFill>
                <a:latin typeface="Tinos"/>
                <a:cs typeface="Tinos"/>
              </a:rPr>
              <a:t>V</a:t>
            </a:r>
            <a:r>
              <a:rPr sz="1050" b="1" i="1" spc="-25" dirty="0">
                <a:solidFill>
                  <a:prstClr val="black"/>
                </a:solidFill>
                <a:latin typeface="Tinos"/>
                <a:cs typeface="Tinos"/>
              </a:rPr>
              <a:t> (L)</a:t>
            </a:r>
            <a:endParaRPr sz="1050">
              <a:solidFill>
                <a:prstClr val="black"/>
              </a:solidFill>
              <a:latin typeface="Tinos"/>
              <a:cs typeface="Tinos"/>
            </a:endParaRPr>
          </a:p>
        </p:txBody>
      </p:sp>
    </p:spTree>
    <p:extLst>
      <p:ext uri="{BB962C8B-B14F-4D97-AF65-F5344CB8AC3E}">
        <p14:creationId xmlns:p14="http://schemas.microsoft.com/office/powerpoint/2010/main" val="186710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41265" y="219586"/>
            <a:ext cx="2266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19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5079" y="692316"/>
            <a:ext cx="6987092" cy="16146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600075">
              <a:lnSpc>
                <a:spcPct val="145000"/>
              </a:lnSpc>
              <a:spcBef>
                <a:spcPts val="100"/>
              </a:spcBef>
            </a:pP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Example</a:t>
            </a:r>
            <a:r>
              <a:rPr sz="1400" b="1" spc="-3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12:</a:t>
            </a:r>
            <a:r>
              <a:rPr sz="1400" b="1" spc="-2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following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reaction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find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normality,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when</a:t>
            </a:r>
            <a:r>
              <a:rPr sz="14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it</a:t>
            </a:r>
            <a:r>
              <a:rPr sz="14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spc="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1.0</a:t>
            </a:r>
            <a:r>
              <a:rPr sz="14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4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350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PO</a:t>
            </a:r>
            <a:r>
              <a:rPr sz="1350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r>
              <a:rPr sz="1350" spc="382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spc="55" dirty="0">
                <a:solidFill>
                  <a:srgbClr val="FF0000"/>
                </a:solidFill>
                <a:latin typeface="Symbola"/>
                <a:cs typeface="Symbola"/>
              </a:rPr>
              <a:t>𝐇</a:t>
            </a:r>
            <a:r>
              <a:rPr sz="1500" spc="82" baseline="-16666" dirty="0">
                <a:solidFill>
                  <a:srgbClr val="FF0000"/>
                </a:solidFill>
                <a:latin typeface="Symbola"/>
                <a:cs typeface="Symbola"/>
              </a:rPr>
              <a:t>𝟑</a:t>
            </a:r>
            <a:r>
              <a:rPr sz="1400" spc="55" dirty="0">
                <a:solidFill>
                  <a:srgbClr val="FF0000"/>
                </a:solidFill>
                <a:latin typeface="Symbola"/>
                <a:cs typeface="Symbola"/>
              </a:rPr>
              <a:t>𝐏𝐎</a:t>
            </a:r>
            <a:r>
              <a:rPr sz="1500" spc="82" baseline="-16666" dirty="0">
                <a:solidFill>
                  <a:srgbClr val="FF0000"/>
                </a:solidFill>
                <a:latin typeface="Symbola"/>
                <a:cs typeface="Symbola"/>
              </a:rPr>
              <a:t>𝟒</a:t>
            </a:r>
            <a:r>
              <a:rPr sz="1500" spc="195" baseline="-16666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400" dirty="0">
                <a:solidFill>
                  <a:srgbClr val="FF0000"/>
                </a:solidFill>
                <a:latin typeface="Symbola"/>
                <a:cs typeface="Symbola"/>
              </a:rPr>
              <a:t>+</a:t>
            </a:r>
            <a:r>
              <a:rPr sz="1400" spc="-1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400" dirty="0">
                <a:solidFill>
                  <a:srgbClr val="FF0000"/>
                </a:solidFill>
                <a:latin typeface="Symbola"/>
                <a:cs typeface="Symbola"/>
              </a:rPr>
              <a:t>𝟐𝐍𝐚𝐎𝐇</a:t>
            </a:r>
            <a:r>
              <a:rPr sz="1400" spc="6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400" spc="-229" dirty="0">
                <a:solidFill>
                  <a:srgbClr val="FF0000"/>
                </a:solidFill>
                <a:latin typeface="Symbola"/>
                <a:cs typeface="Symbola"/>
              </a:rPr>
              <a:t>→</a:t>
            </a:r>
            <a:r>
              <a:rPr sz="1400" spc="6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400" dirty="0">
                <a:solidFill>
                  <a:srgbClr val="FF0000"/>
                </a:solidFill>
                <a:latin typeface="Symbola"/>
                <a:cs typeface="Symbola"/>
              </a:rPr>
              <a:t>𝐍𝐚</a:t>
            </a:r>
            <a:r>
              <a:rPr sz="1500" baseline="-16666" dirty="0">
                <a:solidFill>
                  <a:srgbClr val="FF0000"/>
                </a:solidFill>
                <a:latin typeface="Symbola"/>
                <a:cs typeface="Symbola"/>
              </a:rPr>
              <a:t>𝟐</a:t>
            </a:r>
            <a:r>
              <a:rPr sz="1400" dirty="0">
                <a:solidFill>
                  <a:srgbClr val="FF0000"/>
                </a:solidFill>
                <a:latin typeface="Symbola"/>
                <a:cs typeface="Symbola"/>
              </a:rPr>
              <a:t>𝐇𝐏𝐎</a:t>
            </a:r>
            <a:r>
              <a:rPr sz="1500" baseline="-16666" dirty="0">
                <a:solidFill>
                  <a:srgbClr val="FF0000"/>
                </a:solidFill>
                <a:latin typeface="Symbola"/>
                <a:cs typeface="Symbola"/>
              </a:rPr>
              <a:t>𝟒</a:t>
            </a:r>
            <a:r>
              <a:rPr sz="1500" spc="195" baseline="-16666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400" spc="-50" dirty="0">
                <a:solidFill>
                  <a:srgbClr val="FF0000"/>
                </a:solidFill>
                <a:latin typeface="Symbola"/>
                <a:cs typeface="Symbola"/>
              </a:rPr>
              <a:t>+</a:t>
            </a:r>
            <a:r>
              <a:rPr sz="1400" spc="-2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400" spc="60" dirty="0">
                <a:solidFill>
                  <a:srgbClr val="FF0000"/>
                </a:solidFill>
                <a:latin typeface="Symbola"/>
                <a:cs typeface="Symbola"/>
              </a:rPr>
              <a:t>𝟐𝐇</a:t>
            </a:r>
            <a:r>
              <a:rPr sz="1500" spc="89" baseline="-16666" dirty="0">
                <a:solidFill>
                  <a:srgbClr val="FF0000"/>
                </a:solidFill>
                <a:latin typeface="Symbola"/>
                <a:cs typeface="Symbola"/>
              </a:rPr>
              <a:t>𝟐</a:t>
            </a:r>
            <a:r>
              <a:rPr sz="1400" spc="60" dirty="0">
                <a:solidFill>
                  <a:srgbClr val="FF0000"/>
                </a:solidFill>
                <a:latin typeface="Symbola"/>
                <a:cs typeface="Symbola"/>
              </a:rPr>
              <a:t>𝐎 </a:t>
            </a:r>
            <a:r>
              <a:rPr sz="1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Solution: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0800">
              <a:spcBef>
                <a:spcPts val="770"/>
              </a:spcBef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𝑵</a:t>
            </a:r>
            <a:r>
              <a:rPr sz="1000" spc="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𝑵𝒐𝒓𝒎𝒂𝒍𝒊𝒕𝒚</a:t>
            </a:r>
            <a:r>
              <a:rPr sz="1500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500" spc="165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spc="37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𝜼</a:t>
            </a:r>
            <a:r>
              <a:rPr sz="1000" spc="31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75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000" spc="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50" dirty="0">
                <a:solidFill>
                  <a:prstClr val="black"/>
                </a:solidFill>
                <a:latin typeface="Symbola"/>
                <a:cs typeface="Symbola"/>
              </a:rPr>
              <a:t>𝑴</a:t>
            </a:r>
            <a:r>
              <a:rPr sz="1000" spc="4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𝑴𝒐𝒍𝒂𝒓𝒊𝒕𝒚</a:t>
            </a:r>
            <a:r>
              <a:rPr sz="1000" spc="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30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500" baseline="2777" dirty="0">
              <a:solidFill>
                <a:prstClr val="black"/>
              </a:solidFill>
              <a:latin typeface="Symbola"/>
              <a:cs typeface="Symbola"/>
            </a:endParaRPr>
          </a:p>
          <a:p>
            <a:pPr marL="50800">
              <a:spcBef>
                <a:spcPts val="565"/>
              </a:spcBef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𝑵 </a:t>
            </a:r>
            <a:r>
              <a:rPr sz="1500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𝑵𝒐𝒓𝒎𝒂𝒍𝒊𝒕𝒚</a:t>
            </a:r>
            <a:r>
              <a:rPr sz="1500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500" spc="89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spc="30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𝟐</a:t>
            </a:r>
            <a:r>
              <a:rPr sz="1000" spc="24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75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000" spc="-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𝟏.</a:t>
            </a:r>
            <a:r>
              <a:rPr sz="1000" spc="-6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𝟎</a:t>
            </a:r>
            <a:r>
              <a:rPr sz="1000" spc="-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50" dirty="0">
                <a:solidFill>
                  <a:prstClr val="black"/>
                </a:solidFill>
                <a:latin typeface="Symbola"/>
                <a:cs typeface="Symbola"/>
              </a:rPr>
              <a:t>𝑴</a:t>
            </a:r>
            <a:r>
              <a:rPr sz="1000" spc="6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spc="7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𝟐</a:t>
            </a:r>
            <a:r>
              <a:rPr sz="1000" spc="-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𝑵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  <a:p>
            <a:pPr>
              <a:spcBef>
                <a:spcPts val="235"/>
              </a:spcBef>
            </a:pP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  <a:p>
            <a:pPr marL="50800" marR="43180">
              <a:lnSpc>
                <a:spcPct val="143800"/>
              </a:lnSpc>
            </a:pP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Example</a:t>
            </a:r>
            <a:r>
              <a:rPr sz="1400" b="1" spc="-2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13:</a:t>
            </a:r>
            <a:r>
              <a:rPr sz="14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How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many</a:t>
            </a:r>
            <a:r>
              <a:rPr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milliequivalents</a:t>
            </a:r>
            <a:r>
              <a:rPr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are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involved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43.50mL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0.1379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N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sz="1350" spc="-15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Cr</a:t>
            </a:r>
            <a:r>
              <a:rPr sz="1350" spc="-15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350" spc="-15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7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?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5078" y="2330172"/>
            <a:ext cx="86983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Solution: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99801" y="2262732"/>
            <a:ext cx="396855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2100" spc="30" baseline="-33730" dirty="0">
                <a:solidFill>
                  <a:prstClr val="black"/>
                </a:solidFill>
                <a:latin typeface="Symbola"/>
                <a:cs typeface="Symbola"/>
              </a:rPr>
              <a:t>𝐍</a:t>
            </a:r>
            <a:r>
              <a:rPr sz="2100" spc="517" baseline="-337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100" spc="30" baseline="-31746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2100" spc="30" baseline="-33730" dirty="0">
                <a:solidFill>
                  <a:prstClr val="black"/>
                </a:solidFill>
                <a:latin typeface="Symbola"/>
                <a:cs typeface="Symbola"/>
              </a:rPr>
              <a:t>𝑵𝒐𝒓𝒎𝒂𝒍𝒊𝒕𝒚</a:t>
            </a:r>
            <a:r>
              <a:rPr sz="2100" spc="30" baseline="-31746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2100" spc="104" baseline="-31746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100" spc="30" baseline="-3373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2100" spc="644" baseline="-337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55" dirty="0">
                <a:solidFill>
                  <a:srgbClr val="6F2F9F"/>
                </a:solidFill>
                <a:latin typeface="Symbola"/>
                <a:cs typeface="Symbola"/>
              </a:rPr>
              <a:t>𝑵𝒐.𝒐𝒇</a:t>
            </a:r>
            <a:r>
              <a:rPr sz="1000" spc="-1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Symbola"/>
                <a:cs typeface="Symbola"/>
              </a:rPr>
              <a:t>𝒆𝒒𝒖𝒊𝒗𝒂𝒍𝒆𝒏𝒕𝒔</a:t>
            </a:r>
            <a:r>
              <a:rPr sz="1000" spc="1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-20" dirty="0">
                <a:solidFill>
                  <a:srgbClr val="6F2F9F"/>
                </a:solidFill>
                <a:latin typeface="Symbola"/>
                <a:cs typeface="Symbola"/>
              </a:rPr>
              <a:t>(𝒎𝑬𝒒)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99139" y="2421069"/>
            <a:ext cx="1971569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𝑽𝒐𝒍𝒖𝒎𝒆</a:t>
            </a:r>
            <a:r>
              <a:rPr sz="1000" spc="5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25" dirty="0">
                <a:solidFill>
                  <a:prstClr val="black"/>
                </a:solidFill>
                <a:latin typeface="Symbola"/>
                <a:cs typeface="Symbola"/>
              </a:rPr>
              <a:t>𝒐𝒇</a:t>
            </a:r>
            <a:r>
              <a:rPr sz="1000" spc="7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𝒔𝒐𝒍𝒖𝒕𝒊𝒐𝒏</a:t>
            </a:r>
            <a:r>
              <a:rPr sz="1000" spc="6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-30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-20" dirty="0">
                <a:solidFill>
                  <a:prstClr val="black"/>
                </a:solidFill>
                <a:latin typeface="Symbola"/>
                <a:cs typeface="Symbola"/>
              </a:rPr>
              <a:t>𝒎𝑳</a:t>
            </a:r>
            <a:r>
              <a:rPr sz="1500" spc="-30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500" baseline="2777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08976" y="2416508"/>
            <a:ext cx="1848778" cy="8145"/>
          </a:xfrm>
          <a:custGeom>
            <a:avLst/>
            <a:gdLst/>
            <a:ahLst/>
            <a:cxnLst/>
            <a:rect l="l" t="t" r="r" b="b"/>
            <a:pathLst>
              <a:path w="1527810" h="12700">
                <a:moveTo>
                  <a:pt x="1527302" y="0"/>
                </a:moveTo>
                <a:lnTo>
                  <a:pt x="0" y="0"/>
                </a:lnTo>
                <a:lnTo>
                  <a:pt x="0" y="12192"/>
                </a:lnTo>
                <a:lnTo>
                  <a:pt x="1527302" y="12192"/>
                </a:lnTo>
                <a:lnTo>
                  <a:pt x="15273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5078" y="2525064"/>
            <a:ext cx="5700939" cy="1584793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56515">
              <a:spcBef>
                <a:spcPts val="880"/>
              </a:spcBef>
            </a:pPr>
            <a:r>
              <a:rPr sz="1400" dirty="0">
                <a:solidFill>
                  <a:prstClr val="black"/>
                </a:solidFill>
                <a:latin typeface="Symbola"/>
                <a:cs typeface="Symbola"/>
              </a:rPr>
              <a:t>𝐧𝐨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4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Symbola"/>
                <a:cs typeface="Symbola"/>
              </a:rPr>
              <a:t>𝐨𝐟</a:t>
            </a:r>
            <a:r>
              <a:rPr sz="1400" spc="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spc="50" dirty="0">
                <a:solidFill>
                  <a:prstClr val="black"/>
                </a:solidFill>
                <a:latin typeface="Symbola"/>
                <a:cs typeface="Symbola"/>
              </a:rPr>
              <a:t>𝐦𝐢𝐥𝐥𝐢𝐞𝐪𝐮𝐢𝐯𝐚𝐥𝐞𝐧𝐭𝐬</a:t>
            </a:r>
            <a:r>
              <a:rPr sz="1400" spc="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=</a:t>
            </a:r>
            <a:r>
              <a:rPr sz="1400" spc="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Symbola"/>
                <a:cs typeface="Symbola"/>
              </a:rPr>
              <a:t>𝐍</a:t>
            </a:r>
            <a:r>
              <a:rPr sz="1400" spc="2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×</a:t>
            </a:r>
            <a:r>
              <a:rPr sz="1400" spc="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50" dirty="0">
                <a:solidFill>
                  <a:prstClr val="black"/>
                </a:solidFill>
                <a:latin typeface="Symbola"/>
                <a:cs typeface="Symbola"/>
              </a:rPr>
              <a:t>𝐕</a:t>
            </a:r>
            <a:endParaRPr sz="1400" dirty="0">
              <a:solidFill>
                <a:prstClr val="black"/>
              </a:solidFill>
              <a:latin typeface="Symbola"/>
              <a:cs typeface="Symbola"/>
            </a:endParaRPr>
          </a:p>
          <a:p>
            <a:pPr marL="1417955">
              <a:spcBef>
                <a:spcPts val="780"/>
              </a:spcBef>
            </a:pP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=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65" dirty="0">
                <a:solidFill>
                  <a:prstClr val="black"/>
                </a:solidFill>
                <a:latin typeface="Symbola"/>
                <a:cs typeface="Symbola"/>
              </a:rPr>
              <a:t>𝟎</a:t>
            </a:r>
            <a:r>
              <a:rPr sz="1400" spc="6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130" dirty="0">
                <a:solidFill>
                  <a:prstClr val="black"/>
                </a:solidFill>
                <a:latin typeface="Symbola"/>
                <a:cs typeface="Symbola"/>
              </a:rPr>
              <a:t>𝟏𝟑𝟕𝟗</a:t>
            </a:r>
            <a:r>
              <a:rPr sz="1400" spc="-1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meq/ml</a:t>
            </a:r>
            <a:r>
              <a:rPr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×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43.50</a:t>
            </a:r>
            <a:r>
              <a:rPr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ml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=5.9987</a:t>
            </a:r>
            <a:r>
              <a:rPr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eq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835"/>
              </a:spcBef>
            </a:pP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918844" indent="-229235">
              <a:lnSpc>
                <a:spcPct val="143600"/>
              </a:lnSpc>
              <a:tabLst>
                <a:tab pos="513715" algn="l"/>
              </a:tabLst>
            </a:pPr>
            <a:r>
              <a:rPr sz="1400" b="1" dirty="0">
                <a:solidFill>
                  <a:srgbClr val="C00000"/>
                </a:solidFill>
                <a:latin typeface="Times New Roman"/>
                <a:cs typeface="Times New Roman"/>
              </a:rPr>
              <a:t>Exercise</a:t>
            </a:r>
            <a:r>
              <a:rPr sz="1400" b="1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C00000"/>
                </a:solidFill>
                <a:latin typeface="Times New Roman"/>
                <a:cs typeface="Times New Roman"/>
              </a:rPr>
              <a:t>3:</a:t>
            </a:r>
            <a:r>
              <a:rPr sz="1400" b="1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What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normality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following? 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a-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	0.1381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NaOH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8974" y="3971368"/>
            <a:ext cx="6811896" cy="11673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9400">
              <a:spcBef>
                <a:spcPts val="105"/>
              </a:spcBef>
            </a:pP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b-</a:t>
            </a:r>
            <a:r>
              <a:rPr sz="1400" spc="125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0.0521</a:t>
            </a:r>
            <a:r>
              <a:rPr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350" spc="-30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PO</a:t>
            </a:r>
            <a:r>
              <a:rPr sz="1350" spc="-30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endParaRPr sz="1350" baseline="-9259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800"/>
              </a:spcBef>
            </a:pP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20675" marR="43180" indent="-270510">
              <a:lnSpc>
                <a:spcPct val="143600"/>
              </a:lnSpc>
            </a:pPr>
            <a:r>
              <a:rPr sz="1400" b="1" dirty="0">
                <a:solidFill>
                  <a:srgbClr val="C00000"/>
                </a:solidFill>
                <a:latin typeface="Times New Roman"/>
                <a:cs typeface="Times New Roman"/>
              </a:rPr>
              <a:t>Exercise</a:t>
            </a:r>
            <a:r>
              <a:rPr sz="14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C00000"/>
                </a:solidFill>
                <a:latin typeface="Times New Roman"/>
                <a:cs typeface="Times New Roman"/>
              </a:rPr>
              <a:t>4:</a:t>
            </a:r>
            <a:r>
              <a:rPr sz="1400" b="1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1400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normality</a:t>
            </a:r>
            <a:r>
              <a:rPr sz="1400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solutions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containing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following: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a-</a:t>
            </a:r>
            <a:r>
              <a:rPr sz="1400" spc="3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5.300gm/L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Na</a:t>
            </a:r>
            <a:r>
              <a:rPr sz="1350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CO</a:t>
            </a:r>
            <a:r>
              <a:rPr sz="1350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1350" spc="157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(when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CO3</a:t>
            </a:r>
            <a:r>
              <a:rPr sz="1350" spc="-15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sz="1350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1350" spc="165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reacts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with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two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protons)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51129" y="5544229"/>
            <a:ext cx="471722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b-</a:t>
            </a:r>
            <a:r>
              <a:rPr sz="1400" spc="114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5.267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gm/L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sz="1350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Cr</a:t>
            </a:r>
            <a:r>
              <a:rPr sz="1350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350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7</a:t>
            </a:r>
            <a:r>
              <a:rPr sz="1350" spc="157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(the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Cr</a:t>
            </a:r>
            <a:r>
              <a:rPr sz="1350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6+</a:t>
            </a:r>
            <a:r>
              <a:rPr sz="1350" spc="157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reduced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Cr</a:t>
            </a:r>
            <a:r>
              <a:rPr sz="1350" spc="-15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3+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).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726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41265" y="219586"/>
            <a:ext cx="2266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13109" y="1076918"/>
            <a:ext cx="51759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number</a:t>
            </a:r>
            <a:r>
              <a:rPr sz="1400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formula</a:t>
            </a:r>
            <a:r>
              <a:rPr sz="1400" spc="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weight</a:t>
            </a:r>
            <a:r>
              <a:rPr sz="1400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units</a:t>
            </a:r>
            <a:r>
              <a:rPr sz="1400" spc="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solute</a:t>
            </a:r>
            <a:r>
              <a:rPr sz="1400" spc="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per</a:t>
            </a:r>
            <a:r>
              <a:rPr sz="1400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liter</a:t>
            </a:r>
            <a:r>
              <a:rPr sz="1400" spc="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5078" y="1214143"/>
            <a:ext cx="7434303" cy="6326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solution.</a:t>
            </a:r>
            <a:r>
              <a:rPr sz="1400" spc="-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purpose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formality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distinguish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number</a:t>
            </a:r>
            <a:r>
              <a:rPr sz="1400" spc="-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moles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compound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from</a:t>
            </a:r>
            <a:r>
              <a:rPr sz="1400" spc="-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number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moles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ions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solutions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ionic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compounds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weak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electrolytes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4342" y="2885328"/>
            <a:ext cx="7239896" cy="7867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00400"/>
              </a:lnSpc>
              <a:spcBef>
                <a:spcPts val="95"/>
              </a:spcBef>
            </a:pPr>
            <a:r>
              <a:rPr sz="2100" b="1" baseline="3968" dirty="0">
                <a:solidFill>
                  <a:srgbClr val="006FC0"/>
                </a:solidFill>
                <a:latin typeface="Times New Roman"/>
                <a:cs typeface="Times New Roman"/>
              </a:rPr>
              <a:t>Example</a:t>
            </a:r>
            <a:r>
              <a:rPr sz="2100" b="1" spc="-52" baseline="3968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006FC0"/>
                </a:solidFill>
                <a:latin typeface="Times New Roman"/>
                <a:cs typeface="Times New Roman"/>
              </a:rPr>
              <a:t>13:</a:t>
            </a:r>
            <a:r>
              <a:rPr sz="2100" b="1" spc="-44" baseline="3968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Exactly</a:t>
            </a:r>
            <a:r>
              <a:rPr sz="2100" b="1" spc="-3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4.57</a:t>
            </a:r>
            <a:r>
              <a:rPr sz="2100" b="1" spc="-6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2100" b="1" spc="-2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BaCl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.2H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are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dissolved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2100" b="1" spc="-5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sufficient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water</a:t>
            </a:r>
            <a:r>
              <a:rPr sz="2100" b="1" spc="-7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give</a:t>
            </a:r>
            <a:r>
              <a:rPr sz="2100" b="1" spc="-5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250</a:t>
            </a:r>
            <a:r>
              <a:rPr sz="2100" b="1" spc="-2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ml</a:t>
            </a:r>
            <a:r>
              <a:rPr sz="2100" b="1" spc="-44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2100" b="1" spc="-3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solution.</a:t>
            </a:r>
            <a:r>
              <a:rPr sz="2100" b="1" spc="-44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2100" b="1" spc="-3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2100" b="1" spc="-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formal</a:t>
            </a:r>
            <a:r>
              <a:rPr sz="2100" b="1" spc="-2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2100" b="1" spc="-3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2100" b="1" spc="-3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BaCl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900" b="1" spc="10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Cl</a:t>
            </a:r>
            <a:r>
              <a:rPr sz="1350" b="1" baseline="37037" dirty="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sz="1350" b="1" spc="150" baseline="3703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this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solution.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">
              <a:spcBef>
                <a:spcPts val="960"/>
              </a:spcBef>
            </a:pP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Solution:</a:t>
            </a:r>
            <a:r>
              <a:rPr sz="2100" b="1" spc="44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f.</a:t>
            </a:r>
            <a:r>
              <a:rPr sz="2100" spc="44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wt</a:t>
            </a:r>
            <a:r>
              <a:rPr sz="2100" spc="6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BaCl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.2H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O)</a:t>
            </a:r>
            <a:r>
              <a:rPr sz="2100" b="1" spc="5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spc="-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=(1×137)+(2×35.5)+2[(2×1)+(1×16)]=244</a:t>
            </a:r>
            <a:r>
              <a:rPr sz="2100" b="1" spc="2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spc="-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g/mol</a:t>
            </a:r>
            <a:endParaRPr sz="2100" baseline="3968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00907" y="3705519"/>
            <a:ext cx="137160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spc="20" dirty="0">
                <a:solidFill>
                  <a:prstClr val="black"/>
                </a:solidFill>
                <a:latin typeface="Symbola"/>
                <a:cs typeface="Symbola"/>
              </a:rPr>
              <a:t>𝐅</a:t>
            </a:r>
            <a:r>
              <a:rPr sz="1100" spc="31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650" spc="30" baseline="2525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100" spc="20" dirty="0">
                <a:solidFill>
                  <a:prstClr val="black"/>
                </a:solidFill>
                <a:latin typeface="Symbola"/>
                <a:cs typeface="Symbola"/>
              </a:rPr>
              <a:t>𝑭𝒐𝒓𝒎𝒂𝒍𝒊𝒕𝒚</a:t>
            </a:r>
            <a:r>
              <a:rPr sz="1650" spc="30" baseline="2525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650" spc="135" baseline="25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48563" y="3637102"/>
            <a:ext cx="52943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𝒘𝒕</a:t>
            </a:r>
            <a:r>
              <a:rPr sz="1100" spc="-6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95" dirty="0">
                <a:solidFill>
                  <a:prstClr val="black"/>
                </a:solidFill>
                <a:latin typeface="Symbola"/>
                <a:cs typeface="Symbola"/>
              </a:rPr>
              <a:t>(𝒈)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87658" y="3738750"/>
            <a:ext cx="852928" cy="2699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2865" algn="r">
              <a:lnSpc>
                <a:spcPts val="990"/>
              </a:lnSpc>
              <a:spcBef>
                <a:spcPts val="105"/>
              </a:spcBef>
            </a:pPr>
            <a:r>
              <a:rPr sz="1100" u="sng" spc="38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u="sng" spc="14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𝒈</a:t>
            </a:r>
            <a:r>
              <a:rPr sz="1100" u="sng" spc="50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 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  <a:p>
            <a:pPr marR="5080" algn="r">
              <a:lnSpc>
                <a:spcPts val="990"/>
              </a:lnSpc>
              <a:tabLst>
                <a:tab pos="620395" algn="l"/>
              </a:tabLst>
            </a:pPr>
            <a:r>
              <a:rPr sz="1100" spc="85" dirty="0">
                <a:solidFill>
                  <a:prstClr val="black"/>
                </a:solidFill>
                <a:latin typeface="Symbola"/>
                <a:cs typeface="Symbola"/>
              </a:rPr>
              <a:t>𝒇.</a:t>
            </a:r>
            <a:r>
              <a:rPr sz="1100" spc="-11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-25" dirty="0">
                <a:solidFill>
                  <a:prstClr val="black"/>
                </a:solidFill>
                <a:latin typeface="Symbola"/>
                <a:cs typeface="Symbola"/>
              </a:rPr>
              <a:t>𝒘𝒕(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100" spc="40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03027" y="3775239"/>
            <a:ext cx="819886" cy="6109"/>
          </a:xfrm>
          <a:custGeom>
            <a:avLst/>
            <a:gdLst/>
            <a:ahLst/>
            <a:cxnLst/>
            <a:rect l="l" t="t" r="r" b="b"/>
            <a:pathLst>
              <a:path w="677544" h="9525">
                <a:moveTo>
                  <a:pt x="676960" y="0"/>
                </a:moveTo>
                <a:lnTo>
                  <a:pt x="0" y="0"/>
                </a:lnTo>
                <a:lnTo>
                  <a:pt x="0" y="9144"/>
                </a:lnTo>
                <a:lnTo>
                  <a:pt x="676960" y="9144"/>
                </a:lnTo>
                <a:lnTo>
                  <a:pt x="6769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430460" y="3690206"/>
            <a:ext cx="219763" cy="6109"/>
          </a:xfrm>
          <a:custGeom>
            <a:avLst/>
            <a:gdLst/>
            <a:ahLst/>
            <a:cxnLst/>
            <a:rect l="l" t="t" r="r" b="b"/>
            <a:pathLst>
              <a:path w="181610" h="9525">
                <a:moveTo>
                  <a:pt x="181355" y="0"/>
                </a:moveTo>
                <a:lnTo>
                  <a:pt x="0" y="0"/>
                </a:lnTo>
                <a:lnTo>
                  <a:pt x="0" y="9144"/>
                </a:lnTo>
                <a:lnTo>
                  <a:pt x="181355" y="9144"/>
                </a:lnTo>
                <a:lnTo>
                  <a:pt x="1813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49945" y="3766117"/>
            <a:ext cx="53865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spc="-105" dirty="0">
                <a:solidFill>
                  <a:prstClr val="black"/>
                </a:solidFill>
                <a:latin typeface="Symbola"/>
                <a:cs typeface="Symbola"/>
              </a:rPr>
              <a:t>𝑽</a:t>
            </a:r>
            <a:r>
              <a:rPr sz="1100" spc="-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35" dirty="0">
                <a:solidFill>
                  <a:prstClr val="black"/>
                </a:solidFill>
                <a:latin typeface="Symbola"/>
                <a:cs typeface="Symbola"/>
              </a:rPr>
              <a:t>(𝒎𝒍)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917780" y="3775239"/>
            <a:ext cx="802213" cy="6109"/>
          </a:xfrm>
          <a:custGeom>
            <a:avLst/>
            <a:gdLst/>
            <a:ahLst/>
            <a:cxnLst/>
            <a:rect l="l" t="t" r="r" b="b"/>
            <a:pathLst>
              <a:path w="662939" h="9525">
                <a:moveTo>
                  <a:pt x="662939" y="0"/>
                </a:moveTo>
                <a:lnTo>
                  <a:pt x="0" y="0"/>
                </a:lnTo>
                <a:lnTo>
                  <a:pt x="0" y="9144"/>
                </a:lnTo>
                <a:lnTo>
                  <a:pt x="662939" y="9144"/>
                </a:lnTo>
                <a:lnTo>
                  <a:pt x="6629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21501" y="3838443"/>
            <a:ext cx="2325957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  <a:tabLst>
                <a:tab pos="1646555" algn="l"/>
              </a:tabLst>
            </a:pPr>
            <a:r>
              <a:rPr sz="1100" spc="-25" dirty="0">
                <a:solidFill>
                  <a:prstClr val="black"/>
                </a:solidFill>
                <a:latin typeface="Symbola"/>
                <a:cs typeface="Symbola"/>
              </a:rPr>
              <a:t>𝒎𝒐𝒍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100" spc="-25" dirty="0">
                <a:solidFill>
                  <a:prstClr val="black"/>
                </a:solidFill>
                <a:latin typeface="Symbola"/>
                <a:cs typeface="Symbola"/>
              </a:rPr>
              <a:t>𝒎𝒐𝒍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24389" y="3738750"/>
            <a:ext cx="792992" cy="2699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2865" algn="r">
              <a:lnSpc>
                <a:spcPts val="990"/>
              </a:lnSpc>
              <a:spcBef>
                <a:spcPts val="105"/>
              </a:spcBef>
            </a:pPr>
            <a:r>
              <a:rPr sz="1100" u="sng" spc="38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u="sng" spc="14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𝒈</a:t>
            </a:r>
            <a:r>
              <a:rPr sz="1100" u="sng" spc="50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 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  <a:p>
            <a:pPr marR="5080" algn="r">
              <a:lnSpc>
                <a:spcPts val="990"/>
              </a:lnSpc>
              <a:tabLst>
                <a:tab pos="570865" algn="l"/>
              </a:tabLst>
            </a:pPr>
            <a:r>
              <a:rPr sz="1100" spc="80" dirty="0">
                <a:solidFill>
                  <a:prstClr val="black"/>
                </a:solidFill>
                <a:latin typeface="Symbola"/>
                <a:cs typeface="Symbola"/>
              </a:rPr>
              <a:t>𝟐𝟒𝟒(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100" spc="40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939757" y="3775239"/>
            <a:ext cx="759951" cy="6109"/>
          </a:xfrm>
          <a:custGeom>
            <a:avLst/>
            <a:gdLst/>
            <a:ahLst/>
            <a:cxnLst/>
            <a:rect l="l" t="t" r="r" b="b"/>
            <a:pathLst>
              <a:path w="628014" h="9525">
                <a:moveTo>
                  <a:pt x="627888" y="0"/>
                </a:moveTo>
                <a:lnTo>
                  <a:pt x="0" y="0"/>
                </a:lnTo>
                <a:lnTo>
                  <a:pt x="0" y="9144"/>
                </a:lnTo>
                <a:lnTo>
                  <a:pt x="627888" y="9144"/>
                </a:lnTo>
                <a:lnTo>
                  <a:pt x="6278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15093" y="3567707"/>
            <a:ext cx="2229138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  <a:tabLst>
                <a:tab pos="1647825" algn="l"/>
              </a:tabLst>
            </a:pPr>
            <a:r>
              <a:rPr sz="1100" spc="-25" dirty="0">
                <a:solidFill>
                  <a:prstClr val="black"/>
                </a:solidFill>
                <a:latin typeface="Symbola"/>
                <a:cs typeface="Symbola"/>
              </a:rPr>
              <a:t>𝒎𝒍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100" spc="-25" dirty="0">
                <a:solidFill>
                  <a:prstClr val="black"/>
                </a:solidFill>
                <a:latin typeface="Symbola"/>
                <a:cs typeface="Symbola"/>
              </a:rPr>
              <a:t>𝒎𝒍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409560" y="3690206"/>
            <a:ext cx="219763" cy="6109"/>
          </a:xfrm>
          <a:custGeom>
            <a:avLst/>
            <a:gdLst/>
            <a:ahLst/>
            <a:cxnLst/>
            <a:rect l="l" t="t" r="r" b="b"/>
            <a:pathLst>
              <a:path w="181610" h="9525">
                <a:moveTo>
                  <a:pt x="181355" y="0"/>
                </a:moveTo>
                <a:lnTo>
                  <a:pt x="0" y="0"/>
                </a:lnTo>
                <a:lnTo>
                  <a:pt x="0" y="9144"/>
                </a:lnTo>
                <a:lnTo>
                  <a:pt x="181355" y="9144"/>
                </a:lnTo>
                <a:lnTo>
                  <a:pt x="1813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31306" y="3766117"/>
            <a:ext cx="732288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spc="105" dirty="0">
                <a:solidFill>
                  <a:prstClr val="black"/>
                </a:solidFill>
                <a:latin typeface="Symbola"/>
                <a:cs typeface="Symbola"/>
              </a:rPr>
              <a:t>𝟐𝟓𝟎</a:t>
            </a:r>
            <a:r>
              <a:rPr sz="1100" spc="-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35" dirty="0">
                <a:solidFill>
                  <a:prstClr val="black"/>
                </a:solidFill>
                <a:latin typeface="Symbola"/>
                <a:cs typeface="Symbola"/>
              </a:rPr>
              <a:t>(𝒎𝒍)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896880" y="3775239"/>
            <a:ext cx="802213" cy="6109"/>
          </a:xfrm>
          <a:custGeom>
            <a:avLst/>
            <a:gdLst/>
            <a:ahLst/>
            <a:cxnLst/>
            <a:rect l="l" t="t" r="r" b="b"/>
            <a:pathLst>
              <a:path w="662939" h="9525">
                <a:moveTo>
                  <a:pt x="662939" y="0"/>
                </a:moveTo>
                <a:lnTo>
                  <a:pt x="0" y="0"/>
                </a:lnTo>
                <a:lnTo>
                  <a:pt x="0" y="9144"/>
                </a:lnTo>
                <a:lnTo>
                  <a:pt x="662939" y="9144"/>
                </a:lnTo>
                <a:lnTo>
                  <a:pt x="6629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13079" y="3620486"/>
            <a:ext cx="396726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8910">
              <a:lnSpc>
                <a:spcPts val="1180"/>
              </a:lnSpc>
              <a:spcBef>
                <a:spcPts val="105"/>
              </a:spcBef>
              <a:tabLst>
                <a:tab pos="774065" algn="l"/>
                <a:tab pos="1804035" algn="l"/>
                <a:tab pos="2409190" algn="l"/>
              </a:tabLst>
            </a:pPr>
            <a:r>
              <a:rPr sz="1100" spc="105" dirty="0">
                <a:solidFill>
                  <a:prstClr val="black"/>
                </a:solidFill>
                <a:latin typeface="Symbola"/>
                <a:cs typeface="Symbola"/>
              </a:rPr>
              <a:t>𝟏𝟎𝟎𝟎</a:t>
            </a:r>
            <a:r>
              <a:rPr sz="1100" spc="-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30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100" spc="40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100" spc="105" dirty="0">
                <a:solidFill>
                  <a:prstClr val="black"/>
                </a:solidFill>
                <a:latin typeface="Symbola"/>
                <a:cs typeface="Symbola"/>
              </a:rPr>
              <a:t>𝟏𝟎𝟎𝟎</a:t>
            </a:r>
            <a:r>
              <a:rPr sz="1100" spc="-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40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100" spc="40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  <a:p>
            <a:pPr marL="38100">
              <a:lnSpc>
                <a:spcPts val="1180"/>
              </a:lnSpc>
              <a:tabLst>
                <a:tab pos="642620" algn="l"/>
                <a:tab pos="869950" algn="l"/>
                <a:tab pos="2278380" algn="l"/>
                <a:tab pos="2505075" algn="l"/>
              </a:tabLst>
            </a:pPr>
            <a:r>
              <a:rPr sz="1100" spc="-50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650" spc="-75" baseline="25252" dirty="0">
                <a:solidFill>
                  <a:prstClr val="black"/>
                </a:solidFill>
                <a:latin typeface="Symbola"/>
                <a:cs typeface="Symbola"/>
              </a:rPr>
              <a:t>𝑳</a:t>
            </a:r>
            <a:r>
              <a:rPr sz="1650" baseline="25252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100" spc="37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650" baseline="42929" dirty="0">
                <a:solidFill>
                  <a:prstClr val="black"/>
                </a:solidFill>
                <a:latin typeface="Symbola"/>
                <a:cs typeface="Symbola"/>
              </a:rPr>
              <a:t>𝟒.</a:t>
            </a:r>
            <a:r>
              <a:rPr sz="1650" spc="-127" baseline="42929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650" spc="157" baseline="42929" dirty="0">
                <a:solidFill>
                  <a:prstClr val="black"/>
                </a:solidFill>
                <a:latin typeface="Symbola"/>
                <a:cs typeface="Symbola"/>
              </a:rPr>
              <a:t>𝟓𝟕</a:t>
            </a:r>
            <a:r>
              <a:rPr sz="1650" spc="-52" baseline="42929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650" spc="179" baseline="42929" dirty="0">
                <a:solidFill>
                  <a:prstClr val="black"/>
                </a:solidFill>
                <a:latin typeface="Symbola"/>
                <a:cs typeface="Symbola"/>
              </a:rPr>
              <a:t>(𝒈)</a:t>
            </a:r>
            <a:r>
              <a:rPr sz="1650" spc="480" baseline="42929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-50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650" spc="-75" baseline="25252" dirty="0">
                <a:solidFill>
                  <a:prstClr val="black"/>
                </a:solidFill>
                <a:latin typeface="Symbola"/>
                <a:cs typeface="Symbola"/>
              </a:rPr>
              <a:t>𝑳</a:t>
            </a:r>
            <a:r>
              <a:rPr sz="1650" baseline="25252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100" spc="4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𝟎.</a:t>
            </a:r>
            <a:r>
              <a:rPr sz="1100" spc="-8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105" dirty="0">
                <a:solidFill>
                  <a:prstClr val="black"/>
                </a:solidFill>
                <a:latin typeface="Symbola"/>
                <a:cs typeface="Symbola"/>
              </a:rPr>
              <a:t>𝟎𝟕𝟒𝟗</a:t>
            </a:r>
            <a:r>
              <a:rPr sz="1100" spc="-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25" dirty="0">
                <a:solidFill>
                  <a:prstClr val="black"/>
                </a:solidFill>
                <a:latin typeface="Symbola"/>
                <a:cs typeface="Symbola"/>
              </a:rPr>
              <a:t>𝑭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53266" y="3997757"/>
            <a:ext cx="2803135" cy="11163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1460">
              <a:spcBef>
                <a:spcPts val="105"/>
              </a:spcBef>
            </a:pPr>
            <a:r>
              <a:rPr sz="1400" dirty="0">
                <a:solidFill>
                  <a:prstClr val="black"/>
                </a:solidFill>
                <a:latin typeface="Symbola"/>
                <a:cs typeface="Symbola"/>
              </a:rPr>
              <a:t>𝐵𝑎𝐶𝑙</a:t>
            </a:r>
            <a:r>
              <a:rPr sz="1500" baseline="-16666" dirty="0">
                <a:solidFill>
                  <a:prstClr val="black"/>
                </a:solidFill>
                <a:latin typeface="Symbola"/>
                <a:cs typeface="Symbola"/>
              </a:rPr>
              <a:t>2</a:t>
            </a:r>
            <a:r>
              <a:rPr sz="1500" spc="352" baseline="-16666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spc="-229" dirty="0">
                <a:solidFill>
                  <a:prstClr val="black"/>
                </a:solidFill>
                <a:latin typeface="Symbola"/>
                <a:cs typeface="Symbola"/>
              </a:rPr>
              <a:t>→</a:t>
            </a:r>
            <a:r>
              <a:rPr sz="1400" spc="7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dirty="0">
                <a:solidFill>
                  <a:prstClr val="black"/>
                </a:solidFill>
                <a:latin typeface="Symbola"/>
                <a:cs typeface="Symbola"/>
              </a:rPr>
              <a:t>𝐵𝑎</a:t>
            </a:r>
            <a:r>
              <a:rPr sz="1500" baseline="27777" dirty="0">
                <a:solidFill>
                  <a:prstClr val="black"/>
                </a:solidFill>
                <a:latin typeface="Symbola"/>
                <a:cs typeface="Symbola"/>
              </a:rPr>
              <a:t>+2</a:t>
            </a:r>
            <a:r>
              <a:rPr sz="1500" spc="240" baseline="27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spc="-50" dirty="0">
                <a:solidFill>
                  <a:prstClr val="black"/>
                </a:solidFill>
                <a:latin typeface="Symbola"/>
                <a:cs typeface="Symbola"/>
              </a:rPr>
              <a:t>+</a:t>
            </a:r>
            <a:r>
              <a:rPr sz="1400" spc="-1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400" spc="-20" dirty="0">
                <a:solidFill>
                  <a:prstClr val="black"/>
                </a:solidFill>
                <a:latin typeface="Symbola"/>
                <a:cs typeface="Symbola"/>
              </a:rPr>
              <a:t>2𝐶𝑙</a:t>
            </a:r>
            <a:r>
              <a:rPr sz="1500" spc="-30" baseline="27777" dirty="0">
                <a:solidFill>
                  <a:prstClr val="black"/>
                </a:solidFill>
                <a:latin typeface="Symbola"/>
                <a:cs typeface="Symbola"/>
              </a:rPr>
              <a:t>−</a:t>
            </a:r>
            <a:endParaRPr sz="1500" baseline="27777">
              <a:solidFill>
                <a:prstClr val="black"/>
              </a:solidFill>
              <a:latin typeface="Symbola"/>
              <a:cs typeface="Symbola"/>
            </a:endParaRPr>
          </a:p>
          <a:p>
            <a:pPr marL="250190">
              <a:spcBef>
                <a:spcPts val="894"/>
              </a:spcBef>
              <a:tabLst>
                <a:tab pos="1118870" algn="l"/>
                <a:tab pos="1633855" algn="l"/>
              </a:tabLst>
            </a:pP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𝟎.</a:t>
            </a:r>
            <a:r>
              <a:rPr sz="1100" spc="-4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85" dirty="0">
                <a:solidFill>
                  <a:prstClr val="black"/>
                </a:solidFill>
                <a:latin typeface="Symbola"/>
                <a:cs typeface="Symbola"/>
              </a:rPr>
              <a:t>𝟎𝟕𝟒𝟗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100" spc="60" dirty="0">
                <a:solidFill>
                  <a:prstClr val="black"/>
                </a:solidFill>
                <a:latin typeface="Symbola"/>
                <a:cs typeface="Symbola"/>
              </a:rPr>
              <a:t>𝟎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100" spc="60" dirty="0">
                <a:solidFill>
                  <a:prstClr val="black"/>
                </a:solidFill>
                <a:latin typeface="Symbola"/>
                <a:cs typeface="Symbola"/>
              </a:rPr>
              <a:t>𝟎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  <a:p>
            <a:pPr marL="410209">
              <a:spcBef>
                <a:spcPts val="880"/>
              </a:spcBef>
              <a:tabLst>
                <a:tab pos="832485" algn="l"/>
                <a:tab pos="1548765" algn="l"/>
              </a:tabLst>
            </a:pPr>
            <a:r>
              <a:rPr sz="1100" spc="60" dirty="0">
                <a:solidFill>
                  <a:prstClr val="black"/>
                </a:solidFill>
                <a:latin typeface="Symbola"/>
                <a:cs typeface="Symbola"/>
              </a:rPr>
              <a:t>𝟎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	𝟎.</a:t>
            </a:r>
            <a:r>
              <a:rPr sz="1100" spc="-4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85" dirty="0">
                <a:solidFill>
                  <a:prstClr val="black"/>
                </a:solidFill>
                <a:latin typeface="Symbola"/>
                <a:cs typeface="Symbola"/>
              </a:rPr>
              <a:t>𝟎𝟕𝟒𝟗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100" spc="110" dirty="0">
                <a:solidFill>
                  <a:prstClr val="black"/>
                </a:solidFill>
                <a:latin typeface="Symbola"/>
                <a:cs typeface="Symbola"/>
              </a:rPr>
              <a:t>𝟐</a:t>
            </a:r>
            <a:r>
              <a:rPr sz="1100" spc="-2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-70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100" spc="-1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dirty="0">
                <a:solidFill>
                  <a:prstClr val="black"/>
                </a:solidFill>
                <a:latin typeface="Symbola"/>
                <a:cs typeface="Symbola"/>
              </a:rPr>
              <a:t>𝟎.</a:t>
            </a:r>
            <a:r>
              <a:rPr sz="1100" spc="-8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100" spc="85" dirty="0">
                <a:solidFill>
                  <a:prstClr val="black"/>
                </a:solidFill>
                <a:latin typeface="Symbola"/>
                <a:cs typeface="Symbola"/>
              </a:rPr>
              <a:t>𝟎𝟕𝟒𝟗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  <a:p>
            <a:pPr marL="50800">
              <a:spcBef>
                <a:spcPts val="825"/>
              </a:spcBef>
            </a:pP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[Cl</a:t>
            </a:r>
            <a:r>
              <a:rPr sz="1350" b="1" spc="-15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]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=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2×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0.0749 =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0.1498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5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1369" y="4783512"/>
            <a:ext cx="7403720" cy="1371599"/>
          </a:xfrm>
          <a:prstGeom prst="rect">
            <a:avLst/>
          </a:prstGeom>
        </p:spPr>
      </p:pic>
      <p:grpSp>
        <p:nvGrpSpPr>
          <p:cNvPr id="27" name="object 27"/>
          <p:cNvGrpSpPr/>
          <p:nvPr/>
        </p:nvGrpSpPr>
        <p:grpSpPr>
          <a:xfrm>
            <a:off x="875980" y="903113"/>
            <a:ext cx="2295221" cy="339642"/>
            <a:chOff x="723900" y="1408188"/>
            <a:chExt cx="1896745" cy="529590"/>
          </a:xfrm>
        </p:grpSpPr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900" y="1408188"/>
              <a:ext cx="1896618" cy="529577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796289" y="1479422"/>
              <a:ext cx="1724660" cy="388620"/>
            </a:xfrm>
            <a:custGeom>
              <a:avLst/>
              <a:gdLst/>
              <a:ahLst/>
              <a:cxnLst/>
              <a:rect l="l" t="t" r="r" b="b"/>
              <a:pathLst>
                <a:path w="1724660" h="388619">
                  <a:moveTo>
                    <a:pt x="1398270" y="0"/>
                  </a:moveTo>
                  <a:lnTo>
                    <a:pt x="64769" y="0"/>
                  </a:lnTo>
                  <a:lnTo>
                    <a:pt x="39556" y="5101"/>
                  </a:lnTo>
                  <a:lnTo>
                    <a:pt x="18969" y="19002"/>
                  </a:lnTo>
                  <a:lnTo>
                    <a:pt x="5089" y="39594"/>
                  </a:lnTo>
                  <a:lnTo>
                    <a:pt x="0" y="64769"/>
                  </a:lnTo>
                  <a:lnTo>
                    <a:pt x="0" y="323850"/>
                  </a:lnTo>
                  <a:lnTo>
                    <a:pt x="5089" y="349079"/>
                  </a:lnTo>
                  <a:lnTo>
                    <a:pt x="18969" y="369665"/>
                  </a:lnTo>
                  <a:lnTo>
                    <a:pt x="39556" y="383536"/>
                  </a:lnTo>
                  <a:lnTo>
                    <a:pt x="64769" y="388619"/>
                  </a:lnTo>
                  <a:lnTo>
                    <a:pt x="1398270" y="388619"/>
                  </a:lnTo>
                  <a:lnTo>
                    <a:pt x="1423499" y="383536"/>
                  </a:lnTo>
                  <a:lnTo>
                    <a:pt x="1444085" y="369665"/>
                  </a:lnTo>
                  <a:lnTo>
                    <a:pt x="1457956" y="349079"/>
                  </a:lnTo>
                  <a:lnTo>
                    <a:pt x="1463040" y="323850"/>
                  </a:lnTo>
                  <a:lnTo>
                    <a:pt x="1642523" y="323850"/>
                  </a:lnTo>
                  <a:lnTo>
                    <a:pt x="1463040" y="226694"/>
                  </a:lnTo>
                  <a:lnTo>
                    <a:pt x="1463040" y="64769"/>
                  </a:lnTo>
                  <a:lnTo>
                    <a:pt x="1457956" y="39594"/>
                  </a:lnTo>
                  <a:lnTo>
                    <a:pt x="1444085" y="19002"/>
                  </a:lnTo>
                  <a:lnTo>
                    <a:pt x="1423499" y="5101"/>
                  </a:lnTo>
                  <a:lnTo>
                    <a:pt x="1398270" y="0"/>
                  </a:lnTo>
                  <a:close/>
                </a:path>
                <a:path w="1724660" h="388619">
                  <a:moveTo>
                    <a:pt x="1642523" y="323850"/>
                  </a:moveTo>
                  <a:lnTo>
                    <a:pt x="1463040" y="323850"/>
                  </a:lnTo>
                  <a:lnTo>
                    <a:pt x="1724405" y="368172"/>
                  </a:lnTo>
                  <a:lnTo>
                    <a:pt x="1642523" y="32385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796289" y="1479422"/>
              <a:ext cx="1724660" cy="388620"/>
            </a:xfrm>
            <a:custGeom>
              <a:avLst/>
              <a:gdLst/>
              <a:ahLst/>
              <a:cxnLst/>
              <a:rect l="l" t="t" r="r" b="b"/>
              <a:pathLst>
                <a:path w="1724660" h="388619">
                  <a:moveTo>
                    <a:pt x="0" y="64769"/>
                  </a:moveTo>
                  <a:lnTo>
                    <a:pt x="5089" y="39594"/>
                  </a:lnTo>
                  <a:lnTo>
                    <a:pt x="18969" y="19002"/>
                  </a:lnTo>
                  <a:lnTo>
                    <a:pt x="39556" y="5101"/>
                  </a:lnTo>
                  <a:lnTo>
                    <a:pt x="64769" y="0"/>
                  </a:lnTo>
                  <a:lnTo>
                    <a:pt x="853440" y="0"/>
                  </a:lnTo>
                  <a:lnTo>
                    <a:pt x="1219199" y="0"/>
                  </a:lnTo>
                  <a:lnTo>
                    <a:pt x="1398270" y="0"/>
                  </a:lnTo>
                  <a:lnTo>
                    <a:pt x="1423499" y="5101"/>
                  </a:lnTo>
                  <a:lnTo>
                    <a:pt x="1444085" y="19002"/>
                  </a:lnTo>
                  <a:lnTo>
                    <a:pt x="1457956" y="39594"/>
                  </a:lnTo>
                  <a:lnTo>
                    <a:pt x="1463040" y="64769"/>
                  </a:lnTo>
                  <a:lnTo>
                    <a:pt x="1463040" y="226694"/>
                  </a:lnTo>
                  <a:lnTo>
                    <a:pt x="1724405" y="368172"/>
                  </a:lnTo>
                  <a:lnTo>
                    <a:pt x="1463040" y="323850"/>
                  </a:lnTo>
                  <a:lnTo>
                    <a:pt x="1457956" y="349079"/>
                  </a:lnTo>
                  <a:lnTo>
                    <a:pt x="1444085" y="369665"/>
                  </a:lnTo>
                  <a:lnTo>
                    <a:pt x="1423499" y="383536"/>
                  </a:lnTo>
                  <a:lnTo>
                    <a:pt x="1398270" y="388619"/>
                  </a:lnTo>
                  <a:lnTo>
                    <a:pt x="1219199" y="388619"/>
                  </a:lnTo>
                  <a:lnTo>
                    <a:pt x="853440" y="388619"/>
                  </a:lnTo>
                  <a:lnTo>
                    <a:pt x="64769" y="388619"/>
                  </a:lnTo>
                  <a:lnTo>
                    <a:pt x="39556" y="383536"/>
                  </a:lnTo>
                  <a:lnTo>
                    <a:pt x="18969" y="369665"/>
                  </a:lnTo>
                  <a:lnTo>
                    <a:pt x="5089" y="349079"/>
                  </a:lnTo>
                  <a:lnTo>
                    <a:pt x="0" y="323850"/>
                  </a:lnTo>
                  <a:lnTo>
                    <a:pt x="0" y="226694"/>
                  </a:lnTo>
                  <a:lnTo>
                    <a:pt x="0" y="64769"/>
                  </a:lnTo>
                  <a:close/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1119163" y="978201"/>
            <a:ext cx="1456893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Formality</a:t>
            </a:r>
            <a:r>
              <a:rPr sz="16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(F)</a:t>
            </a:r>
            <a:endParaRPr sz="1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863686" y="2071490"/>
            <a:ext cx="7391272" cy="768878"/>
            <a:chOff x="713740" y="3229990"/>
            <a:chExt cx="6108065" cy="1198880"/>
          </a:xfrm>
        </p:grpSpPr>
        <p:sp>
          <p:nvSpPr>
            <p:cNvPr id="33" name="object 33"/>
            <p:cNvSpPr/>
            <p:nvPr/>
          </p:nvSpPr>
          <p:spPr>
            <a:xfrm>
              <a:off x="868362" y="3384676"/>
              <a:ext cx="5798820" cy="889635"/>
            </a:xfrm>
            <a:custGeom>
              <a:avLst/>
              <a:gdLst/>
              <a:ahLst/>
              <a:cxnLst/>
              <a:rect l="l" t="t" r="r" b="b"/>
              <a:pathLst>
                <a:path w="5798820" h="889635">
                  <a:moveTo>
                    <a:pt x="5798820" y="0"/>
                  </a:moveTo>
                  <a:lnTo>
                    <a:pt x="0" y="0"/>
                  </a:lnTo>
                  <a:lnTo>
                    <a:pt x="0" y="889634"/>
                  </a:lnTo>
                  <a:lnTo>
                    <a:pt x="5798820" y="889634"/>
                  </a:lnTo>
                  <a:lnTo>
                    <a:pt x="579882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720090" y="3236340"/>
              <a:ext cx="6095365" cy="148590"/>
            </a:xfrm>
            <a:custGeom>
              <a:avLst/>
              <a:gdLst/>
              <a:ahLst/>
              <a:cxnLst/>
              <a:rect l="l" t="t" r="r" b="b"/>
              <a:pathLst>
                <a:path w="6095365" h="148589">
                  <a:moveTo>
                    <a:pt x="6095365" y="0"/>
                  </a:moveTo>
                  <a:lnTo>
                    <a:pt x="0" y="0"/>
                  </a:lnTo>
                  <a:lnTo>
                    <a:pt x="148272" y="148336"/>
                  </a:lnTo>
                  <a:lnTo>
                    <a:pt x="5947029" y="148336"/>
                  </a:lnTo>
                  <a:lnTo>
                    <a:pt x="6095365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5" name="object 35"/>
            <p:cNvSpPr/>
            <p:nvPr/>
          </p:nvSpPr>
          <p:spPr>
            <a:xfrm>
              <a:off x="720090" y="4274311"/>
              <a:ext cx="6095365" cy="148590"/>
            </a:xfrm>
            <a:custGeom>
              <a:avLst/>
              <a:gdLst/>
              <a:ahLst/>
              <a:cxnLst/>
              <a:rect l="l" t="t" r="r" b="b"/>
              <a:pathLst>
                <a:path w="6095365" h="148589">
                  <a:moveTo>
                    <a:pt x="5947029" y="0"/>
                  </a:moveTo>
                  <a:lnTo>
                    <a:pt x="148272" y="0"/>
                  </a:lnTo>
                  <a:lnTo>
                    <a:pt x="0" y="148209"/>
                  </a:lnTo>
                  <a:lnTo>
                    <a:pt x="6095365" y="148209"/>
                  </a:lnTo>
                  <a:lnTo>
                    <a:pt x="5947029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720090" y="3236340"/>
              <a:ext cx="148590" cy="1186180"/>
            </a:xfrm>
            <a:custGeom>
              <a:avLst/>
              <a:gdLst/>
              <a:ahLst/>
              <a:cxnLst/>
              <a:rect l="l" t="t" r="r" b="b"/>
              <a:pathLst>
                <a:path w="148590" h="1186179">
                  <a:moveTo>
                    <a:pt x="0" y="0"/>
                  </a:moveTo>
                  <a:lnTo>
                    <a:pt x="0" y="1186180"/>
                  </a:lnTo>
                  <a:lnTo>
                    <a:pt x="148272" y="1037971"/>
                  </a:lnTo>
                  <a:lnTo>
                    <a:pt x="148272" y="148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7" name="object 37"/>
            <p:cNvSpPr/>
            <p:nvPr/>
          </p:nvSpPr>
          <p:spPr>
            <a:xfrm>
              <a:off x="6667118" y="3236340"/>
              <a:ext cx="148590" cy="1186180"/>
            </a:xfrm>
            <a:custGeom>
              <a:avLst/>
              <a:gdLst/>
              <a:ahLst/>
              <a:cxnLst/>
              <a:rect l="l" t="t" r="r" b="b"/>
              <a:pathLst>
                <a:path w="148590" h="1186179">
                  <a:moveTo>
                    <a:pt x="148335" y="0"/>
                  </a:moveTo>
                  <a:lnTo>
                    <a:pt x="0" y="148336"/>
                  </a:lnTo>
                  <a:lnTo>
                    <a:pt x="0" y="1037971"/>
                  </a:lnTo>
                  <a:lnTo>
                    <a:pt x="148335" y="1186180"/>
                  </a:lnTo>
                  <a:lnTo>
                    <a:pt x="148335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8" name="object 38"/>
            <p:cNvSpPr/>
            <p:nvPr/>
          </p:nvSpPr>
          <p:spPr>
            <a:xfrm>
              <a:off x="720090" y="3236340"/>
              <a:ext cx="6095365" cy="1186180"/>
            </a:xfrm>
            <a:custGeom>
              <a:avLst/>
              <a:gdLst/>
              <a:ahLst/>
              <a:cxnLst/>
              <a:rect l="l" t="t" r="r" b="b"/>
              <a:pathLst>
                <a:path w="6095365" h="1186179">
                  <a:moveTo>
                    <a:pt x="0" y="0"/>
                  </a:moveTo>
                  <a:lnTo>
                    <a:pt x="6095365" y="0"/>
                  </a:lnTo>
                  <a:lnTo>
                    <a:pt x="6095365" y="1186180"/>
                  </a:lnTo>
                  <a:lnTo>
                    <a:pt x="0" y="1186180"/>
                  </a:lnTo>
                  <a:lnTo>
                    <a:pt x="0" y="0"/>
                  </a:lnTo>
                  <a:close/>
                </a:path>
                <a:path w="6095365" h="1186179">
                  <a:moveTo>
                    <a:pt x="148272" y="148336"/>
                  </a:moveTo>
                  <a:lnTo>
                    <a:pt x="5947029" y="148336"/>
                  </a:lnTo>
                  <a:lnTo>
                    <a:pt x="5947029" y="1037971"/>
                  </a:lnTo>
                  <a:lnTo>
                    <a:pt x="148272" y="1037971"/>
                  </a:lnTo>
                  <a:lnTo>
                    <a:pt x="148272" y="148336"/>
                  </a:lnTo>
                  <a:close/>
                </a:path>
                <a:path w="6095365" h="1186179">
                  <a:moveTo>
                    <a:pt x="0" y="0"/>
                  </a:moveTo>
                  <a:lnTo>
                    <a:pt x="148272" y="148336"/>
                  </a:lnTo>
                </a:path>
                <a:path w="6095365" h="1186179">
                  <a:moveTo>
                    <a:pt x="0" y="1186180"/>
                  </a:moveTo>
                  <a:lnTo>
                    <a:pt x="148272" y="1037971"/>
                  </a:lnTo>
                </a:path>
                <a:path w="6095365" h="1186179">
                  <a:moveTo>
                    <a:pt x="6095365" y="0"/>
                  </a:moveTo>
                  <a:lnTo>
                    <a:pt x="5947029" y="148336"/>
                  </a:lnTo>
                </a:path>
                <a:path w="6095365" h="1186179">
                  <a:moveTo>
                    <a:pt x="6095365" y="1186180"/>
                  </a:moveTo>
                  <a:lnTo>
                    <a:pt x="5947029" y="1037971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1282065" y="2385883"/>
            <a:ext cx="1232519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spc="10" dirty="0">
                <a:solidFill>
                  <a:prstClr val="black"/>
                </a:solidFill>
                <a:latin typeface="Symbola"/>
                <a:cs typeface="Symbola"/>
              </a:rPr>
              <a:t>𝐅</a:t>
            </a:r>
            <a:r>
              <a:rPr sz="1000" spc="30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15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10" dirty="0">
                <a:solidFill>
                  <a:prstClr val="black"/>
                </a:solidFill>
                <a:latin typeface="Symbola"/>
                <a:cs typeface="Symbola"/>
              </a:rPr>
              <a:t>𝑭𝒐𝒓𝒎𝒂𝒍𝒊𝒕𝒚</a:t>
            </a:r>
            <a:r>
              <a:rPr sz="1500" spc="15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500" spc="150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srgbClr val="C00000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76611" y="2303391"/>
            <a:ext cx="2413555" cy="377026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R="5080" algn="ctr">
              <a:spcBef>
                <a:spcPts val="340"/>
              </a:spcBef>
            </a:pP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𝑵𝒐.</a:t>
            </a:r>
            <a:r>
              <a:rPr sz="1000" spc="-5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125" dirty="0">
                <a:solidFill>
                  <a:srgbClr val="6F2F9F"/>
                </a:solidFill>
                <a:latin typeface="Symbola"/>
                <a:cs typeface="Symbola"/>
              </a:rPr>
              <a:t>𝒐𝒇</a:t>
            </a:r>
            <a:r>
              <a:rPr sz="1000" spc="2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55" dirty="0">
                <a:solidFill>
                  <a:srgbClr val="6F2F9F"/>
                </a:solidFill>
                <a:latin typeface="Symbola"/>
                <a:cs typeface="Symbola"/>
              </a:rPr>
              <a:t>𝒇𝒐𝒓𝒎𝒖𝒍𝒂</a:t>
            </a:r>
            <a:r>
              <a:rPr sz="1000" spc="2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𝒘𝒆𝒊𝒈𝒉𝒕</a:t>
            </a:r>
            <a:r>
              <a:rPr sz="1000" spc="2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125" dirty="0">
                <a:solidFill>
                  <a:srgbClr val="6F2F9F"/>
                </a:solidFill>
                <a:latin typeface="Symbola"/>
                <a:cs typeface="Symbola"/>
              </a:rPr>
              <a:t>𝒐𝒇</a:t>
            </a:r>
            <a:r>
              <a:rPr sz="1000" spc="1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-10" dirty="0">
                <a:solidFill>
                  <a:srgbClr val="6F2F9F"/>
                </a:solidFill>
                <a:latin typeface="Symbola"/>
                <a:cs typeface="Symbola"/>
              </a:rPr>
              <a:t>𝒔𝒐𝒍𝒖𝒕𝒆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R="3810" algn="ctr">
              <a:spcBef>
                <a:spcPts val="240"/>
              </a:spcBef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𝑽𝒐𝒍𝒖𝒎𝒆</a:t>
            </a:r>
            <a:r>
              <a:rPr sz="1000" spc="5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25" dirty="0">
                <a:solidFill>
                  <a:prstClr val="black"/>
                </a:solidFill>
                <a:latin typeface="Symbola"/>
                <a:cs typeface="Symbola"/>
              </a:rPr>
              <a:t>𝒐𝒇</a:t>
            </a:r>
            <a:r>
              <a:rPr sz="1000" spc="7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𝒔𝒐𝒍𝒖𝒕𝒊𝒐𝒏</a:t>
            </a:r>
            <a:r>
              <a:rPr sz="1000" spc="6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-37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-25" dirty="0">
                <a:solidFill>
                  <a:prstClr val="black"/>
                </a:solidFill>
                <a:latin typeface="Symbola"/>
                <a:cs typeface="Symbola"/>
              </a:rPr>
              <a:t>𝑳</a:t>
            </a:r>
            <a:r>
              <a:rPr sz="1500" spc="-37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500" baseline="2777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576611" y="2449739"/>
            <a:ext cx="2400491" cy="4887"/>
          </a:xfrm>
          <a:custGeom>
            <a:avLst/>
            <a:gdLst/>
            <a:ahLst/>
            <a:cxnLst/>
            <a:rect l="l" t="t" r="r" b="b"/>
            <a:pathLst>
              <a:path w="1983739" h="7620">
                <a:moveTo>
                  <a:pt x="1983358" y="0"/>
                </a:moveTo>
                <a:lnTo>
                  <a:pt x="0" y="0"/>
                </a:lnTo>
                <a:lnTo>
                  <a:pt x="0" y="7620"/>
                </a:lnTo>
                <a:lnTo>
                  <a:pt x="1983358" y="7620"/>
                </a:lnTo>
                <a:lnTo>
                  <a:pt x="198335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019056" y="2385883"/>
            <a:ext cx="129859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spc="-50" dirty="0">
                <a:solidFill>
                  <a:srgbClr val="C00000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354694" y="2185518"/>
            <a:ext cx="567082" cy="29431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ts val="1050"/>
              </a:lnSpc>
              <a:spcBef>
                <a:spcPts val="95"/>
              </a:spcBef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𝒘𝒕</a:t>
            </a:r>
            <a:r>
              <a:rPr sz="1000" spc="-5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80" dirty="0">
                <a:solidFill>
                  <a:prstClr val="black"/>
                </a:solidFill>
                <a:latin typeface="Symbola"/>
                <a:cs typeface="Symbola"/>
              </a:rPr>
              <a:t>(𝒈)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L="217804">
              <a:lnSpc>
                <a:spcPts val="1050"/>
              </a:lnSpc>
            </a:pPr>
            <a:r>
              <a:rPr sz="1000" u="sng" spc="34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u="sng" spc="12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Symbola"/>
                <a:cs typeface="Symbola"/>
              </a:rPr>
              <a:t>𝒈</a:t>
            </a:r>
            <a:r>
              <a:rPr sz="1000" u="sng" spc="50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Symbola"/>
                <a:cs typeface="Symbola"/>
              </a:rPr>
              <a:t> 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145075" y="2306714"/>
            <a:ext cx="871369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spcBef>
                <a:spcPts val="95"/>
              </a:spcBef>
              <a:tabLst>
                <a:tab pos="628650" algn="l"/>
              </a:tabLst>
            </a:pPr>
            <a:r>
              <a:rPr sz="1500" u="sng" spc="-225" baseline="-27777" dirty="0">
                <a:solidFill>
                  <a:srgbClr val="6F2F9F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spc="70" dirty="0">
                <a:solidFill>
                  <a:srgbClr val="6F2F9F"/>
                </a:solidFill>
                <a:latin typeface="Symbola"/>
                <a:cs typeface="Symbola"/>
              </a:rPr>
              <a:t>𝒇.</a:t>
            </a:r>
            <a:r>
              <a:rPr sz="1000" spc="-8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𝒘𝒕</a:t>
            </a:r>
            <a:r>
              <a:rPr sz="1000" spc="-4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Symbola"/>
                <a:cs typeface="Symbola"/>
              </a:rPr>
              <a:t>(</a:t>
            </a: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	</a:t>
            </a:r>
            <a:r>
              <a:rPr sz="1000" spc="20" dirty="0">
                <a:solidFill>
                  <a:srgbClr val="6F2F9F"/>
                </a:solidFill>
                <a:latin typeface="Symbola"/>
                <a:cs typeface="Symbola"/>
              </a:rPr>
              <a:t>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5192408" y="2297266"/>
            <a:ext cx="778393" cy="4887"/>
          </a:xfrm>
          <a:custGeom>
            <a:avLst/>
            <a:gdLst/>
            <a:ahLst/>
            <a:cxnLst/>
            <a:rect l="l" t="t" r="r" b="b"/>
            <a:pathLst>
              <a:path w="643254" h="7620">
                <a:moveTo>
                  <a:pt x="643127" y="0"/>
                </a:moveTo>
                <a:lnTo>
                  <a:pt x="0" y="0"/>
                </a:lnTo>
                <a:lnTo>
                  <a:pt x="0" y="7620"/>
                </a:lnTo>
                <a:lnTo>
                  <a:pt x="643127" y="7620"/>
                </a:lnTo>
                <a:lnTo>
                  <a:pt x="6431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216382" y="2433775"/>
            <a:ext cx="743814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u="sng" spc="18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000" u="sng" spc="-10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𝑽</a:t>
            </a:r>
            <a:r>
              <a:rPr sz="1000" u="sng" spc="-2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 (𝒎𝒍)</a:t>
            </a:r>
            <a:r>
              <a:rPr sz="1000" u="sng" spc="50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 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738283" y="2612636"/>
            <a:ext cx="102198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𝑳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185645" y="2571587"/>
            <a:ext cx="806824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spcBef>
                <a:spcPts val="95"/>
              </a:spcBef>
            </a:pP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𝟏𝟎𝟎𝟎</a:t>
            </a:r>
            <a:r>
              <a:rPr sz="1000" spc="-4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20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500" u="sng" spc="-30" baseline="33333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𝒎𝒍</a:t>
            </a:r>
            <a:r>
              <a:rPr sz="1000" spc="-20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587675" y="2347765"/>
            <a:ext cx="600891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spcBef>
                <a:spcPts val="95"/>
              </a:spcBef>
            </a:pPr>
            <a:r>
              <a:rPr sz="1000" u="sng" dirty="0">
                <a:solidFill>
                  <a:srgbClr val="6F2F9F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𝒎𝒐𝒍</a:t>
            </a:r>
            <a:r>
              <a:rPr sz="1000" u="sng" spc="335" dirty="0">
                <a:solidFill>
                  <a:srgbClr val="6F2F9F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 </a:t>
            </a:r>
            <a:r>
              <a:rPr sz="1000" spc="4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500" spc="-75" baseline="-25000" dirty="0">
                <a:solidFill>
                  <a:srgbClr val="C00000"/>
                </a:solidFill>
                <a:latin typeface="Symbola"/>
                <a:cs typeface="Symbola"/>
              </a:rPr>
              <a:t>=</a:t>
            </a:r>
            <a:endParaRPr sz="1500" baseline="-25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579222" y="2506101"/>
            <a:ext cx="302751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spc="-25" dirty="0">
                <a:solidFill>
                  <a:srgbClr val="6F2F9F"/>
                </a:solidFill>
                <a:latin typeface="Symbola"/>
                <a:cs typeface="Symbola"/>
              </a:rPr>
              <a:t>𝒎𝒐𝒍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186415" y="2465051"/>
            <a:ext cx="759951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  <a:tabLst>
                <a:tab pos="562610" algn="l"/>
              </a:tabLst>
            </a:pPr>
            <a:r>
              <a:rPr sz="1000" spc="70" dirty="0">
                <a:solidFill>
                  <a:srgbClr val="6F2F9F"/>
                </a:solidFill>
                <a:latin typeface="Symbola"/>
                <a:cs typeface="Symbola"/>
              </a:rPr>
              <a:t>𝒇.</a:t>
            </a:r>
            <a:r>
              <a:rPr sz="1000" spc="-8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-25" dirty="0">
                <a:solidFill>
                  <a:srgbClr val="6F2F9F"/>
                </a:solidFill>
                <a:latin typeface="Symbola"/>
                <a:cs typeface="Symbola"/>
              </a:rPr>
              <a:t>𝒘𝒕(</a:t>
            </a: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	</a:t>
            </a:r>
            <a:r>
              <a:rPr sz="1000" spc="20" dirty="0">
                <a:solidFill>
                  <a:srgbClr val="6F2F9F"/>
                </a:solidFill>
                <a:latin typeface="Symbola"/>
                <a:cs typeface="Symbola"/>
              </a:rPr>
              <a:t>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186415" y="2449739"/>
            <a:ext cx="746120" cy="4887"/>
          </a:xfrm>
          <a:custGeom>
            <a:avLst/>
            <a:gdLst/>
            <a:ahLst/>
            <a:cxnLst/>
            <a:rect l="l" t="t" r="r" b="b"/>
            <a:pathLst>
              <a:path w="616585" h="7620">
                <a:moveTo>
                  <a:pt x="616000" y="0"/>
                </a:moveTo>
                <a:lnTo>
                  <a:pt x="0" y="0"/>
                </a:lnTo>
                <a:lnTo>
                  <a:pt x="0" y="7620"/>
                </a:lnTo>
                <a:lnTo>
                  <a:pt x="616000" y="7620"/>
                </a:lnTo>
                <a:lnTo>
                  <a:pt x="6160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301368" y="2323330"/>
            <a:ext cx="819886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ts val="1170"/>
              </a:lnSpc>
              <a:spcBef>
                <a:spcPts val="95"/>
              </a:spcBef>
            </a:pPr>
            <a:r>
              <a:rPr sz="1000" dirty="0">
                <a:solidFill>
                  <a:srgbClr val="C00000"/>
                </a:solidFill>
                <a:latin typeface="Symbola"/>
                <a:cs typeface="Symbola"/>
              </a:rPr>
              <a:t>𝒘𝒕</a:t>
            </a:r>
            <a:r>
              <a:rPr sz="1000" spc="-55" dirty="0">
                <a:solidFill>
                  <a:srgbClr val="C00000"/>
                </a:solidFill>
                <a:latin typeface="Symbola"/>
                <a:cs typeface="Symbola"/>
              </a:rPr>
              <a:t> </a:t>
            </a:r>
            <a:r>
              <a:rPr sz="1000" spc="80" dirty="0">
                <a:solidFill>
                  <a:srgbClr val="C00000"/>
                </a:solidFill>
                <a:latin typeface="Symbola"/>
                <a:cs typeface="Symbola"/>
              </a:rPr>
              <a:t>(𝒈)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L="229235">
              <a:lnSpc>
                <a:spcPts val="1170"/>
              </a:lnSpc>
            </a:pPr>
            <a:r>
              <a:rPr sz="1000" u="sng" spc="34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u="sng" spc="17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Symbola"/>
                <a:cs typeface="Symbola"/>
              </a:rPr>
              <a:t>𝒈</a:t>
            </a:r>
            <a:r>
              <a:rPr sz="1000" u="sng" spc="35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Symbola"/>
                <a:cs typeface="Symbola"/>
              </a:rPr>
              <a:t> </a:t>
            </a:r>
            <a:r>
              <a:rPr sz="1000" spc="38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500" spc="-75" baseline="19444" dirty="0">
                <a:solidFill>
                  <a:srgbClr val="C00000"/>
                </a:solidFill>
                <a:latin typeface="Symbola"/>
                <a:cs typeface="Symbola"/>
              </a:rPr>
              <a:t>×</a:t>
            </a:r>
            <a:endParaRPr sz="1500" baseline="19444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575535" y="2260777"/>
            <a:ext cx="21438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u="sng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Symbola"/>
                <a:cs typeface="Symbola"/>
              </a:rPr>
              <a:t>𝒎𝒍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078070" y="2308669"/>
            <a:ext cx="806824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spcBef>
                <a:spcPts val="95"/>
              </a:spcBef>
              <a:tabLst>
                <a:tab pos="575310" algn="l"/>
              </a:tabLst>
            </a:pPr>
            <a:r>
              <a:rPr sz="1500" u="sng" spc="-375" baseline="-27777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spc="95" dirty="0">
                <a:solidFill>
                  <a:srgbClr val="C00000"/>
                </a:solidFill>
                <a:latin typeface="Symbola"/>
                <a:cs typeface="Symbola"/>
              </a:rPr>
              <a:t>𝟏𝟎𝟎𝟎</a:t>
            </a:r>
            <a:r>
              <a:rPr sz="1000" spc="-35" dirty="0">
                <a:solidFill>
                  <a:srgbClr val="C00000"/>
                </a:solidFill>
                <a:latin typeface="Symbola"/>
                <a:cs typeface="Symbola"/>
              </a:rPr>
              <a:t> </a:t>
            </a:r>
            <a:r>
              <a:rPr sz="1000" spc="20" dirty="0">
                <a:solidFill>
                  <a:srgbClr val="C00000"/>
                </a:solidFill>
                <a:latin typeface="Symbola"/>
                <a:cs typeface="Symbola"/>
              </a:rPr>
              <a:t>(</a:t>
            </a:r>
            <a:r>
              <a:rPr sz="1000" dirty="0">
                <a:solidFill>
                  <a:srgbClr val="C00000"/>
                </a:solidFill>
                <a:latin typeface="Symbola"/>
                <a:cs typeface="Symbola"/>
              </a:rPr>
              <a:t>	</a:t>
            </a:r>
            <a:r>
              <a:rPr sz="1000" spc="20" dirty="0">
                <a:solidFill>
                  <a:srgbClr val="C00000"/>
                </a:solidFill>
                <a:latin typeface="Symbola"/>
                <a:cs typeface="Symbola"/>
              </a:rPr>
              <a:t>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241741" y="2349721"/>
            <a:ext cx="611648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1310">
              <a:lnSpc>
                <a:spcPts val="1160"/>
              </a:lnSpc>
              <a:spcBef>
                <a:spcPts val="95"/>
              </a:spcBef>
            </a:pPr>
            <a:r>
              <a:rPr sz="1000" u="sng" spc="-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Symbola"/>
                <a:cs typeface="Symbola"/>
              </a:rPr>
              <a:t>𝑳</a:t>
            </a:r>
            <a:r>
              <a:rPr sz="1000" u="sng" spc="50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Symbola"/>
                <a:cs typeface="Symbola"/>
              </a:rPr>
              <a:t> 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>
              <a:lnSpc>
                <a:spcPts val="1160"/>
              </a:lnSpc>
            </a:pPr>
            <a:r>
              <a:rPr sz="1000" spc="-105" dirty="0">
                <a:solidFill>
                  <a:srgbClr val="C00000"/>
                </a:solidFill>
                <a:latin typeface="Symbola"/>
                <a:cs typeface="Symbola"/>
              </a:rPr>
              <a:t>𝑽</a:t>
            </a:r>
            <a:r>
              <a:rPr sz="1000" spc="-20" dirty="0">
                <a:solidFill>
                  <a:srgbClr val="C00000"/>
                </a:solidFill>
                <a:latin typeface="Symbola"/>
                <a:cs typeface="Symbola"/>
              </a:rPr>
              <a:t> (𝒎𝒍)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2111572" y="1650073"/>
            <a:ext cx="4895498" cy="388511"/>
            <a:chOff x="1744979" y="2572892"/>
            <a:chExt cx="4045585" cy="605790"/>
          </a:xfrm>
        </p:grpSpPr>
        <p:sp>
          <p:nvSpPr>
            <p:cNvPr id="58" name="object 58"/>
            <p:cNvSpPr/>
            <p:nvPr/>
          </p:nvSpPr>
          <p:spPr>
            <a:xfrm>
              <a:off x="1825497" y="2653347"/>
              <a:ext cx="3884929" cy="445134"/>
            </a:xfrm>
            <a:custGeom>
              <a:avLst/>
              <a:gdLst/>
              <a:ahLst/>
              <a:cxnLst/>
              <a:rect l="l" t="t" r="r" b="b"/>
              <a:pathLst>
                <a:path w="3884929" h="445135">
                  <a:moveTo>
                    <a:pt x="3884676" y="0"/>
                  </a:moveTo>
                  <a:lnTo>
                    <a:pt x="0" y="0"/>
                  </a:lnTo>
                  <a:lnTo>
                    <a:pt x="0" y="444817"/>
                  </a:lnTo>
                  <a:lnTo>
                    <a:pt x="3884676" y="444817"/>
                  </a:lnTo>
                  <a:lnTo>
                    <a:pt x="3884676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9" name="object 59"/>
            <p:cNvSpPr/>
            <p:nvPr/>
          </p:nvSpPr>
          <p:spPr>
            <a:xfrm>
              <a:off x="1751329" y="2579242"/>
              <a:ext cx="4032885" cy="74295"/>
            </a:xfrm>
            <a:custGeom>
              <a:avLst/>
              <a:gdLst/>
              <a:ahLst/>
              <a:cxnLst/>
              <a:rect l="l" t="t" r="r" b="b"/>
              <a:pathLst>
                <a:path w="4032885" h="74294">
                  <a:moveTo>
                    <a:pt x="4032884" y="0"/>
                  </a:moveTo>
                  <a:lnTo>
                    <a:pt x="0" y="0"/>
                  </a:lnTo>
                  <a:lnTo>
                    <a:pt x="74168" y="74168"/>
                  </a:lnTo>
                  <a:lnTo>
                    <a:pt x="3958717" y="74168"/>
                  </a:lnTo>
                  <a:lnTo>
                    <a:pt x="4032884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0" name="object 60"/>
            <p:cNvSpPr/>
            <p:nvPr/>
          </p:nvSpPr>
          <p:spPr>
            <a:xfrm>
              <a:off x="1751329" y="3098164"/>
              <a:ext cx="4032885" cy="74295"/>
            </a:xfrm>
            <a:custGeom>
              <a:avLst/>
              <a:gdLst/>
              <a:ahLst/>
              <a:cxnLst/>
              <a:rect l="l" t="t" r="r" b="b"/>
              <a:pathLst>
                <a:path w="4032885" h="74294">
                  <a:moveTo>
                    <a:pt x="3958717" y="0"/>
                  </a:moveTo>
                  <a:lnTo>
                    <a:pt x="74168" y="0"/>
                  </a:lnTo>
                  <a:lnTo>
                    <a:pt x="0" y="74168"/>
                  </a:lnTo>
                  <a:lnTo>
                    <a:pt x="4032884" y="74168"/>
                  </a:lnTo>
                  <a:lnTo>
                    <a:pt x="3958717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1" name="object 61"/>
            <p:cNvSpPr/>
            <p:nvPr/>
          </p:nvSpPr>
          <p:spPr>
            <a:xfrm>
              <a:off x="1751329" y="2579242"/>
              <a:ext cx="74295" cy="593090"/>
            </a:xfrm>
            <a:custGeom>
              <a:avLst/>
              <a:gdLst/>
              <a:ahLst/>
              <a:cxnLst/>
              <a:rect l="l" t="t" r="r" b="b"/>
              <a:pathLst>
                <a:path w="74294" h="593089">
                  <a:moveTo>
                    <a:pt x="0" y="0"/>
                  </a:moveTo>
                  <a:lnTo>
                    <a:pt x="0" y="593090"/>
                  </a:lnTo>
                  <a:lnTo>
                    <a:pt x="74168" y="518922"/>
                  </a:lnTo>
                  <a:lnTo>
                    <a:pt x="74168" y="741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2" name="object 62"/>
            <p:cNvSpPr/>
            <p:nvPr/>
          </p:nvSpPr>
          <p:spPr>
            <a:xfrm>
              <a:off x="5710046" y="2579242"/>
              <a:ext cx="74295" cy="593090"/>
            </a:xfrm>
            <a:custGeom>
              <a:avLst/>
              <a:gdLst/>
              <a:ahLst/>
              <a:cxnLst/>
              <a:rect l="l" t="t" r="r" b="b"/>
              <a:pathLst>
                <a:path w="74295" h="593089">
                  <a:moveTo>
                    <a:pt x="74167" y="0"/>
                  </a:moveTo>
                  <a:lnTo>
                    <a:pt x="0" y="74168"/>
                  </a:lnTo>
                  <a:lnTo>
                    <a:pt x="0" y="518922"/>
                  </a:lnTo>
                  <a:lnTo>
                    <a:pt x="74167" y="593090"/>
                  </a:lnTo>
                  <a:lnTo>
                    <a:pt x="74167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3" name="object 63"/>
            <p:cNvSpPr/>
            <p:nvPr/>
          </p:nvSpPr>
          <p:spPr>
            <a:xfrm>
              <a:off x="1751329" y="2579242"/>
              <a:ext cx="4032885" cy="593090"/>
            </a:xfrm>
            <a:custGeom>
              <a:avLst/>
              <a:gdLst/>
              <a:ahLst/>
              <a:cxnLst/>
              <a:rect l="l" t="t" r="r" b="b"/>
              <a:pathLst>
                <a:path w="4032885" h="593089">
                  <a:moveTo>
                    <a:pt x="0" y="0"/>
                  </a:moveTo>
                  <a:lnTo>
                    <a:pt x="4032884" y="0"/>
                  </a:lnTo>
                  <a:lnTo>
                    <a:pt x="4032884" y="593090"/>
                  </a:lnTo>
                  <a:lnTo>
                    <a:pt x="0" y="593090"/>
                  </a:lnTo>
                  <a:lnTo>
                    <a:pt x="0" y="0"/>
                  </a:lnTo>
                  <a:close/>
                </a:path>
                <a:path w="4032885" h="593089">
                  <a:moveTo>
                    <a:pt x="0" y="0"/>
                  </a:moveTo>
                  <a:lnTo>
                    <a:pt x="74168" y="74168"/>
                  </a:lnTo>
                </a:path>
                <a:path w="4032885" h="593089">
                  <a:moveTo>
                    <a:pt x="0" y="593090"/>
                  </a:moveTo>
                  <a:lnTo>
                    <a:pt x="74168" y="518922"/>
                  </a:lnTo>
                </a:path>
                <a:path w="4032885" h="593089">
                  <a:moveTo>
                    <a:pt x="4032884" y="0"/>
                  </a:moveTo>
                  <a:lnTo>
                    <a:pt x="3958717" y="74168"/>
                  </a:lnTo>
                </a:path>
                <a:path w="4032885" h="593089">
                  <a:moveTo>
                    <a:pt x="4032884" y="593090"/>
                  </a:moveTo>
                  <a:lnTo>
                    <a:pt x="3958717" y="518922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2209006" y="1701712"/>
            <a:ext cx="4701091" cy="365485"/>
          </a:xfrm>
          <a:prstGeom prst="rect">
            <a:avLst/>
          </a:prstGeom>
          <a:ln w="12700">
            <a:solidFill>
              <a:srgbClr val="6FAC46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1486535">
              <a:lnSpc>
                <a:spcPts val="985"/>
              </a:lnSpc>
              <a:spcBef>
                <a:spcPts val="250"/>
              </a:spcBef>
            </a:pP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𝑵𝒐.</a:t>
            </a:r>
            <a:r>
              <a:rPr sz="1000" spc="-5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125" dirty="0">
                <a:solidFill>
                  <a:srgbClr val="6F2F9F"/>
                </a:solidFill>
                <a:latin typeface="Symbola"/>
                <a:cs typeface="Symbola"/>
              </a:rPr>
              <a:t>𝒐𝒇</a:t>
            </a:r>
            <a:r>
              <a:rPr sz="1000" spc="1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55" dirty="0">
                <a:solidFill>
                  <a:srgbClr val="6F2F9F"/>
                </a:solidFill>
                <a:latin typeface="Symbola"/>
                <a:cs typeface="Symbola"/>
              </a:rPr>
              <a:t>𝒇𝒐𝒓𝒎𝒖𝒍𝒂</a:t>
            </a:r>
            <a:r>
              <a:rPr sz="1000" spc="1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𝒘𝒆𝒊𝒈𝒉𝒕</a:t>
            </a:r>
            <a:r>
              <a:rPr sz="1000" spc="4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125" dirty="0">
                <a:solidFill>
                  <a:srgbClr val="6F2F9F"/>
                </a:solidFill>
                <a:latin typeface="Symbola"/>
                <a:cs typeface="Symbola"/>
              </a:rPr>
              <a:t>𝒐𝒇</a:t>
            </a:r>
            <a:r>
              <a:rPr sz="1000" spc="1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-10" dirty="0">
                <a:solidFill>
                  <a:srgbClr val="6F2F9F"/>
                </a:solidFill>
                <a:latin typeface="Symbola"/>
                <a:cs typeface="Symbola"/>
              </a:rPr>
              <a:t>𝒔𝒐𝒍𝒖𝒕𝒆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L="415925">
              <a:lnSpc>
                <a:spcPts val="720"/>
              </a:lnSpc>
            </a:pPr>
            <a:r>
              <a:rPr sz="1000" spc="10" dirty="0">
                <a:solidFill>
                  <a:prstClr val="black"/>
                </a:solidFill>
                <a:latin typeface="Symbola"/>
                <a:cs typeface="Symbola"/>
              </a:rPr>
              <a:t>𝐅</a:t>
            </a:r>
            <a:r>
              <a:rPr sz="1000" spc="30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15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10" dirty="0">
                <a:solidFill>
                  <a:prstClr val="black"/>
                </a:solidFill>
                <a:latin typeface="Symbola"/>
                <a:cs typeface="Symbola"/>
              </a:rPr>
              <a:t>𝑭𝒐𝒓𝒎𝒂𝒍𝒊𝒕𝒚</a:t>
            </a:r>
            <a:r>
              <a:rPr sz="1500" spc="15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1500" spc="157" baseline="277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srgbClr val="C00000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  <a:p>
            <a:pPr marL="1777364">
              <a:lnSpc>
                <a:spcPts val="935"/>
              </a:lnSpc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𝑽𝒐𝒍𝒖𝒎𝒆</a:t>
            </a:r>
            <a:r>
              <a:rPr sz="1000" spc="6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25" dirty="0">
                <a:solidFill>
                  <a:prstClr val="black"/>
                </a:solidFill>
                <a:latin typeface="Symbola"/>
                <a:cs typeface="Symbola"/>
              </a:rPr>
              <a:t>𝒐𝒇</a:t>
            </a:r>
            <a:r>
              <a:rPr sz="1000" spc="4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𝒔𝒐𝒍𝒖𝒕𝒊𝒐𝒏</a:t>
            </a:r>
            <a:r>
              <a:rPr sz="1000" spc="6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500" spc="-37" baseline="2777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-25" dirty="0">
                <a:solidFill>
                  <a:prstClr val="black"/>
                </a:solidFill>
                <a:latin typeface="Symbola"/>
                <a:cs typeface="Symbola"/>
              </a:rPr>
              <a:t>𝑳</a:t>
            </a:r>
            <a:r>
              <a:rPr sz="1500" spc="-37" baseline="2777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 sz="1500" baseline="2777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008145" y="1840582"/>
            <a:ext cx="2399724" cy="4887"/>
          </a:xfrm>
          <a:custGeom>
            <a:avLst/>
            <a:gdLst/>
            <a:ahLst/>
            <a:cxnLst/>
            <a:rect l="l" t="t" r="r" b="b"/>
            <a:pathLst>
              <a:path w="1983104" h="7619">
                <a:moveTo>
                  <a:pt x="1982977" y="0"/>
                </a:moveTo>
                <a:lnTo>
                  <a:pt x="0" y="0"/>
                </a:lnTo>
                <a:lnTo>
                  <a:pt x="0" y="7619"/>
                </a:lnTo>
                <a:lnTo>
                  <a:pt x="1982977" y="7619"/>
                </a:lnTo>
                <a:lnTo>
                  <a:pt x="1982977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348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41265" y="219586"/>
            <a:ext cx="2266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21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13109" y="1086691"/>
            <a:ext cx="517750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95275" algn="l"/>
                <a:tab pos="805815" algn="l"/>
                <a:tab pos="1117600" algn="l"/>
                <a:tab pos="2486660" algn="l"/>
                <a:tab pos="3548379" algn="l"/>
                <a:tab pos="4176395" algn="l"/>
              </a:tabLst>
            </a:pP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used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thermodynamic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calculations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where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400" b="1" spc="-5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5078" y="1222939"/>
            <a:ext cx="7435071" cy="15645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3800"/>
              </a:lnSpc>
              <a:spcBef>
                <a:spcPts val="105"/>
              </a:spcBef>
            </a:pP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temperature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independent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unit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needed.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Molarity,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formality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normality</a:t>
            </a:r>
            <a:r>
              <a:rPr sz="1400" b="1" spc="1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are</a:t>
            </a:r>
            <a:r>
              <a:rPr sz="1400" b="1" spc="1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based</a:t>
            </a:r>
            <a:r>
              <a:rPr sz="1400" b="1" spc="1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sz="1400" b="1" spc="1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1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volume</a:t>
            </a:r>
            <a:r>
              <a:rPr sz="1400" b="1" spc="1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1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b="1" spc="1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1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which</a:t>
            </a:r>
            <a:r>
              <a:rPr sz="1400" b="1" spc="1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1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solute</a:t>
            </a:r>
            <a:r>
              <a:rPr sz="1400" b="1" spc="1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1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dissolved.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Since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density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 temperature dependent property</a:t>
            </a:r>
            <a:r>
              <a:rPr sz="1400" b="1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 solution’s volume,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thus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its</a:t>
            </a:r>
            <a:r>
              <a:rPr sz="1400" b="1" spc="2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molar,</a:t>
            </a:r>
            <a:r>
              <a:rPr sz="1400" b="1" spc="2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formal</a:t>
            </a:r>
            <a:r>
              <a:rPr sz="1400" b="1" spc="2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b="1" spc="2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normal</a:t>
            </a:r>
            <a:r>
              <a:rPr sz="1400" b="1" spc="2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concentrations,</a:t>
            </a:r>
            <a:r>
              <a:rPr sz="1400" b="1" spc="2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will</a:t>
            </a:r>
            <a:r>
              <a:rPr sz="1400" b="1" spc="2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change</a:t>
            </a:r>
            <a:r>
              <a:rPr sz="1400" b="1" spc="2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1400" b="1" spc="2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b="1" spc="2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function</a:t>
            </a:r>
            <a:r>
              <a:rPr sz="1400" b="1" spc="2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2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its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temperature.</a:t>
            </a:r>
            <a:r>
              <a:rPr sz="1400" b="1" spc="1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1400" b="1" spc="1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using</a:t>
            </a:r>
            <a:r>
              <a:rPr sz="1400" b="1" spc="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1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solvent’s</a:t>
            </a:r>
            <a:r>
              <a:rPr sz="1400" b="1" spc="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mass</a:t>
            </a:r>
            <a:r>
              <a:rPr sz="1400" b="1" spc="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1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place</a:t>
            </a:r>
            <a:r>
              <a:rPr sz="1400" b="1" spc="1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1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its</a:t>
            </a:r>
            <a:r>
              <a:rPr sz="1400" b="1" spc="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volume,</a:t>
            </a:r>
            <a:r>
              <a:rPr sz="1400" b="1" spc="1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1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resulting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becomes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independent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temperature.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5078" y="3255008"/>
            <a:ext cx="6933304" cy="633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3700"/>
              </a:lnSpc>
              <a:spcBef>
                <a:spcPts val="100"/>
              </a:spcBef>
            </a:pP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Example</a:t>
            </a:r>
            <a:r>
              <a:rPr sz="1400" b="1" spc="-3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14:</a:t>
            </a:r>
            <a:r>
              <a:rPr sz="14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molal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preparing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from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mixing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4 g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NaOH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with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500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g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water.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58490" y="3759275"/>
            <a:ext cx="146227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20" dirty="0">
                <a:solidFill>
                  <a:prstClr val="black"/>
                </a:solidFill>
                <a:latin typeface="Symbola"/>
                <a:cs typeface="Symbola"/>
              </a:rPr>
              <a:t>m</a:t>
            </a:r>
            <a:r>
              <a:rPr spc="17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700" spc="30" baseline="1543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sz="1000" spc="20" dirty="0">
                <a:solidFill>
                  <a:prstClr val="black"/>
                </a:solidFill>
                <a:latin typeface="Symbola"/>
                <a:cs typeface="Symbola"/>
              </a:rPr>
              <a:t>𝑴𝒐𝒍𝒂𝒍𝒊𝒕𝒚</a:t>
            </a:r>
            <a:r>
              <a:rPr sz="1000" spc="-1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2700" spc="209" baseline="1543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r>
              <a:rPr sz="2700" spc="97" baseline="1543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982788" y="3867113"/>
            <a:ext cx="1036576" cy="9774"/>
          </a:xfrm>
          <a:custGeom>
            <a:avLst/>
            <a:gdLst/>
            <a:ahLst/>
            <a:cxnLst/>
            <a:rect l="l" t="t" r="r" b="b"/>
            <a:pathLst>
              <a:path w="856614" h="15239">
                <a:moveTo>
                  <a:pt x="856487" y="0"/>
                </a:moveTo>
                <a:lnTo>
                  <a:pt x="0" y="0"/>
                </a:lnTo>
                <a:lnTo>
                  <a:pt x="0" y="15239"/>
                </a:lnTo>
                <a:lnTo>
                  <a:pt x="856487" y="15239"/>
                </a:lnTo>
                <a:lnTo>
                  <a:pt x="8564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55663" y="3851149"/>
            <a:ext cx="8252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573405" algn="l"/>
              </a:tabLst>
            </a:pPr>
            <a:r>
              <a:rPr spc="90" dirty="0">
                <a:solidFill>
                  <a:prstClr val="black"/>
                </a:solidFill>
                <a:latin typeface="Symbola"/>
                <a:cs typeface="Symbola"/>
              </a:rPr>
              <a:t>(</a:t>
            </a:r>
            <a:r>
              <a:rPr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pc="90" dirty="0">
                <a:solidFill>
                  <a:prstClr val="black"/>
                </a:solidFill>
                <a:latin typeface="Symbola"/>
                <a:cs typeface="Symbola"/>
              </a:rPr>
              <a:t>)</a:t>
            </a:r>
            <a:endParaRPr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67419" y="3922499"/>
            <a:ext cx="2607961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1061085" algn="l"/>
              </a:tabLst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𝑴.</a:t>
            </a:r>
            <a:r>
              <a:rPr sz="1000" spc="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𝒘𝒕</a:t>
            </a:r>
            <a:r>
              <a:rPr sz="1000" spc="-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35" dirty="0">
                <a:solidFill>
                  <a:prstClr val="black"/>
                </a:solidFill>
                <a:latin typeface="Symbola"/>
                <a:cs typeface="Symbola"/>
              </a:rPr>
              <a:t>(𝒔𝒐𝒍𝒖𝒕𝒆)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	𝒘𝒕</a:t>
            </a:r>
            <a:r>
              <a:rPr sz="1000" spc="300" dirty="0">
                <a:solidFill>
                  <a:prstClr val="black"/>
                </a:solidFill>
                <a:latin typeface="Symbola"/>
                <a:cs typeface="Symbola"/>
              </a:rPr>
              <a:t> 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𝒔𝒐𝒍𝒗𝒆𝒏𝒕</a:t>
            </a:r>
            <a:r>
              <a:rPr sz="1000" spc="175" dirty="0">
                <a:solidFill>
                  <a:prstClr val="black"/>
                </a:solidFill>
                <a:latin typeface="Symbola"/>
                <a:cs typeface="Symbola"/>
              </a:rPr>
              <a:t>  </a:t>
            </a:r>
            <a:r>
              <a:rPr sz="1000" spc="120" dirty="0">
                <a:solidFill>
                  <a:prstClr val="black"/>
                </a:solidFill>
                <a:latin typeface="Symbola"/>
                <a:cs typeface="Symbola"/>
              </a:rPr>
              <a:t>𝒈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251575" y="3867113"/>
            <a:ext cx="1116490" cy="9774"/>
          </a:xfrm>
          <a:custGeom>
            <a:avLst/>
            <a:gdLst/>
            <a:ahLst/>
            <a:cxnLst/>
            <a:rect l="l" t="t" r="r" b="b"/>
            <a:pathLst>
              <a:path w="922654" h="15239">
                <a:moveTo>
                  <a:pt x="922324" y="0"/>
                </a:moveTo>
                <a:lnTo>
                  <a:pt x="0" y="0"/>
                </a:lnTo>
                <a:lnTo>
                  <a:pt x="0" y="15239"/>
                </a:lnTo>
                <a:lnTo>
                  <a:pt x="922324" y="15239"/>
                </a:lnTo>
                <a:lnTo>
                  <a:pt x="9223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64699" y="3824759"/>
            <a:ext cx="1510681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1140460" algn="l"/>
              </a:tabLst>
            </a:pP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36854" y="3867113"/>
            <a:ext cx="684647" cy="9774"/>
          </a:xfrm>
          <a:custGeom>
            <a:avLst/>
            <a:gdLst/>
            <a:ahLst/>
            <a:cxnLst/>
            <a:rect l="l" t="t" r="r" b="b"/>
            <a:pathLst>
              <a:path w="565785" h="15239">
                <a:moveTo>
                  <a:pt x="565403" y="0"/>
                </a:moveTo>
                <a:lnTo>
                  <a:pt x="0" y="0"/>
                </a:lnTo>
                <a:lnTo>
                  <a:pt x="0" y="15239"/>
                </a:lnTo>
                <a:lnTo>
                  <a:pt x="565403" y="15239"/>
                </a:lnTo>
                <a:lnTo>
                  <a:pt x="5654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68374" y="3824759"/>
            <a:ext cx="140618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×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76224" y="3713339"/>
            <a:ext cx="4106349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1280160" algn="l"/>
                <a:tab pos="2303145" algn="l"/>
                <a:tab pos="2891155" algn="l"/>
              </a:tabLst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𝒘𝒕</a:t>
            </a:r>
            <a:r>
              <a:rPr sz="1000" spc="-5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35" dirty="0">
                <a:solidFill>
                  <a:prstClr val="black"/>
                </a:solidFill>
                <a:latin typeface="Symbola"/>
                <a:cs typeface="Symbola"/>
              </a:rPr>
              <a:t>(𝒔𝒐𝒍𝒖𝒕𝒆)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000" spc="75" dirty="0">
                <a:solidFill>
                  <a:prstClr val="black"/>
                </a:solidFill>
                <a:latin typeface="Symbola"/>
                <a:cs typeface="Symbola"/>
              </a:rPr>
              <a:t>𝟏𝟎𝟎𝟎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𝟒</a:t>
            </a:r>
            <a:r>
              <a:rPr sz="1000" spc="-4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20" dirty="0">
                <a:solidFill>
                  <a:prstClr val="black"/>
                </a:solidFill>
                <a:latin typeface="Symbola"/>
                <a:cs typeface="Symbola"/>
              </a:rPr>
              <a:t>𝒈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000" spc="75" dirty="0">
                <a:solidFill>
                  <a:prstClr val="black"/>
                </a:solidFill>
                <a:latin typeface="Symbola"/>
                <a:cs typeface="Symbola"/>
              </a:rPr>
              <a:t>𝟏𝟎𝟎𝟎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21485" y="3922499"/>
            <a:ext cx="1561087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769620" algn="l"/>
              </a:tabLst>
            </a:pP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𝟒𝟎</a:t>
            </a:r>
            <a:r>
              <a:rPr sz="1000" spc="-3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80" dirty="0">
                <a:solidFill>
                  <a:prstClr val="black"/>
                </a:solidFill>
                <a:latin typeface="Symbola"/>
                <a:cs typeface="Symbola"/>
              </a:rPr>
              <a:t>𝒈/𝒎𝒐𝒍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	</a:t>
            </a: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𝟓𝟎𝟎</a:t>
            </a:r>
            <a:r>
              <a:rPr sz="1000" spc="-3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120" dirty="0">
                <a:solidFill>
                  <a:prstClr val="black"/>
                </a:solidFill>
                <a:latin typeface="Symbola"/>
                <a:cs typeface="Symbola"/>
              </a:rPr>
              <a:t>𝒈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553405" y="3867113"/>
            <a:ext cx="414169" cy="9774"/>
          </a:xfrm>
          <a:custGeom>
            <a:avLst/>
            <a:gdLst/>
            <a:ahLst/>
            <a:cxnLst/>
            <a:rect l="l" t="t" r="r" b="b"/>
            <a:pathLst>
              <a:path w="342264" h="15239">
                <a:moveTo>
                  <a:pt x="341680" y="0"/>
                </a:moveTo>
                <a:lnTo>
                  <a:pt x="0" y="0"/>
                </a:lnTo>
                <a:lnTo>
                  <a:pt x="0" y="15239"/>
                </a:lnTo>
                <a:lnTo>
                  <a:pt x="341680" y="15239"/>
                </a:lnTo>
                <a:lnTo>
                  <a:pt x="341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29047" y="3824759"/>
            <a:ext cx="660058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z="1000" spc="254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prstClr val="black"/>
                </a:solidFill>
                <a:latin typeface="Symbola"/>
                <a:cs typeface="Symbola"/>
              </a:rPr>
              <a:t>𝟎.</a:t>
            </a:r>
            <a:r>
              <a:rPr sz="1000" spc="50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95" dirty="0">
                <a:solidFill>
                  <a:prstClr val="black"/>
                </a:solidFill>
                <a:latin typeface="Symbola"/>
                <a:cs typeface="Symbola"/>
              </a:rPr>
              <a:t>𝟐</a:t>
            </a:r>
            <a:r>
              <a:rPr sz="1000" spc="-25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prstClr val="black"/>
                </a:solidFill>
                <a:latin typeface="Symbola"/>
                <a:cs typeface="Symbola"/>
              </a:rPr>
              <a:t>𝒎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55079" y="4254224"/>
            <a:ext cx="7440450" cy="6068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7900"/>
              </a:lnSpc>
              <a:spcBef>
                <a:spcPts val="95"/>
              </a:spcBef>
            </a:pPr>
            <a:r>
              <a:rPr sz="2100" b="1" baseline="3968" dirty="0">
                <a:solidFill>
                  <a:srgbClr val="C00000"/>
                </a:solidFill>
                <a:latin typeface="Times New Roman"/>
                <a:cs typeface="Times New Roman"/>
              </a:rPr>
              <a:t>Exercise</a:t>
            </a:r>
            <a:r>
              <a:rPr sz="2100" b="1" spc="-67" baseline="3968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C00000"/>
                </a:solidFill>
                <a:latin typeface="Times New Roman"/>
                <a:cs typeface="Times New Roman"/>
              </a:rPr>
              <a:t>5:</a:t>
            </a:r>
            <a:r>
              <a:rPr sz="2100" b="1" spc="-67" baseline="3968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Glucose</a:t>
            </a:r>
            <a:r>
              <a:rPr sz="2100" b="1" spc="-6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(C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6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12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6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;</a:t>
            </a:r>
            <a:r>
              <a:rPr sz="2100" b="1" spc="-6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36</a:t>
            </a:r>
            <a:r>
              <a:rPr sz="2100" b="1" spc="-6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g)</a:t>
            </a:r>
            <a:r>
              <a:rPr sz="2100" b="1" spc="-7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was</a:t>
            </a:r>
            <a:r>
              <a:rPr sz="2100" b="1" spc="-6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dissolved</a:t>
            </a:r>
            <a:r>
              <a:rPr sz="2100" b="1" spc="-6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2100" b="1" spc="-89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360</a:t>
            </a:r>
            <a:r>
              <a:rPr sz="2100" b="1" spc="-6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2100" b="1" spc="-7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2100" b="1" spc="-7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water.</a:t>
            </a:r>
            <a:r>
              <a:rPr sz="2100" b="1" spc="-6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2100" b="1" spc="-6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molality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glucose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(M=180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g/mol)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solution.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794832" y="904083"/>
            <a:ext cx="2267558" cy="328239"/>
            <a:chOff x="656840" y="1409699"/>
            <a:chExt cx="1873885" cy="511809"/>
          </a:xfrm>
        </p:grpSpPr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6840" y="1409699"/>
              <a:ext cx="1873767" cy="511316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720090" y="1472437"/>
              <a:ext cx="1724660" cy="388620"/>
            </a:xfrm>
            <a:custGeom>
              <a:avLst/>
              <a:gdLst/>
              <a:ahLst/>
              <a:cxnLst/>
              <a:rect l="l" t="t" r="r" b="b"/>
              <a:pathLst>
                <a:path w="1724660" h="388619">
                  <a:moveTo>
                    <a:pt x="1398270" y="0"/>
                  </a:moveTo>
                  <a:lnTo>
                    <a:pt x="64769" y="0"/>
                  </a:lnTo>
                  <a:lnTo>
                    <a:pt x="39556" y="5101"/>
                  </a:lnTo>
                  <a:lnTo>
                    <a:pt x="18969" y="19002"/>
                  </a:lnTo>
                  <a:lnTo>
                    <a:pt x="5089" y="39594"/>
                  </a:lnTo>
                  <a:lnTo>
                    <a:pt x="0" y="64770"/>
                  </a:lnTo>
                  <a:lnTo>
                    <a:pt x="0" y="323850"/>
                  </a:lnTo>
                  <a:lnTo>
                    <a:pt x="5089" y="349079"/>
                  </a:lnTo>
                  <a:lnTo>
                    <a:pt x="18969" y="369665"/>
                  </a:lnTo>
                  <a:lnTo>
                    <a:pt x="39556" y="383536"/>
                  </a:lnTo>
                  <a:lnTo>
                    <a:pt x="64769" y="388620"/>
                  </a:lnTo>
                  <a:lnTo>
                    <a:pt x="1398270" y="388620"/>
                  </a:lnTo>
                  <a:lnTo>
                    <a:pt x="1423499" y="383536"/>
                  </a:lnTo>
                  <a:lnTo>
                    <a:pt x="1444085" y="369665"/>
                  </a:lnTo>
                  <a:lnTo>
                    <a:pt x="1457956" y="349079"/>
                  </a:lnTo>
                  <a:lnTo>
                    <a:pt x="1463040" y="323850"/>
                  </a:lnTo>
                  <a:lnTo>
                    <a:pt x="1642523" y="323850"/>
                  </a:lnTo>
                  <a:lnTo>
                    <a:pt x="1463040" y="226695"/>
                  </a:lnTo>
                  <a:lnTo>
                    <a:pt x="1463040" y="64770"/>
                  </a:lnTo>
                  <a:lnTo>
                    <a:pt x="1457956" y="39594"/>
                  </a:lnTo>
                  <a:lnTo>
                    <a:pt x="1444085" y="19002"/>
                  </a:lnTo>
                  <a:lnTo>
                    <a:pt x="1423499" y="5101"/>
                  </a:lnTo>
                  <a:lnTo>
                    <a:pt x="1398270" y="0"/>
                  </a:lnTo>
                  <a:close/>
                </a:path>
                <a:path w="1724660" h="388619">
                  <a:moveTo>
                    <a:pt x="1642523" y="323850"/>
                  </a:moveTo>
                  <a:lnTo>
                    <a:pt x="1463040" y="323850"/>
                  </a:lnTo>
                  <a:lnTo>
                    <a:pt x="1724405" y="368173"/>
                  </a:lnTo>
                  <a:lnTo>
                    <a:pt x="1642523" y="32385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720090" y="1472437"/>
              <a:ext cx="1724660" cy="388620"/>
            </a:xfrm>
            <a:custGeom>
              <a:avLst/>
              <a:gdLst/>
              <a:ahLst/>
              <a:cxnLst/>
              <a:rect l="l" t="t" r="r" b="b"/>
              <a:pathLst>
                <a:path w="1724660" h="388619">
                  <a:moveTo>
                    <a:pt x="0" y="64770"/>
                  </a:moveTo>
                  <a:lnTo>
                    <a:pt x="5089" y="39594"/>
                  </a:lnTo>
                  <a:lnTo>
                    <a:pt x="18969" y="19002"/>
                  </a:lnTo>
                  <a:lnTo>
                    <a:pt x="39556" y="5101"/>
                  </a:lnTo>
                  <a:lnTo>
                    <a:pt x="64769" y="0"/>
                  </a:lnTo>
                  <a:lnTo>
                    <a:pt x="853440" y="0"/>
                  </a:lnTo>
                  <a:lnTo>
                    <a:pt x="1219199" y="0"/>
                  </a:lnTo>
                  <a:lnTo>
                    <a:pt x="1398270" y="0"/>
                  </a:lnTo>
                  <a:lnTo>
                    <a:pt x="1423499" y="5101"/>
                  </a:lnTo>
                  <a:lnTo>
                    <a:pt x="1444085" y="19002"/>
                  </a:lnTo>
                  <a:lnTo>
                    <a:pt x="1457956" y="39594"/>
                  </a:lnTo>
                  <a:lnTo>
                    <a:pt x="1463040" y="64770"/>
                  </a:lnTo>
                  <a:lnTo>
                    <a:pt x="1463040" y="226695"/>
                  </a:lnTo>
                  <a:lnTo>
                    <a:pt x="1724405" y="368173"/>
                  </a:lnTo>
                  <a:lnTo>
                    <a:pt x="1463040" y="323850"/>
                  </a:lnTo>
                  <a:lnTo>
                    <a:pt x="1457956" y="349079"/>
                  </a:lnTo>
                  <a:lnTo>
                    <a:pt x="1444085" y="369665"/>
                  </a:lnTo>
                  <a:lnTo>
                    <a:pt x="1423499" y="383536"/>
                  </a:lnTo>
                  <a:lnTo>
                    <a:pt x="1398270" y="388620"/>
                  </a:lnTo>
                  <a:lnTo>
                    <a:pt x="1219199" y="388620"/>
                  </a:lnTo>
                  <a:lnTo>
                    <a:pt x="853440" y="388620"/>
                  </a:lnTo>
                  <a:lnTo>
                    <a:pt x="64769" y="388620"/>
                  </a:lnTo>
                  <a:lnTo>
                    <a:pt x="39556" y="383536"/>
                  </a:lnTo>
                  <a:lnTo>
                    <a:pt x="18969" y="369665"/>
                  </a:lnTo>
                  <a:lnTo>
                    <a:pt x="5089" y="349079"/>
                  </a:lnTo>
                  <a:lnTo>
                    <a:pt x="0" y="323850"/>
                  </a:lnTo>
                  <a:lnTo>
                    <a:pt x="0" y="226695"/>
                  </a:lnTo>
                  <a:lnTo>
                    <a:pt x="0" y="64770"/>
                  </a:lnTo>
                  <a:close/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130228" y="975269"/>
            <a:ext cx="1252497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Molality</a:t>
            </a:r>
            <a:r>
              <a:rPr sz="14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pc="-25" dirty="0">
                <a:solidFill>
                  <a:srgbClr val="FF0000"/>
                </a:solidFill>
                <a:latin typeface="BPG DedaEna Block GPL&amp;GNU"/>
                <a:cs typeface="BPG DedaEna Block GPL&amp;GNU"/>
              </a:rPr>
              <a:t>m</a:t>
            </a:r>
            <a:r>
              <a:rPr sz="1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sz="1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005839" y="2627135"/>
            <a:ext cx="6785002" cy="507020"/>
            <a:chOff x="831214" y="4096384"/>
            <a:chExt cx="5607050" cy="790575"/>
          </a:xfrm>
        </p:grpSpPr>
        <p:sp>
          <p:nvSpPr>
            <p:cNvPr id="29" name="object 29"/>
            <p:cNvSpPr/>
            <p:nvPr/>
          </p:nvSpPr>
          <p:spPr>
            <a:xfrm>
              <a:off x="934796" y="4200054"/>
              <a:ext cx="5400040" cy="583565"/>
            </a:xfrm>
            <a:custGeom>
              <a:avLst/>
              <a:gdLst/>
              <a:ahLst/>
              <a:cxnLst/>
              <a:rect l="l" t="t" r="r" b="b"/>
              <a:pathLst>
                <a:path w="5400040" h="583564">
                  <a:moveTo>
                    <a:pt x="5399913" y="0"/>
                  </a:moveTo>
                  <a:lnTo>
                    <a:pt x="0" y="0"/>
                  </a:lnTo>
                  <a:lnTo>
                    <a:pt x="0" y="583399"/>
                  </a:lnTo>
                  <a:lnTo>
                    <a:pt x="5399913" y="583399"/>
                  </a:lnTo>
                  <a:lnTo>
                    <a:pt x="5399913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837564" y="4102734"/>
              <a:ext cx="5594350" cy="97790"/>
            </a:xfrm>
            <a:custGeom>
              <a:avLst/>
              <a:gdLst/>
              <a:ahLst/>
              <a:cxnLst/>
              <a:rect l="l" t="t" r="r" b="b"/>
              <a:pathLst>
                <a:path w="5594350" h="97789">
                  <a:moveTo>
                    <a:pt x="5594350" y="0"/>
                  </a:moveTo>
                  <a:lnTo>
                    <a:pt x="0" y="0"/>
                  </a:lnTo>
                  <a:lnTo>
                    <a:pt x="97231" y="97282"/>
                  </a:lnTo>
                  <a:lnTo>
                    <a:pt x="5497068" y="97282"/>
                  </a:lnTo>
                  <a:lnTo>
                    <a:pt x="559435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837564" y="4783454"/>
              <a:ext cx="5594350" cy="97155"/>
            </a:xfrm>
            <a:custGeom>
              <a:avLst/>
              <a:gdLst/>
              <a:ahLst/>
              <a:cxnLst/>
              <a:rect l="l" t="t" r="r" b="b"/>
              <a:pathLst>
                <a:path w="5594350" h="97154">
                  <a:moveTo>
                    <a:pt x="5497068" y="0"/>
                  </a:moveTo>
                  <a:lnTo>
                    <a:pt x="97231" y="0"/>
                  </a:lnTo>
                  <a:lnTo>
                    <a:pt x="0" y="97154"/>
                  </a:lnTo>
                  <a:lnTo>
                    <a:pt x="5594350" y="97154"/>
                  </a:lnTo>
                  <a:lnTo>
                    <a:pt x="5497068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837564" y="4102734"/>
              <a:ext cx="97790" cy="777875"/>
            </a:xfrm>
            <a:custGeom>
              <a:avLst/>
              <a:gdLst/>
              <a:ahLst/>
              <a:cxnLst/>
              <a:rect l="l" t="t" r="r" b="b"/>
              <a:pathLst>
                <a:path w="97790" h="777875">
                  <a:moveTo>
                    <a:pt x="0" y="0"/>
                  </a:moveTo>
                  <a:lnTo>
                    <a:pt x="0" y="777875"/>
                  </a:lnTo>
                  <a:lnTo>
                    <a:pt x="97231" y="680720"/>
                  </a:lnTo>
                  <a:lnTo>
                    <a:pt x="97231" y="97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6334632" y="4102734"/>
              <a:ext cx="97790" cy="777875"/>
            </a:xfrm>
            <a:custGeom>
              <a:avLst/>
              <a:gdLst/>
              <a:ahLst/>
              <a:cxnLst/>
              <a:rect l="l" t="t" r="r" b="b"/>
              <a:pathLst>
                <a:path w="97789" h="777875">
                  <a:moveTo>
                    <a:pt x="97281" y="0"/>
                  </a:moveTo>
                  <a:lnTo>
                    <a:pt x="0" y="97282"/>
                  </a:lnTo>
                  <a:lnTo>
                    <a:pt x="0" y="680720"/>
                  </a:lnTo>
                  <a:lnTo>
                    <a:pt x="97281" y="777875"/>
                  </a:lnTo>
                  <a:lnTo>
                    <a:pt x="97281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837564" y="4102734"/>
              <a:ext cx="5594350" cy="777875"/>
            </a:xfrm>
            <a:custGeom>
              <a:avLst/>
              <a:gdLst/>
              <a:ahLst/>
              <a:cxnLst/>
              <a:rect l="l" t="t" r="r" b="b"/>
              <a:pathLst>
                <a:path w="5594350" h="777875">
                  <a:moveTo>
                    <a:pt x="0" y="0"/>
                  </a:moveTo>
                  <a:lnTo>
                    <a:pt x="5594350" y="0"/>
                  </a:lnTo>
                  <a:lnTo>
                    <a:pt x="5594350" y="777875"/>
                  </a:lnTo>
                  <a:lnTo>
                    <a:pt x="0" y="777875"/>
                  </a:lnTo>
                  <a:lnTo>
                    <a:pt x="0" y="0"/>
                  </a:lnTo>
                  <a:close/>
                </a:path>
                <a:path w="5594350" h="777875">
                  <a:moveTo>
                    <a:pt x="97231" y="97282"/>
                  </a:moveTo>
                  <a:lnTo>
                    <a:pt x="5497068" y="97282"/>
                  </a:lnTo>
                  <a:lnTo>
                    <a:pt x="5497068" y="680720"/>
                  </a:lnTo>
                  <a:lnTo>
                    <a:pt x="97231" y="680720"/>
                  </a:lnTo>
                  <a:lnTo>
                    <a:pt x="97231" y="97282"/>
                  </a:lnTo>
                  <a:close/>
                </a:path>
                <a:path w="5594350" h="777875">
                  <a:moveTo>
                    <a:pt x="0" y="0"/>
                  </a:moveTo>
                  <a:lnTo>
                    <a:pt x="97231" y="97282"/>
                  </a:lnTo>
                </a:path>
                <a:path w="5594350" h="777875">
                  <a:moveTo>
                    <a:pt x="0" y="777875"/>
                  </a:moveTo>
                  <a:lnTo>
                    <a:pt x="97231" y="680720"/>
                  </a:lnTo>
                </a:path>
                <a:path w="5594350" h="777875">
                  <a:moveTo>
                    <a:pt x="5594350" y="0"/>
                  </a:moveTo>
                  <a:lnTo>
                    <a:pt x="5497068" y="97282"/>
                  </a:lnTo>
                </a:path>
                <a:path w="5594350" h="777875">
                  <a:moveTo>
                    <a:pt x="5594350" y="777875"/>
                  </a:moveTo>
                  <a:lnTo>
                    <a:pt x="5497068" y="680720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531028" y="2762177"/>
            <a:ext cx="144690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spc="20" dirty="0">
                <a:solidFill>
                  <a:srgbClr val="6F2F9F"/>
                </a:solidFill>
                <a:latin typeface="Symbola"/>
                <a:cs typeface="Symbola"/>
              </a:rPr>
              <a:t>m</a:t>
            </a:r>
            <a:r>
              <a:rPr spc="17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2700" spc="30" baseline="1543" dirty="0">
                <a:solidFill>
                  <a:srgbClr val="6F2F9F"/>
                </a:solidFill>
                <a:latin typeface="Symbola"/>
                <a:cs typeface="Symbola"/>
              </a:rPr>
              <a:t>(</a:t>
            </a:r>
            <a:r>
              <a:rPr sz="1000" spc="20" dirty="0">
                <a:solidFill>
                  <a:srgbClr val="6F2F9F"/>
                </a:solidFill>
                <a:latin typeface="Symbola"/>
                <a:cs typeface="Symbola"/>
              </a:rPr>
              <a:t>𝑴𝒐𝒍𝒂𝒍𝒊𝒕𝒚</a:t>
            </a:r>
            <a:r>
              <a:rPr sz="1000" spc="-1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2700" spc="209" baseline="1543" dirty="0">
                <a:solidFill>
                  <a:srgbClr val="6F2F9F"/>
                </a:solidFill>
                <a:latin typeface="Symbola"/>
                <a:cs typeface="Symbola"/>
              </a:rPr>
              <a:t>)</a:t>
            </a:r>
            <a:r>
              <a:rPr sz="2700" spc="97" baseline="1543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-50" dirty="0">
                <a:solidFill>
                  <a:srgbClr val="6F2F9F"/>
                </a:solidFill>
                <a:latin typeface="Symbola"/>
                <a:cs typeface="Symbola"/>
              </a:rPr>
              <a:t>=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073152" y="2870015"/>
            <a:ext cx="2847703" cy="9774"/>
          </a:xfrm>
          <a:custGeom>
            <a:avLst/>
            <a:gdLst/>
            <a:ahLst/>
            <a:cxnLst/>
            <a:rect l="l" t="t" r="r" b="b"/>
            <a:pathLst>
              <a:path w="2353310" h="15239">
                <a:moveTo>
                  <a:pt x="1274051" y="0"/>
                </a:moveTo>
                <a:lnTo>
                  <a:pt x="0" y="0"/>
                </a:lnTo>
                <a:lnTo>
                  <a:pt x="0" y="15240"/>
                </a:lnTo>
                <a:lnTo>
                  <a:pt x="1274051" y="15240"/>
                </a:lnTo>
                <a:lnTo>
                  <a:pt x="1274051" y="0"/>
                </a:lnTo>
                <a:close/>
              </a:path>
              <a:path w="2353310" h="15239">
                <a:moveTo>
                  <a:pt x="2353310" y="0"/>
                </a:moveTo>
                <a:lnTo>
                  <a:pt x="1496822" y="0"/>
                </a:lnTo>
                <a:lnTo>
                  <a:pt x="1496822" y="15240"/>
                </a:lnTo>
                <a:lnTo>
                  <a:pt x="2353310" y="15240"/>
                </a:lnTo>
                <a:lnTo>
                  <a:pt x="235331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141387" y="2716240"/>
            <a:ext cx="2687107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  <a:tabLst>
                <a:tab pos="1529715" algn="l"/>
              </a:tabLst>
            </a:pPr>
            <a:r>
              <a:rPr sz="1000" spc="10" dirty="0">
                <a:solidFill>
                  <a:srgbClr val="6F2F9F"/>
                </a:solidFill>
                <a:latin typeface="Symbola"/>
                <a:cs typeface="Symbola"/>
              </a:rPr>
              <a:t>𝒎𝒐𝒍𝒆𝒔</a:t>
            </a:r>
            <a:r>
              <a:rPr sz="1000" spc="14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10" dirty="0">
                <a:solidFill>
                  <a:srgbClr val="6F2F9F"/>
                </a:solidFill>
                <a:latin typeface="Symbola"/>
                <a:cs typeface="Symbola"/>
              </a:rPr>
              <a:t>𝒔𝒐𝒍𝒖𝒕𝒆</a:t>
            </a:r>
            <a:r>
              <a:rPr sz="1000" spc="14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-20" dirty="0">
                <a:solidFill>
                  <a:srgbClr val="6F2F9F"/>
                </a:solidFill>
                <a:latin typeface="Symbola"/>
                <a:cs typeface="Symbola"/>
              </a:rPr>
              <a:t>(𝒎𝒐𝒍)</a:t>
            </a: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	𝒘𝒕</a:t>
            </a:r>
            <a:r>
              <a:rPr sz="1000" spc="-5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35" dirty="0">
                <a:solidFill>
                  <a:srgbClr val="6F2F9F"/>
                </a:solidFill>
                <a:latin typeface="Symbola"/>
                <a:cs typeface="Symbola"/>
              </a:rPr>
              <a:t>(𝒔𝒐𝒍𝒖𝒕𝒆)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73152" y="2925401"/>
            <a:ext cx="3033809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  <a:tabLst>
                <a:tab pos="1496695" algn="l"/>
              </a:tabLst>
            </a:pPr>
            <a:r>
              <a:rPr sz="1000" spc="10" dirty="0">
                <a:solidFill>
                  <a:srgbClr val="6F2F9F"/>
                </a:solidFill>
                <a:latin typeface="Symbola"/>
                <a:cs typeface="Symbola"/>
              </a:rPr>
              <a:t>𝒘𝒆𝒊𝒈𝒉𝒕</a:t>
            </a:r>
            <a:r>
              <a:rPr sz="1000" spc="13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10" dirty="0">
                <a:solidFill>
                  <a:srgbClr val="6F2F9F"/>
                </a:solidFill>
                <a:latin typeface="Symbola"/>
                <a:cs typeface="Symbola"/>
              </a:rPr>
              <a:t>𝒔𝒐𝒍𝒗𝒆𝒏𝒕</a:t>
            </a:r>
            <a:r>
              <a:rPr sz="1000" spc="12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70" dirty="0">
                <a:solidFill>
                  <a:srgbClr val="6F2F9F"/>
                </a:solidFill>
                <a:latin typeface="Symbola"/>
                <a:cs typeface="Symbola"/>
              </a:rPr>
              <a:t>(𝑲𝒈)</a:t>
            </a: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	𝑴.</a:t>
            </a:r>
            <a:r>
              <a:rPr sz="1000" spc="25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𝒘𝒕</a:t>
            </a:r>
            <a:r>
              <a:rPr sz="1000" spc="-30" dirty="0">
                <a:solidFill>
                  <a:srgbClr val="6F2F9F"/>
                </a:solidFill>
                <a:latin typeface="Symbola"/>
                <a:cs typeface="Symbola"/>
              </a:rPr>
              <a:t> </a:t>
            </a:r>
            <a:r>
              <a:rPr sz="1000" spc="35" dirty="0">
                <a:solidFill>
                  <a:srgbClr val="6F2F9F"/>
                </a:solidFill>
                <a:latin typeface="Symbola"/>
                <a:cs typeface="Symbola"/>
              </a:rPr>
              <a:t>(𝒔𝒐𝒍𝒖𝒕𝒆)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92331" y="2827662"/>
            <a:ext cx="1414631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  <a:tabLst>
                <a:tab pos="1064895" algn="l"/>
              </a:tabLst>
            </a:pPr>
            <a:r>
              <a:rPr sz="1000" spc="-50" dirty="0">
                <a:solidFill>
                  <a:srgbClr val="6F2F9F"/>
                </a:solidFill>
                <a:latin typeface="Symbola"/>
                <a:cs typeface="Symbola"/>
              </a:rPr>
              <a:t>=</a:t>
            </a: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	</a:t>
            </a:r>
            <a:r>
              <a:rPr sz="1000" spc="-50" dirty="0">
                <a:solidFill>
                  <a:srgbClr val="6F2F9F"/>
                </a:solidFill>
                <a:latin typeface="Symbola"/>
                <a:cs typeface="Symbola"/>
              </a:rPr>
              <a:t>×</a:t>
            </a:r>
            <a:endParaRPr sz="10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527586" y="2716240"/>
            <a:ext cx="50146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spc="75" dirty="0">
                <a:solidFill>
                  <a:srgbClr val="6F2F9F"/>
                </a:solidFill>
                <a:latin typeface="Symbola"/>
                <a:cs typeface="Symbola"/>
              </a:rPr>
              <a:t>𝟏𝟎𝟎𝟎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372677" y="2854052"/>
            <a:ext cx="809897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  <a:tabLst>
                <a:tab pos="560705" algn="l"/>
              </a:tabLst>
            </a:pPr>
            <a:r>
              <a:rPr spc="90" dirty="0">
                <a:solidFill>
                  <a:srgbClr val="6F2F9F"/>
                </a:solidFill>
                <a:latin typeface="Symbola"/>
                <a:cs typeface="Symbola"/>
              </a:rPr>
              <a:t>(</a:t>
            </a:r>
            <a:r>
              <a:rPr dirty="0">
                <a:solidFill>
                  <a:srgbClr val="6F2F9F"/>
                </a:solidFill>
                <a:latin typeface="Symbola"/>
                <a:cs typeface="Symbola"/>
              </a:rPr>
              <a:t>	</a:t>
            </a:r>
            <a:r>
              <a:rPr spc="90" dirty="0">
                <a:solidFill>
                  <a:srgbClr val="6F2F9F"/>
                </a:solidFill>
                <a:latin typeface="Symbola"/>
                <a:cs typeface="Symbola"/>
              </a:rPr>
              <a:t>)</a:t>
            </a:r>
            <a:endParaRPr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153220" y="2925401"/>
            <a:ext cx="127724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𝒘𝒕</a:t>
            </a:r>
            <a:r>
              <a:rPr sz="1000" spc="300" dirty="0">
                <a:solidFill>
                  <a:srgbClr val="6F2F9F"/>
                </a:solidFill>
                <a:latin typeface="Symbola"/>
                <a:cs typeface="Symbola"/>
              </a:rPr>
              <a:t>  </a:t>
            </a:r>
            <a:r>
              <a:rPr sz="1000" dirty="0">
                <a:solidFill>
                  <a:srgbClr val="6F2F9F"/>
                </a:solidFill>
                <a:latin typeface="Symbola"/>
                <a:cs typeface="Symbola"/>
              </a:rPr>
              <a:t>𝒔𝒐𝒍𝒗𝒆𝒏𝒕</a:t>
            </a:r>
            <a:r>
              <a:rPr sz="1000" spc="175" dirty="0">
                <a:solidFill>
                  <a:srgbClr val="6F2F9F"/>
                </a:solidFill>
                <a:latin typeface="Symbola"/>
                <a:cs typeface="Symbola"/>
              </a:rPr>
              <a:t>  </a:t>
            </a:r>
            <a:r>
              <a:rPr sz="1000" spc="120" dirty="0">
                <a:solidFill>
                  <a:srgbClr val="6F2F9F"/>
                </a:solidFill>
                <a:latin typeface="Symbola"/>
                <a:cs typeface="Symbola"/>
              </a:rPr>
              <a:t>𝒈</a:t>
            </a:r>
            <a:endParaRPr sz="10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153221" y="2870015"/>
            <a:ext cx="1116490" cy="9774"/>
          </a:xfrm>
          <a:custGeom>
            <a:avLst/>
            <a:gdLst/>
            <a:ahLst/>
            <a:cxnLst/>
            <a:rect l="l" t="t" r="r" b="b"/>
            <a:pathLst>
              <a:path w="922654" h="15239">
                <a:moveTo>
                  <a:pt x="922324" y="0"/>
                </a:moveTo>
                <a:lnTo>
                  <a:pt x="0" y="0"/>
                </a:lnTo>
                <a:lnTo>
                  <a:pt x="0" y="15239"/>
                </a:lnTo>
                <a:lnTo>
                  <a:pt x="922324" y="15239"/>
                </a:lnTo>
                <a:lnTo>
                  <a:pt x="922324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583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792989" y="909785"/>
            <a:ext cx="6191026" cy="320094"/>
            <a:chOff x="655317" y="1393238"/>
            <a:chExt cx="5116198" cy="495800"/>
          </a:xfrm>
        </p:grpSpPr>
        <p:sp>
          <p:nvSpPr>
            <p:cNvPr id="4" name="object 4"/>
            <p:cNvSpPr/>
            <p:nvPr/>
          </p:nvSpPr>
          <p:spPr>
            <a:xfrm>
              <a:off x="1789430" y="1393238"/>
              <a:ext cx="3982085" cy="0"/>
            </a:xfrm>
            <a:custGeom>
              <a:avLst/>
              <a:gdLst/>
              <a:ahLst/>
              <a:cxnLst/>
              <a:rect l="l" t="t" r="r" b="b"/>
              <a:pathLst>
                <a:path w="3982085">
                  <a:moveTo>
                    <a:pt x="0" y="0"/>
                  </a:moveTo>
                  <a:lnTo>
                    <a:pt x="3982047" y="0"/>
                  </a:lnTo>
                </a:path>
              </a:pathLst>
            </a:custGeom>
            <a:ln w="56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5317" y="1411181"/>
              <a:ext cx="3057923" cy="47785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18819" y="1474342"/>
              <a:ext cx="2944495" cy="353695"/>
            </a:xfrm>
            <a:custGeom>
              <a:avLst/>
              <a:gdLst/>
              <a:ahLst/>
              <a:cxnLst/>
              <a:rect l="l" t="t" r="r" b="b"/>
              <a:pathLst>
                <a:path w="2944495" h="353694">
                  <a:moveTo>
                    <a:pt x="2439162" y="0"/>
                  </a:moveTo>
                  <a:lnTo>
                    <a:pt x="58953" y="0"/>
                  </a:lnTo>
                  <a:lnTo>
                    <a:pt x="36004" y="4635"/>
                  </a:lnTo>
                  <a:lnTo>
                    <a:pt x="17265" y="17272"/>
                  </a:lnTo>
                  <a:lnTo>
                    <a:pt x="4632" y="36004"/>
                  </a:lnTo>
                  <a:lnTo>
                    <a:pt x="0" y="58927"/>
                  </a:lnTo>
                  <a:lnTo>
                    <a:pt x="0" y="294767"/>
                  </a:lnTo>
                  <a:lnTo>
                    <a:pt x="4632" y="317744"/>
                  </a:lnTo>
                  <a:lnTo>
                    <a:pt x="17265" y="336470"/>
                  </a:lnTo>
                  <a:lnTo>
                    <a:pt x="36004" y="349077"/>
                  </a:lnTo>
                  <a:lnTo>
                    <a:pt x="58953" y="353695"/>
                  </a:lnTo>
                  <a:lnTo>
                    <a:pt x="2439162" y="353695"/>
                  </a:lnTo>
                  <a:lnTo>
                    <a:pt x="2462085" y="349077"/>
                  </a:lnTo>
                  <a:lnTo>
                    <a:pt x="2480818" y="336470"/>
                  </a:lnTo>
                  <a:lnTo>
                    <a:pt x="2493454" y="317744"/>
                  </a:lnTo>
                  <a:lnTo>
                    <a:pt x="2498090" y="294767"/>
                  </a:lnTo>
                  <a:lnTo>
                    <a:pt x="2804498" y="294767"/>
                  </a:lnTo>
                  <a:lnTo>
                    <a:pt x="2498090" y="206375"/>
                  </a:lnTo>
                  <a:lnTo>
                    <a:pt x="2498090" y="58927"/>
                  </a:lnTo>
                  <a:lnTo>
                    <a:pt x="2493454" y="36004"/>
                  </a:lnTo>
                  <a:lnTo>
                    <a:pt x="2480818" y="17272"/>
                  </a:lnTo>
                  <a:lnTo>
                    <a:pt x="2462085" y="4635"/>
                  </a:lnTo>
                  <a:lnTo>
                    <a:pt x="2439162" y="0"/>
                  </a:lnTo>
                  <a:close/>
                </a:path>
                <a:path w="2944495" h="353694">
                  <a:moveTo>
                    <a:pt x="2804498" y="294767"/>
                  </a:moveTo>
                  <a:lnTo>
                    <a:pt x="2498090" y="294767"/>
                  </a:lnTo>
                  <a:lnTo>
                    <a:pt x="2944495" y="335152"/>
                  </a:lnTo>
                  <a:lnTo>
                    <a:pt x="2804498" y="294767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718819" y="1474342"/>
              <a:ext cx="2944495" cy="353695"/>
            </a:xfrm>
            <a:custGeom>
              <a:avLst/>
              <a:gdLst/>
              <a:ahLst/>
              <a:cxnLst/>
              <a:rect l="l" t="t" r="r" b="b"/>
              <a:pathLst>
                <a:path w="2944495" h="353694">
                  <a:moveTo>
                    <a:pt x="0" y="58927"/>
                  </a:moveTo>
                  <a:lnTo>
                    <a:pt x="4632" y="36004"/>
                  </a:lnTo>
                  <a:lnTo>
                    <a:pt x="17265" y="17272"/>
                  </a:lnTo>
                  <a:lnTo>
                    <a:pt x="36004" y="4635"/>
                  </a:lnTo>
                  <a:lnTo>
                    <a:pt x="58953" y="0"/>
                  </a:lnTo>
                  <a:lnTo>
                    <a:pt x="1457198" y="0"/>
                  </a:lnTo>
                  <a:lnTo>
                    <a:pt x="2081784" y="0"/>
                  </a:lnTo>
                  <a:lnTo>
                    <a:pt x="2439162" y="0"/>
                  </a:lnTo>
                  <a:lnTo>
                    <a:pt x="2462085" y="4635"/>
                  </a:lnTo>
                  <a:lnTo>
                    <a:pt x="2480818" y="17272"/>
                  </a:lnTo>
                  <a:lnTo>
                    <a:pt x="2493454" y="36004"/>
                  </a:lnTo>
                  <a:lnTo>
                    <a:pt x="2498090" y="58927"/>
                  </a:lnTo>
                  <a:lnTo>
                    <a:pt x="2498090" y="206375"/>
                  </a:lnTo>
                  <a:lnTo>
                    <a:pt x="2944495" y="335152"/>
                  </a:lnTo>
                  <a:lnTo>
                    <a:pt x="2498090" y="294767"/>
                  </a:lnTo>
                  <a:lnTo>
                    <a:pt x="2493454" y="317744"/>
                  </a:lnTo>
                  <a:lnTo>
                    <a:pt x="2480818" y="336470"/>
                  </a:lnTo>
                  <a:lnTo>
                    <a:pt x="2462085" y="349077"/>
                  </a:lnTo>
                  <a:lnTo>
                    <a:pt x="2439162" y="353695"/>
                  </a:lnTo>
                  <a:lnTo>
                    <a:pt x="2081784" y="353695"/>
                  </a:lnTo>
                  <a:lnTo>
                    <a:pt x="1457198" y="353695"/>
                  </a:lnTo>
                  <a:lnTo>
                    <a:pt x="58953" y="353695"/>
                  </a:lnTo>
                  <a:lnTo>
                    <a:pt x="36004" y="349077"/>
                  </a:lnTo>
                  <a:lnTo>
                    <a:pt x="17265" y="336470"/>
                  </a:lnTo>
                  <a:lnTo>
                    <a:pt x="4632" y="317744"/>
                  </a:lnTo>
                  <a:lnTo>
                    <a:pt x="0" y="294767"/>
                  </a:lnTo>
                  <a:lnTo>
                    <a:pt x="0" y="206375"/>
                  </a:lnTo>
                  <a:lnTo>
                    <a:pt x="0" y="58927"/>
                  </a:lnTo>
                  <a:close/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541265" y="219586"/>
            <a:ext cx="2266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5079" y="2393116"/>
            <a:ext cx="7437376" cy="6326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300"/>
              </a:lnSpc>
              <a:spcBef>
                <a:spcPts val="95"/>
              </a:spcBef>
            </a:pP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Volume</a:t>
            </a:r>
            <a:r>
              <a:rPr sz="1400" b="1" u="sng" spc="114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Percent:</a:t>
            </a:r>
            <a:r>
              <a:rPr sz="1400" b="1" spc="1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1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volume</a:t>
            </a:r>
            <a:r>
              <a:rPr sz="1400" b="1" spc="1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percent</a:t>
            </a:r>
            <a:r>
              <a:rPr sz="1400" b="1" spc="1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1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used</a:t>
            </a:r>
            <a:r>
              <a:rPr sz="1400" b="1" spc="1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400" b="1" spc="1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express</a:t>
            </a:r>
            <a:r>
              <a:rPr sz="1400" b="1" spc="1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1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b="1" spc="1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1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50" dirty="0">
                <a:solidFill>
                  <a:prstClr val="black"/>
                </a:solidFill>
                <a:latin typeface="Times New Roman"/>
                <a:cs typeface="Times New Roman"/>
              </a:rPr>
              <a:t>a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when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volume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volume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given: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5079" y="3179913"/>
            <a:ext cx="7438913" cy="12543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3800"/>
              </a:lnSpc>
              <a:spcBef>
                <a:spcPts val="105"/>
              </a:spcBef>
            </a:pP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Mass/Volume</a:t>
            </a:r>
            <a:r>
              <a:rPr sz="1400" b="1" u="sng" spc="1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Percent:</a:t>
            </a:r>
            <a:r>
              <a:rPr sz="1400" b="1" spc="14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Another</a:t>
            </a:r>
            <a:r>
              <a:rPr sz="1400" b="1" spc="130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version</a:t>
            </a:r>
            <a:r>
              <a:rPr sz="1400" b="1" spc="135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135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b="1" spc="135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percentage</a:t>
            </a:r>
            <a:r>
              <a:rPr sz="1400" b="1" spc="135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b="1" spc="130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mass/volume</a:t>
            </a:r>
            <a:r>
              <a:rPr sz="1400" b="1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percent,</a:t>
            </a:r>
            <a:r>
              <a:rPr sz="1400" b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which</a:t>
            </a:r>
            <a:r>
              <a:rPr sz="1400" b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measures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mass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1400" b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weight</a:t>
            </a:r>
            <a:r>
              <a:rPr sz="1400" b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solute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grams</a:t>
            </a:r>
            <a:r>
              <a:rPr sz="1400" b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(e.g.,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grams)</a:t>
            </a:r>
            <a:r>
              <a:rPr sz="1400" b="1"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vs.</a:t>
            </a:r>
            <a:r>
              <a:rPr sz="1400" b="1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volume</a:t>
            </a:r>
            <a:r>
              <a:rPr sz="1400" b="1"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b="1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(e.g.,</a:t>
            </a:r>
            <a:r>
              <a:rPr sz="1400" b="1"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mL).</a:t>
            </a:r>
            <a:r>
              <a:rPr sz="1400" b="1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An</a:t>
            </a:r>
            <a:r>
              <a:rPr sz="1400" b="1" spc="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example</a:t>
            </a:r>
            <a:r>
              <a:rPr sz="1400" b="1" spc="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would</a:t>
            </a:r>
            <a:r>
              <a:rPr sz="1400" b="1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be</a:t>
            </a:r>
            <a:r>
              <a:rPr sz="1400" b="1" spc="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b="1" spc="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0.9%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(w/v)</a:t>
            </a:r>
            <a:r>
              <a:rPr sz="1400" b="1" spc="1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NaCl</a:t>
            </a:r>
            <a:r>
              <a:rPr sz="1400" b="1" spc="1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b="1" spc="1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1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medical</a:t>
            </a:r>
            <a:r>
              <a:rPr sz="1400" b="1" spc="1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saline</a:t>
            </a:r>
            <a:r>
              <a:rPr sz="1400" b="1" spc="1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solutions</a:t>
            </a:r>
            <a:r>
              <a:rPr sz="1400" b="1" spc="1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1400" b="1" spc="1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contains</a:t>
            </a:r>
            <a:r>
              <a:rPr sz="1400" b="1" spc="1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0.9</a:t>
            </a:r>
            <a:r>
              <a:rPr sz="1400" b="1" spc="1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400" b="1" spc="1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1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NaCl</a:t>
            </a:r>
            <a:r>
              <a:rPr sz="1400" b="1" spc="1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for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every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100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mL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solution.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4342" y="4745605"/>
            <a:ext cx="7430461" cy="95090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50200"/>
              </a:lnSpc>
              <a:spcBef>
                <a:spcPts val="95"/>
              </a:spcBef>
            </a:pP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Example</a:t>
            </a:r>
            <a:r>
              <a:rPr sz="1400" b="1" spc="-4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15:</a:t>
            </a:r>
            <a:r>
              <a:rPr sz="14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weight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percentage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prepare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mixing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5.0g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AgNO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900" b="1" spc="1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with</a:t>
            </a:r>
            <a:r>
              <a:rPr sz="2100" b="1" spc="-44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100mL</a:t>
            </a:r>
            <a:r>
              <a:rPr sz="2100" b="1" spc="-5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water</a:t>
            </a:r>
            <a:r>
              <a:rPr sz="2100" b="1" spc="-3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(density</a:t>
            </a:r>
            <a:r>
              <a:rPr sz="2100" b="1" spc="-37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spc="-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1g/cm</a:t>
            </a:r>
            <a:r>
              <a:rPr sz="1350" b="1" spc="-15" baseline="37037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2100" b="1" spc="-1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endParaRPr sz="2100" baseline="396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">
              <a:spcBef>
                <a:spcPts val="640"/>
              </a:spcBef>
            </a:pPr>
            <a:r>
              <a:rPr sz="1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Solution: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40310" y="5419579"/>
            <a:ext cx="6426157" cy="966799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855078" y="974292"/>
            <a:ext cx="7438145" cy="16383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305">
              <a:lnSpc>
                <a:spcPts val="1470"/>
              </a:lnSpc>
              <a:spcBef>
                <a:spcPts val="100"/>
              </a:spcBef>
            </a:pP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Relative</a:t>
            </a:r>
            <a:r>
              <a:rPr sz="14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Concentration</a:t>
            </a:r>
            <a:r>
              <a:rPr sz="14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Units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24835">
              <a:lnSpc>
                <a:spcPts val="1470"/>
              </a:lnSpc>
            </a:pP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Concentrations</a:t>
            </a:r>
            <a:r>
              <a:rPr sz="1400" b="1" spc="2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are</a:t>
            </a:r>
            <a:r>
              <a:rPr sz="1400" b="1" spc="2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often</a:t>
            </a:r>
            <a:r>
              <a:rPr sz="1400" b="1" spc="2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expressed</a:t>
            </a:r>
            <a:r>
              <a:rPr sz="1400" b="1" spc="2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7620">
              <a:lnSpc>
                <a:spcPct val="143600"/>
              </a:lnSpc>
            </a:pP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terms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relative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unites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(e.g.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percentages)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with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three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different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types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percentage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concentrations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commonly</a:t>
            </a:r>
            <a:r>
              <a:rPr sz="1400" b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used: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350">
              <a:lnSpc>
                <a:spcPct val="143600"/>
              </a:lnSpc>
              <a:spcBef>
                <a:spcPts val="15"/>
              </a:spcBef>
            </a:pP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Mass</a:t>
            </a:r>
            <a:r>
              <a:rPr sz="1400" b="1" u="sng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Percent:</a:t>
            </a:r>
            <a:r>
              <a:rPr sz="14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mass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percent</a:t>
            </a:r>
            <a:r>
              <a:rPr sz="1400" b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used</a:t>
            </a:r>
            <a:r>
              <a:rPr sz="1400" b="1" spc="-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express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b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solution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when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mass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mass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given: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491931" y="2036467"/>
            <a:ext cx="4150915" cy="391769"/>
            <a:chOff x="2059304" y="3175380"/>
            <a:chExt cx="3430270" cy="610870"/>
          </a:xfrm>
        </p:grpSpPr>
        <p:sp>
          <p:nvSpPr>
            <p:cNvPr id="17" name="object 17"/>
            <p:cNvSpPr/>
            <p:nvPr/>
          </p:nvSpPr>
          <p:spPr>
            <a:xfrm>
              <a:off x="2140457" y="3256597"/>
              <a:ext cx="3268345" cy="448945"/>
            </a:xfrm>
            <a:custGeom>
              <a:avLst/>
              <a:gdLst/>
              <a:ahLst/>
              <a:cxnLst/>
              <a:rect l="l" t="t" r="r" b="b"/>
              <a:pathLst>
                <a:path w="3268345" h="448945">
                  <a:moveTo>
                    <a:pt x="3267964" y="0"/>
                  </a:moveTo>
                  <a:lnTo>
                    <a:pt x="0" y="0"/>
                  </a:lnTo>
                  <a:lnTo>
                    <a:pt x="0" y="448627"/>
                  </a:lnTo>
                  <a:lnTo>
                    <a:pt x="3267964" y="448627"/>
                  </a:lnTo>
                  <a:lnTo>
                    <a:pt x="326796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2065654" y="3181730"/>
              <a:ext cx="3417570" cy="74930"/>
            </a:xfrm>
            <a:custGeom>
              <a:avLst/>
              <a:gdLst/>
              <a:ahLst/>
              <a:cxnLst/>
              <a:rect l="l" t="t" r="r" b="b"/>
              <a:pathLst>
                <a:path w="3417570" h="74929">
                  <a:moveTo>
                    <a:pt x="3417570" y="0"/>
                  </a:moveTo>
                  <a:lnTo>
                    <a:pt x="0" y="0"/>
                  </a:lnTo>
                  <a:lnTo>
                    <a:pt x="74802" y="74802"/>
                  </a:lnTo>
                  <a:lnTo>
                    <a:pt x="3342767" y="74802"/>
                  </a:lnTo>
                  <a:lnTo>
                    <a:pt x="341757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2065654" y="3705224"/>
              <a:ext cx="3417570" cy="74930"/>
            </a:xfrm>
            <a:custGeom>
              <a:avLst/>
              <a:gdLst/>
              <a:ahLst/>
              <a:cxnLst/>
              <a:rect l="l" t="t" r="r" b="b"/>
              <a:pathLst>
                <a:path w="3417570" h="74929">
                  <a:moveTo>
                    <a:pt x="3342767" y="0"/>
                  </a:moveTo>
                  <a:lnTo>
                    <a:pt x="74802" y="0"/>
                  </a:lnTo>
                  <a:lnTo>
                    <a:pt x="0" y="74675"/>
                  </a:lnTo>
                  <a:lnTo>
                    <a:pt x="3417570" y="74675"/>
                  </a:lnTo>
                  <a:lnTo>
                    <a:pt x="3342767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2065654" y="3181730"/>
              <a:ext cx="74930" cy="598170"/>
            </a:xfrm>
            <a:custGeom>
              <a:avLst/>
              <a:gdLst/>
              <a:ahLst/>
              <a:cxnLst/>
              <a:rect l="l" t="t" r="r" b="b"/>
              <a:pathLst>
                <a:path w="74930" h="598170">
                  <a:moveTo>
                    <a:pt x="0" y="0"/>
                  </a:moveTo>
                  <a:lnTo>
                    <a:pt x="0" y="598170"/>
                  </a:lnTo>
                  <a:lnTo>
                    <a:pt x="74802" y="523494"/>
                  </a:lnTo>
                  <a:lnTo>
                    <a:pt x="74802" y="748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5408421" y="3181730"/>
              <a:ext cx="74930" cy="598170"/>
            </a:xfrm>
            <a:custGeom>
              <a:avLst/>
              <a:gdLst/>
              <a:ahLst/>
              <a:cxnLst/>
              <a:rect l="l" t="t" r="r" b="b"/>
              <a:pathLst>
                <a:path w="74929" h="598170">
                  <a:moveTo>
                    <a:pt x="74802" y="0"/>
                  </a:moveTo>
                  <a:lnTo>
                    <a:pt x="0" y="74802"/>
                  </a:lnTo>
                  <a:lnTo>
                    <a:pt x="0" y="523494"/>
                  </a:lnTo>
                  <a:lnTo>
                    <a:pt x="74802" y="598170"/>
                  </a:lnTo>
                  <a:lnTo>
                    <a:pt x="74802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2065654" y="3181730"/>
              <a:ext cx="3417570" cy="598170"/>
            </a:xfrm>
            <a:custGeom>
              <a:avLst/>
              <a:gdLst/>
              <a:ahLst/>
              <a:cxnLst/>
              <a:rect l="l" t="t" r="r" b="b"/>
              <a:pathLst>
                <a:path w="3417570" h="598170">
                  <a:moveTo>
                    <a:pt x="0" y="0"/>
                  </a:moveTo>
                  <a:lnTo>
                    <a:pt x="3417570" y="0"/>
                  </a:lnTo>
                  <a:lnTo>
                    <a:pt x="3417570" y="598170"/>
                  </a:lnTo>
                  <a:lnTo>
                    <a:pt x="0" y="598170"/>
                  </a:lnTo>
                  <a:lnTo>
                    <a:pt x="0" y="0"/>
                  </a:lnTo>
                  <a:close/>
                </a:path>
                <a:path w="3417570" h="598170">
                  <a:moveTo>
                    <a:pt x="74802" y="74802"/>
                  </a:moveTo>
                  <a:lnTo>
                    <a:pt x="3342767" y="74802"/>
                  </a:lnTo>
                  <a:lnTo>
                    <a:pt x="3342767" y="523494"/>
                  </a:lnTo>
                  <a:lnTo>
                    <a:pt x="74802" y="523494"/>
                  </a:lnTo>
                  <a:lnTo>
                    <a:pt x="74802" y="74802"/>
                  </a:lnTo>
                  <a:close/>
                </a:path>
                <a:path w="3417570" h="598170">
                  <a:moveTo>
                    <a:pt x="0" y="0"/>
                  </a:moveTo>
                  <a:lnTo>
                    <a:pt x="74802" y="74802"/>
                  </a:lnTo>
                </a:path>
                <a:path w="3417570" h="598170">
                  <a:moveTo>
                    <a:pt x="0" y="598170"/>
                  </a:moveTo>
                  <a:lnTo>
                    <a:pt x="74802" y="523494"/>
                  </a:lnTo>
                </a:path>
                <a:path w="3417570" h="598170">
                  <a:moveTo>
                    <a:pt x="3417570" y="0"/>
                  </a:moveTo>
                  <a:lnTo>
                    <a:pt x="3342767" y="74802"/>
                  </a:lnTo>
                </a:path>
                <a:path w="3417570" h="598170">
                  <a:moveTo>
                    <a:pt x="3417570" y="598170"/>
                  </a:moveTo>
                  <a:lnTo>
                    <a:pt x="3342767" y="523494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893807" y="2099509"/>
            <a:ext cx="22206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sz="1100" spc="-25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93807" y="2228524"/>
            <a:ext cx="22206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sz="1100" spc="-25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893808" y="2237646"/>
            <a:ext cx="205164" cy="6109"/>
          </a:xfrm>
          <a:custGeom>
            <a:avLst/>
            <a:gdLst/>
            <a:ahLst/>
            <a:cxnLst/>
            <a:rect l="l" t="t" r="r" b="b"/>
            <a:pathLst>
              <a:path w="169544" h="9525">
                <a:moveTo>
                  <a:pt x="169468" y="0"/>
                </a:moveTo>
                <a:lnTo>
                  <a:pt x="0" y="0"/>
                </a:lnTo>
                <a:lnTo>
                  <a:pt x="0" y="9144"/>
                </a:lnTo>
                <a:lnTo>
                  <a:pt x="169468" y="9144"/>
                </a:lnTo>
                <a:lnTo>
                  <a:pt x="16946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08974" y="2167926"/>
            <a:ext cx="74074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  <a:tabLst>
                <a:tab pos="262255" algn="l"/>
              </a:tabLst>
            </a:pPr>
            <a:r>
              <a:rPr sz="1100" spc="130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1100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sz="1100" spc="135" dirty="0">
                <a:solidFill>
                  <a:srgbClr val="FF0000"/>
                </a:solidFill>
                <a:latin typeface="Symbola"/>
                <a:cs typeface="Symbola"/>
              </a:rPr>
              <a:t>%)</a:t>
            </a:r>
            <a:r>
              <a:rPr sz="1100" spc="1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80299" y="2237646"/>
            <a:ext cx="2097741" cy="6109"/>
          </a:xfrm>
          <a:custGeom>
            <a:avLst/>
            <a:gdLst/>
            <a:ahLst/>
            <a:cxnLst/>
            <a:rect l="l" t="t" r="r" b="b"/>
            <a:pathLst>
              <a:path w="1733550" h="9525">
                <a:moveTo>
                  <a:pt x="1733042" y="0"/>
                </a:moveTo>
                <a:lnTo>
                  <a:pt x="0" y="0"/>
                </a:lnTo>
                <a:lnTo>
                  <a:pt x="0" y="9144"/>
                </a:lnTo>
                <a:lnTo>
                  <a:pt x="1733042" y="9144"/>
                </a:lnTo>
                <a:lnTo>
                  <a:pt x="173304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580299" y="2099509"/>
            <a:ext cx="2928078" cy="3847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165">
              <a:lnSpc>
                <a:spcPts val="1080"/>
              </a:lnSpc>
              <a:spcBef>
                <a:spcPts val="100"/>
              </a:spcBef>
            </a:pPr>
            <a:r>
              <a:rPr sz="1100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1100" spc="7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dirty="0">
                <a:solidFill>
                  <a:srgbClr val="FF0000"/>
                </a:solidFill>
                <a:latin typeface="Symbola"/>
                <a:cs typeface="Symbola"/>
              </a:rPr>
              <a:t>𝒔𝒐𝒍𝒖𝒕𝒆</a:t>
            </a:r>
            <a:r>
              <a:rPr sz="1100" spc="6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95" dirty="0">
                <a:solidFill>
                  <a:srgbClr val="FF0000"/>
                </a:solidFill>
                <a:latin typeface="Symbola"/>
                <a:cs typeface="Symbola"/>
              </a:rPr>
              <a:t>(𝒈)</a:t>
            </a:r>
            <a:endParaRPr sz="1100" dirty="0">
              <a:solidFill>
                <a:prstClr val="black"/>
              </a:solidFill>
              <a:latin typeface="Symbola"/>
              <a:cs typeface="Symbola"/>
            </a:endParaRPr>
          </a:p>
          <a:p>
            <a:pPr marL="1764664">
              <a:lnSpc>
                <a:spcPts val="790"/>
              </a:lnSpc>
            </a:pPr>
            <a:r>
              <a:rPr sz="1100" spc="-75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1100" spc="-4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80" dirty="0">
                <a:solidFill>
                  <a:srgbClr val="FF0000"/>
                </a:solidFill>
                <a:latin typeface="Symbola"/>
                <a:cs typeface="Symbola"/>
              </a:rPr>
              <a:t>𝟏𝟎𝟎%</a:t>
            </a:r>
            <a:endParaRPr sz="1100" dirty="0">
              <a:solidFill>
                <a:prstClr val="black"/>
              </a:solidFill>
              <a:latin typeface="Symbola"/>
              <a:cs typeface="Symbola"/>
            </a:endParaRPr>
          </a:p>
          <a:p>
            <a:pPr>
              <a:lnSpc>
                <a:spcPts val="1030"/>
              </a:lnSpc>
            </a:pPr>
            <a:r>
              <a:rPr sz="1100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1100" spc="2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dirty="0">
                <a:solidFill>
                  <a:srgbClr val="FF0000"/>
                </a:solidFill>
                <a:latin typeface="Symbola"/>
                <a:cs typeface="Symbola"/>
              </a:rPr>
              <a:t>𝒔𝒐𝒍𝒖𝒕𝒊𝒐𝒏</a:t>
            </a:r>
            <a:r>
              <a:rPr sz="1100" spc="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50" dirty="0">
                <a:solidFill>
                  <a:srgbClr val="FF0000"/>
                </a:solidFill>
                <a:latin typeface="Symbola"/>
                <a:cs typeface="Symbola"/>
              </a:rPr>
              <a:t>𝒐𝒓</a:t>
            </a:r>
            <a:r>
              <a:rPr sz="1100" spc="1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60" dirty="0">
                <a:solidFill>
                  <a:srgbClr val="FF0000"/>
                </a:solidFill>
                <a:latin typeface="Symbola"/>
                <a:cs typeface="Symbola"/>
              </a:rPr>
              <a:t>𝒔𝒂𝒎𝒑𝒍𝒆</a:t>
            </a:r>
            <a:r>
              <a:rPr sz="1100" spc="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95" dirty="0">
                <a:solidFill>
                  <a:srgbClr val="FF0000"/>
                </a:solidFill>
                <a:latin typeface="Symbola"/>
                <a:cs typeface="Symbola"/>
              </a:rPr>
              <a:t>(𝒈)</a:t>
            </a:r>
            <a:endParaRPr sz="11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491931" y="2860649"/>
            <a:ext cx="4150915" cy="391769"/>
            <a:chOff x="2059304" y="4460493"/>
            <a:chExt cx="3430270" cy="610870"/>
          </a:xfrm>
        </p:grpSpPr>
        <p:sp>
          <p:nvSpPr>
            <p:cNvPr id="30" name="object 30"/>
            <p:cNvSpPr/>
            <p:nvPr/>
          </p:nvSpPr>
          <p:spPr>
            <a:xfrm>
              <a:off x="2140457" y="4541710"/>
              <a:ext cx="3268345" cy="448945"/>
            </a:xfrm>
            <a:custGeom>
              <a:avLst/>
              <a:gdLst/>
              <a:ahLst/>
              <a:cxnLst/>
              <a:rect l="l" t="t" r="r" b="b"/>
              <a:pathLst>
                <a:path w="3268345" h="448945">
                  <a:moveTo>
                    <a:pt x="3267964" y="0"/>
                  </a:moveTo>
                  <a:lnTo>
                    <a:pt x="0" y="0"/>
                  </a:lnTo>
                  <a:lnTo>
                    <a:pt x="0" y="448627"/>
                  </a:lnTo>
                  <a:lnTo>
                    <a:pt x="3267964" y="448627"/>
                  </a:lnTo>
                  <a:lnTo>
                    <a:pt x="326796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2065654" y="4466843"/>
              <a:ext cx="3417570" cy="74930"/>
            </a:xfrm>
            <a:custGeom>
              <a:avLst/>
              <a:gdLst/>
              <a:ahLst/>
              <a:cxnLst/>
              <a:rect l="l" t="t" r="r" b="b"/>
              <a:pathLst>
                <a:path w="3417570" h="74929">
                  <a:moveTo>
                    <a:pt x="3417570" y="0"/>
                  </a:moveTo>
                  <a:lnTo>
                    <a:pt x="0" y="0"/>
                  </a:lnTo>
                  <a:lnTo>
                    <a:pt x="74802" y="74802"/>
                  </a:lnTo>
                  <a:lnTo>
                    <a:pt x="3342767" y="74802"/>
                  </a:lnTo>
                  <a:lnTo>
                    <a:pt x="341757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2065654" y="4990337"/>
              <a:ext cx="3417570" cy="74930"/>
            </a:xfrm>
            <a:custGeom>
              <a:avLst/>
              <a:gdLst/>
              <a:ahLst/>
              <a:cxnLst/>
              <a:rect l="l" t="t" r="r" b="b"/>
              <a:pathLst>
                <a:path w="3417570" h="74929">
                  <a:moveTo>
                    <a:pt x="3342767" y="0"/>
                  </a:moveTo>
                  <a:lnTo>
                    <a:pt x="74802" y="0"/>
                  </a:lnTo>
                  <a:lnTo>
                    <a:pt x="0" y="74675"/>
                  </a:lnTo>
                  <a:lnTo>
                    <a:pt x="3417570" y="74675"/>
                  </a:lnTo>
                  <a:lnTo>
                    <a:pt x="3342767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2065654" y="4466843"/>
              <a:ext cx="74930" cy="598170"/>
            </a:xfrm>
            <a:custGeom>
              <a:avLst/>
              <a:gdLst/>
              <a:ahLst/>
              <a:cxnLst/>
              <a:rect l="l" t="t" r="r" b="b"/>
              <a:pathLst>
                <a:path w="74930" h="598170">
                  <a:moveTo>
                    <a:pt x="0" y="0"/>
                  </a:moveTo>
                  <a:lnTo>
                    <a:pt x="0" y="598169"/>
                  </a:lnTo>
                  <a:lnTo>
                    <a:pt x="74802" y="523493"/>
                  </a:lnTo>
                  <a:lnTo>
                    <a:pt x="74802" y="748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5408421" y="4466843"/>
              <a:ext cx="74930" cy="598170"/>
            </a:xfrm>
            <a:custGeom>
              <a:avLst/>
              <a:gdLst/>
              <a:ahLst/>
              <a:cxnLst/>
              <a:rect l="l" t="t" r="r" b="b"/>
              <a:pathLst>
                <a:path w="74929" h="598170">
                  <a:moveTo>
                    <a:pt x="74802" y="0"/>
                  </a:moveTo>
                  <a:lnTo>
                    <a:pt x="0" y="74802"/>
                  </a:lnTo>
                  <a:lnTo>
                    <a:pt x="0" y="523493"/>
                  </a:lnTo>
                  <a:lnTo>
                    <a:pt x="74802" y="598169"/>
                  </a:lnTo>
                  <a:lnTo>
                    <a:pt x="74802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5" name="object 35"/>
            <p:cNvSpPr/>
            <p:nvPr/>
          </p:nvSpPr>
          <p:spPr>
            <a:xfrm>
              <a:off x="2065654" y="4466843"/>
              <a:ext cx="3417570" cy="598170"/>
            </a:xfrm>
            <a:custGeom>
              <a:avLst/>
              <a:gdLst/>
              <a:ahLst/>
              <a:cxnLst/>
              <a:rect l="l" t="t" r="r" b="b"/>
              <a:pathLst>
                <a:path w="3417570" h="598170">
                  <a:moveTo>
                    <a:pt x="0" y="0"/>
                  </a:moveTo>
                  <a:lnTo>
                    <a:pt x="3417570" y="0"/>
                  </a:lnTo>
                  <a:lnTo>
                    <a:pt x="3417570" y="598169"/>
                  </a:lnTo>
                  <a:lnTo>
                    <a:pt x="0" y="598169"/>
                  </a:lnTo>
                  <a:lnTo>
                    <a:pt x="0" y="0"/>
                  </a:lnTo>
                  <a:close/>
                </a:path>
                <a:path w="3417570" h="598170">
                  <a:moveTo>
                    <a:pt x="74802" y="74802"/>
                  </a:moveTo>
                  <a:lnTo>
                    <a:pt x="3342767" y="74802"/>
                  </a:lnTo>
                  <a:lnTo>
                    <a:pt x="3342767" y="523493"/>
                  </a:lnTo>
                  <a:lnTo>
                    <a:pt x="74802" y="523493"/>
                  </a:lnTo>
                  <a:lnTo>
                    <a:pt x="74802" y="74802"/>
                  </a:lnTo>
                  <a:close/>
                </a:path>
                <a:path w="3417570" h="598170">
                  <a:moveTo>
                    <a:pt x="0" y="0"/>
                  </a:moveTo>
                  <a:lnTo>
                    <a:pt x="74802" y="74802"/>
                  </a:lnTo>
                </a:path>
                <a:path w="3417570" h="598170">
                  <a:moveTo>
                    <a:pt x="0" y="598169"/>
                  </a:moveTo>
                  <a:lnTo>
                    <a:pt x="74802" y="523493"/>
                  </a:lnTo>
                </a:path>
                <a:path w="3417570" h="598170">
                  <a:moveTo>
                    <a:pt x="3417570" y="0"/>
                  </a:moveTo>
                  <a:lnTo>
                    <a:pt x="3342767" y="74802"/>
                  </a:lnTo>
                </a:path>
                <a:path w="3417570" h="598170">
                  <a:moveTo>
                    <a:pt x="3417570" y="598169"/>
                  </a:moveTo>
                  <a:lnTo>
                    <a:pt x="3342767" y="523493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2936683" y="2923446"/>
            <a:ext cx="126017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</a:pPr>
            <a:r>
              <a:rPr sz="1100" spc="-50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936683" y="3052461"/>
            <a:ext cx="126017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</a:pPr>
            <a:r>
              <a:rPr sz="1100" spc="-50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936683" y="3061583"/>
            <a:ext cx="109113" cy="6109"/>
          </a:xfrm>
          <a:custGeom>
            <a:avLst/>
            <a:gdLst/>
            <a:ahLst/>
            <a:cxnLst/>
            <a:rect l="l" t="t" r="r" b="b"/>
            <a:pathLst>
              <a:path w="90169" h="9525">
                <a:moveTo>
                  <a:pt x="89916" y="0"/>
                </a:moveTo>
                <a:lnTo>
                  <a:pt x="0" y="0"/>
                </a:lnTo>
                <a:lnTo>
                  <a:pt x="0" y="9144"/>
                </a:lnTo>
                <a:lnTo>
                  <a:pt x="89916" y="9144"/>
                </a:lnTo>
                <a:lnTo>
                  <a:pt x="8991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51391" y="2991863"/>
            <a:ext cx="64469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</a:pPr>
            <a:r>
              <a:rPr sz="1100" spc="180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1100" spc="170" dirty="0">
                <a:solidFill>
                  <a:srgbClr val="FF0000"/>
                </a:solidFill>
                <a:latin typeface="Symbola"/>
                <a:cs typeface="Symbola"/>
              </a:rPr>
              <a:t>  </a:t>
            </a:r>
            <a:r>
              <a:rPr sz="1100" spc="135" dirty="0">
                <a:solidFill>
                  <a:srgbClr val="FF0000"/>
                </a:solidFill>
                <a:latin typeface="Symbola"/>
                <a:cs typeface="Symbola"/>
              </a:rPr>
              <a:t>%)</a:t>
            </a:r>
            <a:r>
              <a:rPr sz="1100" spc="2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526818" y="3061583"/>
            <a:ext cx="2108498" cy="6109"/>
          </a:xfrm>
          <a:custGeom>
            <a:avLst/>
            <a:gdLst/>
            <a:ahLst/>
            <a:cxnLst/>
            <a:rect l="l" t="t" r="r" b="b"/>
            <a:pathLst>
              <a:path w="1742439" h="9525">
                <a:moveTo>
                  <a:pt x="1742186" y="0"/>
                </a:moveTo>
                <a:lnTo>
                  <a:pt x="0" y="0"/>
                </a:lnTo>
                <a:lnTo>
                  <a:pt x="0" y="9144"/>
                </a:lnTo>
                <a:lnTo>
                  <a:pt x="1742186" y="9144"/>
                </a:lnTo>
                <a:lnTo>
                  <a:pt x="174218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526818" y="2923446"/>
            <a:ext cx="2822653" cy="3853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1165">
              <a:lnSpc>
                <a:spcPts val="1080"/>
              </a:lnSpc>
              <a:spcBef>
                <a:spcPts val="105"/>
              </a:spcBef>
            </a:pPr>
            <a:r>
              <a:rPr sz="1100" spc="-100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r>
              <a:rPr sz="1100" spc="10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dirty="0">
                <a:solidFill>
                  <a:srgbClr val="FF0000"/>
                </a:solidFill>
                <a:latin typeface="Symbola"/>
                <a:cs typeface="Symbola"/>
              </a:rPr>
              <a:t>𝒔𝒐𝒍𝒖𝒕𝒆</a:t>
            </a:r>
            <a:r>
              <a:rPr sz="1100" spc="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35" dirty="0">
                <a:solidFill>
                  <a:srgbClr val="FF0000"/>
                </a:solidFill>
                <a:latin typeface="Symbola"/>
                <a:cs typeface="Symbola"/>
              </a:rPr>
              <a:t>(𝒎𝒍)</a:t>
            </a:r>
            <a:endParaRPr sz="1100" dirty="0">
              <a:solidFill>
                <a:prstClr val="black"/>
              </a:solidFill>
              <a:latin typeface="Symbola"/>
              <a:cs typeface="Symbola"/>
            </a:endParaRPr>
          </a:p>
          <a:p>
            <a:pPr marL="1774189">
              <a:lnSpc>
                <a:spcPts val="790"/>
              </a:lnSpc>
            </a:pPr>
            <a:r>
              <a:rPr sz="1100" spc="-70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1100" spc="-3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80" dirty="0">
                <a:solidFill>
                  <a:srgbClr val="FF0000"/>
                </a:solidFill>
                <a:latin typeface="Symbola"/>
                <a:cs typeface="Symbola"/>
              </a:rPr>
              <a:t>𝟏𝟎𝟎%</a:t>
            </a:r>
            <a:endParaRPr sz="1100" dirty="0">
              <a:solidFill>
                <a:prstClr val="black"/>
              </a:solidFill>
              <a:latin typeface="Symbola"/>
              <a:cs typeface="Symbola"/>
            </a:endParaRPr>
          </a:p>
          <a:p>
            <a:pPr>
              <a:lnSpc>
                <a:spcPts val="1030"/>
              </a:lnSpc>
            </a:pPr>
            <a:r>
              <a:rPr sz="1100" spc="-105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r>
              <a:rPr sz="1100" spc="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dirty="0">
                <a:solidFill>
                  <a:srgbClr val="FF0000"/>
                </a:solidFill>
                <a:latin typeface="Symbola"/>
                <a:cs typeface="Symbola"/>
              </a:rPr>
              <a:t>𝒔𝒐𝒍𝒖𝒕𝒊𝒐𝒏</a:t>
            </a:r>
            <a:r>
              <a:rPr sz="1100" spc="3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50" dirty="0">
                <a:solidFill>
                  <a:srgbClr val="FF0000"/>
                </a:solidFill>
                <a:latin typeface="Symbola"/>
                <a:cs typeface="Symbola"/>
              </a:rPr>
              <a:t>𝒐𝒓</a:t>
            </a:r>
            <a:r>
              <a:rPr sz="1100" spc="2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60" dirty="0">
                <a:solidFill>
                  <a:srgbClr val="FF0000"/>
                </a:solidFill>
                <a:latin typeface="Symbola"/>
                <a:cs typeface="Symbola"/>
              </a:rPr>
              <a:t>𝒔𝒂𝒎𝒑𝒍𝒆</a:t>
            </a:r>
            <a:r>
              <a:rPr sz="1100" spc="2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35" dirty="0">
                <a:solidFill>
                  <a:srgbClr val="FF0000"/>
                </a:solidFill>
                <a:latin typeface="Symbola"/>
                <a:cs typeface="Symbola"/>
              </a:rPr>
              <a:t>(𝒎𝒍)</a:t>
            </a:r>
            <a:endParaRPr sz="11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2491931" y="4217995"/>
            <a:ext cx="4150915" cy="391769"/>
            <a:chOff x="2059304" y="6576948"/>
            <a:chExt cx="3430270" cy="610870"/>
          </a:xfrm>
        </p:grpSpPr>
        <p:sp>
          <p:nvSpPr>
            <p:cNvPr id="43" name="object 43"/>
            <p:cNvSpPr/>
            <p:nvPr/>
          </p:nvSpPr>
          <p:spPr>
            <a:xfrm>
              <a:off x="2140457" y="6658038"/>
              <a:ext cx="3268345" cy="448945"/>
            </a:xfrm>
            <a:custGeom>
              <a:avLst/>
              <a:gdLst/>
              <a:ahLst/>
              <a:cxnLst/>
              <a:rect l="l" t="t" r="r" b="b"/>
              <a:pathLst>
                <a:path w="3268345" h="448945">
                  <a:moveTo>
                    <a:pt x="3267964" y="0"/>
                  </a:moveTo>
                  <a:lnTo>
                    <a:pt x="0" y="0"/>
                  </a:lnTo>
                  <a:lnTo>
                    <a:pt x="0" y="448627"/>
                  </a:lnTo>
                  <a:lnTo>
                    <a:pt x="3267964" y="448627"/>
                  </a:lnTo>
                  <a:lnTo>
                    <a:pt x="326796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4" name="object 44"/>
            <p:cNvSpPr/>
            <p:nvPr/>
          </p:nvSpPr>
          <p:spPr>
            <a:xfrm>
              <a:off x="2065654" y="6583298"/>
              <a:ext cx="3417570" cy="74930"/>
            </a:xfrm>
            <a:custGeom>
              <a:avLst/>
              <a:gdLst/>
              <a:ahLst/>
              <a:cxnLst/>
              <a:rect l="l" t="t" r="r" b="b"/>
              <a:pathLst>
                <a:path w="3417570" h="74929">
                  <a:moveTo>
                    <a:pt x="3417570" y="0"/>
                  </a:moveTo>
                  <a:lnTo>
                    <a:pt x="0" y="0"/>
                  </a:lnTo>
                  <a:lnTo>
                    <a:pt x="74802" y="74802"/>
                  </a:lnTo>
                  <a:lnTo>
                    <a:pt x="3342767" y="74802"/>
                  </a:lnTo>
                  <a:lnTo>
                    <a:pt x="341757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5" name="object 45"/>
            <p:cNvSpPr/>
            <p:nvPr/>
          </p:nvSpPr>
          <p:spPr>
            <a:xfrm>
              <a:off x="2065654" y="7106665"/>
              <a:ext cx="3417570" cy="74930"/>
            </a:xfrm>
            <a:custGeom>
              <a:avLst/>
              <a:gdLst/>
              <a:ahLst/>
              <a:cxnLst/>
              <a:rect l="l" t="t" r="r" b="b"/>
              <a:pathLst>
                <a:path w="3417570" h="74929">
                  <a:moveTo>
                    <a:pt x="3342767" y="0"/>
                  </a:moveTo>
                  <a:lnTo>
                    <a:pt x="74802" y="0"/>
                  </a:lnTo>
                  <a:lnTo>
                    <a:pt x="0" y="74802"/>
                  </a:lnTo>
                  <a:lnTo>
                    <a:pt x="3417570" y="74802"/>
                  </a:lnTo>
                  <a:lnTo>
                    <a:pt x="3342767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6" name="object 46"/>
            <p:cNvSpPr/>
            <p:nvPr/>
          </p:nvSpPr>
          <p:spPr>
            <a:xfrm>
              <a:off x="2065654" y="6583298"/>
              <a:ext cx="74930" cy="598170"/>
            </a:xfrm>
            <a:custGeom>
              <a:avLst/>
              <a:gdLst/>
              <a:ahLst/>
              <a:cxnLst/>
              <a:rect l="l" t="t" r="r" b="b"/>
              <a:pathLst>
                <a:path w="74930" h="598170">
                  <a:moveTo>
                    <a:pt x="0" y="0"/>
                  </a:moveTo>
                  <a:lnTo>
                    <a:pt x="0" y="598169"/>
                  </a:lnTo>
                  <a:lnTo>
                    <a:pt x="74802" y="523366"/>
                  </a:lnTo>
                  <a:lnTo>
                    <a:pt x="74802" y="748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7" name="object 47"/>
            <p:cNvSpPr/>
            <p:nvPr/>
          </p:nvSpPr>
          <p:spPr>
            <a:xfrm>
              <a:off x="5408421" y="6583298"/>
              <a:ext cx="74930" cy="598170"/>
            </a:xfrm>
            <a:custGeom>
              <a:avLst/>
              <a:gdLst/>
              <a:ahLst/>
              <a:cxnLst/>
              <a:rect l="l" t="t" r="r" b="b"/>
              <a:pathLst>
                <a:path w="74929" h="598170">
                  <a:moveTo>
                    <a:pt x="74802" y="0"/>
                  </a:moveTo>
                  <a:lnTo>
                    <a:pt x="0" y="74802"/>
                  </a:lnTo>
                  <a:lnTo>
                    <a:pt x="0" y="523366"/>
                  </a:lnTo>
                  <a:lnTo>
                    <a:pt x="74802" y="598169"/>
                  </a:lnTo>
                  <a:lnTo>
                    <a:pt x="74802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8" name="object 48"/>
            <p:cNvSpPr/>
            <p:nvPr/>
          </p:nvSpPr>
          <p:spPr>
            <a:xfrm>
              <a:off x="2065654" y="6583298"/>
              <a:ext cx="3417570" cy="598170"/>
            </a:xfrm>
            <a:custGeom>
              <a:avLst/>
              <a:gdLst/>
              <a:ahLst/>
              <a:cxnLst/>
              <a:rect l="l" t="t" r="r" b="b"/>
              <a:pathLst>
                <a:path w="3417570" h="598170">
                  <a:moveTo>
                    <a:pt x="0" y="0"/>
                  </a:moveTo>
                  <a:lnTo>
                    <a:pt x="3417570" y="0"/>
                  </a:lnTo>
                  <a:lnTo>
                    <a:pt x="3417570" y="598169"/>
                  </a:lnTo>
                  <a:lnTo>
                    <a:pt x="0" y="598169"/>
                  </a:lnTo>
                  <a:lnTo>
                    <a:pt x="0" y="0"/>
                  </a:lnTo>
                  <a:close/>
                </a:path>
                <a:path w="3417570" h="598170">
                  <a:moveTo>
                    <a:pt x="74802" y="74802"/>
                  </a:moveTo>
                  <a:lnTo>
                    <a:pt x="3342767" y="74802"/>
                  </a:lnTo>
                  <a:lnTo>
                    <a:pt x="3342767" y="523366"/>
                  </a:lnTo>
                  <a:lnTo>
                    <a:pt x="74802" y="523366"/>
                  </a:lnTo>
                  <a:lnTo>
                    <a:pt x="74802" y="74802"/>
                  </a:lnTo>
                  <a:close/>
                </a:path>
                <a:path w="3417570" h="598170">
                  <a:moveTo>
                    <a:pt x="0" y="0"/>
                  </a:moveTo>
                  <a:lnTo>
                    <a:pt x="74802" y="74802"/>
                  </a:lnTo>
                </a:path>
                <a:path w="3417570" h="598170">
                  <a:moveTo>
                    <a:pt x="0" y="598169"/>
                  </a:moveTo>
                  <a:lnTo>
                    <a:pt x="74802" y="523366"/>
                  </a:lnTo>
                </a:path>
                <a:path w="3417570" h="598170">
                  <a:moveTo>
                    <a:pt x="3417570" y="0"/>
                  </a:moveTo>
                  <a:lnTo>
                    <a:pt x="3342767" y="74802"/>
                  </a:lnTo>
                </a:path>
                <a:path w="3417570" h="598170">
                  <a:moveTo>
                    <a:pt x="3417570" y="598169"/>
                  </a:moveTo>
                  <a:lnTo>
                    <a:pt x="3342767" y="523366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2890118" y="4281200"/>
            <a:ext cx="21899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</a:pPr>
            <a:r>
              <a:rPr sz="1100" spc="-25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936683" y="4410215"/>
            <a:ext cx="126017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</a:pPr>
            <a:r>
              <a:rPr sz="1100" spc="-50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890118" y="4419337"/>
            <a:ext cx="205164" cy="6109"/>
          </a:xfrm>
          <a:custGeom>
            <a:avLst/>
            <a:gdLst/>
            <a:ahLst/>
            <a:cxnLst/>
            <a:rect l="l" t="t" r="r" b="b"/>
            <a:pathLst>
              <a:path w="169544" h="9525">
                <a:moveTo>
                  <a:pt x="169468" y="0"/>
                </a:moveTo>
                <a:lnTo>
                  <a:pt x="0" y="0"/>
                </a:lnTo>
                <a:lnTo>
                  <a:pt x="0" y="9144"/>
                </a:lnTo>
                <a:lnTo>
                  <a:pt x="169468" y="9144"/>
                </a:lnTo>
                <a:lnTo>
                  <a:pt x="16946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805286" y="4349617"/>
            <a:ext cx="738436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  <a:tabLst>
                <a:tab pos="260350" algn="l"/>
              </a:tabLst>
            </a:pPr>
            <a:r>
              <a:rPr sz="1100" spc="130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1100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sz="1100" spc="135" dirty="0">
                <a:solidFill>
                  <a:srgbClr val="FF0000"/>
                </a:solidFill>
                <a:latin typeface="Symbola"/>
                <a:cs typeface="Symbola"/>
              </a:rPr>
              <a:t>%)</a:t>
            </a:r>
            <a:r>
              <a:rPr sz="1100" spc="1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endParaRPr sz="11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574767" y="4419337"/>
            <a:ext cx="2108498" cy="6109"/>
          </a:xfrm>
          <a:custGeom>
            <a:avLst/>
            <a:gdLst/>
            <a:ahLst/>
            <a:cxnLst/>
            <a:rect l="l" t="t" r="r" b="b"/>
            <a:pathLst>
              <a:path w="1742439" h="9525">
                <a:moveTo>
                  <a:pt x="1742186" y="0"/>
                </a:moveTo>
                <a:lnTo>
                  <a:pt x="0" y="0"/>
                </a:lnTo>
                <a:lnTo>
                  <a:pt x="0" y="9144"/>
                </a:lnTo>
                <a:lnTo>
                  <a:pt x="1742186" y="9144"/>
                </a:lnTo>
                <a:lnTo>
                  <a:pt x="174218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574767" y="4281200"/>
            <a:ext cx="2933610" cy="3853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5609">
              <a:lnSpc>
                <a:spcPts val="1080"/>
              </a:lnSpc>
              <a:spcBef>
                <a:spcPts val="105"/>
              </a:spcBef>
            </a:pPr>
            <a:r>
              <a:rPr sz="1100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1100" spc="7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dirty="0">
                <a:solidFill>
                  <a:srgbClr val="FF0000"/>
                </a:solidFill>
                <a:latin typeface="Symbola"/>
                <a:cs typeface="Symbola"/>
              </a:rPr>
              <a:t>𝒔𝒐𝒍𝒖𝒕𝒆</a:t>
            </a:r>
            <a:r>
              <a:rPr sz="1100" spc="6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95" dirty="0">
                <a:solidFill>
                  <a:srgbClr val="FF0000"/>
                </a:solidFill>
                <a:latin typeface="Symbola"/>
                <a:cs typeface="Symbola"/>
              </a:rPr>
              <a:t>(𝒈)</a:t>
            </a:r>
            <a:endParaRPr sz="1100" dirty="0">
              <a:solidFill>
                <a:prstClr val="black"/>
              </a:solidFill>
              <a:latin typeface="Symbola"/>
              <a:cs typeface="Symbola"/>
            </a:endParaRPr>
          </a:p>
          <a:p>
            <a:pPr marL="1772285">
              <a:lnSpc>
                <a:spcPts val="790"/>
              </a:lnSpc>
            </a:pPr>
            <a:r>
              <a:rPr sz="1100" spc="-70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1100" spc="-3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80" dirty="0">
                <a:solidFill>
                  <a:srgbClr val="FF0000"/>
                </a:solidFill>
                <a:latin typeface="Symbola"/>
                <a:cs typeface="Symbola"/>
              </a:rPr>
              <a:t>𝟏𝟎𝟎%</a:t>
            </a:r>
            <a:endParaRPr sz="1100" dirty="0">
              <a:solidFill>
                <a:prstClr val="black"/>
              </a:solidFill>
              <a:latin typeface="Symbola"/>
              <a:cs typeface="Symbola"/>
            </a:endParaRPr>
          </a:p>
          <a:p>
            <a:pPr>
              <a:lnSpc>
                <a:spcPts val="1030"/>
              </a:lnSpc>
            </a:pPr>
            <a:r>
              <a:rPr sz="1100" spc="-105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r>
              <a:rPr sz="1100" spc="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dirty="0">
                <a:solidFill>
                  <a:srgbClr val="FF0000"/>
                </a:solidFill>
                <a:latin typeface="Symbola"/>
                <a:cs typeface="Symbola"/>
              </a:rPr>
              <a:t>𝒔𝒐𝒍𝒖𝒕𝒊𝒐𝒏</a:t>
            </a:r>
            <a:r>
              <a:rPr sz="1100" spc="1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50" dirty="0">
                <a:solidFill>
                  <a:srgbClr val="FF0000"/>
                </a:solidFill>
                <a:latin typeface="Symbola"/>
                <a:cs typeface="Symbola"/>
              </a:rPr>
              <a:t>𝒐𝒓</a:t>
            </a:r>
            <a:r>
              <a:rPr sz="1100" spc="2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60" dirty="0">
                <a:solidFill>
                  <a:srgbClr val="FF0000"/>
                </a:solidFill>
                <a:latin typeface="Symbola"/>
                <a:cs typeface="Symbola"/>
              </a:rPr>
              <a:t>𝒔𝒂𝒎𝒑𝒍𝒆</a:t>
            </a:r>
            <a:r>
              <a:rPr sz="1100" spc="4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100" spc="35" dirty="0">
                <a:solidFill>
                  <a:srgbClr val="FF0000"/>
                </a:solidFill>
                <a:latin typeface="Symbola"/>
                <a:cs typeface="Symbola"/>
              </a:rPr>
              <a:t>(𝒎𝒍)</a:t>
            </a:r>
            <a:endParaRPr sz="11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</p:spTree>
    <p:extLst>
      <p:ext uri="{BB962C8B-B14F-4D97-AF65-F5344CB8AC3E}">
        <p14:creationId xmlns:p14="http://schemas.microsoft.com/office/powerpoint/2010/main" val="3221282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165360" y="893526"/>
            <a:ext cx="4818657" cy="0"/>
          </a:xfrm>
          <a:custGeom>
            <a:avLst/>
            <a:gdLst/>
            <a:ahLst/>
            <a:cxnLst/>
            <a:rect l="l" t="t" r="r" b="b"/>
            <a:pathLst>
              <a:path w="3982085">
                <a:moveTo>
                  <a:pt x="0" y="0"/>
                </a:moveTo>
                <a:lnTo>
                  <a:pt x="3982047" y="0"/>
                </a:lnTo>
              </a:path>
            </a:pathLst>
          </a:custGeom>
          <a:ln w="56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41265" y="219586"/>
            <a:ext cx="2266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5078" y="821232"/>
            <a:ext cx="7040112" cy="9378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6515" marR="5080" indent="-44450">
              <a:lnSpc>
                <a:spcPct val="143600"/>
              </a:lnSpc>
              <a:spcBef>
                <a:spcPts val="95"/>
              </a:spcBef>
            </a:pP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Example</a:t>
            </a:r>
            <a:r>
              <a:rPr sz="14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16:</a:t>
            </a:r>
            <a:r>
              <a:rPr sz="14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number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grams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500mL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  <a:hlinkClick r:id="rId2"/>
              </a:rPr>
              <a:t>Sodium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  <a:hlinkClick r:id="rId2"/>
              </a:rPr>
              <a:t>chloride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solution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(wt./v %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=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0.859%).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735"/>
              </a:spcBef>
            </a:pPr>
            <a:r>
              <a:rPr sz="1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Solution: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5078" y="2186887"/>
            <a:ext cx="7098510" cy="3223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Example</a:t>
            </a:r>
            <a:r>
              <a:rPr sz="1400" b="1" spc="-4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17:</a:t>
            </a:r>
            <a:r>
              <a:rPr sz="1400"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weight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glucose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litter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(wt/v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%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=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5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%). </a:t>
            </a:r>
            <a:r>
              <a:rPr sz="1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Solution: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5079" y="3565166"/>
            <a:ext cx="7166898" cy="9378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Example</a:t>
            </a:r>
            <a:r>
              <a:rPr sz="1400" b="1" spc="-5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18:</a:t>
            </a:r>
            <a:r>
              <a:rPr sz="1400"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volume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percentage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preparing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mixing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50ml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methyl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alcohol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with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200ml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water.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735"/>
              </a:spcBef>
            </a:pPr>
            <a:r>
              <a:rPr sz="1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Solution: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1369" y="1485905"/>
            <a:ext cx="6709698" cy="513096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1370" y="2654665"/>
            <a:ext cx="6103274" cy="72245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71369" y="4229399"/>
            <a:ext cx="7238360" cy="68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18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41265" y="219586"/>
            <a:ext cx="2266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24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0447" y="1879678"/>
            <a:ext cx="2030890" cy="205184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Diluting</a:t>
            </a:r>
            <a:r>
              <a:rPr sz="1400" b="1" spc="9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Solutions:</a:t>
            </a:r>
            <a:r>
              <a:rPr sz="1400" b="1" spc="8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4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28278" y="1863714"/>
            <a:ext cx="52627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We</a:t>
            </a:r>
            <a:r>
              <a:rPr sz="1400" b="1" spc="105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often</a:t>
            </a:r>
            <a:r>
              <a:rPr sz="1400" b="1" spc="105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must</a:t>
            </a:r>
            <a:r>
              <a:rPr sz="1400" b="1" spc="100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prepare</a:t>
            </a:r>
            <a:r>
              <a:rPr sz="1400" b="1" spc="105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dilute</a:t>
            </a:r>
            <a:r>
              <a:rPr sz="1400" b="1" spc="100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solutions</a:t>
            </a:r>
            <a:r>
              <a:rPr sz="1400" b="1" spc="105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from</a:t>
            </a:r>
            <a:r>
              <a:rPr sz="1400" b="1" spc="105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more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5079" y="2001184"/>
            <a:ext cx="7438913" cy="15632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600"/>
              </a:lnSpc>
              <a:spcBef>
                <a:spcPts val="95"/>
              </a:spcBef>
            </a:pP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concentrated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stock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solutions.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example,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may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prepare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dilute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HCl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solution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from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concentrated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HCl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be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used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titration.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or,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we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may</a:t>
            </a:r>
            <a:r>
              <a:rPr sz="1400" b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have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stock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standard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from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which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we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wish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prepare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series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more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dilute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standards.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1915160" algn="just">
              <a:lnSpc>
                <a:spcPct val="143600"/>
              </a:lnSpc>
              <a:spcBef>
                <a:spcPts val="15"/>
              </a:spcBef>
            </a:pP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millimoles</a:t>
            </a:r>
            <a:r>
              <a:rPr sz="1400" b="1" spc="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stock</a:t>
            </a:r>
            <a:r>
              <a:rPr sz="1400" b="1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b="1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taken</a:t>
            </a:r>
            <a:r>
              <a:rPr sz="1400" b="1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1400" b="1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dilution</a:t>
            </a:r>
            <a:r>
              <a:rPr sz="1400" b="1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will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be</a:t>
            </a:r>
            <a:r>
              <a:rPr sz="1400" b="1" spc="-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identical</a:t>
            </a:r>
            <a:r>
              <a:rPr sz="1400" b="1" spc="-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400" b="1" spc="-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millimoles</a:t>
            </a:r>
            <a:r>
              <a:rPr sz="1400" b="1" spc="-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b="1" spc="-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final</a:t>
            </a:r>
            <a:r>
              <a:rPr sz="1400" b="1" spc="-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diluted</a:t>
            </a:r>
            <a:r>
              <a:rPr sz="1400" b="1" spc="-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solution.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4343" y="3378160"/>
            <a:ext cx="7501922" cy="2107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43800"/>
              </a:lnSpc>
              <a:spcBef>
                <a:spcPts val="95"/>
              </a:spcBef>
            </a:pP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Example</a:t>
            </a:r>
            <a:r>
              <a:rPr sz="1400" b="1" spc="25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006FC0"/>
                </a:solidFill>
                <a:latin typeface="Times New Roman"/>
                <a:cs typeface="Times New Roman"/>
              </a:rPr>
              <a:t>19:</a:t>
            </a:r>
            <a:r>
              <a:rPr sz="1400" b="1" spc="11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You</a:t>
            </a:r>
            <a:r>
              <a:rPr sz="1400" spc="25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wish</a:t>
            </a:r>
            <a:r>
              <a:rPr sz="1400" spc="2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400" spc="25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prepare</a:t>
            </a:r>
            <a:r>
              <a:rPr sz="1400" spc="2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spc="2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calibration</a:t>
            </a:r>
            <a:r>
              <a:rPr sz="1400" spc="2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curve</a:t>
            </a:r>
            <a:r>
              <a:rPr sz="1400" spc="2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1400" spc="2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2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spectrophotometric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determination</a:t>
            </a:r>
            <a:r>
              <a:rPr sz="14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permanganate.</a:t>
            </a:r>
            <a:r>
              <a:rPr sz="14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You</a:t>
            </a:r>
            <a:r>
              <a:rPr sz="14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have</a:t>
            </a:r>
            <a:r>
              <a:rPr sz="1400" spc="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4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stock</a:t>
            </a:r>
            <a:r>
              <a:rPr sz="14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0.100</a:t>
            </a:r>
            <a:r>
              <a:rPr sz="14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4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spc="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KMnO</a:t>
            </a:r>
            <a:r>
              <a:rPr sz="1350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r>
              <a:rPr sz="1350" spc="240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spc="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a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series</a:t>
            </a:r>
            <a:r>
              <a:rPr sz="14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100</a:t>
            </a:r>
            <a:r>
              <a:rPr sz="14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ml</a:t>
            </a:r>
            <a:r>
              <a:rPr sz="14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volumetric</a:t>
            </a:r>
            <a:r>
              <a:rPr sz="14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flasks.</a:t>
            </a:r>
            <a:r>
              <a:rPr sz="14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What</a:t>
            </a:r>
            <a:r>
              <a:rPr sz="14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volumes</a:t>
            </a:r>
            <a:r>
              <a:rPr sz="14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stock</a:t>
            </a:r>
            <a:r>
              <a:rPr sz="14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will</a:t>
            </a:r>
            <a:r>
              <a:rPr sz="14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you</a:t>
            </a:r>
            <a:r>
              <a:rPr sz="14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have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400" spc="-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pipet?</a:t>
            </a:r>
            <a:r>
              <a:rPr sz="1400" spc="-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into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flasks</a:t>
            </a:r>
            <a:r>
              <a:rPr sz="1400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prepare</a:t>
            </a:r>
            <a:r>
              <a:rPr sz="1400" spc="-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standards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of(0.001,0.002,0.005)M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KMnO</a:t>
            </a:r>
            <a:r>
              <a:rPr sz="1350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r>
              <a:rPr sz="1350" spc="104" baseline="-925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solutions. </a:t>
            </a:r>
            <a:r>
              <a:rPr sz="1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Solution: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66700" algn="just">
              <a:spcBef>
                <a:spcPts val="830"/>
              </a:spcBef>
            </a:pP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a-</a:t>
            </a:r>
            <a:r>
              <a:rPr sz="2100" b="1" spc="359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the</a:t>
            </a:r>
            <a:r>
              <a:rPr sz="2100" b="1" spc="-22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flasks</a:t>
            </a:r>
            <a:r>
              <a:rPr sz="2100" b="1" spc="-15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to</a:t>
            </a:r>
            <a:r>
              <a:rPr sz="2100" b="1" spc="-15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prepare</a:t>
            </a:r>
            <a:r>
              <a:rPr sz="2100" b="1" spc="-44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standards</a:t>
            </a:r>
            <a:r>
              <a:rPr sz="2100" b="1" spc="-37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of</a:t>
            </a:r>
            <a:r>
              <a:rPr sz="2100" b="1" spc="-22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0.001M</a:t>
            </a:r>
            <a:r>
              <a:rPr sz="2100" b="1" spc="-15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KMnO</a:t>
            </a:r>
            <a:r>
              <a:rPr sz="900" b="1" dirty="0">
                <a:solidFill>
                  <a:srgbClr val="6FAC46"/>
                </a:solidFill>
                <a:latin typeface="Times New Roman"/>
                <a:cs typeface="Times New Roman"/>
              </a:rPr>
              <a:t>4</a:t>
            </a:r>
            <a:r>
              <a:rPr sz="900" b="1" spc="11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spc="-15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solutions.</a:t>
            </a:r>
            <a:endParaRPr sz="2100" baseline="396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">
              <a:spcBef>
                <a:spcPts val="690"/>
              </a:spcBef>
            </a:pPr>
            <a:r>
              <a:rPr b="1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b="1" spc="-30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prstClr val="black"/>
                </a:solidFill>
                <a:latin typeface="Times New Roman"/>
                <a:cs typeface="Times New Roman"/>
              </a:rPr>
              <a:t>stock</a:t>
            </a:r>
            <a:r>
              <a:rPr sz="800" b="1" spc="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×</a:t>
            </a:r>
            <a:r>
              <a:rPr b="1" spc="-15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b="1" spc="-22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prstClr val="black"/>
                </a:solidFill>
                <a:latin typeface="Times New Roman"/>
                <a:cs typeface="Times New Roman"/>
              </a:rPr>
              <a:t>stock</a:t>
            </a:r>
            <a:r>
              <a:rPr sz="800" b="1" spc="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=</a:t>
            </a:r>
            <a:r>
              <a:rPr b="1" spc="-15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b="1" spc="-22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prstClr val="black"/>
                </a:solidFill>
                <a:latin typeface="Times New Roman"/>
                <a:cs typeface="Times New Roman"/>
              </a:rPr>
              <a:t>diluted</a:t>
            </a:r>
            <a:r>
              <a:rPr sz="800" b="1" spc="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×</a:t>
            </a:r>
            <a:r>
              <a:rPr b="1" spc="-15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b="1" spc="-15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diluted</a:t>
            </a:r>
            <a:endParaRPr sz="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">
              <a:spcBef>
                <a:spcPts val="635"/>
              </a:spcBef>
            </a:pPr>
            <a:r>
              <a:rPr b="1" spc="-15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0.100M×V</a:t>
            </a:r>
            <a:r>
              <a:rPr sz="8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b="1" spc="-15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=0.001M×100ml</a:t>
            </a:r>
            <a:endParaRPr baseline="2314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5078" y="4985163"/>
            <a:ext cx="15060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65" dirty="0">
                <a:solidFill>
                  <a:prstClr val="black"/>
                </a:solidFill>
                <a:latin typeface="Symbola"/>
                <a:cs typeface="Symbola"/>
              </a:rPr>
              <a:t>𝑽</a:t>
            </a:r>
            <a:endParaRPr sz="12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5318" y="5033056"/>
            <a:ext cx="109113" cy="143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850" spc="30" dirty="0">
                <a:solidFill>
                  <a:prstClr val="black"/>
                </a:solidFill>
                <a:latin typeface="Symbola"/>
                <a:cs typeface="Symbola"/>
              </a:rPr>
              <a:t>𝟏</a:t>
            </a:r>
            <a:endParaRPr sz="85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81050" y="4927253"/>
            <a:ext cx="1622868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baseline="-32407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pc="-22" baseline="-3240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850" spc="-10" dirty="0">
                <a:solidFill>
                  <a:prstClr val="black"/>
                </a:solidFill>
                <a:latin typeface="Symbola"/>
                <a:cs typeface="Symbola"/>
              </a:rPr>
              <a:t>𝟎</a:t>
            </a:r>
            <a:r>
              <a:rPr sz="850" u="sng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.</a:t>
            </a:r>
            <a:r>
              <a:rPr sz="850" spc="-10" dirty="0">
                <a:solidFill>
                  <a:prstClr val="black"/>
                </a:solidFill>
                <a:latin typeface="Symbola"/>
                <a:cs typeface="Symbola"/>
              </a:rPr>
              <a:t>𝟎𝟎𝟏𝐌</a:t>
            </a:r>
            <a:r>
              <a:rPr sz="850" u="sng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×</a:t>
            </a:r>
            <a:r>
              <a:rPr sz="850" spc="-10" dirty="0">
                <a:solidFill>
                  <a:prstClr val="black"/>
                </a:solidFill>
                <a:latin typeface="Symbola"/>
                <a:cs typeface="Symbola"/>
              </a:rPr>
              <a:t>𝟏𝟎𝟎</a:t>
            </a:r>
            <a:r>
              <a:rPr sz="850" u="sng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𝐦𝐥</a:t>
            </a:r>
            <a:r>
              <a:rPr b="1" spc="-15" baseline="-32407" dirty="0">
                <a:solidFill>
                  <a:prstClr val="black"/>
                </a:solidFill>
                <a:latin typeface="Times New Roman"/>
                <a:cs typeface="Times New Roman"/>
              </a:rPr>
              <a:t>=1ml</a:t>
            </a:r>
            <a:endParaRPr baseline="-32407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2073" y="5035805"/>
            <a:ext cx="5828339" cy="46487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3695">
              <a:spcBef>
                <a:spcPts val="425"/>
              </a:spcBef>
            </a:pPr>
            <a:r>
              <a:rPr sz="850" spc="-10" dirty="0">
                <a:solidFill>
                  <a:prstClr val="black"/>
                </a:solidFill>
                <a:latin typeface="Symbola"/>
                <a:cs typeface="Symbola"/>
              </a:rPr>
              <a:t>𝟎.𝟏𝟎𝟎𝐌</a:t>
            </a:r>
            <a:endParaRPr sz="850">
              <a:solidFill>
                <a:prstClr val="black"/>
              </a:solidFill>
              <a:latin typeface="Symbola"/>
              <a:cs typeface="Symbola"/>
            </a:endParaRPr>
          </a:p>
          <a:p>
            <a:pPr marL="12700">
              <a:spcBef>
                <a:spcPts val="545"/>
              </a:spcBef>
            </a:pP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b-</a:t>
            </a:r>
            <a:r>
              <a:rPr sz="2100" b="1" spc="254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the</a:t>
            </a:r>
            <a:r>
              <a:rPr sz="2100" b="1" spc="-22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flasks</a:t>
            </a:r>
            <a:r>
              <a:rPr sz="2100" b="1" spc="-15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to</a:t>
            </a:r>
            <a:r>
              <a:rPr sz="2100" b="1" spc="-15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prepare</a:t>
            </a:r>
            <a:r>
              <a:rPr sz="2100" b="1" spc="-52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standards</a:t>
            </a:r>
            <a:r>
              <a:rPr sz="2100" b="1" spc="-44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of</a:t>
            </a:r>
            <a:r>
              <a:rPr sz="2100" b="1" spc="-22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0.002M</a:t>
            </a:r>
            <a:r>
              <a:rPr sz="2100" b="1" spc="-7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KMnO</a:t>
            </a:r>
            <a:r>
              <a:rPr sz="900" b="1" dirty="0">
                <a:solidFill>
                  <a:srgbClr val="6FAC46"/>
                </a:solidFill>
                <a:latin typeface="Times New Roman"/>
                <a:cs typeface="Times New Roman"/>
              </a:rPr>
              <a:t>4</a:t>
            </a:r>
            <a:r>
              <a:rPr sz="900" b="1" spc="10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spc="-15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solutions.</a:t>
            </a:r>
            <a:endParaRPr sz="2100" baseline="3968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5079" y="5382959"/>
            <a:ext cx="219993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15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0.100M×V</a:t>
            </a:r>
            <a:r>
              <a:rPr sz="8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b="1" spc="-15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=0.002M×100ml</a:t>
            </a:r>
            <a:endParaRPr baseline="2314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5078" y="5577459"/>
            <a:ext cx="15060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65" dirty="0">
                <a:solidFill>
                  <a:prstClr val="black"/>
                </a:solidFill>
                <a:latin typeface="Symbola"/>
                <a:cs typeface="Symbola"/>
              </a:rPr>
              <a:t>𝑽</a:t>
            </a:r>
            <a:endParaRPr sz="12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75318" y="5625352"/>
            <a:ext cx="109113" cy="143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850" spc="30" dirty="0">
                <a:solidFill>
                  <a:prstClr val="black"/>
                </a:solidFill>
                <a:latin typeface="Symbola"/>
                <a:cs typeface="Symbola"/>
              </a:rPr>
              <a:t>𝟏</a:t>
            </a:r>
            <a:endParaRPr sz="85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81051" y="5519794"/>
            <a:ext cx="16220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baseline="-32407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pc="-22" baseline="-3240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850" spc="-10" dirty="0">
                <a:solidFill>
                  <a:prstClr val="black"/>
                </a:solidFill>
                <a:latin typeface="Symbola"/>
                <a:cs typeface="Symbola"/>
              </a:rPr>
              <a:t>𝟎</a:t>
            </a:r>
            <a:r>
              <a:rPr sz="850" u="sng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.</a:t>
            </a:r>
            <a:r>
              <a:rPr sz="850" spc="-10" dirty="0">
                <a:solidFill>
                  <a:prstClr val="black"/>
                </a:solidFill>
                <a:latin typeface="Symbola"/>
                <a:cs typeface="Symbola"/>
              </a:rPr>
              <a:t>𝟎𝟎𝟐𝐌</a:t>
            </a:r>
            <a:r>
              <a:rPr sz="850" u="sng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×</a:t>
            </a:r>
            <a:r>
              <a:rPr sz="850" spc="-10" dirty="0">
                <a:solidFill>
                  <a:prstClr val="black"/>
                </a:solidFill>
                <a:latin typeface="Symbola"/>
                <a:cs typeface="Symbola"/>
              </a:rPr>
              <a:t>𝟏𝟎𝟎</a:t>
            </a:r>
            <a:r>
              <a:rPr sz="850" u="sng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𝐦𝐥</a:t>
            </a:r>
            <a:r>
              <a:rPr b="1" spc="-15" baseline="-32407" dirty="0">
                <a:solidFill>
                  <a:prstClr val="black"/>
                </a:solidFill>
                <a:latin typeface="Times New Roman"/>
                <a:cs typeface="Times New Roman"/>
              </a:rPr>
              <a:t>=2ml</a:t>
            </a:r>
            <a:endParaRPr baseline="-32407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2073" y="5628101"/>
            <a:ext cx="5828339" cy="46487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3695">
              <a:spcBef>
                <a:spcPts val="425"/>
              </a:spcBef>
            </a:pPr>
            <a:r>
              <a:rPr sz="850" spc="-10" dirty="0">
                <a:solidFill>
                  <a:prstClr val="black"/>
                </a:solidFill>
                <a:latin typeface="Symbola"/>
                <a:cs typeface="Symbola"/>
              </a:rPr>
              <a:t>𝟎.𝟏𝟎𝟎𝐌</a:t>
            </a:r>
            <a:endParaRPr sz="850">
              <a:solidFill>
                <a:prstClr val="black"/>
              </a:solidFill>
              <a:latin typeface="Symbola"/>
              <a:cs typeface="Symbola"/>
            </a:endParaRPr>
          </a:p>
          <a:p>
            <a:pPr marL="12700">
              <a:spcBef>
                <a:spcPts val="545"/>
              </a:spcBef>
            </a:pP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c-</a:t>
            </a:r>
            <a:r>
              <a:rPr sz="2100" b="1" spc="480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the</a:t>
            </a:r>
            <a:r>
              <a:rPr sz="2100" b="1" spc="-22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flasks</a:t>
            </a:r>
            <a:r>
              <a:rPr sz="2100" b="1" spc="-22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to</a:t>
            </a:r>
            <a:r>
              <a:rPr sz="2100" b="1" spc="-15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prepare</a:t>
            </a:r>
            <a:r>
              <a:rPr sz="2100" b="1" spc="-44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standards</a:t>
            </a:r>
            <a:r>
              <a:rPr sz="2100" b="1" spc="-44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of 0.005M</a:t>
            </a:r>
            <a:r>
              <a:rPr sz="2100" b="1" spc="-37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KMnO</a:t>
            </a:r>
            <a:r>
              <a:rPr sz="900" b="1" dirty="0">
                <a:solidFill>
                  <a:srgbClr val="6FAC46"/>
                </a:solidFill>
                <a:latin typeface="Times New Roman"/>
                <a:cs typeface="Times New Roman"/>
              </a:rPr>
              <a:t>4</a:t>
            </a:r>
            <a:r>
              <a:rPr sz="900" b="1" spc="11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100" b="1" spc="-15" baseline="3968" dirty="0">
                <a:solidFill>
                  <a:srgbClr val="6FAC46"/>
                </a:solidFill>
                <a:latin typeface="Times New Roman"/>
                <a:cs typeface="Times New Roman"/>
              </a:rPr>
              <a:t>solutions.</a:t>
            </a:r>
            <a:endParaRPr sz="2100" baseline="3968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55079" y="5975223"/>
            <a:ext cx="219993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15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0.100M×V</a:t>
            </a:r>
            <a:r>
              <a:rPr sz="8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b="1" spc="-15" baseline="2314" dirty="0">
                <a:solidFill>
                  <a:prstClr val="black"/>
                </a:solidFill>
                <a:latin typeface="Times New Roman"/>
                <a:cs typeface="Times New Roman"/>
              </a:rPr>
              <a:t>=0.001M×100ml</a:t>
            </a:r>
            <a:endParaRPr baseline="2314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55078" y="6169723"/>
            <a:ext cx="15060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65" dirty="0">
                <a:solidFill>
                  <a:prstClr val="black"/>
                </a:solidFill>
                <a:latin typeface="Symbola"/>
                <a:cs typeface="Symbola"/>
              </a:rPr>
              <a:t>𝑽</a:t>
            </a:r>
            <a:endParaRPr sz="12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75318" y="6217615"/>
            <a:ext cx="109113" cy="143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850" spc="30" dirty="0">
                <a:solidFill>
                  <a:prstClr val="black"/>
                </a:solidFill>
                <a:latin typeface="Symbola"/>
                <a:cs typeface="Symbola"/>
              </a:rPr>
              <a:t>𝟏</a:t>
            </a:r>
            <a:endParaRPr sz="85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81051" y="6112058"/>
            <a:ext cx="16220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baseline="-32407" dirty="0">
                <a:solidFill>
                  <a:prstClr val="black"/>
                </a:solidFill>
                <a:latin typeface="Symbola"/>
                <a:cs typeface="Symbola"/>
              </a:rPr>
              <a:t>=</a:t>
            </a:r>
            <a:r>
              <a:rPr spc="-22" baseline="-32407" dirty="0">
                <a:solidFill>
                  <a:prstClr val="black"/>
                </a:solidFill>
                <a:latin typeface="Symbola"/>
                <a:cs typeface="Symbola"/>
              </a:rPr>
              <a:t> </a:t>
            </a:r>
            <a:r>
              <a:rPr sz="850" spc="-10" dirty="0">
                <a:solidFill>
                  <a:prstClr val="black"/>
                </a:solidFill>
                <a:latin typeface="Symbola"/>
                <a:cs typeface="Symbola"/>
              </a:rPr>
              <a:t>𝟎</a:t>
            </a:r>
            <a:r>
              <a:rPr sz="850" u="sng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.</a:t>
            </a:r>
            <a:r>
              <a:rPr sz="850" spc="-10" dirty="0">
                <a:solidFill>
                  <a:prstClr val="black"/>
                </a:solidFill>
                <a:latin typeface="Symbola"/>
                <a:cs typeface="Symbola"/>
              </a:rPr>
              <a:t>𝟎𝟎𝟓𝐌</a:t>
            </a:r>
            <a:r>
              <a:rPr sz="850" u="sng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×</a:t>
            </a:r>
            <a:r>
              <a:rPr sz="850" spc="-10" dirty="0">
                <a:solidFill>
                  <a:prstClr val="black"/>
                </a:solidFill>
                <a:latin typeface="Symbola"/>
                <a:cs typeface="Symbola"/>
              </a:rPr>
              <a:t>𝟏𝟎𝟎</a:t>
            </a:r>
            <a:r>
              <a:rPr sz="850" u="sng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Symbola"/>
                <a:cs typeface="Symbola"/>
              </a:rPr>
              <a:t>𝐦𝐥</a:t>
            </a:r>
            <a:r>
              <a:rPr b="1" spc="-15" baseline="-32407" dirty="0">
                <a:solidFill>
                  <a:prstClr val="black"/>
                </a:solidFill>
                <a:latin typeface="Times New Roman"/>
                <a:cs typeface="Times New Roman"/>
              </a:rPr>
              <a:t>=5ml</a:t>
            </a:r>
            <a:endParaRPr baseline="-32407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45106" y="6246937"/>
            <a:ext cx="480252" cy="143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850" spc="-10" dirty="0">
                <a:solidFill>
                  <a:prstClr val="black"/>
                </a:solidFill>
                <a:latin typeface="Symbola"/>
                <a:cs typeface="Symbola"/>
              </a:rPr>
              <a:t>𝟎.𝟏𝟎𝟎𝐌</a:t>
            </a:r>
            <a:endParaRPr sz="850">
              <a:solidFill>
                <a:prstClr val="black"/>
              </a:solidFill>
              <a:latin typeface="Symbola"/>
              <a:cs typeface="Symbola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555709" y="3053683"/>
            <a:ext cx="3414785" cy="311542"/>
            <a:chOff x="2112010" y="4761483"/>
            <a:chExt cx="2821940" cy="485775"/>
          </a:xfrm>
        </p:grpSpPr>
        <p:sp>
          <p:nvSpPr>
            <p:cNvPr id="26" name="object 26"/>
            <p:cNvSpPr/>
            <p:nvPr/>
          </p:nvSpPr>
          <p:spPr>
            <a:xfrm>
              <a:off x="2118360" y="4767833"/>
              <a:ext cx="2809240" cy="59690"/>
            </a:xfrm>
            <a:custGeom>
              <a:avLst/>
              <a:gdLst/>
              <a:ahLst/>
              <a:cxnLst/>
              <a:rect l="l" t="t" r="r" b="b"/>
              <a:pathLst>
                <a:path w="2809240" h="59689">
                  <a:moveTo>
                    <a:pt x="2809240" y="0"/>
                  </a:moveTo>
                  <a:lnTo>
                    <a:pt x="0" y="0"/>
                  </a:lnTo>
                  <a:lnTo>
                    <a:pt x="59181" y="59182"/>
                  </a:lnTo>
                  <a:lnTo>
                    <a:pt x="2750057" y="59182"/>
                  </a:lnTo>
                  <a:lnTo>
                    <a:pt x="280924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2118360" y="5181726"/>
              <a:ext cx="2809240" cy="59690"/>
            </a:xfrm>
            <a:custGeom>
              <a:avLst/>
              <a:gdLst/>
              <a:ahLst/>
              <a:cxnLst/>
              <a:rect l="l" t="t" r="r" b="b"/>
              <a:pathLst>
                <a:path w="2809240" h="59689">
                  <a:moveTo>
                    <a:pt x="2750057" y="0"/>
                  </a:moveTo>
                  <a:lnTo>
                    <a:pt x="59181" y="0"/>
                  </a:lnTo>
                  <a:lnTo>
                    <a:pt x="0" y="59182"/>
                  </a:lnTo>
                  <a:lnTo>
                    <a:pt x="2809240" y="59182"/>
                  </a:lnTo>
                  <a:lnTo>
                    <a:pt x="2750057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2118360" y="4767833"/>
              <a:ext cx="59690" cy="473075"/>
            </a:xfrm>
            <a:custGeom>
              <a:avLst/>
              <a:gdLst/>
              <a:ahLst/>
              <a:cxnLst/>
              <a:rect l="l" t="t" r="r" b="b"/>
              <a:pathLst>
                <a:path w="59689" h="473075">
                  <a:moveTo>
                    <a:pt x="0" y="0"/>
                  </a:moveTo>
                  <a:lnTo>
                    <a:pt x="0" y="473075"/>
                  </a:lnTo>
                  <a:lnTo>
                    <a:pt x="59181" y="413892"/>
                  </a:lnTo>
                  <a:lnTo>
                    <a:pt x="59181" y="591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4868417" y="4767833"/>
              <a:ext cx="59690" cy="473075"/>
            </a:xfrm>
            <a:custGeom>
              <a:avLst/>
              <a:gdLst/>
              <a:ahLst/>
              <a:cxnLst/>
              <a:rect l="l" t="t" r="r" b="b"/>
              <a:pathLst>
                <a:path w="59689" h="473075">
                  <a:moveTo>
                    <a:pt x="59182" y="0"/>
                  </a:moveTo>
                  <a:lnTo>
                    <a:pt x="0" y="59182"/>
                  </a:lnTo>
                  <a:lnTo>
                    <a:pt x="0" y="413892"/>
                  </a:lnTo>
                  <a:lnTo>
                    <a:pt x="59182" y="473075"/>
                  </a:lnTo>
                  <a:lnTo>
                    <a:pt x="59182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2118360" y="4767833"/>
              <a:ext cx="2809240" cy="473075"/>
            </a:xfrm>
            <a:custGeom>
              <a:avLst/>
              <a:gdLst/>
              <a:ahLst/>
              <a:cxnLst/>
              <a:rect l="l" t="t" r="r" b="b"/>
              <a:pathLst>
                <a:path w="2809240" h="473075">
                  <a:moveTo>
                    <a:pt x="0" y="0"/>
                  </a:moveTo>
                  <a:lnTo>
                    <a:pt x="2809240" y="0"/>
                  </a:lnTo>
                  <a:lnTo>
                    <a:pt x="2809240" y="473075"/>
                  </a:lnTo>
                  <a:lnTo>
                    <a:pt x="0" y="473075"/>
                  </a:lnTo>
                  <a:lnTo>
                    <a:pt x="0" y="0"/>
                  </a:lnTo>
                  <a:close/>
                </a:path>
                <a:path w="2809240" h="473075">
                  <a:moveTo>
                    <a:pt x="0" y="0"/>
                  </a:moveTo>
                  <a:lnTo>
                    <a:pt x="59181" y="59182"/>
                  </a:lnTo>
                </a:path>
                <a:path w="2809240" h="473075">
                  <a:moveTo>
                    <a:pt x="0" y="473075"/>
                  </a:moveTo>
                  <a:lnTo>
                    <a:pt x="59181" y="413892"/>
                  </a:lnTo>
                </a:path>
                <a:path w="2809240" h="473075">
                  <a:moveTo>
                    <a:pt x="2809240" y="0"/>
                  </a:moveTo>
                  <a:lnTo>
                    <a:pt x="2750057" y="59182"/>
                  </a:lnTo>
                </a:path>
                <a:path w="2809240" h="473075">
                  <a:moveTo>
                    <a:pt x="2809240" y="473075"/>
                  </a:moveTo>
                  <a:lnTo>
                    <a:pt x="2750057" y="413892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635009" y="3095711"/>
            <a:ext cx="3256493" cy="268021"/>
          </a:xfrm>
          <a:prstGeom prst="rect">
            <a:avLst/>
          </a:prstGeom>
          <a:solidFill>
            <a:srgbClr val="FFFF00"/>
          </a:solidFill>
          <a:ln w="12700">
            <a:solidFill>
              <a:srgbClr val="6FAC46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97790">
              <a:spcBef>
                <a:spcPts val="409"/>
              </a:spcBef>
            </a:pP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2100" b="1" spc="-75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stock</a:t>
            </a:r>
            <a:r>
              <a:rPr sz="900" b="1" spc="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×</a:t>
            </a:r>
            <a:r>
              <a:rPr sz="2100" b="1" spc="-5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sz="2100" b="1" spc="-6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stock</a:t>
            </a:r>
            <a:r>
              <a:rPr sz="900" b="1" spc="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=</a:t>
            </a:r>
            <a:r>
              <a:rPr sz="2100" b="1" spc="-6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2100" b="1" spc="-6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00" b="1" dirty="0">
                <a:solidFill>
                  <a:prstClr val="black"/>
                </a:solidFill>
                <a:latin typeface="Times New Roman"/>
                <a:cs typeface="Times New Roman"/>
              </a:rPr>
              <a:t>diluted</a:t>
            </a:r>
            <a:r>
              <a:rPr sz="900" b="1" spc="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×</a:t>
            </a:r>
            <a:r>
              <a:rPr sz="2100" b="1" spc="-60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00" b="1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sz="2100" b="1" spc="-52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diluted</a:t>
            </a:r>
            <a:endParaRPr sz="9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pic>
        <p:nvPicPr>
          <p:cNvPr id="34" name="object 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3277" y="887794"/>
            <a:ext cx="7242970" cy="557599"/>
          </a:xfrm>
          <a:prstGeom prst="rect">
            <a:avLst/>
          </a:prstGeom>
        </p:spPr>
      </p:pic>
      <p:grpSp>
        <p:nvGrpSpPr>
          <p:cNvPr id="35" name="object 35"/>
          <p:cNvGrpSpPr/>
          <p:nvPr/>
        </p:nvGrpSpPr>
        <p:grpSpPr>
          <a:xfrm>
            <a:off x="6028125" y="2640818"/>
            <a:ext cx="2382050" cy="830779"/>
            <a:chOff x="4981575" y="4117720"/>
            <a:chExt cx="1968500" cy="1295400"/>
          </a:xfrm>
        </p:grpSpPr>
        <p:sp>
          <p:nvSpPr>
            <p:cNvPr id="36" name="object 36"/>
            <p:cNvSpPr/>
            <p:nvPr/>
          </p:nvSpPr>
          <p:spPr>
            <a:xfrm>
              <a:off x="4984750" y="4120895"/>
              <a:ext cx="1962150" cy="1289050"/>
            </a:xfrm>
            <a:custGeom>
              <a:avLst/>
              <a:gdLst/>
              <a:ahLst/>
              <a:cxnLst/>
              <a:rect l="l" t="t" r="r" b="b"/>
              <a:pathLst>
                <a:path w="1962150" h="1289050">
                  <a:moveTo>
                    <a:pt x="1962150" y="0"/>
                  </a:moveTo>
                  <a:lnTo>
                    <a:pt x="0" y="0"/>
                  </a:lnTo>
                  <a:lnTo>
                    <a:pt x="0" y="1289050"/>
                  </a:lnTo>
                  <a:lnTo>
                    <a:pt x="1962150" y="1289050"/>
                  </a:lnTo>
                  <a:lnTo>
                    <a:pt x="19621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7" name="object 37"/>
            <p:cNvSpPr/>
            <p:nvPr/>
          </p:nvSpPr>
          <p:spPr>
            <a:xfrm>
              <a:off x="4984750" y="4120895"/>
              <a:ext cx="1962150" cy="1289050"/>
            </a:xfrm>
            <a:custGeom>
              <a:avLst/>
              <a:gdLst/>
              <a:ahLst/>
              <a:cxnLst/>
              <a:rect l="l" t="t" r="r" b="b"/>
              <a:pathLst>
                <a:path w="1962150" h="1289050">
                  <a:moveTo>
                    <a:pt x="0" y="1289050"/>
                  </a:moveTo>
                  <a:lnTo>
                    <a:pt x="1962150" y="1289050"/>
                  </a:lnTo>
                  <a:lnTo>
                    <a:pt x="1962150" y="0"/>
                  </a:lnTo>
                  <a:lnTo>
                    <a:pt x="0" y="0"/>
                  </a:lnTo>
                  <a:lnTo>
                    <a:pt x="0" y="1289050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pic>
          <p:nvPicPr>
            <p:cNvPr id="38" name="object 3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79492" y="4170044"/>
              <a:ext cx="1772412" cy="11620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28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785614" y="902128"/>
            <a:ext cx="5760259" cy="418810"/>
            <a:chOff x="649223" y="1406651"/>
            <a:chExt cx="4760214" cy="653033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9223" y="1406651"/>
              <a:ext cx="4760214" cy="65303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21359" y="1478152"/>
              <a:ext cx="4617720" cy="508000"/>
            </a:xfrm>
            <a:custGeom>
              <a:avLst/>
              <a:gdLst/>
              <a:ahLst/>
              <a:cxnLst/>
              <a:rect l="l" t="t" r="r" b="b"/>
              <a:pathLst>
                <a:path w="4617720" h="508000">
                  <a:moveTo>
                    <a:pt x="1924050" y="353695"/>
                  </a:moveTo>
                  <a:lnTo>
                    <a:pt x="769620" y="353695"/>
                  </a:lnTo>
                  <a:lnTo>
                    <a:pt x="403453" y="507873"/>
                  </a:lnTo>
                  <a:lnTo>
                    <a:pt x="1924050" y="353695"/>
                  </a:lnTo>
                  <a:close/>
                </a:path>
                <a:path w="4617720" h="508000">
                  <a:moveTo>
                    <a:pt x="4558792" y="0"/>
                  </a:moveTo>
                  <a:lnTo>
                    <a:pt x="58953" y="0"/>
                  </a:lnTo>
                  <a:lnTo>
                    <a:pt x="36004" y="4635"/>
                  </a:lnTo>
                  <a:lnTo>
                    <a:pt x="17265" y="17272"/>
                  </a:lnTo>
                  <a:lnTo>
                    <a:pt x="4632" y="36004"/>
                  </a:lnTo>
                  <a:lnTo>
                    <a:pt x="0" y="58927"/>
                  </a:lnTo>
                  <a:lnTo>
                    <a:pt x="0" y="294766"/>
                  </a:lnTo>
                  <a:lnTo>
                    <a:pt x="4632" y="317690"/>
                  </a:lnTo>
                  <a:lnTo>
                    <a:pt x="17265" y="336423"/>
                  </a:lnTo>
                  <a:lnTo>
                    <a:pt x="36004" y="349059"/>
                  </a:lnTo>
                  <a:lnTo>
                    <a:pt x="58953" y="353695"/>
                  </a:lnTo>
                  <a:lnTo>
                    <a:pt x="4558792" y="353695"/>
                  </a:lnTo>
                  <a:lnTo>
                    <a:pt x="4581715" y="349059"/>
                  </a:lnTo>
                  <a:lnTo>
                    <a:pt x="4600447" y="336423"/>
                  </a:lnTo>
                  <a:lnTo>
                    <a:pt x="4613084" y="317690"/>
                  </a:lnTo>
                  <a:lnTo>
                    <a:pt x="4617720" y="294766"/>
                  </a:lnTo>
                  <a:lnTo>
                    <a:pt x="4617720" y="58927"/>
                  </a:lnTo>
                  <a:lnTo>
                    <a:pt x="4613084" y="36004"/>
                  </a:lnTo>
                  <a:lnTo>
                    <a:pt x="4600448" y="17272"/>
                  </a:lnTo>
                  <a:lnTo>
                    <a:pt x="4581715" y="4635"/>
                  </a:lnTo>
                  <a:lnTo>
                    <a:pt x="4558792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721359" y="1478152"/>
              <a:ext cx="4617720" cy="508000"/>
            </a:xfrm>
            <a:custGeom>
              <a:avLst/>
              <a:gdLst/>
              <a:ahLst/>
              <a:cxnLst/>
              <a:rect l="l" t="t" r="r" b="b"/>
              <a:pathLst>
                <a:path w="4617720" h="508000">
                  <a:moveTo>
                    <a:pt x="0" y="58927"/>
                  </a:moveTo>
                  <a:lnTo>
                    <a:pt x="4632" y="36004"/>
                  </a:lnTo>
                  <a:lnTo>
                    <a:pt x="17265" y="17271"/>
                  </a:lnTo>
                  <a:lnTo>
                    <a:pt x="36004" y="4635"/>
                  </a:lnTo>
                  <a:lnTo>
                    <a:pt x="58953" y="0"/>
                  </a:lnTo>
                  <a:lnTo>
                    <a:pt x="769620" y="0"/>
                  </a:lnTo>
                  <a:lnTo>
                    <a:pt x="1924050" y="0"/>
                  </a:lnTo>
                  <a:lnTo>
                    <a:pt x="4558792" y="0"/>
                  </a:lnTo>
                  <a:lnTo>
                    <a:pt x="4581715" y="4635"/>
                  </a:lnTo>
                  <a:lnTo>
                    <a:pt x="4600448" y="17272"/>
                  </a:lnTo>
                  <a:lnTo>
                    <a:pt x="4613084" y="36004"/>
                  </a:lnTo>
                  <a:lnTo>
                    <a:pt x="4617720" y="58927"/>
                  </a:lnTo>
                  <a:lnTo>
                    <a:pt x="4617720" y="206375"/>
                  </a:lnTo>
                  <a:lnTo>
                    <a:pt x="4617720" y="294766"/>
                  </a:lnTo>
                  <a:lnTo>
                    <a:pt x="4613084" y="317690"/>
                  </a:lnTo>
                  <a:lnTo>
                    <a:pt x="4600447" y="336423"/>
                  </a:lnTo>
                  <a:lnTo>
                    <a:pt x="4581715" y="349059"/>
                  </a:lnTo>
                  <a:lnTo>
                    <a:pt x="4558792" y="353695"/>
                  </a:lnTo>
                  <a:lnTo>
                    <a:pt x="1924050" y="353695"/>
                  </a:lnTo>
                  <a:lnTo>
                    <a:pt x="403453" y="507873"/>
                  </a:lnTo>
                  <a:lnTo>
                    <a:pt x="769620" y="353695"/>
                  </a:lnTo>
                  <a:lnTo>
                    <a:pt x="58953" y="353695"/>
                  </a:lnTo>
                  <a:lnTo>
                    <a:pt x="36004" y="349059"/>
                  </a:lnTo>
                  <a:lnTo>
                    <a:pt x="17265" y="336423"/>
                  </a:lnTo>
                  <a:lnTo>
                    <a:pt x="4632" y="317690"/>
                  </a:lnTo>
                  <a:lnTo>
                    <a:pt x="0" y="294766"/>
                  </a:lnTo>
                  <a:lnTo>
                    <a:pt x="0" y="206375"/>
                  </a:lnTo>
                  <a:lnTo>
                    <a:pt x="0" y="58927"/>
                  </a:lnTo>
                  <a:close/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541265" y="219586"/>
            <a:ext cx="2266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0446" y="2469287"/>
            <a:ext cx="2382050" cy="205184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part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per</a:t>
            </a:r>
            <a:r>
              <a:rPr sz="1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thousand</a:t>
            </a:r>
            <a:r>
              <a:rPr sz="14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(ppt)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90149" y="2453323"/>
            <a:ext cx="49469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one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part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per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thousand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parts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solution.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In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70446" y="2588528"/>
            <a:ext cx="2435069" cy="10996"/>
          </a:xfrm>
          <a:custGeom>
            <a:avLst/>
            <a:gdLst/>
            <a:ahLst/>
            <a:cxnLst/>
            <a:rect l="l" t="t" r="r" b="b"/>
            <a:pathLst>
              <a:path w="2012314" h="17145">
                <a:moveTo>
                  <a:pt x="2012314" y="0"/>
                </a:moveTo>
                <a:lnTo>
                  <a:pt x="0" y="0"/>
                </a:lnTo>
                <a:lnTo>
                  <a:pt x="0" y="16764"/>
                </a:lnTo>
                <a:lnTo>
                  <a:pt x="2012314" y="16764"/>
                </a:lnTo>
                <a:lnTo>
                  <a:pt x="201231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5078" y="2650755"/>
            <a:ext cx="38719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terms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defining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equations,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we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can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write: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0447" y="3846588"/>
            <a:ext cx="2284463" cy="205184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part</a:t>
            </a:r>
            <a:r>
              <a:rPr sz="1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per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million</a:t>
            </a:r>
            <a:r>
              <a:rPr sz="1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(ppm)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92407" y="3830624"/>
            <a:ext cx="497618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one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part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solute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per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million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parts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solution.</a:t>
            </a:r>
            <a:r>
              <a:rPr sz="1400" b="1" spc="-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Here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70446" y="3965829"/>
            <a:ext cx="2337483" cy="10996"/>
          </a:xfrm>
          <a:custGeom>
            <a:avLst/>
            <a:gdLst/>
            <a:ahLst/>
            <a:cxnLst/>
            <a:rect l="l" t="t" r="r" b="b"/>
            <a:pathLst>
              <a:path w="1931670" h="17145">
                <a:moveTo>
                  <a:pt x="1931543" y="0"/>
                </a:moveTo>
                <a:lnTo>
                  <a:pt x="0" y="0"/>
                </a:lnTo>
                <a:lnTo>
                  <a:pt x="0" y="16763"/>
                </a:lnTo>
                <a:lnTo>
                  <a:pt x="1931543" y="16763"/>
                </a:lnTo>
                <a:lnTo>
                  <a:pt x="193154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4342" y="4027079"/>
            <a:ext cx="592208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spcBef>
                <a:spcPts val="105"/>
              </a:spcBef>
            </a:pP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factor</a:t>
            </a:r>
            <a:r>
              <a:rPr sz="1400" b="1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sz="1350" b="1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6</a:t>
            </a:r>
            <a:r>
              <a:rPr sz="1350" b="1" spc="-22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instead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factor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sz="1350" b="1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1350" b="1" spc="172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parts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per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million.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0446" y="5190740"/>
            <a:ext cx="2166128" cy="205184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part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per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billion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(ppb)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74382" y="5174776"/>
            <a:ext cx="49185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one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part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solute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per</a:t>
            </a:r>
            <a:r>
              <a:rPr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billion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parts of</a:t>
            </a:r>
            <a:r>
              <a:rPr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solution.</a:t>
            </a:r>
            <a:r>
              <a:rPr sz="1400" b="1" spc="-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Here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70446" y="5309982"/>
            <a:ext cx="2219916" cy="10996"/>
          </a:xfrm>
          <a:custGeom>
            <a:avLst/>
            <a:gdLst/>
            <a:ahLst/>
            <a:cxnLst/>
            <a:rect l="l" t="t" r="r" b="b"/>
            <a:pathLst>
              <a:path w="1834514" h="17145">
                <a:moveTo>
                  <a:pt x="1834007" y="0"/>
                </a:moveTo>
                <a:lnTo>
                  <a:pt x="0" y="0"/>
                </a:lnTo>
                <a:lnTo>
                  <a:pt x="0" y="16762"/>
                </a:lnTo>
                <a:lnTo>
                  <a:pt x="1834007" y="16762"/>
                </a:lnTo>
                <a:lnTo>
                  <a:pt x="183400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24342" y="5372208"/>
            <a:ext cx="59220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factor</a:t>
            </a:r>
            <a:r>
              <a:rPr sz="1400" b="1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sz="1350" b="1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9</a:t>
            </a:r>
            <a:r>
              <a:rPr sz="1350" b="1" spc="-22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instead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factor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sz="1350" b="1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6</a:t>
            </a:r>
            <a:r>
              <a:rPr sz="1350" b="1" spc="172" baseline="3086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parts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per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million.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55078" y="976246"/>
            <a:ext cx="7433534" cy="22516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spcBef>
                <a:spcPts val="100"/>
              </a:spcBef>
            </a:pP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Concentration</a:t>
            </a:r>
            <a:r>
              <a:rPr sz="1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r>
              <a:rPr sz="1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parts</a:t>
            </a:r>
            <a:r>
              <a:rPr sz="1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per</a:t>
            </a:r>
            <a:r>
              <a:rPr sz="1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thousand</a:t>
            </a:r>
            <a:r>
              <a:rPr sz="14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or</a:t>
            </a:r>
            <a:r>
              <a:rPr sz="14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million</a:t>
            </a:r>
            <a:r>
              <a:rPr sz="1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or</a:t>
            </a:r>
            <a:r>
              <a:rPr sz="1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billion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360"/>
              </a:spcBef>
            </a:pP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/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dealing</a:t>
            </a:r>
            <a:r>
              <a:rPr sz="14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with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extremely</a:t>
            </a:r>
            <a:r>
              <a:rPr sz="14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prstClr val="black"/>
                </a:solidFill>
                <a:latin typeface="Times New Roman"/>
                <a:cs typeface="Times New Roman"/>
              </a:rPr>
              <a:t>dilute</a:t>
            </a:r>
            <a:r>
              <a:rPr sz="14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solutions.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6350" indent="-229235">
              <a:lnSpc>
                <a:spcPts val="2420"/>
              </a:lnSpc>
              <a:spcBef>
                <a:spcPts val="195"/>
              </a:spcBef>
              <a:buFont typeface="Wingdings"/>
              <a:buChar char=""/>
              <a:tabLst>
                <a:tab pos="241300" algn="l"/>
              </a:tabLst>
            </a:pP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Environmental</a:t>
            </a:r>
            <a:r>
              <a:rPr sz="1400" spc="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chemists</a:t>
            </a:r>
            <a:r>
              <a:rPr sz="1400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frequently</a:t>
            </a:r>
            <a:r>
              <a:rPr sz="1400" spc="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use</a:t>
            </a:r>
            <a:r>
              <a:rPr sz="1400" spc="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such</a:t>
            </a:r>
            <a:r>
              <a:rPr sz="1400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units</a:t>
            </a:r>
            <a:r>
              <a:rPr sz="1400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spc="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specifying</a:t>
            </a:r>
            <a:r>
              <a:rPr sz="1400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400" spc="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concentration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trace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pollutants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toxic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chemicals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air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water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samples.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indent="-228600">
              <a:spcBef>
                <a:spcPts val="535"/>
              </a:spcBef>
              <a:buFont typeface="Wingdings"/>
              <a:buChar char=""/>
              <a:tabLst>
                <a:tab pos="241300" algn="l"/>
              </a:tabLst>
            </a:pP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units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•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Because</a:t>
            </a:r>
            <a:r>
              <a:rPr sz="1400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amounts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solute</a:t>
            </a:r>
            <a:r>
              <a:rPr sz="1400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solution</a:t>
            </a:r>
            <a:r>
              <a:rPr sz="1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present</a:t>
            </a:r>
            <a:r>
              <a:rPr sz="14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may</a:t>
            </a:r>
            <a:r>
              <a:rPr sz="1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be</a:t>
            </a:r>
            <a:r>
              <a:rPr sz="1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stated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6350">
              <a:lnSpc>
                <a:spcPct val="143600"/>
              </a:lnSpc>
            </a:pP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400" spc="1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terms</a:t>
            </a:r>
            <a:r>
              <a:rPr sz="1400" spc="1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400" spc="1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either</a:t>
            </a:r>
            <a:r>
              <a:rPr sz="1400" spc="1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mass</a:t>
            </a:r>
            <a:r>
              <a:rPr sz="1400" spc="1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1400" spc="1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volume,</a:t>
            </a:r>
            <a:r>
              <a:rPr sz="1400" spc="1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there</a:t>
            </a:r>
            <a:r>
              <a:rPr sz="1400" spc="1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are</a:t>
            </a:r>
            <a:r>
              <a:rPr sz="1400" spc="1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three</a:t>
            </a:r>
            <a:r>
              <a:rPr sz="1400" spc="1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different</a:t>
            </a:r>
            <a:r>
              <a:rPr sz="1400" spc="1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forms</a:t>
            </a:r>
            <a:r>
              <a:rPr sz="1400" spc="1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1400" spc="1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each</a:t>
            </a:r>
            <a:r>
              <a:rPr sz="1400" spc="1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unit: mass-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mass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(m/m),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volume-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volume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(v/v),</a:t>
            </a:r>
            <a:r>
              <a:rPr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 mass-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volume</a:t>
            </a:r>
            <a:r>
              <a:rPr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(m/v).</a:t>
            </a:r>
            <a:endParaRPr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780082" y="2869608"/>
            <a:ext cx="3574612" cy="936663"/>
            <a:chOff x="2297429" y="4474463"/>
            <a:chExt cx="2954020" cy="1460500"/>
          </a:xfrm>
        </p:grpSpPr>
        <p:sp>
          <p:nvSpPr>
            <p:cNvPr id="25" name="object 25"/>
            <p:cNvSpPr/>
            <p:nvPr/>
          </p:nvSpPr>
          <p:spPr>
            <a:xfrm>
              <a:off x="2484754" y="4661788"/>
              <a:ext cx="2579370" cy="1085850"/>
            </a:xfrm>
            <a:custGeom>
              <a:avLst/>
              <a:gdLst/>
              <a:ahLst/>
              <a:cxnLst/>
              <a:rect l="l" t="t" r="r" b="b"/>
              <a:pathLst>
                <a:path w="2579370" h="1085850">
                  <a:moveTo>
                    <a:pt x="2579370" y="0"/>
                  </a:moveTo>
                  <a:lnTo>
                    <a:pt x="0" y="0"/>
                  </a:lnTo>
                  <a:lnTo>
                    <a:pt x="0" y="1085850"/>
                  </a:lnTo>
                  <a:lnTo>
                    <a:pt x="2579370" y="1085850"/>
                  </a:lnTo>
                  <a:lnTo>
                    <a:pt x="257937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2303779" y="4480813"/>
              <a:ext cx="2941320" cy="180975"/>
            </a:xfrm>
            <a:custGeom>
              <a:avLst/>
              <a:gdLst/>
              <a:ahLst/>
              <a:cxnLst/>
              <a:rect l="l" t="t" r="r" b="b"/>
              <a:pathLst>
                <a:path w="2941320" h="180975">
                  <a:moveTo>
                    <a:pt x="2941320" y="0"/>
                  </a:moveTo>
                  <a:lnTo>
                    <a:pt x="0" y="0"/>
                  </a:lnTo>
                  <a:lnTo>
                    <a:pt x="180975" y="180975"/>
                  </a:lnTo>
                  <a:lnTo>
                    <a:pt x="2760345" y="180975"/>
                  </a:lnTo>
                  <a:lnTo>
                    <a:pt x="29413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2303779" y="5747638"/>
              <a:ext cx="2941320" cy="180975"/>
            </a:xfrm>
            <a:custGeom>
              <a:avLst/>
              <a:gdLst/>
              <a:ahLst/>
              <a:cxnLst/>
              <a:rect l="l" t="t" r="r" b="b"/>
              <a:pathLst>
                <a:path w="2941320" h="180975">
                  <a:moveTo>
                    <a:pt x="2760345" y="0"/>
                  </a:moveTo>
                  <a:lnTo>
                    <a:pt x="180975" y="0"/>
                  </a:lnTo>
                  <a:lnTo>
                    <a:pt x="0" y="180975"/>
                  </a:lnTo>
                  <a:lnTo>
                    <a:pt x="2941320" y="180975"/>
                  </a:lnTo>
                  <a:lnTo>
                    <a:pt x="2760345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2303779" y="4480813"/>
              <a:ext cx="180975" cy="1447800"/>
            </a:xfrm>
            <a:custGeom>
              <a:avLst/>
              <a:gdLst/>
              <a:ahLst/>
              <a:cxnLst/>
              <a:rect l="l" t="t" r="r" b="b"/>
              <a:pathLst>
                <a:path w="180975" h="1447800">
                  <a:moveTo>
                    <a:pt x="0" y="0"/>
                  </a:moveTo>
                  <a:lnTo>
                    <a:pt x="0" y="1447800"/>
                  </a:lnTo>
                  <a:lnTo>
                    <a:pt x="180975" y="1266825"/>
                  </a:lnTo>
                  <a:lnTo>
                    <a:pt x="180975" y="1809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5064125" y="4480813"/>
              <a:ext cx="180975" cy="1447800"/>
            </a:xfrm>
            <a:custGeom>
              <a:avLst/>
              <a:gdLst/>
              <a:ahLst/>
              <a:cxnLst/>
              <a:rect l="l" t="t" r="r" b="b"/>
              <a:pathLst>
                <a:path w="180975" h="1447800">
                  <a:moveTo>
                    <a:pt x="180975" y="0"/>
                  </a:moveTo>
                  <a:lnTo>
                    <a:pt x="0" y="180975"/>
                  </a:lnTo>
                  <a:lnTo>
                    <a:pt x="0" y="1266825"/>
                  </a:lnTo>
                  <a:lnTo>
                    <a:pt x="180975" y="1447800"/>
                  </a:lnTo>
                  <a:lnTo>
                    <a:pt x="180975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2303779" y="4480813"/>
              <a:ext cx="2941320" cy="1447800"/>
            </a:xfrm>
            <a:custGeom>
              <a:avLst/>
              <a:gdLst/>
              <a:ahLst/>
              <a:cxnLst/>
              <a:rect l="l" t="t" r="r" b="b"/>
              <a:pathLst>
                <a:path w="2941320" h="1447800">
                  <a:moveTo>
                    <a:pt x="0" y="0"/>
                  </a:moveTo>
                  <a:lnTo>
                    <a:pt x="2941320" y="0"/>
                  </a:lnTo>
                  <a:lnTo>
                    <a:pt x="2941320" y="1447800"/>
                  </a:lnTo>
                  <a:lnTo>
                    <a:pt x="0" y="1447800"/>
                  </a:lnTo>
                  <a:lnTo>
                    <a:pt x="0" y="0"/>
                  </a:lnTo>
                  <a:close/>
                </a:path>
                <a:path w="2941320" h="1447800">
                  <a:moveTo>
                    <a:pt x="180975" y="180975"/>
                  </a:moveTo>
                  <a:lnTo>
                    <a:pt x="2760345" y="180975"/>
                  </a:lnTo>
                  <a:lnTo>
                    <a:pt x="2760345" y="1266825"/>
                  </a:lnTo>
                  <a:lnTo>
                    <a:pt x="180975" y="1266825"/>
                  </a:lnTo>
                  <a:lnTo>
                    <a:pt x="180975" y="180975"/>
                  </a:lnTo>
                  <a:close/>
                </a:path>
                <a:path w="2941320" h="1447800">
                  <a:moveTo>
                    <a:pt x="0" y="0"/>
                  </a:moveTo>
                  <a:lnTo>
                    <a:pt x="180975" y="180975"/>
                  </a:lnTo>
                </a:path>
                <a:path w="2941320" h="1447800">
                  <a:moveTo>
                    <a:pt x="0" y="1447800"/>
                  </a:moveTo>
                  <a:lnTo>
                    <a:pt x="180975" y="1266825"/>
                  </a:lnTo>
                </a:path>
                <a:path w="2941320" h="1447800">
                  <a:moveTo>
                    <a:pt x="2941320" y="0"/>
                  </a:moveTo>
                  <a:lnTo>
                    <a:pt x="2760345" y="180975"/>
                  </a:lnTo>
                </a:path>
                <a:path w="2941320" h="1447800">
                  <a:moveTo>
                    <a:pt x="2941320" y="1447800"/>
                  </a:moveTo>
                  <a:lnTo>
                    <a:pt x="2760345" y="1266825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2929762" y="4850002"/>
              <a:ext cx="123825" cy="6350"/>
            </a:xfrm>
            <a:custGeom>
              <a:avLst/>
              <a:gdLst/>
              <a:ahLst/>
              <a:cxnLst/>
              <a:rect l="l" t="t" r="r" b="b"/>
              <a:pathLst>
                <a:path w="123825" h="6350">
                  <a:moveTo>
                    <a:pt x="123443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123443" y="6096"/>
                  </a:lnTo>
                  <a:lnTo>
                    <a:pt x="12344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3261258" y="3057348"/>
            <a:ext cx="63547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</a:pPr>
            <a:r>
              <a:rPr sz="800" spc="50" dirty="0">
                <a:solidFill>
                  <a:srgbClr val="FF0000"/>
                </a:solidFill>
                <a:latin typeface="Symbola"/>
                <a:cs typeface="Symbola"/>
              </a:rPr>
              <a:t>𝒑𝒑𝒕</a:t>
            </a:r>
            <a:r>
              <a:rPr sz="800" spc="-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290" dirty="0">
                <a:solidFill>
                  <a:srgbClr val="FF0000"/>
                </a:solidFill>
                <a:latin typeface="Symbola"/>
                <a:cs typeface="Symbola"/>
              </a:rPr>
              <a:t> 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45259" y="3007501"/>
            <a:ext cx="1533733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  <a:tabLst>
                <a:tab pos="619760" algn="l"/>
              </a:tabLst>
            </a:pPr>
            <a:r>
              <a:rPr sz="800" spc="-25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𝒘𝒕</a:t>
            </a:r>
            <a:r>
              <a:rPr sz="800" spc="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𝒔𝒐𝒍𝒖𝒕𝒆</a:t>
            </a:r>
            <a:r>
              <a:rPr sz="800" spc="2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65" dirty="0">
                <a:solidFill>
                  <a:srgbClr val="FF0000"/>
                </a:solidFill>
                <a:latin typeface="Symbola"/>
                <a:cs typeface="Symbola"/>
              </a:rPr>
              <a:t>𝒈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endParaRPr sz="1200" baseline="3472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545259" y="3101330"/>
            <a:ext cx="1961272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  <a:tabLst>
                <a:tab pos="306070" algn="l"/>
              </a:tabLst>
            </a:pPr>
            <a:r>
              <a:rPr sz="800" spc="-25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𝒘𝒕</a:t>
            </a:r>
            <a:r>
              <a:rPr sz="800" spc="4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𝒔𝒐𝒍𝒖𝒕𝒊𝒐𝒏</a:t>
            </a:r>
            <a:r>
              <a:rPr sz="800" spc="2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𝒐𝒓</a:t>
            </a:r>
            <a:r>
              <a:rPr sz="800" spc="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𝒔𝒂𝒎𝒑𝒍𝒆</a:t>
            </a:r>
            <a:r>
              <a:rPr sz="800" spc="155" dirty="0">
                <a:solidFill>
                  <a:srgbClr val="FF0000"/>
                </a:solidFill>
                <a:latin typeface="Symbola"/>
                <a:cs typeface="Symbola"/>
              </a:rPr>
              <a:t>  </a:t>
            </a:r>
            <a:r>
              <a:rPr sz="800" spc="90" dirty="0">
                <a:solidFill>
                  <a:srgbClr val="FF0000"/>
                </a:solidFill>
                <a:latin typeface="Symbola"/>
                <a:cs typeface="Symbola"/>
              </a:rPr>
              <a:t>𝒈</a:t>
            </a:r>
            <a:endParaRPr sz="8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915936" y="3110453"/>
            <a:ext cx="1526049" cy="4072"/>
          </a:xfrm>
          <a:custGeom>
            <a:avLst/>
            <a:gdLst/>
            <a:ahLst/>
            <a:cxnLst/>
            <a:rect l="l" t="t" r="r" b="b"/>
            <a:pathLst>
              <a:path w="1261110" h="6350">
                <a:moveTo>
                  <a:pt x="1260652" y="0"/>
                </a:moveTo>
                <a:lnTo>
                  <a:pt x="0" y="0"/>
                </a:lnTo>
                <a:lnTo>
                  <a:pt x="0" y="6096"/>
                </a:lnTo>
                <a:lnTo>
                  <a:pt x="1260652" y="6096"/>
                </a:lnTo>
                <a:lnTo>
                  <a:pt x="126065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226219" y="3057348"/>
            <a:ext cx="698479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spcBef>
                <a:spcPts val="105"/>
              </a:spcBef>
            </a:pPr>
            <a:r>
              <a:rPr sz="1200" spc="104" baseline="-34722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1200" spc="517" baseline="-34722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200" spc="104" baseline="-34722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r>
              <a:rPr sz="1200" spc="-44" baseline="-34722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65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800" spc="-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55" dirty="0">
                <a:solidFill>
                  <a:srgbClr val="FF0000"/>
                </a:solidFill>
                <a:latin typeface="Symbola"/>
                <a:cs typeface="Symbola"/>
              </a:rPr>
              <a:t>𝟏𝟎𝟎𝟎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738896" y="3344048"/>
            <a:ext cx="79914" cy="4072"/>
          </a:xfrm>
          <a:custGeom>
            <a:avLst/>
            <a:gdLst/>
            <a:ahLst/>
            <a:cxnLst/>
            <a:rect l="l" t="t" r="r" b="b"/>
            <a:pathLst>
              <a:path w="66039" h="6350">
                <a:moveTo>
                  <a:pt x="65531" y="0"/>
                </a:moveTo>
                <a:lnTo>
                  <a:pt x="0" y="0"/>
                </a:lnTo>
                <a:lnTo>
                  <a:pt x="0" y="6096"/>
                </a:lnTo>
                <a:lnTo>
                  <a:pt x="65531" y="6096"/>
                </a:lnTo>
                <a:lnTo>
                  <a:pt x="6553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53051" y="3290944"/>
            <a:ext cx="569386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</a:pPr>
            <a:r>
              <a:rPr sz="800" spc="55" dirty="0">
                <a:solidFill>
                  <a:srgbClr val="FF0000"/>
                </a:solidFill>
                <a:latin typeface="Symbola"/>
                <a:cs typeface="Symbola"/>
              </a:rPr>
              <a:t>𝒑𝒑𝒕</a:t>
            </a:r>
            <a:r>
              <a:rPr sz="800" spc="-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31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r>
              <a:rPr sz="800" spc="2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738896" y="3241097"/>
            <a:ext cx="1494545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  <a:tabLst>
                <a:tab pos="273685" algn="l"/>
              </a:tabLst>
            </a:pP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𝒗𝒐𝒍𝒖𝒎𝒆</a:t>
            </a:r>
            <a:r>
              <a:rPr sz="800" spc="10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𝒔𝒐𝒍𝒖𝒕𝒆</a:t>
            </a:r>
            <a:r>
              <a:rPr sz="800" spc="10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20" dirty="0">
                <a:solidFill>
                  <a:srgbClr val="FF0000"/>
                </a:solidFill>
                <a:latin typeface="Symbola"/>
                <a:cs typeface="Symbola"/>
              </a:rPr>
              <a:t>(𝒎𝒍)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738896" y="3334926"/>
            <a:ext cx="1612573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  <a:tabLst>
                <a:tab pos="248285" algn="l"/>
              </a:tabLst>
            </a:pP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sz="800" spc="20" dirty="0">
                <a:solidFill>
                  <a:srgbClr val="FF0000"/>
                </a:solidFill>
                <a:latin typeface="Symbola"/>
                <a:cs typeface="Symbola"/>
              </a:rPr>
              <a:t>𝒗𝒐𝒍𝒖𝒎𝒆</a:t>
            </a:r>
            <a:r>
              <a:rPr sz="800" spc="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20" dirty="0">
                <a:solidFill>
                  <a:srgbClr val="FF0000"/>
                </a:solidFill>
                <a:latin typeface="Symbola"/>
                <a:cs typeface="Symbola"/>
              </a:rPr>
              <a:t>𝒔𝒂𝒎𝒑𝒍𝒆</a:t>
            </a:r>
            <a:r>
              <a:rPr sz="800" spc="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20" dirty="0">
                <a:solidFill>
                  <a:srgbClr val="FF0000"/>
                </a:solidFill>
                <a:latin typeface="Symbola"/>
                <a:cs typeface="Symbola"/>
              </a:rPr>
              <a:t>(𝒎𝒍)</a:t>
            </a:r>
            <a:endParaRPr sz="8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039497" y="3344048"/>
            <a:ext cx="1208698" cy="4072"/>
          </a:xfrm>
          <a:custGeom>
            <a:avLst/>
            <a:gdLst/>
            <a:ahLst/>
            <a:cxnLst/>
            <a:rect l="l" t="t" r="r" b="b"/>
            <a:pathLst>
              <a:path w="998854" h="6350">
                <a:moveTo>
                  <a:pt x="998524" y="0"/>
                </a:moveTo>
                <a:lnTo>
                  <a:pt x="0" y="0"/>
                </a:lnTo>
                <a:lnTo>
                  <a:pt x="0" y="6096"/>
                </a:lnTo>
                <a:lnTo>
                  <a:pt x="998524" y="6096"/>
                </a:lnTo>
                <a:lnTo>
                  <a:pt x="9985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75396" y="3290944"/>
            <a:ext cx="424927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</a:pPr>
            <a:r>
              <a:rPr sz="800" spc="-65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800" spc="-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55" dirty="0">
                <a:solidFill>
                  <a:srgbClr val="FF0000"/>
                </a:solidFill>
                <a:latin typeface="Symbola"/>
                <a:cs typeface="Symbola"/>
              </a:rPr>
              <a:t>𝟏𝟎𝟎𝟎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703857" y="3580576"/>
            <a:ext cx="149839" cy="4072"/>
          </a:xfrm>
          <a:custGeom>
            <a:avLst/>
            <a:gdLst/>
            <a:ahLst/>
            <a:cxnLst/>
            <a:rect l="l" t="t" r="r" b="b"/>
            <a:pathLst>
              <a:path w="123825" h="6350">
                <a:moveTo>
                  <a:pt x="123443" y="0"/>
                </a:moveTo>
                <a:lnTo>
                  <a:pt x="0" y="0"/>
                </a:lnTo>
                <a:lnTo>
                  <a:pt x="0" y="6096"/>
                </a:lnTo>
                <a:lnTo>
                  <a:pt x="123443" y="6096"/>
                </a:lnTo>
                <a:lnTo>
                  <a:pt x="12344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19855" y="3527471"/>
            <a:ext cx="63547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</a:pPr>
            <a:r>
              <a:rPr sz="800" spc="50" dirty="0">
                <a:solidFill>
                  <a:srgbClr val="FF0000"/>
                </a:solidFill>
                <a:latin typeface="Symbola"/>
                <a:cs typeface="Symbola"/>
              </a:rPr>
              <a:t>𝒑𝒑𝒕</a:t>
            </a:r>
            <a:r>
              <a:rPr sz="800" spc="-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290" dirty="0">
                <a:solidFill>
                  <a:srgbClr val="FF0000"/>
                </a:solidFill>
                <a:latin typeface="Symbola"/>
                <a:cs typeface="Symbola"/>
              </a:rPr>
              <a:t> 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703857" y="3477625"/>
            <a:ext cx="1374674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  <a:tabLst>
                <a:tab pos="488950" algn="l"/>
              </a:tabLst>
            </a:pPr>
            <a:r>
              <a:rPr sz="800" spc="-25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𝒘𝒕</a:t>
            </a:r>
            <a:r>
              <a:rPr sz="800" spc="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𝒔𝒐𝒍𝒖𝒕𝒆</a:t>
            </a:r>
            <a:r>
              <a:rPr sz="800" spc="2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65" dirty="0">
                <a:solidFill>
                  <a:srgbClr val="FF0000"/>
                </a:solidFill>
                <a:latin typeface="Symbola"/>
                <a:cs typeface="Symbola"/>
              </a:rPr>
              <a:t>𝒈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endParaRPr sz="1200" baseline="3472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738896" y="3571617"/>
            <a:ext cx="1629015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  <a:tabLst>
                <a:tab pos="276860" algn="l"/>
              </a:tabLst>
            </a:pP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sz="800" spc="20" dirty="0">
                <a:solidFill>
                  <a:srgbClr val="FF0000"/>
                </a:solidFill>
                <a:latin typeface="Symbola"/>
                <a:cs typeface="Symbola"/>
              </a:rPr>
              <a:t>𝒗𝒐𝒍𝒖𝒎𝒆</a:t>
            </a:r>
            <a:r>
              <a:rPr sz="800" spc="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20" dirty="0">
                <a:solidFill>
                  <a:srgbClr val="FF0000"/>
                </a:solidFill>
                <a:latin typeface="Symbola"/>
                <a:cs typeface="Symbola"/>
              </a:rPr>
              <a:t>𝒔𝒂𝒎𝒑𝒍𝒆</a:t>
            </a:r>
            <a:r>
              <a:rPr sz="800" spc="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20" dirty="0">
                <a:solidFill>
                  <a:srgbClr val="FF0000"/>
                </a:solidFill>
                <a:latin typeface="Symbola"/>
                <a:cs typeface="Symbola"/>
              </a:rPr>
              <a:t>(𝒎𝒍)</a:t>
            </a:r>
            <a:endParaRPr sz="8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074537" y="3580576"/>
            <a:ext cx="1208698" cy="4072"/>
          </a:xfrm>
          <a:custGeom>
            <a:avLst/>
            <a:gdLst/>
            <a:ahLst/>
            <a:cxnLst/>
            <a:rect l="l" t="t" r="r" b="b"/>
            <a:pathLst>
              <a:path w="998854" h="6350">
                <a:moveTo>
                  <a:pt x="998524" y="0"/>
                </a:moveTo>
                <a:lnTo>
                  <a:pt x="0" y="0"/>
                </a:lnTo>
                <a:lnTo>
                  <a:pt x="0" y="6096"/>
                </a:lnTo>
                <a:lnTo>
                  <a:pt x="998524" y="6096"/>
                </a:lnTo>
                <a:lnTo>
                  <a:pt x="9985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310435" y="3527471"/>
            <a:ext cx="424927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</a:pPr>
            <a:r>
              <a:rPr sz="800" spc="-65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800" spc="-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55" dirty="0">
                <a:solidFill>
                  <a:srgbClr val="FF0000"/>
                </a:solidFill>
                <a:latin typeface="Symbola"/>
                <a:cs typeface="Symbola"/>
              </a:rPr>
              <a:t>𝟏𝟎𝟎𝟎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2768556" y="4237869"/>
            <a:ext cx="3580760" cy="930147"/>
            <a:chOff x="2287904" y="6607936"/>
            <a:chExt cx="2959100" cy="1450340"/>
          </a:xfrm>
        </p:grpSpPr>
        <p:sp>
          <p:nvSpPr>
            <p:cNvPr id="50" name="object 50"/>
            <p:cNvSpPr/>
            <p:nvPr/>
          </p:nvSpPr>
          <p:spPr>
            <a:xfrm>
              <a:off x="2473959" y="6793991"/>
              <a:ext cx="2586990" cy="1078230"/>
            </a:xfrm>
            <a:custGeom>
              <a:avLst/>
              <a:gdLst/>
              <a:ahLst/>
              <a:cxnLst/>
              <a:rect l="l" t="t" r="r" b="b"/>
              <a:pathLst>
                <a:path w="2586990" h="1078229">
                  <a:moveTo>
                    <a:pt x="2586990" y="0"/>
                  </a:moveTo>
                  <a:lnTo>
                    <a:pt x="0" y="0"/>
                  </a:lnTo>
                  <a:lnTo>
                    <a:pt x="0" y="1078230"/>
                  </a:lnTo>
                  <a:lnTo>
                    <a:pt x="2586990" y="1078230"/>
                  </a:lnTo>
                  <a:lnTo>
                    <a:pt x="258699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1" name="object 51"/>
            <p:cNvSpPr/>
            <p:nvPr/>
          </p:nvSpPr>
          <p:spPr>
            <a:xfrm>
              <a:off x="2294254" y="6614286"/>
              <a:ext cx="2946400" cy="179705"/>
            </a:xfrm>
            <a:custGeom>
              <a:avLst/>
              <a:gdLst/>
              <a:ahLst/>
              <a:cxnLst/>
              <a:rect l="l" t="t" r="r" b="b"/>
              <a:pathLst>
                <a:path w="2946400" h="179704">
                  <a:moveTo>
                    <a:pt x="2946399" y="0"/>
                  </a:moveTo>
                  <a:lnTo>
                    <a:pt x="0" y="0"/>
                  </a:lnTo>
                  <a:lnTo>
                    <a:pt x="179705" y="179705"/>
                  </a:lnTo>
                  <a:lnTo>
                    <a:pt x="2766695" y="179705"/>
                  </a:lnTo>
                  <a:lnTo>
                    <a:pt x="2946399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2" name="object 52"/>
            <p:cNvSpPr/>
            <p:nvPr/>
          </p:nvSpPr>
          <p:spPr>
            <a:xfrm>
              <a:off x="2294254" y="7872222"/>
              <a:ext cx="2946400" cy="179705"/>
            </a:xfrm>
            <a:custGeom>
              <a:avLst/>
              <a:gdLst/>
              <a:ahLst/>
              <a:cxnLst/>
              <a:rect l="l" t="t" r="r" b="b"/>
              <a:pathLst>
                <a:path w="2946400" h="179704">
                  <a:moveTo>
                    <a:pt x="2766695" y="0"/>
                  </a:moveTo>
                  <a:lnTo>
                    <a:pt x="179705" y="0"/>
                  </a:lnTo>
                  <a:lnTo>
                    <a:pt x="0" y="179704"/>
                  </a:lnTo>
                  <a:lnTo>
                    <a:pt x="2946399" y="179704"/>
                  </a:lnTo>
                  <a:lnTo>
                    <a:pt x="2766695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3" name="object 53"/>
            <p:cNvSpPr/>
            <p:nvPr/>
          </p:nvSpPr>
          <p:spPr>
            <a:xfrm>
              <a:off x="2294254" y="6614286"/>
              <a:ext cx="179705" cy="1437640"/>
            </a:xfrm>
            <a:custGeom>
              <a:avLst/>
              <a:gdLst/>
              <a:ahLst/>
              <a:cxnLst/>
              <a:rect l="l" t="t" r="r" b="b"/>
              <a:pathLst>
                <a:path w="179705" h="1437640">
                  <a:moveTo>
                    <a:pt x="0" y="0"/>
                  </a:moveTo>
                  <a:lnTo>
                    <a:pt x="0" y="1437640"/>
                  </a:lnTo>
                  <a:lnTo>
                    <a:pt x="179705" y="1257935"/>
                  </a:lnTo>
                  <a:lnTo>
                    <a:pt x="179705" y="1797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4" name="object 54"/>
            <p:cNvSpPr/>
            <p:nvPr/>
          </p:nvSpPr>
          <p:spPr>
            <a:xfrm>
              <a:off x="5060950" y="6614286"/>
              <a:ext cx="179705" cy="1437640"/>
            </a:xfrm>
            <a:custGeom>
              <a:avLst/>
              <a:gdLst/>
              <a:ahLst/>
              <a:cxnLst/>
              <a:rect l="l" t="t" r="r" b="b"/>
              <a:pathLst>
                <a:path w="179704" h="1437640">
                  <a:moveTo>
                    <a:pt x="179704" y="0"/>
                  </a:moveTo>
                  <a:lnTo>
                    <a:pt x="0" y="179705"/>
                  </a:lnTo>
                  <a:lnTo>
                    <a:pt x="0" y="1257935"/>
                  </a:lnTo>
                  <a:lnTo>
                    <a:pt x="179704" y="1437640"/>
                  </a:lnTo>
                  <a:lnTo>
                    <a:pt x="179704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5" name="object 55"/>
            <p:cNvSpPr/>
            <p:nvPr/>
          </p:nvSpPr>
          <p:spPr>
            <a:xfrm>
              <a:off x="2294254" y="6614286"/>
              <a:ext cx="2946400" cy="1437640"/>
            </a:xfrm>
            <a:custGeom>
              <a:avLst/>
              <a:gdLst/>
              <a:ahLst/>
              <a:cxnLst/>
              <a:rect l="l" t="t" r="r" b="b"/>
              <a:pathLst>
                <a:path w="2946400" h="1437640">
                  <a:moveTo>
                    <a:pt x="0" y="0"/>
                  </a:moveTo>
                  <a:lnTo>
                    <a:pt x="2946399" y="0"/>
                  </a:lnTo>
                  <a:lnTo>
                    <a:pt x="2946399" y="1437640"/>
                  </a:lnTo>
                  <a:lnTo>
                    <a:pt x="0" y="1437640"/>
                  </a:lnTo>
                  <a:lnTo>
                    <a:pt x="0" y="0"/>
                  </a:lnTo>
                  <a:close/>
                </a:path>
                <a:path w="2946400" h="1437640">
                  <a:moveTo>
                    <a:pt x="179705" y="179705"/>
                  </a:moveTo>
                  <a:lnTo>
                    <a:pt x="2766695" y="179705"/>
                  </a:lnTo>
                  <a:lnTo>
                    <a:pt x="2766695" y="1257935"/>
                  </a:lnTo>
                  <a:lnTo>
                    <a:pt x="179705" y="1257935"/>
                  </a:lnTo>
                  <a:lnTo>
                    <a:pt x="179705" y="179705"/>
                  </a:lnTo>
                  <a:close/>
                </a:path>
                <a:path w="2946400" h="1437640">
                  <a:moveTo>
                    <a:pt x="0" y="0"/>
                  </a:moveTo>
                  <a:lnTo>
                    <a:pt x="179705" y="179705"/>
                  </a:lnTo>
                </a:path>
                <a:path w="2946400" h="1437640">
                  <a:moveTo>
                    <a:pt x="0" y="1437640"/>
                  </a:moveTo>
                  <a:lnTo>
                    <a:pt x="179705" y="1257935"/>
                  </a:lnTo>
                </a:path>
                <a:path w="2946400" h="1437640">
                  <a:moveTo>
                    <a:pt x="2946399" y="0"/>
                  </a:moveTo>
                  <a:lnTo>
                    <a:pt x="2766695" y="179705"/>
                  </a:lnTo>
                </a:path>
                <a:path w="2946400" h="1437640">
                  <a:moveTo>
                    <a:pt x="2946399" y="1437640"/>
                  </a:moveTo>
                  <a:lnTo>
                    <a:pt x="2766695" y="1257935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6" name="object 56"/>
            <p:cNvSpPr/>
            <p:nvPr/>
          </p:nvSpPr>
          <p:spPr>
            <a:xfrm>
              <a:off x="2987674" y="6982332"/>
              <a:ext cx="123825" cy="6350"/>
            </a:xfrm>
            <a:custGeom>
              <a:avLst/>
              <a:gdLst/>
              <a:ahLst/>
              <a:cxnLst/>
              <a:rect l="l" t="t" r="r" b="b"/>
              <a:pathLst>
                <a:path w="123825" h="6350">
                  <a:moveTo>
                    <a:pt x="123443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123443" y="6096"/>
                  </a:lnTo>
                  <a:lnTo>
                    <a:pt x="12344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3266791" y="4375028"/>
            <a:ext cx="2387119" cy="2955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655">
              <a:lnSpc>
                <a:spcPts val="785"/>
              </a:lnSpc>
              <a:spcBef>
                <a:spcPts val="105"/>
              </a:spcBef>
              <a:tabLst>
                <a:tab pos="906144" algn="l"/>
              </a:tabLst>
            </a:pPr>
            <a:r>
              <a:rPr sz="800" spc="-25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𝒘𝒕</a:t>
            </a:r>
            <a:r>
              <a:rPr sz="800" spc="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𝒔𝒐𝒍𝒖𝒕𝒆</a:t>
            </a:r>
            <a:r>
              <a:rPr sz="800" spc="2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65" dirty="0">
                <a:solidFill>
                  <a:srgbClr val="FF0000"/>
                </a:solidFill>
                <a:latin typeface="Symbola"/>
                <a:cs typeface="Symbola"/>
              </a:rPr>
              <a:t>𝒈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endParaRPr sz="1200" baseline="3472" dirty="0">
              <a:solidFill>
                <a:prstClr val="black"/>
              </a:solidFill>
              <a:latin typeface="Symbola"/>
              <a:cs typeface="Symbola"/>
            </a:endParaRPr>
          </a:p>
          <a:p>
            <a:pPr>
              <a:lnSpc>
                <a:spcPts val="575"/>
              </a:lnSpc>
            </a:pPr>
            <a:r>
              <a:rPr sz="800" spc="65" dirty="0">
                <a:solidFill>
                  <a:srgbClr val="FF0000"/>
                </a:solidFill>
                <a:latin typeface="Symbola"/>
                <a:cs typeface="Symbola"/>
              </a:rPr>
              <a:t>𝒑𝒑𝒎</a:t>
            </a:r>
            <a:r>
              <a:rPr sz="800" spc="-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290" dirty="0">
                <a:solidFill>
                  <a:srgbClr val="FF0000"/>
                </a:solidFill>
                <a:latin typeface="Symbola"/>
                <a:cs typeface="Symbola"/>
              </a:rPr>
              <a:t> 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endParaRPr sz="800" dirty="0">
              <a:solidFill>
                <a:prstClr val="black"/>
              </a:solidFill>
              <a:latin typeface="Symbola"/>
              <a:cs typeface="Symbola"/>
            </a:endParaRPr>
          </a:p>
          <a:p>
            <a:pPr marL="287655">
              <a:lnSpc>
                <a:spcPts val="750"/>
              </a:lnSpc>
              <a:tabLst>
                <a:tab pos="592455" algn="l"/>
              </a:tabLst>
            </a:pPr>
            <a:r>
              <a:rPr sz="800" spc="-25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𝒘𝒕</a:t>
            </a:r>
            <a:r>
              <a:rPr sz="800" spc="10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𝒔𝒐𝒍𝒖𝒕𝒊𝒐𝒏</a:t>
            </a:r>
            <a:r>
              <a:rPr sz="800" spc="10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𝒐𝒓</a:t>
            </a:r>
            <a:r>
              <a:rPr sz="800" spc="12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𝒔𝒂𝒎𝒑𝒍𝒆</a:t>
            </a:r>
            <a:r>
              <a:rPr sz="800" spc="11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65" dirty="0">
                <a:solidFill>
                  <a:srgbClr val="FF0000"/>
                </a:solidFill>
                <a:latin typeface="Symbola"/>
                <a:cs typeface="Symbola"/>
              </a:rPr>
              <a:t>𝒈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endParaRPr sz="1200" baseline="3472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984171" y="4477980"/>
            <a:ext cx="1526049" cy="4072"/>
          </a:xfrm>
          <a:custGeom>
            <a:avLst/>
            <a:gdLst/>
            <a:ahLst/>
            <a:cxnLst/>
            <a:rect l="l" t="t" r="r" b="b"/>
            <a:pathLst>
              <a:path w="1261110" h="6350">
                <a:moveTo>
                  <a:pt x="1260652" y="0"/>
                </a:moveTo>
                <a:lnTo>
                  <a:pt x="0" y="0"/>
                </a:lnTo>
                <a:lnTo>
                  <a:pt x="0" y="6096"/>
                </a:lnTo>
                <a:lnTo>
                  <a:pt x="1260652" y="6096"/>
                </a:lnTo>
                <a:lnTo>
                  <a:pt x="126065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506531" y="4424876"/>
            <a:ext cx="389581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spcBef>
                <a:spcPts val="105"/>
              </a:spcBef>
            </a:pPr>
            <a:r>
              <a:rPr sz="800" spc="-65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800" spc="-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40" dirty="0">
                <a:solidFill>
                  <a:srgbClr val="FF0000"/>
                </a:solidFill>
                <a:latin typeface="Symbola"/>
                <a:cs typeface="Symbola"/>
              </a:rPr>
              <a:t>𝟏𝟎</a:t>
            </a:r>
            <a:r>
              <a:rPr sz="825" spc="60" baseline="30303" dirty="0">
                <a:solidFill>
                  <a:srgbClr val="FF0000"/>
                </a:solidFill>
                <a:latin typeface="Symbola"/>
                <a:cs typeface="Symbola"/>
              </a:rPr>
              <a:t>𝟔</a:t>
            </a:r>
            <a:endParaRPr sz="825" baseline="30303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807130" y="4711576"/>
            <a:ext cx="79914" cy="4072"/>
          </a:xfrm>
          <a:custGeom>
            <a:avLst/>
            <a:gdLst/>
            <a:ahLst/>
            <a:cxnLst/>
            <a:rect l="l" t="t" r="r" b="b"/>
            <a:pathLst>
              <a:path w="66039" h="6350">
                <a:moveTo>
                  <a:pt x="65531" y="0"/>
                </a:moveTo>
                <a:lnTo>
                  <a:pt x="0" y="0"/>
                </a:lnTo>
                <a:lnTo>
                  <a:pt x="0" y="6096"/>
                </a:lnTo>
                <a:lnTo>
                  <a:pt x="65531" y="6096"/>
                </a:lnTo>
                <a:lnTo>
                  <a:pt x="6553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807130" y="4702454"/>
            <a:ext cx="1634855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105"/>
              </a:spcBef>
              <a:tabLst>
                <a:tab pos="248285" algn="l"/>
              </a:tabLst>
            </a:pP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sz="800" spc="20" dirty="0">
                <a:solidFill>
                  <a:srgbClr val="FF0000"/>
                </a:solidFill>
                <a:latin typeface="Symbola"/>
                <a:cs typeface="Symbola"/>
              </a:rPr>
              <a:t>𝒗𝒐𝒍𝒖𝒎𝒆</a:t>
            </a:r>
            <a:r>
              <a:rPr sz="800" spc="9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20" dirty="0">
                <a:solidFill>
                  <a:srgbClr val="FF0000"/>
                </a:solidFill>
                <a:latin typeface="Symbola"/>
                <a:cs typeface="Symbola"/>
              </a:rPr>
              <a:t>𝒔𝒂𝒎𝒑𝒍𝒆</a:t>
            </a:r>
            <a:r>
              <a:rPr sz="800" spc="9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20" dirty="0">
                <a:solidFill>
                  <a:srgbClr val="FF0000"/>
                </a:solidFill>
                <a:latin typeface="Symbola"/>
                <a:cs typeface="Symbola"/>
              </a:rPr>
              <a:t>(𝒎𝒍)</a:t>
            </a:r>
            <a:endParaRPr sz="8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107732" y="4711576"/>
            <a:ext cx="1208698" cy="4072"/>
          </a:xfrm>
          <a:custGeom>
            <a:avLst/>
            <a:gdLst/>
            <a:ahLst/>
            <a:cxnLst/>
            <a:rect l="l" t="t" r="r" b="b"/>
            <a:pathLst>
              <a:path w="998854" h="6350">
                <a:moveTo>
                  <a:pt x="998524" y="0"/>
                </a:moveTo>
                <a:lnTo>
                  <a:pt x="0" y="0"/>
                </a:lnTo>
                <a:lnTo>
                  <a:pt x="0" y="6096"/>
                </a:lnTo>
                <a:lnTo>
                  <a:pt x="998524" y="6096"/>
                </a:lnTo>
                <a:lnTo>
                  <a:pt x="9985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460427" y="4608625"/>
            <a:ext cx="2162286" cy="21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255" algn="ctr">
              <a:lnSpc>
                <a:spcPts val="785"/>
              </a:lnSpc>
              <a:spcBef>
                <a:spcPts val="105"/>
              </a:spcBef>
              <a:tabLst>
                <a:tab pos="282575" algn="l"/>
              </a:tabLst>
            </a:pP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𝒗𝒐𝒍𝒖𝒎𝒆</a:t>
            </a:r>
            <a:r>
              <a:rPr sz="800" spc="11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𝒔𝒐𝒍𝒖𝒕𝒆</a:t>
            </a:r>
            <a:r>
              <a:rPr sz="800" spc="9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20" dirty="0">
                <a:solidFill>
                  <a:srgbClr val="FF0000"/>
                </a:solidFill>
                <a:latin typeface="Symbola"/>
                <a:cs typeface="Symbola"/>
              </a:rPr>
              <a:t>(𝒎𝒍)</a:t>
            </a:r>
            <a:endParaRPr sz="800" dirty="0">
              <a:solidFill>
                <a:prstClr val="black"/>
              </a:solidFill>
              <a:latin typeface="Symbola"/>
              <a:cs typeface="Symbola"/>
            </a:endParaRPr>
          </a:p>
          <a:p>
            <a:pPr marR="5080" algn="ctr">
              <a:lnSpc>
                <a:spcPts val="785"/>
              </a:lnSpc>
              <a:tabLst>
                <a:tab pos="1555750" algn="l"/>
              </a:tabLst>
            </a:pPr>
            <a:r>
              <a:rPr sz="800" spc="60" dirty="0">
                <a:solidFill>
                  <a:srgbClr val="FF0000"/>
                </a:solidFill>
                <a:latin typeface="Symbola"/>
                <a:cs typeface="Symbola"/>
              </a:rPr>
              <a:t>𝒑𝒑𝒎</a:t>
            </a:r>
            <a:r>
              <a:rPr sz="800" spc="-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32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r>
              <a:rPr sz="800" spc="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sz="800" spc="-60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800" spc="-2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50" dirty="0">
                <a:solidFill>
                  <a:srgbClr val="FF0000"/>
                </a:solidFill>
                <a:latin typeface="Symbola"/>
                <a:cs typeface="Symbola"/>
              </a:rPr>
              <a:t>𝟏𝟎</a:t>
            </a:r>
            <a:endParaRPr sz="8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607345" y="4654562"/>
            <a:ext cx="66850" cy="974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sz="550" spc="5" dirty="0">
                <a:solidFill>
                  <a:srgbClr val="FF0000"/>
                </a:solidFill>
                <a:latin typeface="Symbola"/>
                <a:cs typeface="Symbola"/>
              </a:rPr>
              <a:t>𝟔</a:t>
            </a:r>
            <a:endParaRPr sz="55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773937" y="4949082"/>
            <a:ext cx="149839" cy="4072"/>
          </a:xfrm>
          <a:custGeom>
            <a:avLst/>
            <a:gdLst/>
            <a:ahLst/>
            <a:cxnLst/>
            <a:rect l="l" t="t" r="r" b="b"/>
            <a:pathLst>
              <a:path w="123825" h="6350">
                <a:moveTo>
                  <a:pt x="123443" y="0"/>
                </a:moveTo>
                <a:lnTo>
                  <a:pt x="0" y="0"/>
                </a:lnTo>
                <a:lnTo>
                  <a:pt x="0" y="6095"/>
                </a:lnTo>
                <a:lnTo>
                  <a:pt x="123443" y="6095"/>
                </a:lnTo>
                <a:lnTo>
                  <a:pt x="12344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425387" y="4846129"/>
            <a:ext cx="2016598" cy="2949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655">
              <a:lnSpc>
                <a:spcPts val="785"/>
              </a:lnSpc>
              <a:spcBef>
                <a:spcPts val="100"/>
              </a:spcBef>
              <a:tabLst>
                <a:tab pos="775335" algn="l"/>
              </a:tabLst>
            </a:pPr>
            <a:r>
              <a:rPr sz="800" spc="-25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𝒘𝒕</a:t>
            </a:r>
            <a:r>
              <a:rPr sz="800" spc="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𝒔𝒐𝒍𝒖𝒕𝒆</a:t>
            </a:r>
            <a:r>
              <a:rPr sz="800" spc="2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65" dirty="0">
                <a:solidFill>
                  <a:srgbClr val="FF0000"/>
                </a:solidFill>
                <a:latin typeface="Symbola"/>
                <a:cs typeface="Symbola"/>
              </a:rPr>
              <a:t>𝒈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endParaRPr sz="1200" baseline="3472" dirty="0">
              <a:solidFill>
                <a:prstClr val="black"/>
              </a:solidFill>
              <a:latin typeface="Symbola"/>
              <a:cs typeface="Symbola"/>
            </a:endParaRPr>
          </a:p>
          <a:p>
            <a:pPr>
              <a:lnSpc>
                <a:spcPts val="575"/>
              </a:lnSpc>
            </a:pPr>
            <a:r>
              <a:rPr sz="800" spc="65" dirty="0">
                <a:solidFill>
                  <a:srgbClr val="FF0000"/>
                </a:solidFill>
                <a:latin typeface="Symbola"/>
                <a:cs typeface="Symbola"/>
              </a:rPr>
              <a:t>𝒑𝒑𝒎</a:t>
            </a:r>
            <a:r>
              <a:rPr sz="800" spc="-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290" dirty="0">
                <a:solidFill>
                  <a:srgbClr val="FF0000"/>
                </a:solidFill>
                <a:latin typeface="Symbola"/>
                <a:cs typeface="Symbola"/>
              </a:rPr>
              <a:t> 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endParaRPr sz="800" dirty="0">
              <a:solidFill>
                <a:prstClr val="black"/>
              </a:solidFill>
              <a:latin typeface="Symbola"/>
              <a:cs typeface="Symbola"/>
            </a:endParaRPr>
          </a:p>
          <a:p>
            <a:pPr marL="316865">
              <a:lnSpc>
                <a:spcPts val="750"/>
              </a:lnSpc>
              <a:tabLst>
                <a:tab pos="592455" algn="l"/>
              </a:tabLst>
            </a:pP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sz="800" spc="20" dirty="0">
                <a:solidFill>
                  <a:srgbClr val="FF0000"/>
                </a:solidFill>
                <a:latin typeface="Symbola"/>
                <a:cs typeface="Symbola"/>
              </a:rPr>
              <a:t>𝒗𝒐𝒍𝒖𝒎𝒆</a:t>
            </a:r>
            <a:r>
              <a:rPr sz="800" spc="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20" dirty="0">
                <a:solidFill>
                  <a:srgbClr val="FF0000"/>
                </a:solidFill>
                <a:latin typeface="Symbola"/>
                <a:cs typeface="Symbola"/>
              </a:rPr>
              <a:t>𝒔𝒂𝒎𝒑𝒍𝒆</a:t>
            </a:r>
            <a:r>
              <a:rPr sz="800" spc="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20" dirty="0">
                <a:solidFill>
                  <a:srgbClr val="FF0000"/>
                </a:solidFill>
                <a:latin typeface="Symbola"/>
                <a:cs typeface="Symbola"/>
              </a:rPr>
              <a:t>(𝒎𝒍)</a:t>
            </a:r>
            <a:endParaRPr sz="8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142771" y="4949082"/>
            <a:ext cx="1208698" cy="4072"/>
          </a:xfrm>
          <a:custGeom>
            <a:avLst/>
            <a:gdLst/>
            <a:ahLst/>
            <a:cxnLst/>
            <a:rect l="l" t="t" r="r" b="b"/>
            <a:pathLst>
              <a:path w="998854" h="6350">
                <a:moveTo>
                  <a:pt x="998524" y="0"/>
                </a:moveTo>
                <a:lnTo>
                  <a:pt x="0" y="0"/>
                </a:lnTo>
                <a:lnTo>
                  <a:pt x="0" y="6095"/>
                </a:lnTo>
                <a:lnTo>
                  <a:pt x="998524" y="6095"/>
                </a:lnTo>
                <a:lnTo>
                  <a:pt x="9985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347933" y="4895976"/>
            <a:ext cx="3895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spcBef>
                <a:spcPts val="100"/>
              </a:spcBef>
            </a:pPr>
            <a:r>
              <a:rPr sz="800" spc="-65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800" spc="-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40" dirty="0">
                <a:solidFill>
                  <a:srgbClr val="FF0000"/>
                </a:solidFill>
                <a:latin typeface="Symbola"/>
                <a:cs typeface="Symbola"/>
              </a:rPr>
              <a:t>𝟏𝟎</a:t>
            </a:r>
            <a:r>
              <a:rPr sz="825" spc="60" baseline="30303" dirty="0">
                <a:solidFill>
                  <a:srgbClr val="FF0000"/>
                </a:solidFill>
                <a:latin typeface="Symbola"/>
                <a:cs typeface="Symbola"/>
              </a:rPr>
              <a:t>𝟔</a:t>
            </a:r>
            <a:endParaRPr sz="825" baseline="30303">
              <a:solidFill>
                <a:prstClr val="black"/>
              </a:solidFill>
              <a:latin typeface="Symbola"/>
              <a:cs typeface="Symbola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2768556" y="5582428"/>
            <a:ext cx="3580760" cy="930147"/>
            <a:chOff x="2287904" y="8704452"/>
            <a:chExt cx="2959100" cy="1450340"/>
          </a:xfrm>
        </p:grpSpPr>
        <p:sp>
          <p:nvSpPr>
            <p:cNvPr id="70" name="object 70"/>
            <p:cNvSpPr/>
            <p:nvPr/>
          </p:nvSpPr>
          <p:spPr>
            <a:xfrm>
              <a:off x="2473959" y="8890482"/>
              <a:ext cx="2586990" cy="1078230"/>
            </a:xfrm>
            <a:custGeom>
              <a:avLst/>
              <a:gdLst/>
              <a:ahLst/>
              <a:cxnLst/>
              <a:rect l="l" t="t" r="r" b="b"/>
              <a:pathLst>
                <a:path w="2586990" h="1078229">
                  <a:moveTo>
                    <a:pt x="2586990" y="0"/>
                  </a:moveTo>
                  <a:lnTo>
                    <a:pt x="0" y="0"/>
                  </a:lnTo>
                  <a:lnTo>
                    <a:pt x="0" y="1078230"/>
                  </a:lnTo>
                  <a:lnTo>
                    <a:pt x="2586990" y="1078230"/>
                  </a:lnTo>
                  <a:lnTo>
                    <a:pt x="258699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1" name="object 71"/>
            <p:cNvSpPr/>
            <p:nvPr/>
          </p:nvSpPr>
          <p:spPr>
            <a:xfrm>
              <a:off x="2294254" y="8710802"/>
              <a:ext cx="2946400" cy="179705"/>
            </a:xfrm>
            <a:custGeom>
              <a:avLst/>
              <a:gdLst/>
              <a:ahLst/>
              <a:cxnLst/>
              <a:rect l="l" t="t" r="r" b="b"/>
              <a:pathLst>
                <a:path w="2946400" h="179704">
                  <a:moveTo>
                    <a:pt x="2946399" y="0"/>
                  </a:moveTo>
                  <a:lnTo>
                    <a:pt x="0" y="0"/>
                  </a:lnTo>
                  <a:lnTo>
                    <a:pt x="179705" y="179704"/>
                  </a:lnTo>
                  <a:lnTo>
                    <a:pt x="2766695" y="179704"/>
                  </a:lnTo>
                  <a:lnTo>
                    <a:pt x="2946399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2" name="object 72"/>
            <p:cNvSpPr/>
            <p:nvPr/>
          </p:nvSpPr>
          <p:spPr>
            <a:xfrm>
              <a:off x="2294254" y="9968711"/>
              <a:ext cx="2946400" cy="179705"/>
            </a:xfrm>
            <a:custGeom>
              <a:avLst/>
              <a:gdLst/>
              <a:ahLst/>
              <a:cxnLst/>
              <a:rect l="l" t="t" r="r" b="b"/>
              <a:pathLst>
                <a:path w="2946400" h="179704">
                  <a:moveTo>
                    <a:pt x="2766695" y="0"/>
                  </a:moveTo>
                  <a:lnTo>
                    <a:pt x="179705" y="0"/>
                  </a:lnTo>
                  <a:lnTo>
                    <a:pt x="0" y="179704"/>
                  </a:lnTo>
                  <a:lnTo>
                    <a:pt x="2946399" y="179704"/>
                  </a:lnTo>
                  <a:lnTo>
                    <a:pt x="2766695" y="0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3" name="object 73"/>
            <p:cNvSpPr/>
            <p:nvPr/>
          </p:nvSpPr>
          <p:spPr>
            <a:xfrm>
              <a:off x="2294254" y="8710802"/>
              <a:ext cx="179705" cy="1437640"/>
            </a:xfrm>
            <a:custGeom>
              <a:avLst/>
              <a:gdLst/>
              <a:ahLst/>
              <a:cxnLst/>
              <a:rect l="l" t="t" r="r" b="b"/>
              <a:pathLst>
                <a:path w="179705" h="1437640">
                  <a:moveTo>
                    <a:pt x="0" y="0"/>
                  </a:moveTo>
                  <a:lnTo>
                    <a:pt x="0" y="1437614"/>
                  </a:lnTo>
                  <a:lnTo>
                    <a:pt x="179705" y="1257909"/>
                  </a:lnTo>
                  <a:lnTo>
                    <a:pt x="179705" y="1797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4" name="object 74"/>
            <p:cNvSpPr/>
            <p:nvPr/>
          </p:nvSpPr>
          <p:spPr>
            <a:xfrm>
              <a:off x="5060950" y="8710802"/>
              <a:ext cx="179705" cy="1437640"/>
            </a:xfrm>
            <a:custGeom>
              <a:avLst/>
              <a:gdLst/>
              <a:ahLst/>
              <a:cxnLst/>
              <a:rect l="l" t="t" r="r" b="b"/>
              <a:pathLst>
                <a:path w="179704" h="1437640">
                  <a:moveTo>
                    <a:pt x="179704" y="0"/>
                  </a:moveTo>
                  <a:lnTo>
                    <a:pt x="0" y="179704"/>
                  </a:lnTo>
                  <a:lnTo>
                    <a:pt x="0" y="1257909"/>
                  </a:lnTo>
                  <a:lnTo>
                    <a:pt x="179704" y="1437614"/>
                  </a:lnTo>
                  <a:lnTo>
                    <a:pt x="179704" y="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5" name="object 75"/>
            <p:cNvSpPr/>
            <p:nvPr/>
          </p:nvSpPr>
          <p:spPr>
            <a:xfrm>
              <a:off x="2294254" y="8710802"/>
              <a:ext cx="2946400" cy="1437640"/>
            </a:xfrm>
            <a:custGeom>
              <a:avLst/>
              <a:gdLst/>
              <a:ahLst/>
              <a:cxnLst/>
              <a:rect l="l" t="t" r="r" b="b"/>
              <a:pathLst>
                <a:path w="2946400" h="1437640">
                  <a:moveTo>
                    <a:pt x="0" y="0"/>
                  </a:moveTo>
                  <a:lnTo>
                    <a:pt x="2946399" y="0"/>
                  </a:lnTo>
                  <a:lnTo>
                    <a:pt x="2946399" y="1437614"/>
                  </a:lnTo>
                  <a:lnTo>
                    <a:pt x="0" y="1437614"/>
                  </a:lnTo>
                  <a:lnTo>
                    <a:pt x="0" y="0"/>
                  </a:lnTo>
                  <a:close/>
                </a:path>
                <a:path w="2946400" h="1437640">
                  <a:moveTo>
                    <a:pt x="179705" y="179704"/>
                  </a:moveTo>
                  <a:lnTo>
                    <a:pt x="2766695" y="179704"/>
                  </a:lnTo>
                  <a:lnTo>
                    <a:pt x="2766695" y="1257909"/>
                  </a:lnTo>
                  <a:lnTo>
                    <a:pt x="179705" y="1257909"/>
                  </a:lnTo>
                  <a:lnTo>
                    <a:pt x="179705" y="179704"/>
                  </a:lnTo>
                  <a:close/>
                </a:path>
                <a:path w="2946400" h="1437640">
                  <a:moveTo>
                    <a:pt x="0" y="0"/>
                  </a:moveTo>
                  <a:lnTo>
                    <a:pt x="179705" y="179704"/>
                  </a:lnTo>
                </a:path>
                <a:path w="2946400" h="1437640">
                  <a:moveTo>
                    <a:pt x="0" y="1437614"/>
                  </a:moveTo>
                  <a:lnTo>
                    <a:pt x="179705" y="1257909"/>
                  </a:lnTo>
                </a:path>
                <a:path w="2946400" h="1437640">
                  <a:moveTo>
                    <a:pt x="2946399" y="0"/>
                  </a:moveTo>
                  <a:lnTo>
                    <a:pt x="2766695" y="179704"/>
                  </a:lnTo>
                </a:path>
                <a:path w="2946400" h="1437640">
                  <a:moveTo>
                    <a:pt x="2946399" y="1437614"/>
                  </a:moveTo>
                  <a:lnTo>
                    <a:pt x="2766695" y="1257909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6" name="object 76"/>
            <p:cNvSpPr/>
            <p:nvPr/>
          </p:nvSpPr>
          <p:spPr>
            <a:xfrm>
              <a:off x="2970910" y="9079737"/>
              <a:ext cx="123825" cy="6350"/>
            </a:xfrm>
            <a:custGeom>
              <a:avLst/>
              <a:gdLst/>
              <a:ahLst/>
              <a:cxnLst/>
              <a:rect l="l" t="t" r="r" b="b"/>
              <a:pathLst>
                <a:path w="123825" h="6350">
                  <a:moveTo>
                    <a:pt x="123443" y="0"/>
                  </a:moveTo>
                  <a:lnTo>
                    <a:pt x="0" y="0"/>
                  </a:lnTo>
                  <a:lnTo>
                    <a:pt x="0" y="6095"/>
                  </a:lnTo>
                  <a:lnTo>
                    <a:pt x="123443" y="6095"/>
                  </a:lnTo>
                  <a:lnTo>
                    <a:pt x="12344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3287075" y="5720158"/>
            <a:ext cx="2320271" cy="2949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0">
              <a:lnSpc>
                <a:spcPts val="785"/>
              </a:lnSpc>
              <a:spcBef>
                <a:spcPts val="100"/>
              </a:spcBef>
              <a:tabLst>
                <a:tab pos="873125" algn="l"/>
              </a:tabLst>
            </a:pPr>
            <a:r>
              <a:rPr sz="800" spc="-25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𝒘𝒕</a:t>
            </a:r>
            <a:r>
              <a:rPr sz="800" spc="5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𝒔𝒐𝒍𝒖𝒕𝒆</a:t>
            </a:r>
            <a:r>
              <a:rPr sz="800" spc="7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65" dirty="0">
                <a:solidFill>
                  <a:srgbClr val="FF0000"/>
                </a:solidFill>
                <a:latin typeface="Symbola"/>
                <a:cs typeface="Symbola"/>
              </a:rPr>
              <a:t>𝒈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endParaRPr sz="1200" baseline="3472" dirty="0">
              <a:solidFill>
                <a:prstClr val="black"/>
              </a:solidFill>
              <a:latin typeface="Symbola"/>
              <a:cs typeface="Symbola"/>
            </a:endParaRPr>
          </a:p>
          <a:p>
            <a:pPr>
              <a:lnSpc>
                <a:spcPts val="575"/>
              </a:lnSpc>
            </a:pPr>
            <a:r>
              <a:rPr sz="800" spc="90" dirty="0">
                <a:solidFill>
                  <a:srgbClr val="FF0000"/>
                </a:solidFill>
                <a:latin typeface="Symbola"/>
                <a:cs typeface="Symbola"/>
              </a:rPr>
              <a:t>𝒑𝒑𝒃</a:t>
            </a:r>
            <a:r>
              <a:rPr sz="800" spc="-8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290" dirty="0">
                <a:solidFill>
                  <a:srgbClr val="FF0000"/>
                </a:solidFill>
                <a:latin typeface="Symbola"/>
                <a:cs typeface="Symbola"/>
              </a:rPr>
              <a:t> 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r>
              <a:rPr sz="800" spc="1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endParaRPr sz="800" dirty="0">
              <a:solidFill>
                <a:prstClr val="black"/>
              </a:solidFill>
              <a:latin typeface="Symbola"/>
              <a:cs typeface="Symbola"/>
            </a:endParaRPr>
          </a:p>
          <a:p>
            <a:pPr marL="254000">
              <a:lnSpc>
                <a:spcPts val="750"/>
              </a:lnSpc>
              <a:tabLst>
                <a:tab pos="558800" algn="l"/>
              </a:tabLst>
            </a:pPr>
            <a:r>
              <a:rPr sz="800" spc="-25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𝒘𝒕</a:t>
            </a:r>
            <a:r>
              <a:rPr sz="800" spc="11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𝒔𝒐𝒍𝒖𝒕𝒊𝒐𝒏</a:t>
            </a:r>
            <a:r>
              <a:rPr sz="800" spc="11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𝒐𝒓</a:t>
            </a:r>
            <a:r>
              <a:rPr sz="800" spc="12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𝒔𝒂𝒎𝒑𝒍𝒆</a:t>
            </a:r>
            <a:r>
              <a:rPr sz="800" spc="10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65" dirty="0">
                <a:solidFill>
                  <a:srgbClr val="FF0000"/>
                </a:solidFill>
                <a:latin typeface="Symbola"/>
                <a:cs typeface="Symbola"/>
              </a:rPr>
              <a:t>𝒈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endParaRPr sz="1200" baseline="3472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3963884" y="5823110"/>
            <a:ext cx="1526049" cy="4072"/>
          </a:xfrm>
          <a:custGeom>
            <a:avLst/>
            <a:gdLst/>
            <a:ahLst/>
            <a:cxnLst/>
            <a:rect l="l" t="t" r="r" b="b"/>
            <a:pathLst>
              <a:path w="1261110" h="6350">
                <a:moveTo>
                  <a:pt x="1260652" y="0"/>
                </a:moveTo>
                <a:lnTo>
                  <a:pt x="0" y="0"/>
                </a:lnTo>
                <a:lnTo>
                  <a:pt x="0" y="6095"/>
                </a:lnTo>
                <a:lnTo>
                  <a:pt x="1260652" y="6095"/>
                </a:lnTo>
                <a:lnTo>
                  <a:pt x="126065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486245" y="5770005"/>
            <a:ext cx="391886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spcBef>
                <a:spcPts val="100"/>
              </a:spcBef>
            </a:pPr>
            <a:r>
              <a:rPr sz="800" spc="-60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800" spc="-2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40" dirty="0">
                <a:solidFill>
                  <a:srgbClr val="FF0000"/>
                </a:solidFill>
                <a:latin typeface="Symbola"/>
                <a:cs typeface="Symbola"/>
              </a:rPr>
              <a:t>𝟏𝟎</a:t>
            </a:r>
            <a:r>
              <a:rPr sz="825" spc="60" baseline="30303" dirty="0">
                <a:solidFill>
                  <a:srgbClr val="FF0000"/>
                </a:solidFill>
                <a:latin typeface="Symbola"/>
                <a:cs typeface="Symbola"/>
              </a:rPr>
              <a:t>𝟗</a:t>
            </a:r>
            <a:endParaRPr sz="825" baseline="30303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3788688" y="6056673"/>
            <a:ext cx="79914" cy="4072"/>
          </a:xfrm>
          <a:custGeom>
            <a:avLst/>
            <a:gdLst/>
            <a:ahLst/>
            <a:cxnLst/>
            <a:rect l="l" t="t" r="r" b="b"/>
            <a:pathLst>
              <a:path w="66039" h="6350">
                <a:moveTo>
                  <a:pt x="65531" y="0"/>
                </a:moveTo>
                <a:lnTo>
                  <a:pt x="0" y="0"/>
                </a:lnTo>
                <a:lnTo>
                  <a:pt x="0" y="6095"/>
                </a:lnTo>
                <a:lnTo>
                  <a:pt x="65531" y="6095"/>
                </a:lnTo>
                <a:lnTo>
                  <a:pt x="6553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788688" y="6047550"/>
            <a:ext cx="1697557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  <a:tabLst>
                <a:tab pos="248285" algn="l"/>
              </a:tabLst>
            </a:pP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sz="800" spc="20" dirty="0">
                <a:solidFill>
                  <a:srgbClr val="FF0000"/>
                </a:solidFill>
                <a:latin typeface="Symbola"/>
                <a:cs typeface="Symbola"/>
              </a:rPr>
              <a:t>𝒗𝒐𝒍𝒖𝒎𝒆</a:t>
            </a:r>
            <a:r>
              <a:rPr sz="800" spc="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20" dirty="0">
                <a:solidFill>
                  <a:srgbClr val="FF0000"/>
                </a:solidFill>
                <a:latin typeface="Symbola"/>
                <a:cs typeface="Symbola"/>
              </a:rPr>
              <a:t>𝒔𝒂𝒎𝒑𝒍𝒆</a:t>
            </a:r>
            <a:r>
              <a:rPr sz="800" spc="8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20" dirty="0">
                <a:solidFill>
                  <a:srgbClr val="FF0000"/>
                </a:solidFill>
                <a:latin typeface="Symbola"/>
                <a:cs typeface="Symbola"/>
              </a:rPr>
              <a:t>(𝒎𝒍)</a:t>
            </a:r>
            <a:endParaRPr sz="8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089289" y="6056673"/>
            <a:ext cx="1208698" cy="4072"/>
          </a:xfrm>
          <a:custGeom>
            <a:avLst/>
            <a:gdLst/>
            <a:ahLst/>
            <a:cxnLst/>
            <a:rect l="l" t="t" r="r" b="b"/>
            <a:pathLst>
              <a:path w="998854" h="6350">
                <a:moveTo>
                  <a:pt x="998524" y="0"/>
                </a:moveTo>
                <a:lnTo>
                  <a:pt x="0" y="0"/>
                </a:lnTo>
                <a:lnTo>
                  <a:pt x="0" y="6095"/>
                </a:lnTo>
                <a:lnTo>
                  <a:pt x="998524" y="6095"/>
                </a:lnTo>
                <a:lnTo>
                  <a:pt x="9985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478869" y="5953753"/>
            <a:ext cx="2123866" cy="2180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3970" algn="ctr">
              <a:lnSpc>
                <a:spcPts val="785"/>
              </a:lnSpc>
              <a:spcBef>
                <a:spcPts val="100"/>
              </a:spcBef>
              <a:tabLst>
                <a:tab pos="273685" algn="l"/>
              </a:tabLst>
            </a:pP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𝒗𝒐𝒍𝒖𝒎𝒆</a:t>
            </a:r>
            <a:r>
              <a:rPr sz="800" spc="9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0" dirty="0">
                <a:solidFill>
                  <a:srgbClr val="FF0000"/>
                </a:solidFill>
                <a:latin typeface="Symbola"/>
                <a:cs typeface="Symbola"/>
              </a:rPr>
              <a:t>𝒔𝒐𝒍𝒖𝒕𝒆</a:t>
            </a:r>
            <a:r>
              <a:rPr sz="800" spc="9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20" dirty="0">
                <a:solidFill>
                  <a:srgbClr val="FF0000"/>
                </a:solidFill>
                <a:latin typeface="Symbola"/>
                <a:cs typeface="Symbola"/>
              </a:rPr>
              <a:t>(𝒎𝒍)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  <a:p>
            <a:pPr marR="5080" algn="ctr">
              <a:lnSpc>
                <a:spcPts val="785"/>
              </a:lnSpc>
              <a:tabLst>
                <a:tab pos="1525270" algn="l"/>
              </a:tabLst>
            </a:pPr>
            <a:r>
              <a:rPr sz="800" spc="95" dirty="0">
                <a:solidFill>
                  <a:srgbClr val="FF0000"/>
                </a:solidFill>
                <a:latin typeface="Symbola"/>
                <a:cs typeface="Symbola"/>
              </a:rPr>
              <a:t>𝒑𝒑𝒃</a:t>
            </a:r>
            <a:r>
              <a:rPr sz="800" spc="-8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31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r>
              <a:rPr sz="800" spc="1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sz="800" spc="-65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800" spc="-3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50" dirty="0">
                <a:solidFill>
                  <a:srgbClr val="FF0000"/>
                </a:solidFill>
                <a:latin typeface="Symbola"/>
                <a:cs typeface="Symbola"/>
              </a:rPr>
              <a:t>𝟏𝟎</a:t>
            </a:r>
            <a:endParaRPr sz="80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587060" y="5999658"/>
            <a:ext cx="66850" cy="974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sz="550" spc="5" dirty="0">
                <a:solidFill>
                  <a:srgbClr val="FF0000"/>
                </a:solidFill>
                <a:latin typeface="Symbola"/>
                <a:cs typeface="Symbola"/>
              </a:rPr>
              <a:t>𝟗</a:t>
            </a:r>
            <a:endParaRPr sz="55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3753651" y="6293201"/>
            <a:ext cx="149839" cy="4072"/>
          </a:xfrm>
          <a:custGeom>
            <a:avLst/>
            <a:gdLst/>
            <a:ahLst/>
            <a:cxnLst/>
            <a:rect l="l" t="t" r="r" b="b"/>
            <a:pathLst>
              <a:path w="123825" h="6350">
                <a:moveTo>
                  <a:pt x="123443" y="0"/>
                </a:moveTo>
                <a:lnTo>
                  <a:pt x="0" y="0"/>
                </a:lnTo>
                <a:lnTo>
                  <a:pt x="0" y="6095"/>
                </a:lnTo>
                <a:lnTo>
                  <a:pt x="123443" y="6095"/>
                </a:lnTo>
                <a:lnTo>
                  <a:pt x="12344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445674" y="6190249"/>
            <a:ext cx="1996311" cy="2949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0">
              <a:lnSpc>
                <a:spcPts val="785"/>
              </a:lnSpc>
              <a:spcBef>
                <a:spcPts val="100"/>
              </a:spcBef>
              <a:tabLst>
                <a:tab pos="741680" algn="l"/>
              </a:tabLst>
            </a:pPr>
            <a:r>
              <a:rPr sz="800" spc="-25" dirty="0">
                <a:solidFill>
                  <a:srgbClr val="FF0000"/>
                </a:solidFill>
                <a:latin typeface="Symbola"/>
                <a:cs typeface="Symbola"/>
              </a:rPr>
              <a:t>𝒘𝒕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𝒘𝒕</a:t>
            </a:r>
            <a:r>
              <a:rPr sz="800" spc="5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𝒔𝒐𝒍𝒖𝒕𝒆</a:t>
            </a:r>
            <a:r>
              <a:rPr sz="800" spc="7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65" dirty="0">
                <a:solidFill>
                  <a:srgbClr val="FF0000"/>
                </a:solidFill>
                <a:latin typeface="Symbola"/>
                <a:cs typeface="Symbola"/>
              </a:rPr>
              <a:t>𝒈</a:t>
            </a:r>
            <a:r>
              <a:rPr sz="1200" spc="97" baseline="3472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endParaRPr sz="1200" baseline="3472" dirty="0">
              <a:solidFill>
                <a:prstClr val="black"/>
              </a:solidFill>
              <a:latin typeface="Symbola"/>
              <a:cs typeface="Symbola"/>
            </a:endParaRPr>
          </a:p>
          <a:p>
            <a:pPr>
              <a:lnSpc>
                <a:spcPts val="575"/>
              </a:lnSpc>
            </a:pPr>
            <a:r>
              <a:rPr sz="800" spc="90" dirty="0">
                <a:solidFill>
                  <a:srgbClr val="FF0000"/>
                </a:solidFill>
                <a:latin typeface="Symbola"/>
                <a:cs typeface="Symbola"/>
              </a:rPr>
              <a:t>𝒑𝒑𝒃</a:t>
            </a:r>
            <a:r>
              <a:rPr sz="800" spc="-8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(</a:t>
            </a:r>
            <a:r>
              <a:rPr sz="800" spc="290" dirty="0">
                <a:solidFill>
                  <a:srgbClr val="FF0000"/>
                </a:solidFill>
                <a:latin typeface="Symbola"/>
                <a:cs typeface="Symbola"/>
              </a:rPr>
              <a:t>  </a:t>
            </a:r>
            <a:r>
              <a:rPr sz="800" spc="130" dirty="0">
                <a:solidFill>
                  <a:srgbClr val="FF0000"/>
                </a:solidFill>
                <a:latin typeface="Symbola"/>
                <a:cs typeface="Symbola"/>
              </a:rPr>
              <a:t>)</a:t>
            </a:r>
            <a:r>
              <a:rPr sz="800" spc="1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=</a:t>
            </a:r>
            <a:endParaRPr sz="800" dirty="0">
              <a:solidFill>
                <a:prstClr val="black"/>
              </a:solidFill>
              <a:latin typeface="Symbola"/>
              <a:cs typeface="Symbola"/>
            </a:endParaRPr>
          </a:p>
          <a:p>
            <a:pPr marL="283210">
              <a:lnSpc>
                <a:spcPts val="750"/>
              </a:lnSpc>
              <a:tabLst>
                <a:tab pos="558800" algn="l"/>
              </a:tabLst>
            </a:pPr>
            <a:r>
              <a:rPr sz="800" spc="-50" dirty="0">
                <a:solidFill>
                  <a:srgbClr val="FF0000"/>
                </a:solidFill>
                <a:latin typeface="Symbola"/>
                <a:cs typeface="Symbola"/>
              </a:rPr>
              <a:t>𝑽</a:t>
            </a:r>
            <a:r>
              <a:rPr sz="800" dirty="0">
                <a:solidFill>
                  <a:srgbClr val="FF0000"/>
                </a:solidFill>
                <a:latin typeface="Symbola"/>
                <a:cs typeface="Symbola"/>
              </a:rPr>
              <a:t>	</a:t>
            </a:r>
            <a:r>
              <a:rPr sz="800" spc="20" dirty="0">
                <a:solidFill>
                  <a:srgbClr val="FF0000"/>
                </a:solidFill>
                <a:latin typeface="Symbola"/>
                <a:cs typeface="Symbola"/>
              </a:rPr>
              <a:t>𝒗𝒐𝒍𝒖𝒎𝒆</a:t>
            </a:r>
            <a:r>
              <a:rPr sz="800" spc="8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20" dirty="0">
                <a:solidFill>
                  <a:srgbClr val="FF0000"/>
                </a:solidFill>
                <a:latin typeface="Symbola"/>
                <a:cs typeface="Symbola"/>
              </a:rPr>
              <a:t>𝒔𝒂𝒎𝒑𝒍𝒆</a:t>
            </a:r>
            <a:r>
              <a:rPr sz="800" spc="105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-20" dirty="0">
                <a:solidFill>
                  <a:srgbClr val="FF0000"/>
                </a:solidFill>
                <a:latin typeface="Symbola"/>
                <a:cs typeface="Symbola"/>
              </a:rPr>
              <a:t>(𝒎𝒍)</a:t>
            </a:r>
            <a:endParaRPr sz="800" dirty="0">
              <a:solidFill>
                <a:prstClr val="black"/>
              </a:solidFill>
              <a:latin typeface="Symbola"/>
              <a:cs typeface="Symbola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122485" y="6293201"/>
            <a:ext cx="1208698" cy="4072"/>
          </a:xfrm>
          <a:custGeom>
            <a:avLst/>
            <a:gdLst/>
            <a:ahLst/>
            <a:cxnLst/>
            <a:rect l="l" t="t" r="r" b="b"/>
            <a:pathLst>
              <a:path w="998854" h="6350">
                <a:moveTo>
                  <a:pt x="998524" y="0"/>
                </a:moveTo>
                <a:lnTo>
                  <a:pt x="0" y="0"/>
                </a:lnTo>
                <a:lnTo>
                  <a:pt x="0" y="6095"/>
                </a:lnTo>
                <a:lnTo>
                  <a:pt x="998524" y="6095"/>
                </a:lnTo>
                <a:lnTo>
                  <a:pt x="9985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327648" y="6240096"/>
            <a:ext cx="391886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spcBef>
                <a:spcPts val="100"/>
              </a:spcBef>
            </a:pPr>
            <a:r>
              <a:rPr sz="800" spc="-60" dirty="0">
                <a:solidFill>
                  <a:srgbClr val="FF0000"/>
                </a:solidFill>
                <a:latin typeface="Symbola"/>
                <a:cs typeface="Symbola"/>
              </a:rPr>
              <a:t>×</a:t>
            </a:r>
            <a:r>
              <a:rPr sz="800" spc="-20" dirty="0">
                <a:solidFill>
                  <a:srgbClr val="FF0000"/>
                </a:solidFill>
                <a:latin typeface="Symbola"/>
                <a:cs typeface="Symbola"/>
              </a:rPr>
              <a:t> </a:t>
            </a:r>
            <a:r>
              <a:rPr sz="800" spc="40" dirty="0">
                <a:solidFill>
                  <a:srgbClr val="FF0000"/>
                </a:solidFill>
                <a:latin typeface="Symbola"/>
                <a:cs typeface="Symbola"/>
              </a:rPr>
              <a:t>𝟏𝟎</a:t>
            </a:r>
            <a:r>
              <a:rPr sz="825" spc="60" baseline="30303" dirty="0">
                <a:solidFill>
                  <a:srgbClr val="FF0000"/>
                </a:solidFill>
                <a:latin typeface="Symbola"/>
                <a:cs typeface="Symbola"/>
              </a:rPr>
              <a:t>𝟗</a:t>
            </a:r>
            <a:endParaRPr sz="825" baseline="30303">
              <a:solidFill>
                <a:prstClr val="black"/>
              </a:solidFill>
              <a:latin typeface="Symbola"/>
              <a:cs typeface="Symbola"/>
            </a:endParaRPr>
          </a:p>
        </p:txBody>
      </p:sp>
    </p:spTree>
    <p:extLst>
      <p:ext uri="{BB962C8B-B14F-4D97-AF65-F5344CB8AC3E}">
        <p14:creationId xmlns:p14="http://schemas.microsoft.com/office/powerpoint/2010/main" val="4263795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2173</Words>
  <Application>Microsoft Office PowerPoint</Application>
  <PresentationFormat>On-screen Show (4:3)</PresentationFormat>
  <Paragraphs>312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2</cp:revision>
  <dcterms:created xsi:type="dcterms:W3CDTF">2025-03-09T12:25:32Z</dcterms:created>
  <dcterms:modified xsi:type="dcterms:W3CDTF">2025-03-09T12:34:25Z</dcterms:modified>
</cp:coreProperties>
</file>