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58" r:id="rId11"/>
    <p:sldId id="259" r:id="rId12"/>
    <p:sldId id="260" r:id="rId13"/>
    <p:sldId id="262" r:id="rId14"/>
    <p:sldId id="272" r:id="rId15"/>
    <p:sldId id="273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6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7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29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4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9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2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9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5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9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2820" y="464642"/>
            <a:ext cx="4658359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5048" y="1609420"/>
            <a:ext cx="7813903" cy="311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4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5768B-7AEA-40A5-B237-660FC605B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DC1C-8D59-42A5-A4BA-6F9114E6F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0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.about.com/library/blper5.htm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enovo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1607616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2" y="381000"/>
            <a:ext cx="1716088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2819400"/>
            <a:ext cx="630475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ea typeface="Calibri"/>
                <a:cs typeface="Arial"/>
              </a:rPr>
              <a:t>Quantitative </a:t>
            </a:r>
            <a:r>
              <a:rPr lang="en-US" sz="3200" b="1" dirty="0">
                <a:solidFill>
                  <a:srgbClr val="C00000"/>
                </a:solidFill>
                <a:ea typeface="Calibri"/>
                <a:cs typeface="Arial"/>
              </a:rPr>
              <a:t>Analytical Chemistry</a:t>
            </a:r>
            <a:endParaRPr lang="en-US" sz="3200" b="1" dirty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First Year Students /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nd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 Semester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Lecture – Introduction and Ways of Concentration Expression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2024-2025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  <a:ea typeface="Calibri"/>
                <a:cs typeface="Arial"/>
              </a:rPr>
              <a:t>Biochemistry </a:t>
            </a:r>
            <a:r>
              <a:rPr lang="en-US" b="1" i="1" dirty="0" smtClean="0">
                <a:solidFill>
                  <a:srgbClr val="FF0000"/>
                </a:solidFill>
                <a:ea typeface="Calibri"/>
                <a:cs typeface="Arial"/>
              </a:rPr>
              <a:t>Department</a:t>
            </a:r>
            <a:endParaRPr lang="en-US" b="1" dirty="0">
              <a:solidFill>
                <a:srgbClr val="FF0000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838200"/>
            <a:ext cx="373380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Al-</a:t>
            </a:r>
            <a:r>
              <a:rPr lang="en-US" sz="2400" b="1" dirty="0" err="1">
                <a:solidFill>
                  <a:srgbClr val="0070C0"/>
                </a:solidFill>
                <a:ea typeface="Calibri"/>
                <a:cs typeface="Arial"/>
              </a:rPr>
              <a:t>Mustaqbal</a:t>
            </a: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 University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College of Science</a:t>
            </a:r>
          </a:p>
        </p:txBody>
      </p:sp>
    </p:spTree>
    <p:extLst>
      <p:ext uri="{BB962C8B-B14F-4D97-AF65-F5344CB8AC3E}">
        <p14:creationId xmlns:p14="http://schemas.microsoft.com/office/powerpoint/2010/main" val="211203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1377" y="464642"/>
            <a:ext cx="53854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35" dirty="0">
                <a:solidFill>
                  <a:srgbClr val="800080"/>
                </a:solidFill>
                <a:latin typeface="Calibri"/>
                <a:cs typeface="Calibri"/>
              </a:rPr>
              <a:t>Prefixes</a:t>
            </a:r>
            <a:r>
              <a:rPr b="0" dirty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800080"/>
                </a:solidFill>
                <a:latin typeface="Calibri"/>
                <a:cs typeface="Calibri"/>
              </a:rPr>
              <a:t>used</a:t>
            </a:r>
            <a:r>
              <a:rPr b="0" spc="-15" dirty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800080"/>
                </a:solidFill>
                <a:latin typeface="Calibri"/>
                <a:cs typeface="Calibri"/>
              </a:rPr>
              <a:t>with</a:t>
            </a:r>
            <a:r>
              <a:rPr b="0" spc="5" dirty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800080"/>
                </a:solidFill>
                <a:latin typeface="Calibri"/>
                <a:cs typeface="Calibri"/>
              </a:rPr>
              <a:t>units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15516"/>
            <a:ext cx="1078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re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5849" y="1615516"/>
            <a:ext cx="3849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2995" algn="l"/>
                <a:tab pos="2790825" algn="l"/>
              </a:tabLst>
            </a:pP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1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	mea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	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le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7194" y="1976627"/>
          <a:ext cx="7019290" cy="1350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3655"/>
                <a:gridCol w="805180"/>
                <a:gridCol w="962025"/>
                <a:gridCol w="3948430"/>
              </a:tblGrid>
              <a:tr h="515249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7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Giga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baseline="24305" dirty="0">
                          <a:latin typeface="Calibri"/>
                          <a:cs typeface="Calibri"/>
                        </a:rPr>
                        <a:t>9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gigameter(Gm)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baseline="2430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400" b="1" spc="240" baseline="24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39278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Mega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spc="7" baseline="24305" dirty="0">
                          <a:latin typeface="Calibri"/>
                          <a:cs typeface="Calibri"/>
                        </a:rPr>
                        <a:t>6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megamete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(Mm)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baseline="2430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395481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Kilo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R="9588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R="240665" algn="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baseline="24305" dirty="0">
                          <a:latin typeface="Calibri"/>
                          <a:cs typeface="Calibri"/>
                        </a:rPr>
                        <a:t>3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kilometer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(km)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b="1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b="1" spc="-44" baseline="24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7" baseline="24305" dirty="0">
                          <a:latin typeface="Calibri"/>
                          <a:cs typeface="Calibri"/>
                        </a:rPr>
                        <a:t>m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7194" y="3413676"/>
          <a:ext cx="1877695" cy="2547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770"/>
                <a:gridCol w="542925"/>
              </a:tblGrid>
              <a:tr h="395508">
                <a:tc>
                  <a:txBody>
                    <a:bodyPr/>
                    <a:lstStyle/>
                    <a:p>
                      <a:pPr marL="375920" indent="-344805">
                        <a:lnSpc>
                          <a:spcPts val="2655"/>
                        </a:lnSpc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deci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26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9215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centi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438926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Milli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  <a:tr h="439278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Micro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439013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Nano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  <a:tr h="395659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Pico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p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827908" y="3207636"/>
            <a:ext cx="658495" cy="26600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675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-1</a:t>
            </a:r>
            <a:endParaRPr sz="16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575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-2</a:t>
            </a:r>
            <a:endParaRPr sz="16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580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-3</a:t>
            </a:r>
            <a:endParaRPr sz="160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575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-6</a:t>
            </a:r>
            <a:endParaRPr sz="160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580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-9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3600" spc="7" baseline="-16203" dirty="0">
                <a:latin typeface="Calibri"/>
                <a:cs typeface="Calibri"/>
              </a:rPr>
              <a:t>10</a:t>
            </a:r>
            <a:r>
              <a:rPr sz="1600" b="1" spc="5" dirty="0">
                <a:latin typeface="Calibri"/>
                <a:cs typeface="Calibri"/>
              </a:rPr>
              <a:t>-12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1250" y="3299075"/>
            <a:ext cx="3890645" cy="26600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decimeter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(dm)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L="16256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centimeter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(cm)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0.01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millimeter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(mm)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0.001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micrometer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(µm)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10</a:t>
            </a:r>
            <a:r>
              <a:rPr sz="2400" b="1" spc="7" baseline="24305" dirty="0">
                <a:latin typeface="Calibri"/>
                <a:cs typeface="Calibri"/>
              </a:rPr>
              <a:t>-6</a:t>
            </a:r>
            <a:r>
              <a:rPr sz="2400" b="1" spc="-82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nanometer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(nm)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10</a:t>
            </a:r>
            <a:r>
              <a:rPr sz="2400" b="1" spc="7" baseline="24305" dirty="0">
                <a:latin typeface="Calibri"/>
                <a:cs typeface="Calibri"/>
              </a:rPr>
              <a:t>-9</a:t>
            </a:r>
            <a:r>
              <a:rPr sz="2400" b="1" spc="-82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picomer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(pm)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 </a:t>
            </a:r>
            <a:r>
              <a:rPr sz="2400" spc="5" dirty="0">
                <a:latin typeface="Calibri"/>
                <a:cs typeface="Calibri"/>
              </a:rPr>
              <a:t>10</a:t>
            </a:r>
            <a:r>
              <a:rPr sz="2400" b="1" spc="7" baseline="24305" dirty="0">
                <a:latin typeface="Calibri"/>
                <a:cs typeface="Calibri"/>
              </a:rPr>
              <a:t>-12</a:t>
            </a:r>
            <a:r>
              <a:rPr sz="2400" b="1" spc="157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28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400" y="139649"/>
            <a:ext cx="5278120" cy="2918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2965"/>
              </a:lnSpc>
              <a:spcBef>
                <a:spcPts val="95"/>
              </a:spcBef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mass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kg :</a:t>
            </a:r>
            <a:endParaRPr sz="2600">
              <a:latin typeface="Calibri"/>
              <a:cs typeface="Calibri"/>
            </a:endParaRPr>
          </a:p>
          <a:p>
            <a:pPr marL="2513965">
              <a:lnSpc>
                <a:spcPts val="2810"/>
              </a:lnSpc>
              <a:tabLst>
                <a:tab pos="3211830" algn="l"/>
              </a:tabLst>
            </a:pPr>
            <a:r>
              <a:rPr sz="2600" spc="-5" dirty="0">
                <a:latin typeface="Calibri"/>
                <a:cs typeface="Calibri"/>
              </a:rPr>
              <a:t>1 kg	=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240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</a:t>
            </a:r>
            <a:endParaRPr sz="2600">
              <a:latin typeface="Calibri"/>
              <a:cs typeface="Calibri"/>
            </a:endParaRPr>
          </a:p>
          <a:p>
            <a:pPr marL="2742565">
              <a:lnSpc>
                <a:spcPts val="2810"/>
              </a:lnSpc>
            </a:pPr>
            <a:r>
              <a:rPr sz="2600" spc="-5" dirty="0">
                <a:latin typeface="Calibri"/>
                <a:cs typeface="Calibri"/>
              </a:rPr>
              <a:t>gm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240" baseline="26143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mg</a:t>
            </a:r>
            <a:endParaRPr sz="2600">
              <a:latin typeface="Calibri"/>
              <a:cs typeface="Calibri"/>
            </a:endParaRPr>
          </a:p>
          <a:p>
            <a:pPr marL="2742565">
              <a:lnSpc>
                <a:spcPts val="2810"/>
              </a:lnSpc>
            </a:pPr>
            <a:r>
              <a:rPr sz="2600" spc="-10" dirty="0">
                <a:latin typeface="Calibri"/>
                <a:cs typeface="Calibri"/>
              </a:rPr>
              <a:t>mg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240" baseline="26143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ug</a:t>
            </a:r>
            <a:endParaRPr sz="2600">
              <a:latin typeface="Calibri"/>
              <a:cs typeface="Calibri"/>
            </a:endParaRPr>
          </a:p>
          <a:p>
            <a:pPr marL="2742565">
              <a:lnSpc>
                <a:spcPts val="2810"/>
              </a:lnSpc>
            </a:pPr>
            <a:r>
              <a:rPr sz="2600" spc="-10" dirty="0">
                <a:latin typeface="Calibri"/>
                <a:cs typeface="Calibri"/>
              </a:rPr>
              <a:t>um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 1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240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ng</a:t>
            </a:r>
            <a:endParaRPr sz="2600">
              <a:latin typeface="Calibri"/>
              <a:cs typeface="Calibri"/>
            </a:endParaRPr>
          </a:p>
          <a:p>
            <a:pPr marL="2816225">
              <a:lnSpc>
                <a:spcPts val="2965"/>
              </a:lnSpc>
            </a:pPr>
            <a:r>
              <a:rPr sz="2600" spc="-5" dirty="0">
                <a:latin typeface="Calibri"/>
                <a:cs typeface="Calibri"/>
              </a:rPr>
              <a:t>ng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5" dirty="0">
                <a:latin typeface="Calibri"/>
                <a:cs typeface="Calibri"/>
              </a:rPr>
              <a:t> 10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240" baseline="26143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pico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length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7742" y="3350767"/>
            <a:ext cx="369379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(1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</a:t>
            </a:r>
            <a:r>
              <a:rPr sz="2550" baseline="26143" dirty="0">
                <a:latin typeface="Calibri"/>
                <a:cs typeface="Calibri"/>
              </a:rPr>
              <a:t>-</a:t>
            </a:r>
            <a:r>
              <a:rPr sz="2550" b="1" baseline="26143" dirty="0">
                <a:latin typeface="Calibri"/>
                <a:cs typeface="Calibri"/>
              </a:rPr>
              <a:t>2</a:t>
            </a:r>
            <a:r>
              <a:rPr sz="2550" b="1" spc="262" baseline="26143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m)</a:t>
            </a:r>
            <a:r>
              <a:rPr sz="2550" b="1" baseline="26143" dirty="0">
                <a:latin typeface="Calibri"/>
                <a:cs typeface="Calibri"/>
              </a:rPr>
              <a:t>3</a:t>
            </a:r>
            <a:r>
              <a:rPr sz="2550" b="1" spc="585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</a:t>
            </a:r>
            <a:r>
              <a:rPr sz="2550" baseline="26143" dirty="0">
                <a:latin typeface="Calibri"/>
                <a:cs typeface="Calibri"/>
              </a:rPr>
              <a:t>-</a:t>
            </a:r>
            <a:r>
              <a:rPr sz="2550" b="1" baseline="26143" dirty="0">
                <a:latin typeface="Calibri"/>
                <a:cs typeface="Calibri"/>
              </a:rPr>
              <a:t>6</a:t>
            </a:r>
            <a:r>
              <a:rPr sz="2550" b="1" spc="262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550" b="1" spc="-7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456" y="2993847"/>
            <a:ext cx="4675505" cy="113474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0800" marR="30480">
              <a:lnSpc>
                <a:spcPts val="2810"/>
              </a:lnSpc>
              <a:spcBef>
                <a:spcPts val="445"/>
              </a:spcBef>
              <a:tabLst>
                <a:tab pos="927735" algn="l"/>
                <a:tab pos="2669540" algn="l"/>
                <a:tab pos="3388995" algn="l"/>
                <a:tab pos="3703320" algn="l"/>
              </a:tabLst>
            </a:pPr>
            <a:r>
              <a:rPr sz="2600" spc="-5" dirty="0">
                <a:latin typeface="Calibri"/>
                <a:cs typeface="Calibri"/>
              </a:rPr>
              <a:t>1m	=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100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cm	1cm	=	10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mm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cm</a:t>
            </a:r>
            <a:r>
              <a:rPr sz="2550" b="1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  <a:p>
            <a:pPr marL="50800">
              <a:lnSpc>
                <a:spcPts val="2765"/>
              </a:lnSpc>
            </a:pP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dm</a:t>
            </a:r>
            <a:r>
              <a:rPr sz="2550" b="1" spc="-7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1270" y="3707333"/>
            <a:ext cx="369379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latin typeface="Calibri"/>
                <a:cs typeface="Calibri"/>
              </a:rPr>
              <a:t>=</a:t>
            </a:r>
            <a:r>
              <a:rPr sz="2600" dirty="0">
                <a:latin typeface="Calibri"/>
                <a:cs typeface="Calibri"/>
              </a:rPr>
              <a:t> (1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spc="7" baseline="26143" dirty="0">
                <a:latin typeface="Calibri"/>
                <a:cs typeface="Calibri"/>
              </a:rPr>
              <a:t>-</a:t>
            </a:r>
            <a:r>
              <a:rPr sz="2550" b="1" spc="7" baseline="26143" dirty="0">
                <a:latin typeface="Calibri"/>
                <a:cs typeface="Calibri"/>
              </a:rPr>
              <a:t>1</a:t>
            </a:r>
            <a:r>
              <a:rPr sz="2550" b="1" spc="262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m)</a:t>
            </a:r>
            <a:r>
              <a:rPr sz="2550" b="1" spc="-7" baseline="26143" dirty="0">
                <a:latin typeface="Calibri"/>
                <a:cs typeface="Calibri"/>
              </a:rPr>
              <a:t>3</a:t>
            </a:r>
            <a:r>
              <a:rPr sz="2550" b="1" spc="577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10</a:t>
            </a:r>
            <a:r>
              <a:rPr sz="2550" spc="7" baseline="26143" dirty="0">
                <a:latin typeface="Calibri"/>
                <a:cs typeface="Calibri"/>
              </a:rPr>
              <a:t>-</a:t>
            </a:r>
            <a:r>
              <a:rPr sz="2550" b="1" spc="7" baseline="26143" dirty="0">
                <a:latin typeface="Calibri"/>
                <a:cs typeface="Calibri"/>
              </a:rPr>
              <a:t>3</a:t>
            </a:r>
            <a:r>
              <a:rPr sz="2550" b="1" spc="300" baseline="26143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550" b="1" spc="-7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100" y="4064253"/>
            <a:ext cx="5224145" cy="18478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85775" marR="30480" indent="-448309">
              <a:lnSpc>
                <a:spcPts val="2810"/>
              </a:lnSpc>
              <a:spcBef>
                <a:spcPts val="445"/>
              </a:spcBef>
              <a:tabLst>
                <a:tab pos="1254125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common</a:t>
            </a:r>
            <a:r>
              <a:rPr sz="26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</a:t>
            </a:r>
            <a:r>
              <a:rPr sz="26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volum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liter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(L)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 =	</a:t>
            </a:r>
            <a:r>
              <a:rPr sz="2600" dirty="0">
                <a:latin typeface="Calibri"/>
                <a:cs typeface="Calibri"/>
              </a:rPr>
              <a:t>1000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ml</a:t>
            </a:r>
            <a:endParaRPr sz="2600">
              <a:latin typeface="Calibri"/>
              <a:cs typeface="Calibri"/>
            </a:endParaRPr>
          </a:p>
          <a:p>
            <a:pPr marL="934085">
              <a:lnSpc>
                <a:spcPts val="2610"/>
              </a:lnSpc>
              <a:tabLst>
                <a:tab pos="1248410" algn="l"/>
              </a:tabLst>
            </a:pPr>
            <a:r>
              <a:rPr sz="2600" spc="-5" dirty="0">
                <a:latin typeface="Calibri"/>
                <a:cs typeface="Calibri"/>
              </a:rPr>
              <a:t>=	1000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cm</a:t>
            </a:r>
            <a:r>
              <a:rPr sz="2550" spc="-7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  <a:p>
            <a:pPr marL="934085">
              <a:lnSpc>
                <a:spcPts val="2810"/>
              </a:lnSpc>
            </a:pP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dm</a:t>
            </a:r>
            <a:r>
              <a:rPr sz="2550" b="1" spc="-7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  <a:p>
            <a:pPr marL="187325">
              <a:lnSpc>
                <a:spcPts val="2965"/>
              </a:lnSpc>
              <a:tabLst>
                <a:tab pos="918210" algn="l"/>
              </a:tabLst>
            </a:pP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ml	=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cm</a:t>
            </a:r>
            <a:r>
              <a:rPr sz="2550" b="1" baseline="26143" dirty="0">
                <a:latin typeface="Calibri"/>
                <a:cs typeface="Calibri"/>
              </a:rPr>
              <a:t>3</a:t>
            </a:r>
            <a:endParaRPr sz="2550" baseline="2614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1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5444" y="1157605"/>
            <a:ext cx="8103234" cy="554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0" marR="2074545" indent="203835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33CC"/>
                </a:solidFill>
                <a:latin typeface="Calibri"/>
                <a:cs typeface="Calibri"/>
              </a:rPr>
              <a:t>The Mole Concept </a:t>
            </a:r>
            <a:r>
              <a:rPr sz="36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0033CC"/>
                </a:solidFill>
                <a:latin typeface="Calibri"/>
                <a:cs typeface="Calibri"/>
              </a:rPr>
              <a:t>(Avogadro's</a:t>
            </a:r>
            <a:r>
              <a:rPr sz="3600" b="1" spc="-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33CC"/>
                </a:solidFill>
                <a:latin typeface="Calibri"/>
                <a:cs typeface="Calibri"/>
              </a:rPr>
              <a:t>Number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3600" dirty="0">
              <a:latin typeface="Calibri"/>
              <a:cs typeface="Calibri"/>
            </a:endParaRPr>
          </a:p>
          <a:p>
            <a:pPr marL="407670" marR="30480" indent="-344805">
              <a:lnSpc>
                <a:spcPct val="80000"/>
              </a:lnSpc>
              <a:spcBef>
                <a:spcPts val="176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600" spc="-5" dirty="0">
                <a:latin typeface="Calibri"/>
                <a:cs typeface="Calibri"/>
              </a:rPr>
              <a:t>Molecules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20" dirty="0">
                <a:latin typeface="Calibri"/>
                <a:cs typeface="Calibri"/>
              </a:rPr>
              <a:t>atoms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extremely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small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objects</a:t>
            </a:r>
            <a:r>
              <a:rPr sz="2600" spc="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-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both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size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mass.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Consequently,</a:t>
            </a:r>
            <a:r>
              <a:rPr sz="2600" spc="-10" dirty="0">
                <a:latin typeface="Calibri"/>
                <a:cs typeface="Calibri"/>
              </a:rPr>
              <a:t> working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with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them 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laboratory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requires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large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collection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them.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standard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needs</a:t>
            </a:r>
            <a:r>
              <a:rPr sz="2600" spc="-20" dirty="0">
                <a:latin typeface="Calibri"/>
                <a:cs typeface="Calibri"/>
              </a:rPr>
              <a:t> to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introduced.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This</a:t>
            </a:r>
            <a:r>
              <a:rPr sz="2600" spc="-15" dirty="0">
                <a:latin typeface="Calibri"/>
                <a:cs typeface="Calibri"/>
              </a:rPr>
              <a:t> standard</a:t>
            </a:r>
            <a:r>
              <a:rPr sz="2600" spc="-5" dirty="0">
                <a:latin typeface="Calibri"/>
                <a:cs typeface="Calibri"/>
              </a:rPr>
              <a:t> is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4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6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"mole".</a:t>
            </a:r>
            <a:r>
              <a:rPr sz="2600" b="1" i="1" spc="2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mole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based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upon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carbon-12</a:t>
            </a:r>
            <a:r>
              <a:rPr sz="2600" spc="-10" dirty="0">
                <a:latin typeface="Calibri"/>
                <a:cs typeface="Calibri"/>
              </a:rPr>
              <a:t> isotope.</a:t>
            </a:r>
            <a:endParaRPr sz="2600" dirty="0">
              <a:latin typeface="Calibri"/>
              <a:cs typeface="Calibri"/>
            </a:endParaRPr>
          </a:p>
          <a:p>
            <a:pPr marL="407670" marR="100330" indent="-344805">
              <a:lnSpc>
                <a:spcPct val="80000"/>
              </a:lnSpc>
              <a:spcBef>
                <a:spcPts val="625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600" spc="-10" dirty="0">
                <a:latin typeface="Calibri"/>
                <a:cs typeface="Calibri"/>
              </a:rPr>
              <a:t>How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many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carbon-12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atoms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needed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have</a:t>
            </a:r>
            <a:r>
              <a:rPr sz="2600" spc="-5" dirty="0">
                <a:latin typeface="Calibri"/>
                <a:cs typeface="Calibri"/>
              </a:rPr>
              <a:t> 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mass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exactly</a:t>
            </a:r>
            <a:r>
              <a:rPr sz="2600" spc="-5" dirty="0">
                <a:latin typeface="Calibri"/>
                <a:cs typeface="Calibri"/>
              </a:rPr>
              <a:t> 12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g.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number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-</a:t>
            </a:r>
            <a:r>
              <a:rPr sz="2600" spc="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600" b="1" i="1" u="heavy" spc="-2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Avogadro's</a:t>
            </a:r>
            <a:r>
              <a:rPr sz="2600" b="1" i="1" u="heavy" spc="6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number</a:t>
            </a:r>
            <a:r>
              <a:rPr sz="2600" spc="-5" dirty="0">
                <a:latin typeface="Calibri"/>
                <a:cs typeface="Calibri"/>
              </a:rPr>
              <a:t>.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Thus,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</a:t>
            </a:r>
            <a:r>
              <a:rPr sz="2600" dirty="0">
                <a:latin typeface="Calibri"/>
                <a:cs typeface="Calibri"/>
              </a:rPr>
              <a:t> 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by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550" dirty="0">
              <a:latin typeface="Calibri"/>
              <a:cs typeface="Calibri"/>
            </a:endParaRPr>
          </a:p>
          <a:p>
            <a:pPr marL="929005" indent="-866140">
              <a:lnSpc>
                <a:spcPct val="100000"/>
              </a:lnSpc>
              <a:buFont typeface="Arial MT"/>
              <a:buChar char="•"/>
              <a:tabLst>
                <a:tab pos="929005" algn="l"/>
                <a:tab pos="929640" algn="l"/>
              </a:tabLst>
            </a:pPr>
            <a:r>
              <a:rPr sz="2600" spc="-5" dirty="0">
                <a:latin typeface="Calibri"/>
                <a:cs typeface="Calibri"/>
              </a:rPr>
              <a:t>NA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dirty="0">
                <a:latin typeface="Calibri"/>
                <a:cs typeface="Calibri"/>
              </a:rPr>
              <a:t> 6.0221367x10</a:t>
            </a:r>
            <a:r>
              <a:rPr sz="2550" baseline="26143" dirty="0">
                <a:latin typeface="Calibri"/>
                <a:cs typeface="Calibri"/>
              </a:rPr>
              <a:t>23</a:t>
            </a:r>
            <a:r>
              <a:rPr sz="26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550" dirty="0">
              <a:latin typeface="Calibri"/>
              <a:cs typeface="Calibri"/>
            </a:endParaRPr>
          </a:p>
          <a:p>
            <a:pPr marL="855344" indent="-79248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855344" algn="l"/>
                <a:tab pos="855980" algn="l"/>
              </a:tabLst>
            </a:pPr>
            <a:r>
              <a:rPr sz="2600" spc="-5" dirty="0">
                <a:latin typeface="Calibri"/>
                <a:cs typeface="Calibri"/>
              </a:rPr>
              <a:t>NA x </a:t>
            </a:r>
            <a:r>
              <a:rPr sz="2600" spc="-10" dirty="0">
                <a:latin typeface="Calibri"/>
                <a:cs typeface="Calibri"/>
              </a:rPr>
              <a:t>(mass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carbon-</a:t>
            </a:r>
            <a:r>
              <a:rPr sz="2550" baseline="26143" dirty="0">
                <a:latin typeface="Calibri"/>
                <a:cs typeface="Calibri"/>
              </a:rPr>
              <a:t>12</a:t>
            </a:r>
            <a:r>
              <a:rPr sz="2550" spc="262" baseline="26143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atom)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12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633" y="464642"/>
            <a:ext cx="58616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10" dirty="0">
                <a:solidFill>
                  <a:srgbClr val="006FC0"/>
                </a:solidFill>
                <a:latin typeface="Calibri"/>
                <a:cs typeface="Calibri"/>
              </a:rPr>
              <a:t>Gram</a:t>
            </a:r>
            <a:r>
              <a:rPr i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i="1" spc="-3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6FC0"/>
                </a:solidFill>
                <a:latin typeface="Calibri"/>
                <a:cs typeface="Calibri"/>
              </a:rPr>
              <a:t>Mole </a:t>
            </a:r>
            <a:r>
              <a:rPr i="1" spc="-20" dirty="0">
                <a:solidFill>
                  <a:srgbClr val="006FC0"/>
                </a:solidFill>
                <a:latin typeface="Calibri"/>
                <a:cs typeface="Calibri"/>
              </a:rPr>
              <a:t>conversion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544" y="1560652"/>
            <a:ext cx="7719059" cy="9512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69570" marR="17780" indent="-344805">
              <a:lnSpc>
                <a:spcPts val="3460"/>
              </a:lnSpc>
              <a:spcBef>
                <a:spcPts val="525"/>
              </a:spcBef>
              <a:buFont typeface="Arial MT"/>
              <a:buChar char="•"/>
              <a:tabLst>
                <a:tab pos="369570" algn="l"/>
                <a:tab pos="370205" algn="l"/>
              </a:tabLst>
            </a:pPr>
            <a:r>
              <a:rPr sz="3200" spc="-15" dirty="0">
                <a:latin typeface="Calibri"/>
                <a:cs typeface="Calibri"/>
              </a:rPr>
              <a:t>Determine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number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moles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88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grams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44" y="2536698"/>
            <a:ext cx="34518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82270" algn="l"/>
                <a:tab pos="382905" algn="l"/>
              </a:tabLst>
            </a:pPr>
            <a:r>
              <a:rPr sz="3200" spc="-15" dirty="0">
                <a:latin typeface="Calibri"/>
                <a:cs typeface="Calibri"/>
              </a:rPr>
              <a:t>Formula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Mass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1873" y="2486798"/>
            <a:ext cx="3388360" cy="21717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84"/>
              </a:spcBef>
            </a:pPr>
            <a:r>
              <a:rPr sz="3200" spc="-5" dirty="0">
                <a:latin typeface="Calibri"/>
                <a:cs typeface="Calibri"/>
              </a:rPr>
              <a:t>=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(1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12)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+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(2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16)</a:t>
            </a:r>
            <a:endParaRPr sz="3200">
              <a:latin typeface="Calibri"/>
              <a:cs typeface="Calibri"/>
            </a:endParaRPr>
          </a:p>
          <a:p>
            <a:pPr marL="67945">
              <a:lnSpc>
                <a:spcPct val="100000"/>
              </a:lnSpc>
              <a:spcBef>
                <a:spcPts val="385"/>
              </a:spcBef>
            </a:pPr>
            <a:r>
              <a:rPr sz="3200" spc="-5" dirty="0">
                <a:latin typeface="Calibri"/>
                <a:cs typeface="Calibri"/>
              </a:rPr>
              <a:t>=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44</a:t>
            </a:r>
            <a:endParaRPr sz="3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385"/>
              </a:spcBef>
            </a:pPr>
            <a:r>
              <a:rPr sz="3200" spc="-5" dirty="0">
                <a:latin typeface="Calibri"/>
                <a:cs typeface="Calibri"/>
              </a:rPr>
              <a:t>=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formula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mass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  <a:p>
            <a:pPr marL="160020">
              <a:lnSpc>
                <a:spcPct val="100000"/>
              </a:lnSpc>
              <a:spcBef>
                <a:spcPts val="385"/>
              </a:spcBef>
            </a:pPr>
            <a:r>
              <a:rPr sz="3200" spc="-5" dirty="0">
                <a:latin typeface="Calibri"/>
                <a:cs typeface="Calibri"/>
              </a:rPr>
              <a:t>= </a:t>
            </a:r>
            <a:r>
              <a:rPr sz="3200" spc="-10" dirty="0">
                <a:latin typeface="Calibri"/>
                <a:cs typeface="Calibri"/>
              </a:rPr>
              <a:t>44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grams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844" y="3609797"/>
            <a:ext cx="26955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82270" algn="l"/>
                <a:tab pos="382905" algn="l"/>
              </a:tabLst>
            </a:pPr>
            <a:r>
              <a:rPr sz="3200" spc="-5" dirty="0">
                <a:latin typeface="Calibri"/>
                <a:cs typeface="Calibri"/>
              </a:rPr>
              <a:t>1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mole</a:t>
            </a:r>
            <a:r>
              <a:rPr sz="3200" spc="-5" dirty="0">
                <a:latin typeface="Calibri"/>
                <a:cs typeface="Calibri"/>
              </a:rPr>
              <a:t> of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144" y="4633173"/>
            <a:ext cx="7652384" cy="10991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94970" indent="-34480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94970" algn="l"/>
                <a:tab pos="395605" algn="l"/>
                <a:tab pos="2803525" algn="l"/>
                <a:tab pos="5102225" algn="l"/>
              </a:tabLst>
            </a:pPr>
            <a:r>
              <a:rPr sz="3200" spc="-15" dirty="0">
                <a:latin typeface="Calibri"/>
                <a:cs typeface="Calibri"/>
              </a:rPr>
              <a:t>88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grams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	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mole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</a:t>
            </a:r>
            <a:r>
              <a:rPr sz="3150" spc="-15" baseline="-19841" dirty="0">
                <a:latin typeface="Calibri"/>
                <a:cs typeface="Calibri"/>
              </a:rPr>
              <a:t>2	</a:t>
            </a:r>
            <a:r>
              <a:rPr sz="3200" spc="-5" dirty="0">
                <a:latin typeface="Calibri"/>
                <a:cs typeface="Calibri"/>
              </a:rPr>
              <a:t>/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44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grams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  <a:p>
            <a:pPr marL="3828415">
              <a:lnSpc>
                <a:spcPct val="100000"/>
              </a:lnSpc>
              <a:spcBef>
                <a:spcPts val="385"/>
              </a:spcBef>
            </a:pPr>
            <a:r>
              <a:rPr sz="3200" spc="-5" dirty="0">
                <a:latin typeface="Calibri"/>
                <a:cs typeface="Calibri"/>
              </a:rPr>
              <a:t>=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</a:t>
            </a:r>
            <a:r>
              <a:rPr sz="3200" spc="-10" dirty="0">
                <a:latin typeface="Calibri"/>
                <a:cs typeface="Calibri"/>
              </a:rPr>
              <a:t> moles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</a:t>
            </a:r>
            <a:r>
              <a:rPr sz="3150" spc="-15" baseline="-19841" dirty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03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" y="0"/>
            <a:ext cx="8879205" cy="58750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07670" indent="-34480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b="1" dirty="0">
                <a:latin typeface="Calibri"/>
                <a:cs typeface="Calibri"/>
              </a:rPr>
              <a:t>Problem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spc="-5" dirty="0">
                <a:latin typeface="Calibri"/>
                <a:cs typeface="Calibri"/>
              </a:rPr>
              <a:t>Determine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number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CO</a:t>
            </a:r>
            <a:r>
              <a:rPr sz="2775" spc="-7" baseline="-19519" dirty="0">
                <a:latin typeface="Calibri"/>
                <a:cs typeface="Calibri"/>
              </a:rPr>
              <a:t>2</a:t>
            </a:r>
            <a:r>
              <a:rPr sz="2775" spc="307" baseline="-1951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454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grams.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b="1" spc="5" dirty="0">
                <a:latin typeface="Calibri"/>
                <a:cs typeface="Calibri"/>
              </a:rPr>
              <a:t>Solution</a:t>
            </a:r>
            <a:endParaRPr sz="2800">
              <a:latin typeface="Calibri"/>
              <a:cs typeface="Calibri"/>
            </a:endParaRPr>
          </a:p>
          <a:p>
            <a:pPr marL="407670" marR="55880" indent="-344805">
              <a:lnSpc>
                <a:spcPct val="90000"/>
              </a:lnSpc>
              <a:spcBef>
                <a:spcPts val="67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spc="-10" dirty="0">
                <a:latin typeface="Calibri"/>
                <a:cs typeface="Calibri"/>
              </a:rPr>
              <a:t>First, </a:t>
            </a:r>
            <a:r>
              <a:rPr sz="2800" dirty="0">
                <a:latin typeface="Calibri"/>
                <a:cs typeface="Calibri"/>
              </a:rPr>
              <a:t>look </a:t>
            </a:r>
            <a:r>
              <a:rPr sz="2800" spc="-5" dirty="0">
                <a:latin typeface="Calibri"/>
                <a:cs typeface="Calibri"/>
              </a:rPr>
              <a:t>up the </a:t>
            </a:r>
            <a:r>
              <a:rPr sz="2800" spc="-10" dirty="0">
                <a:latin typeface="Calibri"/>
                <a:cs typeface="Calibri"/>
              </a:rPr>
              <a:t>atomic </a:t>
            </a:r>
            <a:r>
              <a:rPr sz="2800" dirty="0">
                <a:latin typeface="Calibri"/>
                <a:cs typeface="Calibri"/>
              </a:rPr>
              <a:t>masses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carbon and </a:t>
            </a:r>
            <a:r>
              <a:rPr sz="2800" spc="-15" dirty="0">
                <a:latin typeface="Calibri"/>
                <a:cs typeface="Calibri"/>
              </a:rPr>
              <a:t>oxygen </a:t>
            </a:r>
            <a:r>
              <a:rPr sz="2800" spc="-10" dirty="0">
                <a:latin typeface="Calibri"/>
                <a:cs typeface="Calibri"/>
              </a:rPr>
              <a:t> from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Periodic</a:t>
            </a:r>
            <a:r>
              <a:rPr sz="2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Table</a:t>
            </a:r>
            <a:r>
              <a:rPr sz="2800" spc="-40" dirty="0">
                <a:latin typeface="Calibri"/>
                <a:cs typeface="Calibri"/>
              </a:rPr>
              <a:t>.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atomic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 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12.01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atomic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mass 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 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16.00.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07670" algn="l"/>
                <a:tab pos="408305" algn="l"/>
                <a:tab pos="413639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formula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</a:t>
            </a:r>
            <a:r>
              <a:rPr sz="2775" spc="-7" baseline="-19519" dirty="0">
                <a:latin typeface="Calibri"/>
                <a:cs typeface="Calibri"/>
              </a:rPr>
              <a:t>2	</a:t>
            </a:r>
            <a:r>
              <a:rPr sz="2800" dirty="0">
                <a:latin typeface="Calibri"/>
                <a:cs typeface="Calibri"/>
              </a:rPr>
              <a:t>is: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12.01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2(16.00)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 44.01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spc="-5" dirty="0">
                <a:latin typeface="Calibri"/>
                <a:cs typeface="Calibri"/>
              </a:rPr>
              <a:t>Thus,</a:t>
            </a:r>
            <a:r>
              <a:rPr sz="2800" dirty="0">
                <a:latin typeface="Calibri"/>
                <a:cs typeface="Calibri"/>
              </a:rPr>
              <a:t> one mole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CO</a:t>
            </a:r>
            <a:r>
              <a:rPr sz="2775" spc="-7" baseline="-19519" dirty="0">
                <a:latin typeface="Calibri"/>
                <a:cs typeface="Calibri"/>
              </a:rPr>
              <a:t>2</a:t>
            </a:r>
            <a:r>
              <a:rPr sz="2775" spc="322" baseline="-19519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weights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44.01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grams.</a:t>
            </a:r>
            <a:endParaRPr sz="2800">
              <a:latin typeface="Calibri"/>
              <a:cs typeface="Calibri"/>
            </a:endParaRPr>
          </a:p>
          <a:p>
            <a:pPr marL="407670" marR="944880" indent="-344805">
              <a:lnSpc>
                <a:spcPts val="3030"/>
              </a:lnSpc>
              <a:spcBef>
                <a:spcPts val="71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relation provides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conversion factor to go </a:t>
            </a:r>
            <a:r>
              <a:rPr sz="2800" spc="-10" dirty="0">
                <a:latin typeface="Calibri"/>
                <a:cs typeface="Calibri"/>
              </a:rPr>
              <a:t>from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grams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moles.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Using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factor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mol/44.01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g: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407670" algn="l"/>
                <a:tab pos="408305" algn="l"/>
                <a:tab pos="2059939" algn="l"/>
              </a:tabLst>
            </a:pPr>
            <a:r>
              <a:rPr sz="2800" dirty="0">
                <a:latin typeface="Calibri"/>
                <a:cs typeface="Calibri"/>
              </a:rPr>
              <a:t>moles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</a:t>
            </a:r>
            <a:r>
              <a:rPr sz="2775" spc="-15" baseline="-19519" dirty="0">
                <a:latin typeface="Calibri"/>
                <a:cs typeface="Calibri"/>
              </a:rPr>
              <a:t>2	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454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1</a:t>
            </a:r>
            <a:r>
              <a:rPr sz="2800" dirty="0">
                <a:latin typeface="Calibri"/>
                <a:cs typeface="Calibri"/>
              </a:rPr>
              <a:t> mol/44.01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 </a:t>
            </a:r>
            <a:r>
              <a:rPr sz="2800" spc="5" dirty="0">
                <a:latin typeface="Calibri"/>
                <a:cs typeface="Calibri"/>
              </a:rPr>
              <a:t>= </a:t>
            </a:r>
            <a:r>
              <a:rPr sz="2800" dirty="0">
                <a:latin typeface="Calibri"/>
                <a:cs typeface="Calibri"/>
              </a:rPr>
              <a:t>10.3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moles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b="1" spc="-5" dirty="0">
                <a:latin typeface="Calibri"/>
                <a:cs typeface="Calibri"/>
              </a:rPr>
              <a:t>Answer</a:t>
            </a:r>
            <a:endParaRPr sz="28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800" dirty="0">
                <a:latin typeface="Calibri"/>
                <a:cs typeface="Calibri"/>
              </a:rPr>
              <a:t>10.3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</a:t>
            </a:r>
            <a:r>
              <a:rPr sz="2775" spc="-15" baseline="-19519" dirty="0"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03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541265" y="219586"/>
            <a:ext cx="2266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6147" y="1076918"/>
            <a:ext cx="45051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concentration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unit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describes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a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078" y="1273373"/>
            <a:ext cx="29975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substance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dissolved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solution?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079" y="5112223"/>
            <a:ext cx="259797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FAC46"/>
                </a:solidFill>
                <a:latin typeface="Times New Roman"/>
                <a:cs typeface="Times New Roman"/>
              </a:rPr>
              <a:t>Solution:</a:t>
            </a:r>
            <a:r>
              <a:rPr sz="1400" b="1" spc="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C00000"/>
                </a:solidFill>
                <a:latin typeface="Symbola"/>
                <a:cs typeface="Symbola"/>
              </a:rPr>
              <a:t>𝐌</a:t>
            </a:r>
            <a:r>
              <a:rPr sz="1400" spc="35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2100" spc="15" baseline="1984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400" spc="10" dirty="0">
                <a:solidFill>
                  <a:srgbClr val="C00000"/>
                </a:solidFill>
                <a:latin typeface="Symbola"/>
                <a:cs typeface="Symbola"/>
              </a:rPr>
              <a:t>𝑴𝒐𝒍𝒂𝒓𝒊𝒕𝒚</a:t>
            </a: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2100" spc="172" baseline="1984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r>
              <a:rPr sz="2100" spc="104" baseline="1984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spc="-50" dirty="0">
                <a:solidFill>
                  <a:srgbClr val="C00000"/>
                </a:solidFill>
                <a:latin typeface="Symbola"/>
                <a:cs typeface="Symbola"/>
              </a:rPr>
              <a:t>=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2878" y="5078014"/>
            <a:ext cx="155524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5" dirty="0">
                <a:solidFill>
                  <a:srgbClr val="C00000"/>
                </a:solidFill>
                <a:latin typeface="Symbola"/>
                <a:cs typeface="Symbola"/>
              </a:rPr>
              <a:t>𝑴𝒐𝒍𝒆𝒔</a:t>
            </a:r>
            <a:r>
              <a:rPr sz="1000" spc="2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spc="125" dirty="0">
                <a:solidFill>
                  <a:srgbClr val="C00000"/>
                </a:solidFill>
                <a:latin typeface="Symbola"/>
                <a:cs typeface="Symbola"/>
              </a:rPr>
              <a:t>𝒐𝒇</a:t>
            </a:r>
            <a:r>
              <a:rPr sz="1000" spc="2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dirty="0">
                <a:solidFill>
                  <a:srgbClr val="C00000"/>
                </a:solidFill>
                <a:latin typeface="Symbola"/>
                <a:cs typeface="Symbola"/>
              </a:rPr>
              <a:t>𝒔𝒐𝒍𝒖𝒕</a:t>
            </a:r>
            <a:r>
              <a:rPr sz="1000" spc="3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500" spc="-30" baseline="2777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000" spc="-20" dirty="0">
                <a:solidFill>
                  <a:srgbClr val="C00000"/>
                </a:solidFill>
                <a:latin typeface="Symbola"/>
                <a:cs typeface="Symbola"/>
              </a:rPr>
              <a:t>𝒎𝒐𝒍</a:t>
            </a:r>
            <a:r>
              <a:rPr sz="1500" spc="-30" baseline="2777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endParaRPr sz="1500" baseline="2777">
              <a:latin typeface="Symbola"/>
              <a:cs typeface="Symbol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43415" y="5198559"/>
            <a:ext cx="1695098" cy="8145"/>
          </a:xfrm>
          <a:custGeom>
            <a:avLst/>
            <a:gdLst/>
            <a:ahLst/>
            <a:cxnLst/>
            <a:rect l="l" t="t" r="r" b="b"/>
            <a:pathLst>
              <a:path w="1400810" h="12700">
                <a:moveTo>
                  <a:pt x="1400810" y="0"/>
                </a:moveTo>
                <a:lnTo>
                  <a:pt x="0" y="0"/>
                </a:lnTo>
                <a:lnTo>
                  <a:pt x="0" y="12192"/>
                </a:lnTo>
                <a:lnTo>
                  <a:pt x="1400810" y="12192"/>
                </a:lnTo>
                <a:lnTo>
                  <a:pt x="140081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28047" y="5203120"/>
            <a:ext cx="308898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10765" algn="l"/>
              </a:tabLst>
            </a:pPr>
            <a:r>
              <a:rPr sz="1000" dirty="0">
                <a:solidFill>
                  <a:srgbClr val="C00000"/>
                </a:solidFill>
                <a:latin typeface="Symbola"/>
                <a:cs typeface="Symbola"/>
              </a:rPr>
              <a:t>𝑽𝒐𝒍𝒖𝒎𝒆</a:t>
            </a:r>
            <a:r>
              <a:rPr sz="1000" spc="5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spc="125" dirty="0">
                <a:solidFill>
                  <a:srgbClr val="C00000"/>
                </a:solidFill>
                <a:latin typeface="Symbola"/>
                <a:cs typeface="Symbola"/>
              </a:rPr>
              <a:t>𝒐𝒇</a:t>
            </a:r>
            <a:r>
              <a:rPr sz="1000" spc="7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dirty="0">
                <a:solidFill>
                  <a:srgbClr val="C00000"/>
                </a:solidFill>
                <a:latin typeface="Symbola"/>
                <a:cs typeface="Symbola"/>
              </a:rPr>
              <a:t>𝒔𝒐𝒍𝒖𝒕𝒊𝒐𝒏</a:t>
            </a:r>
            <a:r>
              <a:rPr sz="1000" spc="6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500" spc="-37" baseline="2777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000" spc="-25" dirty="0">
                <a:solidFill>
                  <a:srgbClr val="C00000"/>
                </a:solidFill>
                <a:latin typeface="Symbola"/>
                <a:cs typeface="Symbola"/>
              </a:rPr>
              <a:t>𝑳</a:t>
            </a:r>
            <a:r>
              <a:rPr sz="1500" spc="-37" baseline="2777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r>
              <a:rPr sz="1500" baseline="2777" dirty="0">
                <a:solidFill>
                  <a:srgbClr val="C00000"/>
                </a:solidFill>
                <a:latin typeface="Symbola"/>
                <a:cs typeface="Symbola"/>
              </a:rPr>
              <a:t>	</a:t>
            </a:r>
            <a:r>
              <a:rPr sz="1000" spc="70" dirty="0">
                <a:latin typeface="Symbola"/>
                <a:cs typeface="Symbola"/>
              </a:rPr>
              <a:t>𝟐𝟓𝟎</a:t>
            </a:r>
            <a:endParaRPr sz="1000">
              <a:latin typeface="Symbola"/>
              <a:cs typeface="Symbol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80468" y="5198559"/>
            <a:ext cx="367297" cy="8145"/>
          </a:xfrm>
          <a:custGeom>
            <a:avLst/>
            <a:gdLst/>
            <a:ahLst/>
            <a:cxnLst/>
            <a:rect l="l" t="t" r="r" b="b"/>
            <a:pathLst>
              <a:path w="303529" h="12700">
                <a:moveTo>
                  <a:pt x="303275" y="0"/>
                </a:moveTo>
                <a:lnTo>
                  <a:pt x="0" y="0"/>
                </a:lnTo>
                <a:lnTo>
                  <a:pt x="0" y="12192"/>
                </a:lnTo>
                <a:lnTo>
                  <a:pt x="303275" y="12192"/>
                </a:lnTo>
                <a:lnTo>
                  <a:pt x="303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51421" y="5112223"/>
            <a:ext cx="27401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=</a:t>
            </a:r>
            <a:r>
              <a:rPr sz="1400" spc="3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dirty="0">
                <a:latin typeface="Symbola"/>
                <a:cs typeface="Symbola"/>
              </a:rPr>
              <a:t>𝟎.</a:t>
            </a:r>
            <a:r>
              <a:rPr sz="1400" spc="-120" dirty="0">
                <a:latin typeface="Symbola"/>
                <a:cs typeface="Symbola"/>
              </a:rPr>
              <a:t> </a:t>
            </a:r>
            <a:r>
              <a:rPr sz="1400" spc="130" dirty="0">
                <a:latin typeface="Symbola"/>
                <a:cs typeface="Symbola"/>
              </a:rPr>
              <a:t>𝟑𝟓</a:t>
            </a:r>
            <a:r>
              <a:rPr sz="1400" spc="275" dirty="0">
                <a:latin typeface="Symbola"/>
                <a:cs typeface="Symbola"/>
              </a:rPr>
              <a:t> </a:t>
            </a:r>
            <a:r>
              <a:rPr sz="1400" spc="-90" dirty="0">
                <a:latin typeface="Symbola"/>
                <a:cs typeface="Symbola"/>
              </a:rPr>
              <a:t>×</a:t>
            </a:r>
            <a:r>
              <a:rPr sz="1400" spc="-35" dirty="0">
                <a:latin typeface="Symbola"/>
                <a:cs typeface="Symbola"/>
              </a:rPr>
              <a:t> </a:t>
            </a:r>
            <a:r>
              <a:rPr sz="1500" spc="142" baseline="47222" dirty="0">
                <a:latin typeface="Symbola"/>
                <a:cs typeface="Symbola"/>
              </a:rPr>
              <a:t>𝟏𝟎𝟎𝟎</a:t>
            </a:r>
            <a:r>
              <a:rPr sz="1500" spc="209" baseline="47222" dirty="0">
                <a:latin typeface="Symbola"/>
                <a:cs typeface="Symbola"/>
              </a:rPr>
              <a:t> </a:t>
            </a:r>
            <a:r>
              <a:rPr sz="1400" dirty="0">
                <a:latin typeface="Symbola"/>
                <a:cs typeface="Symbola"/>
              </a:rPr>
              <a:t>=</a:t>
            </a:r>
            <a:r>
              <a:rPr sz="1400" spc="50" dirty="0">
                <a:latin typeface="Symbola"/>
                <a:cs typeface="Symbola"/>
              </a:rPr>
              <a:t> </a:t>
            </a:r>
            <a:r>
              <a:rPr sz="1400" dirty="0">
                <a:latin typeface="Symbola"/>
                <a:cs typeface="Symbola"/>
              </a:rPr>
              <a:t>𝟏.</a:t>
            </a:r>
            <a:r>
              <a:rPr sz="1400" spc="-120" dirty="0">
                <a:latin typeface="Symbola"/>
                <a:cs typeface="Symbola"/>
              </a:rPr>
              <a:t> </a:t>
            </a:r>
            <a:r>
              <a:rPr sz="1400" spc="130" dirty="0">
                <a:latin typeface="Symbola"/>
                <a:cs typeface="Symbola"/>
              </a:rPr>
              <a:t>𝟒</a:t>
            </a:r>
            <a:r>
              <a:rPr sz="1400" spc="-30" dirty="0">
                <a:latin typeface="Symbola"/>
                <a:cs typeface="Symbola"/>
              </a:rPr>
              <a:t> </a:t>
            </a:r>
            <a:r>
              <a:rPr sz="1400" spc="70" dirty="0">
                <a:latin typeface="Symbola"/>
                <a:cs typeface="Symbola"/>
              </a:rPr>
              <a:t>𝒎𝒐𝒍/𝑳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5079" y="5301250"/>
            <a:ext cx="6896420" cy="1258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3600"/>
              </a:lnSpc>
              <a:spcBef>
                <a:spcPts val="95"/>
              </a:spcBef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Example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9: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grams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millilitre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NaCl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contained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0.250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M </a:t>
            </a:r>
            <a:r>
              <a:rPr sz="1400" spc="-10" dirty="0">
                <a:latin typeface="Times New Roman"/>
                <a:cs typeface="Times New Roman"/>
              </a:rPr>
              <a:t>solution.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b="1" dirty="0">
                <a:solidFill>
                  <a:srgbClr val="6FAC46"/>
                </a:solidFill>
                <a:latin typeface="Times New Roman"/>
                <a:cs typeface="Times New Roman"/>
              </a:rPr>
              <a:t>Solution:</a:t>
            </a:r>
            <a:r>
              <a:rPr sz="14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b="1" dirty="0">
                <a:latin typeface="Times New Roman"/>
                <a:cs typeface="Times New Roman"/>
              </a:rPr>
              <a:t>NaCl</a:t>
            </a:r>
            <a:r>
              <a:rPr sz="1400" dirty="0">
                <a:latin typeface="Times New Roman"/>
                <a:cs typeface="Times New Roman"/>
              </a:rPr>
              <a:t>)=(1×23)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+(1×35.5)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58.5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g/mol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𝐦</a:t>
            </a:r>
            <a:r>
              <a:rPr sz="1400" spc="-3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2100" spc="135" baseline="1984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400" spc="90" dirty="0">
                <a:solidFill>
                  <a:srgbClr val="C00000"/>
                </a:solidFill>
                <a:latin typeface="Symbola"/>
                <a:cs typeface="Symbola"/>
              </a:rPr>
              <a:t>𝐠</a:t>
            </a:r>
            <a:r>
              <a:rPr sz="2100" spc="135" baseline="1984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r>
              <a:rPr sz="2100" spc="30" baseline="1984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=</a:t>
            </a:r>
            <a:r>
              <a:rPr sz="1400" spc="5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spc="-70" dirty="0">
                <a:solidFill>
                  <a:srgbClr val="C00000"/>
                </a:solidFill>
                <a:latin typeface="Symbola"/>
                <a:cs typeface="Symbola"/>
              </a:rPr>
              <a:t>𝐌</a:t>
            </a:r>
            <a:r>
              <a:rPr sz="1400" spc="-4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50" b="1" i="1" spc="50" dirty="0">
                <a:solidFill>
                  <a:srgbClr val="C00000"/>
                </a:solidFill>
                <a:latin typeface="Tinos"/>
                <a:cs typeface="Tinos"/>
              </a:rPr>
              <a:t>(mol/L)</a:t>
            </a:r>
            <a:r>
              <a:rPr sz="1450" b="1" i="1" spc="-40" dirty="0">
                <a:solidFill>
                  <a:srgbClr val="C00000"/>
                </a:solidFill>
                <a:latin typeface="Tinos"/>
                <a:cs typeface="Tinos"/>
              </a:rPr>
              <a:t> </a:t>
            </a:r>
            <a:r>
              <a:rPr sz="1450" b="1" i="1" spc="170" dirty="0">
                <a:solidFill>
                  <a:srgbClr val="C00000"/>
                </a:solidFill>
                <a:latin typeface="Tinos"/>
                <a:cs typeface="Tinos"/>
              </a:rPr>
              <a:t>×</a:t>
            </a:r>
            <a:r>
              <a:rPr sz="1450" b="1" i="1" spc="-50" dirty="0">
                <a:solidFill>
                  <a:srgbClr val="C00000"/>
                </a:solidFill>
                <a:latin typeface="Tinos"/>
                <a:cs typeface="Tinos"/>
              </a:rPr>
              <a:t> </a:t>
            </a:r>
            <a:r>
              <a:rPr sz="1450" b="1" i="1" spc="-160" dirty="0">
                <a:solidFill>
                  <a:srgbClr val="C00000"/>
                </a:solidFill>
                <a:latin typeface="Tinos"/>
                <a:cs typeface="Tinos"/>
              </a:rPr>
              <a:t>M</a:t>
            </a:r>
            <a:r>
              <a:rPr sz="1450" b="1" i="1" spc="-55" dirty="0">
                <a:solidFill>
                  <a:srgbClr val="C00000"/>
                </a:solidFill>
                <a:latin typeface="Tinos"/>
                <a:cs typeface="Tinos"/>
              </a:rPr>
              <a:t> </a:t>
            </a:r>
            <a:r>
              <a:rPr sz="1450" b="1" i="1" spc="60" dirty="0">
                <a:solidFill>
                  <a:srgbClr val="C00000"/>
                </a:solidFill>
                <a:latin typeface="Tinos"/>
                <a:cs typeface="Tinos"/>
              </a:rPr>
              <a:t>(g/mol)</a:t>
            </a:r>
            <a:r>
              <a:rPr sz="1450" b="1" i="1" spc="-50" dirty="0">
                <a:solidFill>
                  <a:srgbClr val="C00000"/>
                </a:solidFill>
                <a:latin typeface="Tinos"/>
                <a:cs typeface="Tinos"/>
              </a:rPr>
              <a:t> </a:t>
            </a:r>
            <a:r>
              <a:rPr sz="1450" b="1" i="1" spc="170" dirty="0">
                <a:solidFill>
                  <a:srgbClr val="C00000"/>
                </a:solidFill>
                <a:latin typeface="Tinos"/>
                <a:cs typeface="Tinos"/>
              </a:rPr>
              <a:t>×</a:t>
            </a:r>
            <a:r>
              <a:rPr sz="1450" b="1" i="1" spc="-45" dirty="0">
                <a:solidFill>
                  <a:srgbClr val="C00000"/>
                </a:solidFill>
                <a:latin typeface="Tinos"/>
                <a:cs typeface="Tinos"/>
              </a:rPr>
              <a:t> </a:t>
            </a:r>
            <a:r>
              <a:rPr sz="1450" b="1" i="1" spc="-125" dirty="0">
                <a:solidFill>
                  <a:srgbClr val="C00000"/>
                </a:solidFill>
                <a:latin typeface="Tinos"/>
                <a:cs typeface="Tinos"/>
              </a:rPr>
              <a:t>V</a:t>
            </a:r>
            <a:r>
              <a:rPr sz="1450" b="1" i="1" spc="-55" dirty="0">
                <a:solidFill>
                  <a:srgbClr val="C00000"/>
                </a:solidFill>
                <a:latin typeface="Tinos"/>
                <a:cs typeface="Tinos"/>
              </a:rPr>
              <a:t> </a:t>
            </a:r>
            <a:r>
              <a:rPr sz="1450" b="1" i="1" spc="-25" dirty="0">
                <a:solidFill>
                  <a:srgbClr val="C00000"/>
                </a:solidFill>
                <a:latin typeface="Tinos"/>
                <a:cs typeface="Tinos"/>
              </a:rPr>
              <a:t>(L)</a:t>
            </a:r>
            <a:endParaRPr sz="1450">
              <a:latin typeface="Tinos"/>
              <a:cs typeface="Tino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dirty="0">
                <a:latin typeface="Symbola"/>
                <a:cs typeface="Symbola"/>
              </a:rPr>
              <a:t>𝐦</a:t>
            </a:r>
            <a:r>
              <a:rPr sz="1400" spc="-15" dirty="0">
                <a:latin typeface="Symbola"/>
                <a:cs typeface="Symbola"/>
              </a:rPr>
              <a:t> </a:t>
            </a:r>
            <a:r>
              <a:rPr sz="2100" spc="135" baseline="1984" dirty="0">
                <a:latin typeface="Symbola"/>
                <a:cs typeface="Symbola"/>
              </a:rPr>
              <a:t>(</a:t>
            </a:r>
            <a:r>
              <a:rPr sz="1400" spc="90" dirty="0">
                <a:latin typeface="Symbola"/>
                <a:cs typeface="Symbola"/>
              </a:rPr>
              <a:t>𝐠</a:t>
            </a:r>
            <a:r>
              <a:rPr sz="2100" spc="135" baseline="1984" dirty="0">
                <a:latin typeface="Symbola"/>
                <a:cs typeface="Symbola"/>
              </a:rPr>
              <a:t>)</a:t>
            </a:r>
            <a:r>
              <a:rPr sz="2100" spc="52" baseline="1984" dirty="0">
                <a:latin typeface="Symbola"/>
                <a:cs typeface="Symbola"/>
              </a:rPr>
              <a:t> </a:t>
            </a:r>
            <a:r>
              <a:rPr sz="1400" dirty="0">
                <a:latin typeface="Symbola"/>
                <a:cs typeface="Symbola"/>
              </a:rPr>
              <a:t>=</a:t>
            </a:r>
            <a:r>
              <a:rPr sz="1400" spc="395" dirty="0">
                <a:latin typeface="Symbola"/>
                <a:cs typeface="Symbola"/>
              </a:rPr>
              <a:t> </a:t>
            </a:r>
            <a:r>
              <a:rPr sz="1400" dirty="0">
                <a:latin typeface="Symbola"/>
                <a:cs typeface="Symbola"/>
              </a:rPr>
              <a:t>𝟎.</a:t>
            </a:r>
            <a:r>
              <a:rPr sz="1400" spc="-110" dirty="0">
                <a:latin typeface="Symbola"/>
                <a:cs typeface="Symbola"/>
              </a:rPr>
              <a:t> </a:t>
            </a:r>
            <a:r>
              <a:rPr sz="1400" spc="130" dirty="0">
                <a:latin typeface="Symbola"/>
                <a:cs typeface="Symbola"/>
              </a:rPr>
              <a:t>𝟐𝟓𝟎</a:t>
            </a:r>
            <a:r>
              <a:rPr sz="1400" spc="-20" dirty="0">
                <a:latin typeface="Symbola"/>
                <a:cs typeface="Symbola"/>
              </a:rPr>
              <a:t> </a:t>
            </a:r>
            <a:r>
              <a:rPr sz="1400" spc="90" dirty="0">
                <a:latin typeface="Symbola"/>
                <a:cs typeface="Symbola"/>
              </a:rPr>
              <a:t>𝐦𝐨𝐥/𝐋</a:t>
            </a:r>
            <a:r>
              <a:rPr sz="1400" spc="-30" dirty="0">
                <a:latin typeface="Symbola"/>
                <a:cs typeface="Symbola"/>
              </a:rPr>
              <a:t> </a:t>
            </a:r>
            <a:r>
              <a:rPr sz="1400" dirty="0">
                <a:latin typeface="Symbola"/>
                <a:cs typeface="Symbola"/>
              </a:rPr>
              <a:t>×</a:t>
            </a:r>
            <a:r>
              <a:rPr sz="1400" b="1" dirty="0">
                <a:latin typeface="Tinos"/>
                <a:cs typeface="Tinos"/>
              </a:rPr>
              <a:t>58.5</a:t>
            </a:r>
            <a:r>
              <a:rPr sz="1400" b="1" spc="-30" dirty="0">
                <a:latin typeface="Tinos"/>
                <a:cs typeface="Tinos"/>
              </a:rPr>
              <a:t> </a:t>
            </a:r>
            <a:r>
              <a:rPr sz="1400" b="1" spc="95" dirty="0">
                <a:latin typeface="Tinos"/>
                <a:cs typeface="Tinos"/>
              </a:rPr>
              <a:t>g/mol×1/1000</a:t>
            </a:r>
            <a:r>
              <a:rPr sz="1400" b="1" spc="-35" dirty="0">
                <a:latin typeface="Tinos"/>
                <a:cs typeface="Tinos"/>
              </a:rPr>
              <a:t> </a:t>
            </a:r>
            <a:r>
              <a:rPr sz="1400" b="1" spc="-195" dirty="0">
                <a:latin typeface="Tinos"/>
                <a:cs typeface="Tinos"/>
              </a:rPr>
              <a:t>L</a:t>
            </a:r>
            <a:r>
              <a:rPr sz="1400" b="1" spc="-20" dirty="0">
                <a:latin typeface="Tinos"/>
                <a:cs typeface="Tinos"/>
              </a:rPr>
              <a:t> </a:t>
            </a:r>
            <a:r>
              <a:rPr sz="1400" dirty="0">
                <a:latin typeface="Symbola"/>
                <a:cs typeface="Symbola"/>
              </a:rPr>
              <a:t>=</a:t>
            </a:r>
            <a:r>
              <a:rPr sz="1400" spc="65" dirty="0">
                <a:latin typeface="Symbola"/>
                <a:cs typeface="Symbola"/>
              </a:rPr>
              <a:t> </a:t>
            </a:r>
            <a:r>
              <a:rPr sz="1400" dirty="0">
                <a:latin typeface="Symbola"/>
                <a:cs typeface="Symbola"/>
              </a:rPr>
              <a:t>𝟎.</a:t>
            </a:r>
            <a:r>
              <a:rPr sz="1400" spc="-110" dirty="0">
                <a:latin typeface="Symbola"/>
                <a:cs typeface="Symbola"/>
              </a:rPr>
              <a:t> </a:t>
            </a:r>
            <a:r>
              <a:rPr sz="1400" spc="130" dirty="0">
                <a:latin typeface="Symbola"/>
                <a:cs typeface="Symbola"/>
              </a:rPr>
              <a:t>𝟎𝟏𝟒𝟔</a:t>
            </a:r>
            <a:r>
              <a:rPr sz="1400" spc="-20" dirty="0">
                <a:latin typeface="Symbola"/>
                <a:cs typeface="Symbola"/>
              </a:rPr>
              <a:t> </a:t>
            </a:r>
            <a:r>
              <a:rPr sz="1400" spc="195" dirty="0">
                <a:latin typeface="Symbola"/>
                <a:cs typeface="Symbola"/>
              </a:rPr>
              <a:t>𝒈</a:t>
            </a:r>
            <a:endParaRPr sz="1400">
              <a:latin typeface="Symbola"/>
              <a:cs typeface="Symbol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75980" y="936345"/>
            <a:ext cx="2151529" cy="339642"/>
            <a:chOff x="723900" y="1460004"/>
            <a:chExt cx="1778000" cy="52959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900" y="1460004"/>
              <a:ext cx="1777745" cy="529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96289" y="1531492"/>
              <a:ext cx="1621155" cy="388620"/>
            </a:xfrm>
            <a:custGeom>
              <a:avLst/>
              <a:gdLst/>
              <a:ahLst/>
              <a:cxnLst/>
              <a:rect l="l" t="t" r="r" b="b"/>
              <a:pathLst>
                <a:path w="1621155" h="388619">
                  <a:moveTo>
                    <a:pt x="1398270" y="0"/>
                  </a:moveTo>
                  <a:lnTo>
                    <a:pt x="64769" y="0"/>
                  </a:lnTo>
                  <a:lnTo>
                    <a:pt x="39556" y="5101"/>
                  </a:lnTo>
                  <a:lnTo>
                    <a:pt x="18969" y="19002"/>
                  </a:lnTo>
                  <a:lnTo>
                    <a:pt x="5089" y="39594"/>
                  </a:lnTo>
                  <a:lnTo>
                    <a:pt x="0" y="64770"/>
                  </a:lnTo>
                  <a:lnTo>
                    <a:pt x="0" y="323850"/>
                  </a:lnTo>
                  <a:lnTo>
                    <a:pt x="5089" y="349079"/>
                  </a:lnTo>
                  <a:lnTo>
                    <a:pt x="18969" y="369665"/>
                  </a:lnTo>
                  <a:lnTo>
                    <a:pt x="39556" y="383536"/>
                  </a:lnTo>
                  <a:lnTo>
                    <a:pt x="64769" y="388620"/>
                  </a:lnTo>
                  <a:lnTo>
                    <a:pt x="1398270" y="388620"/>
                  </a:lnTo>
                  <a:lnTo>
                    <a:pt x="1423499" y="383536"/>
                  </a:lnTo>
                  <a:lnTo>
                    <a:pt x="1444085" y="369665"/>
                  </a:lnTo>
                  <a:lnTo>
                    <a:pt x="1457956" y="349079"/>
                  </a:lnTo>
                  <a:lnTo>
                    <a:pt x="1463040" y="323850"/>
                  </a:lnTo>
                  <a:lnTo>
                    <a:pt x="1621028" y="286512"/>
                  </a:lnTo>
                  <a:lnTo>
                    <a:pt x="1463040" y="226695"/>
                  </a:lnTo>
                  <a:lnTo>
                    <a:pt x="1463040" y="64770"/>
                  </a:lnTo>
                  <a:lnTo>
                    <a:pt x="1457956" y="39594"/>
                  </a:lnTo>
                  <a:lnTo>
                    <a:pt x="1444085" y="19002"/>
                  </a:lnTo>
                  <a:lnTo>
                    <a:pt x="1423499" y="5101"/>
                  </a:lnTo>
                  <a:lnTo>
                    <a:pt x="139827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6289" y="1531492"/>
              <a:ext cx="1621155" cy="388620"/>
            </a:xfrm>
            <a:custGeom>
              <a:avLst/>
              <a:gdLst/>
              <a:ahLst/>
              <a:cxnLst/>
              <a:rect l="l" t="t" r="r" b="b"/>
              <a:pathLst>
                <a:path w="1621155" h="388619">
                  <a:moveTo>
                    <a:pt x="0" y="64770"/>
                  </a:moveTo>
                  <a:lnTo>
                    <a:pt x="5089" y="39594"/>
                  </a:lnTo>
                  <a:lnTo>
                    <a:pt x="18969" y="19002"/>
                  </a:lnTo>
                  <a:lnTo>
                    <a:pt x="39556" y="5101"/>
                  </a:lnTo>
                  <a:lnTo>
                    <a:pt x="64769" y="0"/>
                  </a:lnTo>
                  <a:lnTo>
                    <a:pt x="853440" y="0"/>
                  </a:lnTo>
                  <a:lnTo>
                    <a:pt x="1219199" y="0"/>
                  </a:lnTo>
                  <a:lnTo>
                    <a:pt x="1398270" y="0"/>
                  </a:lnTo>
                  <a:lnTo>
                    <a:pt x="1423499" y="5101"/>
                  </a:lnTo>
                  <a:lnTo>
                    <a:pt x="1444085" y="19002"/>
                  </a:lnTo>
                  <a:lnTo>
                    <a:pt x="1457956" y="39594"/>
                  </a:lnTo>
                  <a:lnTo>
                    <a:pt x="1463040" y="64770"/>
                  </a:lnTo>
                  <a:lnTo>
                    <a:pt x="1463040" y="226695"/>
                  </a:lnTo>
                  <a:lnTo>
                    <a:pt x="1621028" y="286512"/>
                  </a:lnTo>
                  <a:lnTo>
                    <a:pt x="1463040" y="323850"/>
                  </a:lnTo>
                  <a:lnTo>
                    <a:pt x="1457956" y="349079"/>
                  </a:lnTo>
                  <a:lnTo>
                    <a:pt x="1444085" y="369665"/>
                  </a:lnTo>
                  <a:lnTo>
                    <a:pt x="1423499" y="383536"/>
                  </a:lnTo>
                  <a:lnTo>
                    <a:pt x="1398270" y="388620"/>
                  </a:lnTo>
                  <a:lnTo>
                    <a:pt x="1219199" y="388620"/>
                  </a:lnTo>
                  <a:lnTo>
                    <a:pt x="853440" y="388620"/>
                  </a:lnTo>
                  <a:lnTo>
                    <a:pt x="64769" y="388620"/>
                  </a:lnTo>
                  <a:lnTo>
                    <a:pt x="39556" y="383536"/>
                  </a:lnTo>
                  <a:lnTo>
                    <a:pt x="18969" y="369665"/>
                  </a:lnTo>
                  <a:lnTo>
                    <a:pt x="5089" y="349079"/>
                  </a:lnTo>
                  <a:lnTo>
                    <a:pt x="0" y="323850"/>
                  </a:lnTo>
                  <a:lnTo>
                    <a:pt x="0" y="226695"/>
                  </a:lnTo>
                  <a:lnTo>
                    <a:pt x="0" y="64770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39449" y="1011432"/>
            <a:ext cx="141539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Molarity</a:t>
            </a:r>
            <a:r>
              <a:rPr sz="1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(M)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27218" y="1538488"/>
            <a:ext cx="3540034" cy="371000"/>
            <a:chOff x="3906520" y="2398902"/>
            <a:chExt cx="2925445" cy="578485"/>
          </a:xfrm>
        </p:grpSpPr>
        <p:sp>
          <p:nvSpPr>
            <p:cNvPr id="22" name="object 22"/>
            <p:cNvSpPr/>
            <p:nvPr/>
          </p:nvSpPr>
          <p:spPr>
            <a:xfrm>
              <a:off x="3983609" y="2475953"/>
              <a:ext cx="2771775" cy="424815"/>
            </a:xfrm>
            <a:custGeom>
              <a:avLst/>
              <a:gdLst/>
              <a:ahLst/>
              <a:cxnLst/>
              <a:rect l="l" t="t" r="r" b="b"/>
              <a:pathLst>
                <a:path w="2771775" h="424814">
                  <a:moveTo>
                    <a:pt x="2771266" y="0"/>
                  </a:moveTo>
                  <a:lnTo>
                    <a:pt x="0" y="0"/>
                  </a:lnTo>
                  <a:lnTo>
                    <a:pt x="0" y="424345"/>
                  </a:lnTo>
                  <a:lnTo>
                    <a:pt x="2771266" y="424345"/>
                  </a:lnTo>
                  <a:lnTo>
                    <a:pt x="277126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12870" y="2405252"/>
              <a:ext cx="2912745" cy="71120"/>
            </a:xfrm>
            <a:custGeom>
              <a:avLst/>
              <a:gdLst/>
              <a:ahLst/>
              <a:cxnLst/>
              <a:rect l="l" t="t" r="r" b="b"/>
              <a:pathLst>
                <a:path w="2912745" h="71119">
                  <a:moveTo>
                    <a:pt x="2912745" y="0"/>
                  </a:moveTo>
                  <a:lnTo>
                    <a:pt x="0" y="0"/>
                  </a:lnTo>
                  <a:lnTo>
                    <a:pt x="70738" y="70738"/>
                  </a:lnTo>
                  <a:lnTo>
                    <a:pt x="2842005" y="70738"/>
                  </a:lnTo>
                  <a:lnTo>
                    <a:pt x="2912745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12870" y="2900298"/>
              <a:ext cx="2912745" cy="71120"/>
            </a:xfrm>
            <a:custGeom>
              <a:avLst/>
              <a:gdLst/>
              <a:ahLst/>
              <a:cxnLst/>
              <a:rect l="l" t="t" r="r" b="b"/>
              <a:pathLst>
                <a:path w="2912745" h="71119">
                  <a:moveTo>
                    <a:pt x="2842005" y="0"/>
                  </a:moveTo>
                  <a:lnTo>
                    <a:pt x="70738" y="0"/>
                  </a:lnTo>
                  <a:lnTo>
                    <a:pt x="0" y="70738"/>
                  </a:lnTo>
                  <a:lnTo>
                    <a:pt x="2912745" y="70738"/>
                  </a:lnTo>
                  <a:lnTo>
                    <a:pt x="284200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12870" y="2405252"/>
              <a:ext cx="71120" cy="565785"/>
            </a:xfrm>
            <a:custGeom>
              <a:avLst/>
              <a:gdLst/>
              <a:ahLst/>
              <a:cxnLst/>
              <a:rect l="l" t="t" r="r" b="b"/>
              <a:pathLst>
                <a:path w="71120" h="565785">
                  <a:moveTo>
                    <a:pt x="0" y="0"/>
                  </a:moveTo>
                  <a:lnTo>
                    <a:pt x="0" y="565784"/>
                  </a:lnTo>
                  <a:lnTo>
                    <a:pt x="70738" y="495046"/>
                  </a:lnTo>
                  <a:lnTo>
                    <a:pt x="70738" y="70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54876" y="2405252"/>
              <a:ext cx="71120" cy="565785"/>
            </a:xfrm>
            <a:custGeom>
              <a:avLst/>
              <a:gdLst/>
              <a:ahLst/>
              <a:cxnLst/>
              <a:rect l="l" t="t" r="r" b="b"/>
              <a:pathLst>
                <a:path w="71120" h="565785">
                  <a:moveTo>
                    <a:pt x="70739" y="0"/>
                  </a:moveTo>
                  <a:lnTo>
                    <a:pt x="0" y="70738"/>
                  </a:lnTo>
                  <a:lnTo>
                    <a:pt x="0" y="495046"/>
                  </a:lnTo>
                  <a:lnTo>
                    <a:pt x="70739" y="565784"/>
                  </a:lnTo>
                  <a:lnTo>
                    <a:pt x="70739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12870" y="2405252"/>
              <a:ext cx="2912745" cy="565785"/>
            </a:xfrm>
            <a:custGeom>
              <a:avLst/>
              <a:gdLst/>
              <a:ahLst/>
              <a:cxnLst/>
              <a:rect l="l" t="t" r="r" b="b"/>
              <a:pathLst>
                <a:path w="2912745" h="565785">
                  <a:moveTo>
                    <a:pt x="0" y="0"/>
                  </a:moveTo>
                  <a:lnTo>
                    <a:pt x="2912745" y="0"/>
                  </a:lnTo>
                  <a:lnTo>
                    <a:pt x="2912745" y="565784"/>
                  </a:lnTo>
                  <a:lnTo>
                    <a:pt x="0" y="565784"/>
                  </a:lnTo>
                  <a:lnTo>
                    <a:pt x="0" y="0"/>
                  </a:lnTo>
                  <a:close/>
                </a:path>
                <a:path w="2912745" h="565785">
                  <a:moveTo>
                    <a:pt x="0" y="0"/>
                  </a:moveTo>
                  <a:lnTo>
                    <a:pt x="70738" y="70738"/>
                  </a:lnTo>
                </a:path>
                <a:path w="2912745" h="565785">
                  <a:moveTo>
                    <a:pt x="0" y="565784"/>
                  </a:moveTo>
                  <a:lnTo>
                    <a:pt x="70738" y="495046"/>
                  </a:lnTo>
                </a:path>
                <a:path w="2912745" h="565785">
                  <a:moveTo>
                    <a:pt x="2912745" y="0"/>
                  </a:moveTo>
                  <a:lnTo>
                    <a:pt x="2842005" y="70738"/>
                  </a:lnTo>
                </a:path>
                <a:path w="2912745" h="565785">
                  <a:moveTo>
                    <a:pt x="2912745" y="565784"/>
                  </a:moveTo>
                  <a:lnTo>
                    <a:pt x="2842005" y="495046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20502" y="1587928"/>
            <a:ext cx="3354081" cy="367408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178560">
              <a:lnSpc>
                <a:spcPts val="985"/>
              </a:lnSpc>
              <a:spcBef>
                <a:spcPts val="265"/>
              </a:spcBef>
            </a:pPr>
            <a:r>
              <a:rPr sz="1000" spc="10" dirty="0">
                <a:latin typeface="Symbola"/>
                <a:cs typeface="Symbola"/>
              </a:rPr>
              <a:t>𝒎𝑴𝒐𝒍𝒆𝒔</a:t>
            </a:r>
            <a:r>
              <a:rPr sz="1000" spc="100" dirty="0">
                <a:latin typeface="Symbola"/>
                <a:cs typeface="Symbola"/>
              </a:rPr>
              <a:t> </a:t>
            </a:r>
            <a:r>
              <a:rPr sz="1000" spc="125" dirty="0">
                <a:latin typeface="Symbola"/>
                <a:cs typeface="Symbola"/>
              </a:rPr>
              <a:t>𝒐𝒇</a:t>
            </a:r>
            <a:r>
              <a:rPr sz="1000" spc="70" dirty="0">
                <a:latin typeface="Symbola"/>
                <a:cs typeface="Symbola"/>
              </a:rPr>
              <a:t> </a:t>
            </a:r>
            <a:r>
              <a:rPr sz="1000" spc="10" dirty="0">
                <a:latin typeface="Symbola"/>
                <a:cs typeface="Symbola"/>
              </a:rPr>
              <a:t>𝒔𝒐𝒍𝒖𝒕</a:t>
            </a:r>
            <a:r>
              <a:rPr sz="1000" spc="75" dirty="0">
                <a:latin typeface="Symbola"/>
                <a:cs typeface="Symbola"/>
              </a:rPr>
              <a:t> </a:t>
            </a:r>
            <a:r>
              <a:rPr sz="1000" spc="-10" dirty="0">
                <a:latin typeface="Symbola"/>
                <a:cs typeface="Symbola"/>
              </a:rPr>
              <a:t>(𝑚𝑚𝑜𝑙)</a:t>
            </a:r>
            <a:endParaRPr sz="1000">
              <a:latin typeface="Symbola"/>
              <a:cs typeface="Symbola"/>
            </a:endParaRPr>
          </a:p>
          <a:p>
            <a:pPr marL="108585">
              <a:lnSpc>
                <a:spcPts val="720"/>
              </a:lnSpc>
            </a:pPr>
            <a:r>
              <a:rPr sz="1000" spc="10" dirty="0">
                <a:latin typeface="Symbola"/>
                <a:cs typeface="Symbola"/>
              </a:rPr>
              <a:t>𝐌</a:t>
            </a:r>
            <a:r>
              <a:rPr sz="1000" spc="245" dirty="0">
                <a:latin typeface="Symbola"/>
                <a:cs typeface="Symbola"/>
              </a:rPr>
              <a:t> </a:t>
            </a:r>
            <a:r>
              <a:rPr sz="1000" spc="10" dirty="0">
                <a:latin typeface="Symbola"/>
                <a:cs typeface="Symbola"/>
              </a:rPr>
              <a:t>(𝑴𝒐𝒍𝒂𝒓𝒊𝒕𝒚</a:t>
            </a:r>
            <a:r>
              <a:rPr sz="1000" spc="5" dirty="0">
                <a:latin typeface="Symbola"/>
                <a:cs typeface="Symbola"/>
              </a:rPr>
              <a:t> </a:t>
            </a:r>
            <a:r>
              <a:rPr sz="1000" spc="70" dirty="0">
                <a:latin typeface="Symbola"/>
                <a:cs typeface="Symbola"/>
              </a:rPr>
              <a:t>)</a:t>
            </a:r>
            <a:r>
              <a:rPr sz="1000" spc="60" dirty="0">
                <a:latin typeface="Symbola"/>
                <a:cs typeface="Symbola"/>
              </a:rPr>
              <a:t> </a:t>
            </a:r>
            <a:r>
              <a:rPr sz="1000" spc="-50" dirty="0">
                <a:latin typeface="Symbola"/>
                <a:cs typeface="Symbola"/>
              </a:rPr>
              <a:t>=</a:t>
            </a:r>
            <a:endParaRPr sz="1000">
              <a:latin typeface="Symbola"/>
              <a:cs typeface="Symbola"/>
            </a:endParaRPr>
          </a:p>
          <a:p>
            <a:pPr marL="1160145">
              <a:lnSpc>
                <a:spcPts val="935"/>
              </a:lnSpc>
            </a:pPr>
            <a:r>
              <a:rPr sz="1000" dirty="0">
                <a:latin typeface="Symbola"/>
                <a:cs typeface="Symbola"/>
              </a:rPr>
              <a:t>𝑽𝒐𝒍𝒖𝒎𝒆</a:t>
            </a:r>
            <a:r>
              <a:rPr sz="1000" spc="60" dirty="0">
                <a:latin typeface="Symbola"/>
                <a:cs typeface="Symbola"/>
              </a:rPr>
              <a:t> </a:t>
            </a:r>
            <a:r>
              <a:rPr sz="1000" spc="125" dirty="0">
                <a:latin typeface="Symbola"/>
                <a:cs typeface="Symbola"/>
              </a:rPr>
              <a:t>𝒐𝒇</a:t>
            </a:r>
            <a:r>
              <a:rPr sz="1000" spc="45" dirty="0">
                <a:latin typeface="Symbola"/>
                <a:cs typeface="Symbola"/>
              </a:rPr>
              <a:t> </a:t>
            </a:r>
            <a:r>
              <a:rPr sz="1000" dirty="0">
                <a:latin typeface="Symbola"/>
                <a:cs typeface="Symbola"/>
              </a:rPr>
              <a:t>𝒔𝒐𝒍𝒖𝒕𝒊𝒐𝒏</a:t>
            </a:r>
            <a:r>
              <a:rPr sz="1000" spc="65" dirty="0">
                <a:latin typeface="Symbola"/>
                <a:cs typeface="Symbola"/>
              </a:rPr>
              <a:t> </a:t>
            </a:r>
            <a:r>
              <a:rPr sz="1000" spc="-20" dirty="0">
                <a:latin typeface="Symbola"/>
                <a:cs typeface="Symbola"/>
              </a:rPr>
              <a:t>(𝑚𝐿)</a:t>
            </a:r>
            <a:endParaRPr sz="1000">
              <a:latin typeface="Symbola"/>
              <a:cs typeface="Symbol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25143" y="1728183"/>
            <a:ext cx="1821116" cy="4887"/>
          </a:xfrm>
          <a:custGeom>
            <a:avLst/>
            <a:gdLst/>
            <a:ahLst/>
            <a:cxnLst/>
            <a:rect l="l" t="t" r="r" b="b"/>
            <a:pathLst>
              <a:path w="1504950" h="7619">
                <a:moveTo>
                  <a:pt x="1504441" y="0"/>
                </a:moveTo>
                <a:lnTo>
                  <a:pt x="0" y="0"/>
                </a:lnTo>
                <a:lnTo>
                  <a:pt x="0" y="7619"/>
                </a:lnTo>
                <a:lnTo>
                  <a:pt x="1504441" y="7619"/>
                </a:lnTo>
                <a:lnTo>
                  <a:pt x="1504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863685" y="1545819"/>
            <a:ext cx="3407101" cy="388511"/>
            <a:chOff x="713740" y="2410332"/>
            <a:chExt cx="2815590" cy="605790"/>
          </a:xfrm>
        </p:grpSpPr>
        <p:sp>
          <p:nvSpPr>
            <p:cNvPr id="31" name="object 31"/>
            <p:cNvSpPr/>
            <p:nvPr/>
          </p:nvSpPr>
          <p:spPr>
            <a:xfrm>
              <a:off x="794219" y="2490787"/>
              <a:ext cx="2654935" cy="445134"/>
            </a:xfrm>
            <a:custGeom>
              <a:avLst/>
              <a:gdLst/>
              <a:ahLst/>
              <a:cxnLst/>
              <a:rect l="l" t="t" r="r" b="b"/>
              <a:pathLst>
                <a:path w="2654935" h="445135">
                  <a:moveTo>
                    <a:pt x="2654554" y="0"/>
                  </a:moveTo>
                  <a:lnTo>
                    <a:pt x="0" y="0"/>
                  </a:lnTo>
                  <a:lnTo>
                    <a:pt x="0" y="444817"/>
                  </a:lnTo>
                  <a:lnTo>
                    <a:pt x="2654554" y="444817"/>
                  </a:lnTo>
                  <a:lnTo>
                    <a:pt x="265455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0090" y="2416682"/>
              <a:ext cx="2802890" cy="74295"/>
            </a:xfrm>
            <a:custGeom>
              <a:avLst/>
              <a:gdLst/>
              <a:ahLst/>
              <a:cxnLst/>
              <a:rect l="l" t="t" r="r" b="b"/>
              <a:pathLst>
                <a:path w="2802890" h="74294">
                  <a:moveTo>
                    <a:pt x="2802890" y="0"/>
                  </a:moveTo>
                  <a:lnTo>
                    <a:pt x="0" y="0"/>
                  </a:lnTo>
                  <a:lnTo>
                    <a:pt x="74129" y="74041"/>
                  </a:lnTo>
                  <a:lnTo>
                    <a:pt x="2728722" y="74041"/>
                  </a:lnTo>
                  <a:lnTo>
                    <a:pt x="280289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0090" y="2935604"/>
              <a:ext cx="2802890" cy="74295"/>
            </a:xfrm>
            <a:custGeom>
              <a:avLst/>
              <a:gdLst/>
              <a:ahLst/>
              <a:cxnLst/>
              <a:rect l="l" t="t" r="r" b="b"/>
              <a:pathLst>
                <a:path w="2802890" h="74294">
                  <a:moveTo>
                    <a:pt x="2728722" y="0"/>
                  </a:moveTo>
                  <a:lnTo>
                    <a:pt x="74129" y="0"/>
                  </a:lnTo>
                  <a:lnTo>
                    <a:pt x="0" y="74168"/>
                  </a:lnTo>
                  <a:lnTo>
                    <a:pt x="2802890" y="74168"/>
                  </a:lnTo>
                  <a:lnTo>
                    <a:pt x="2728722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0090" y="2416682"/>
              <a:ext cx="74295" cy="593090"/>
            </a:xfrm>
            <a:custGeom>
              <a:avLst/>
              <a:gdLst/>
              <a:ahLst/>
              <a:cxnLst/>
              <a:rect l="l" t="t" r="r" b="b"/>
              <a:pathLst>
                <a:path w="74295" h="593089">
                  <a:moveTo>
                    <a:pt x="0" y="0"/>
                  </a:moveTo>
                  <a:lnTo>
                    <a:pt x="0" y="593090"/>
                  </a:lnTo>
                  <a:lnTo>
                    <a:pt x="74129" y="518922"/>
                  </a:lnTo>
                  <a:lnTo>
                    <a:pt x="74129" y="74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48812" y="2416682"/>
              <a:ext cx="74295" cy="593090"/>
            </a:xfrm>
            <a:custGeom>
              <a:avLst/>
              <a:gdLst/>
              <a:ahLst/>
              <a:cxnLst/>
              <a:rect l="l" t="t" r="r" b="b"/>
              <a:pathLst>
                <a:path w="74295" h="593089">
                  <a:moveTo>
                    <a:pt x="74167" y="0"/>
                  </a:moveTo>
                  <a:lnTo>
                    <a:pt x="0" y="74041"/>
                  </a:lnTo>
                  <a:lnTo>
                    <a:pt x="0" y="518922"/>
                  </a:lnTo>
                  <a:lnTo>
                    <a:pt x="74167" y="593090"/>
                  </a:lnTo>
                  <a:lnTo>
                    <a:pt x="74167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0090" y="2416682"/>
              <a:ext cx="2802890" cy="593090"/>
            </a:xfrm>
            <a:custGeom>
              <a:avLst/>
              <a:gdLst/>
              <a:ahLst/>
              <a:cxnLst/>
              <a:rect l="l" t="t" r="r" b="b"/>
              <a:pathLst>
                <a:path w="2802890" h="593089">
                  <a:moveTo>
                    <a:pt x="0" y="0"/>
                  </a:moveTo>
                  <a:lnTo>
                    <a:pt x="2802890" y="0"/>
                  </a:lnTo>
                  <a:lnTo>
                    <a:pt x="2802890" y="593090"/>
                  </a:lnTo>
                  <a:lnTo>
                    <a:pt x="0" y="593090"/>
                  </a:lnTo>
                  <a:lnTo>
                    <a:pt x="0" y="0"/>
                  </a:lnTo>
                  <a:close/>
                </a:path>
                <a:path w="2802890" h="593089">
                  <a:moveTo>
                    <a:pt x="0" y="0"/>
                  </a:moveTo>
                  <a:lnTo>
                    <a:pt x="74129" y="74041"/>
                  </a:lnTo>
                </a:path>
                <a:path w="2802890" h="593089">
                  <a:moveTo>
                    <a:pt x="0" y="593090"/>
                  </a:moveTo>
                  <a:lnTo>
                    <a:pt x="74129" y="518922"/>
                  </a:lnTo>
                </a:path>
                <a:path w="2802890" h="593089">
                  <a:moveTo>
                    <a:pt x="2802890" y="0"/>
                  </a:moveTo>
                  <a:lnTo>
                    <a:pt x="2728722" y="74041"/>
                  </a:lnTo>
                </a:path>
                <a:path w="2802890" h="593089">
                  <a:moveTo>
                    <a:pt x="2802890" y="593090"/>
                  </a:moveTo>
                  <a:lnTo>
                    <a:pt x="2728722" y="518922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61073" y="1597376"/>
            <a:ext cx="3212694" cy="372538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231265">
              <a:lnSpc>
                <a:spcPts val="985"/>
              </a:lnSpc>
              <a:spcBef>
                <a:spcPts val="305"/>
              </a:spcBef>
            </a:pPr>
            <a:r>
              <a:rPr sz="1000" spc="55" dirty="0">
                <a:latin typeface="Symbola"/>
                <a:cs typeface="Symbola"/>
              </a:rPr>
              <a:t>𝑴𝒐𝒍𝒆𝒔</a:t>
            </a:r>
            <a:r>
              <a:rPr sz="1000" spc="30" dirty="0">
                <a:latin typeface="Symbola"/>
                <a:cs typeface="Symbola"/>
              </a:rPr>
              <a:t> </a:t>
            </a:r>
            <a:r>
              <a:rPr sz="1000" spc="125" dirty="0">
                <a:latin typeface="Symbola"/>
                <a:cs typeface="Symbola"/>
              </a:rPr>
              <a:t>𝒐𝒇</a:t>
            </a:r>
            <a:r>
              <a:rPr sz="1000" spc="40" dirty="0">
                <a:latin typeface="Symbola"/>
                <a:cs typeface="Symbola"/>
              </a:rPr>
              <a:t> </a:t>
            </a:r>
            <a:r>
              <a:rPr sz="1000" dirty="0">
                <a:latin typeface="Symbola"/>
                <a:cs typeface="Symbola"/>
              </a:rPr>
              <a:t>𝒔𝒐𝒍𝒖𝒕</a:t>
            </a:r>
            <a:r>
              <a:rPr sz="1000" spc="30" dirty="0">
                <a:latin typeface="Symbola"/>
                <a:cs typeface="Symbola"/>
              </a:rPr>
              <a:t> </a:t>
            </a:r>
            <a:r>
              <a:rPr sz="1500" spc="-30" baseline="2777" dirty="0">
                <a:latin typeface="Symbola"/>
                <a:cs typeface="Symbola"/>
              </a:rPr>
              <a:t>(</a:t>
            </a:r>
            <a:r>
              <a:rPr sz="1000" spc="-20" dirty="0">
                <a:latin typeface="Symbola"/>
                <a:cs typeface="Symbola"/>
              </a:rPr>
              <a:t>𝑚𝑜𝑙</a:t>
            </a:r>
            <a:r>
              <a:rPr sz="1500" spc="-30" baseline="2777" dirty="0">
                <a:latin typeface="Symbola"/>
                <a:cs typeface="Symbola"/>
              </a:rPr>
              <a:t>)</a:t>
            </a:r>
            <a:endParaRPr sz="1500" baseline="2777">
              <a:latin typeface="Symbola"/>
              <a:cs typeface="Symbola"/>
            </a:endParaRPr>
          </a:p>
          <a:p>
            <a:pPr marL="101600">
              <a:lnSpc>
                <a:spcPts val="720"/>
              </a:lnSpc>
            </a:pPr>
            <a:r>
              <a:rPr sz="1000" spc="10" dirty="0">
                <a:latin typeface="Symbola"/>
                <a:cs typeface="Symbola"/>
              </a:rPr>
              <a:t>𝐌</a:t>
            </a:r>
            <a:r>
              <a:rPr sz="1000" spc="235" dirty="0">
                <a:latin typeface="Symbola"/>
                <a:cs typeface="Symbola"/>
              </a:rPr>
              <a:t> </a:t>
            </a:r>
            <a:r>
              <a:rPr sz="1500" spc="15" baseline="2777" dirty="0">
                <a:latin typeface="Symbola"/>
                <a:cs typeface="Symbola"/>
              </a:rPr>
              <a:t>(</a:t>
            </a:r>
            <a:r>
              <a:rPr sz="1000" spc="10" dirty="0">
                <a:latin typeface="Symbola"/>
                <a:cs typeface="Symbola"/>
              </a:rPr>
              <a:t>𝑴𝒐𝒍𝒂𝒓𝒊𝒕𝒚</a:t>
            </a:r>
            <a:r>
              <a:rPr sz="1000" spc="5" dirty="0">
                <a:latin typeface="Symbola"/>
                <a:cs typeface="Symbola"/>
              </a:rPr>
              <a:t> </a:t>
            </a:r>
            <a:r>
              <a:rPr sz="1500" spc="104" baseline="2777" dirty="0">
                <a:latin typeface="Symbola"/>
                <a:cs typeface="Symbola"/>
              </a:rPr>
              <a:t>)</a:t>
            </a:r>
            <a:r>
              <a:rPr sz="1500" spc="97" baseline="2777" dirty="0">
                <a:latin typeface="Symbola"/>
                <a:cs typeface="Symbola"/>
              </a:rPr>
              <a:t> </a:t>
            </a:r>
            <a:r>
              <a:rPr sz="1000" spc="-50" dirty="0">
                <a:latin typeface="Symbola"/>
                <a:cs typeface="Symbola"/>
              </a:rPr>
              <a:t>=</a:t>
            </a:r>
            <a:endParaRPr sz="1000">
              <a:latin typeface="Symbola"/>
              <a:cs typeface="Symbola"/>
            </a:endParaRPr>
          </a:p>
          <a:p>
            <a:pPr marL="1153160">
              <a:lnSpc>
                <a:spcPts val="935"/>
              </a:lnSpc>
            </a:pPr>
            <a:r>
              <a:rPr sz="1000" dirty="0">
                <a:latin typeface="Symbola"/>
                <a:cs typeface="Symbola"/>
              </a:rPr>
              <a:t>𝑽𝒐𝒍𝒖𝒎𝒆</a:t>
            </a:r>
            <a:r>
              <a:rPr sz="1000" spc="60" dirty="0">
                <a:latin typeface="Symbola"/>
                <a:cs typeface="Symbola"/>
              </a:rPr>
              <a:t> </a:t>
            </a:r>
            <a:r>
              <a:rPr sz="1000" spc="125" dirty="0">
                <a:latin typeface="Symbola"/>
                <a:cs typeface="Symbola"/>
              </a:rPr>
              <a:t>𝒐𝒇</a:t>
            </a:r>
            <a:r>
              <a:rPr sz="1000" spc="45" dirty="0">
                <a:latin typeface="Symbola"/>
                <a:cs typeface="Symbola"/>
              </a:rPr>
              <a:t> </a:t>
            </a:r>
            <a:r>
              <a:rPr sz="1000" dirty="0">
                <a:latin typeface="Symbola"/>
                <a:cs typeface="Symbola"/>
              </a:rPr>
              <a:t>𝒔𝒐𝒍𝒖𝒕𝒊𝒐𝒏</a:t>
            </a:r>
            <a:r>
              <a:rPr sz="1000" spc="65" dirty="0">
                <a:latin typeface="Symbola"/>
                <a:cs typeface="Symbola"/>
              </a:rPr>
              <a:t> </a:t>
            </a:r>
            <a:r>
              <a:rPr sz="1500" spc="-37" baseline="2777" dirty="0">
                <a:latin typeface="Symbola"/>
                <a:cs typeface="Symbola"/>
              </a:rPr>
              <a:t>(</a:t>
            </a:r>
            <a:r>
              <a:rPr sz="1000" spc="-25" dirty="0">
                <a:latin typeface="Symbola"/>
                <a:cs typeface="Symbola"/>
              </a:rPr>
              <a:t>𝐿</a:t>
            </a:r>
            <a:r>
              <a:rPr sz="1500" spc="-37" baseline="2777" dirty="0">
                <a:latin typeface="Symbola"/>
                <a:cs typeface="Symbola"/>
              </a:rPr>
              <a:t>)</a:t>
            </a:r>
            <a:endParaRPr sz="1500" baseline="2777">
              <a:latin typeface="Symbola"/>
              <a:cs typeface="Symbol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357154" y="1740889"/>
            <a:ext cx="1692024" cy="4887"/>
          </a:xfrm>
          <a:custGeom>
            <a:avLst/>
            <a:gdLst/>
            <a:ahLst/>
            <a:cxnLst/>
            <a:rect l="l" t="t" r="r" b="b"/>
            <a:pathLst>
              <a:path w="1398270" h="7619">
                <a:moveTo>
                  <a:pt x="1397762" y="0"/>
                </a:moveTo>
                <a:lnTo>
                  <a:pt x="0" y="0"/>
                </a:lnTo>
                <a:lnTo>
                  <a:pt x="0" y="7620"/>
                </a:lnTo>
                <a:lnTo>
                  <a:pt x="1397762" y="7620"/>
                </a:lnTo>
                <a:lnTo>
                  <a:pt x="1397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1440756" y="1964466"/>
            <a:ext cx="6654373" cy="768878"/>
            <a:chOff x="1190625" y="3063112"/>
            <a:chExt cx="5499100" cy="1198880"/>
          </a:xfrm>
        </p:grpSpPr>
        <p:sp>
          <p:nvSpPr>
            <p:cNvPr id="40" name="object 40"/>
            <p:cNvSpPr/>
            <p:nvPr/>
          </p:nvSpPr>
          <p:spPr>
            <a:xfrm>
              <a:off x="1345184" y="3217671"/>
              <a:ext cx="5189855" cy="889635"/>
            </a:xfrm>
            <a:custGeom>
              <a:avLst/>
              <a:gdLst/>
              <a:ahLst/>
              <a:cxnLst/>
              <a:rect l="l" t="t" r="r" b="b"/>
              <a:pathLst>
                <a:path w="5189855" h="889635">
                  <a:moveTo>
                    <a:pt x="5189854" y="0"/>
                  </a:moveTo>
                  <a:lnTo>
                    <a:pt x="0" y="0"/>
                  </a:lnTo>
                  <a:lnTo>
                    <a:pt x="0" y="889634"/>
                  </a:lnTo>
                  <a:lnTo>
                    <a:pt x="5189854" y="889634"/>
                  </a:lnTo>
                  <a:lnTo>
                    <a:pt x="518985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96975" y="3069462"/>
              <a:ext cx="5486400" cy="148590"/>
            </a:xfrm>
            <a:custGeom>
              <a:avLst/>
              <a:gdLst/>
              <a:ahLst/>
              <a:cxnLst/>
              <a:rect l="l" t="t" r="r" b="b"/>
              <a:pathLst>
                <a:path w="5486400" h="148589">
                  <a:moveTo>
                    <a:pt x="5486400" y="0"/>
                  </a:moveTo>
                  <a:lnTo>
                    <a:pt x="0" y="0"/>
                  </a:lnTo>
                  <a:lnTo>
                    <a:pt x="148209" y="148209"/>
                  </a:lnTo>
                  <a:lnTo>
                    <a:pt x="5338191" y="148209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96975" y="4107306"/>
              <a:ext cx="5486400" cy="148590"/>
            </a:xfrm>
            <a:custGeom>
              <a:avLst/>
              <a:gdLst/>
              <a:ahLst/>
              <a:cxnLst/>
              <a:rect l="l" t="t" r="r" b="b"/>
              <a:pathLst>
                <a:path w="5486400" h="148589">
                  <a:moveTo>
                    <a:pt x="5338191" y="0"/>
                  </a:moveTo>
                  <a:lnTo>
                    <a:pt x="148209" y="0"/>
                  </a:lnTo>
                  <a:lnTo>
                    <a:pt x="0" y="148336"/>
                  </a:lnTo>
                  <a:lnTo>
                    <a:pt x="5486400" y="148336"/>
                  </a:lnTo>
                  <a:lnTo>
                    <a:pt x="5338191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96975" y="3069462"/>
              <a:ext cx="148590" cy="1186180"/>
            </a:xfrm>
            <a:custGeom>
              <a:avLst/>
              <a:gdLst/>
              <a:ahLst/>
              <a:cxnLst/>
              <a:rect l="l" t="t" r="r" b="b"/>
              <a:pathLst>
                <a:path w="148590" h="1186179">
                  <a:moveTo>
                    <a:pt x="0" y="0"/>
                  </a:moveTo>
                  <a:lnTo>
                    <a:pt x="0" y="1186180"/>
                  </a:lnTo>
                  <a:lnTo>
                    <a:pt x="148209" y="1037844"/>
                  </a:lnTo>
                  <a:lnTo>
                    <a:pt x="148209" y="148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35165" y="3069462"/>
              <a:ext cx="148590" cy="1186180"/>
            </a:xfrm>
            <a:custGeom>
              <a:avLst/>
              <a:gdLst/>
              <a:ahLst/>
              <a:cxnLst/>
              <a:rect l="l" t="t" r="r" b="b"/>
              <a:pathLst>
                <a:path w="148590" h="1186179">
                  <a:moveTo>
                    <a:pt x="148208" y="0"/>
                  </a:moveTo>
                  <a:lnTo>
                    <a:pt x="0" y="148209"/>
                  </a:lnTo>
                  <a:lnTo>
                    <a:pt x="0" y="1037844"/>
                  </a:lnTo>
                  <a:lnTo>
                    <a:pt x="148208" y="1186180"/>
                  </a:lnTo>
                  <a:lnTo>
                    <a:pt x="148208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96975" y="3069462"/>
              <a:ext cx="5486400" cy="1186180"/>
            </a:xfrm>
            <a:custGeom>
              <a:avLst/>
              <a:gdLst/>
              <a:ahLst/>
              <a:cxnLst/>
              <a:rect l="l" t="t" r="r" b="b"/>
              <a:pathLst>
                <a:path w="5486400" h="1186179">
                  <a:moveTo>
                    <a:pt x="0" y="0"/>
                  </a:moveTo>
                  <a:lnTo>
                    <a:pt x="5486400" y="0"/>
                  </a:lnTo>
                  <a:lnTo>
                    <a:pt x="5486400" y="1186180"/>
                  </a:lnTo>
                  <a:lnTo>
                    <a:pt x="0" y="1186180"/>
                  </a:lnTo>
                  <a:lnTo>
                    <a:pt x="0" y="0"/>
                  </a:lnTo>
                  <a:close/>
                </a:path>
                <a:path w="5486400" h="1186179">
                  <a:moveTo>
                    <a:pt x="148209" y="148209"/>
                  </a:moveTo>
                  <a:lnTo>
                    <a:pt x="5338191" y="148209"/>
                  </a:lnTo>
                  <a:lnTo>
                    <a:pt x="5338191" y="1037844"/>
                  </a:lnTo>
                  <a:lnTo>
                    <a:pt x="148209" y="1037844"/>
                  </a:lnTo>
                  <a:lnTo>
                    <a:pt x="148209" y="148209"/>
                  </a:lnTo>
                  <a:close/>
                </a:path>
                <a:path w="5486400" h="1186179">
                  <a:moveTo>
                    <a:pt x="0" y="0"/>
                  </a:moveTo>
                  <a:lnTo>
                    <a:pt x="148209" y="148209"/>
                  </a:lnTo>
                </a:path>
                <a:path w="5486400" h="1186179">
                  <a:moveTo>
                    <a:pt x="0" y="1186180"/>
                  </a:moveTo>
                  <a:lnTo>
                    <a:pt x="148209" y="1037844"/>
                  </a:lnTo>
                </a:path>
                <a:path w="5486400" h="1186179">
                  <a:moveTo>
                    <a:pt x="5486400" y="0"/>
                  </a:moveTo>
                  <a:lnTo>
                    <a:pt x="5338191" y="148209"/>
                  </a:lnTo>
                </a:path>
                <a:path w="5486400" h="1186179">
                  <a:moveTo>
                    <a:pt x="5486400" y="1186180"/>
                  </a:moveTo>
                  <a:lnTo>
                    <a:pt x="5338191" y="1037844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800214" y="2279348"/>
            <a:ext cx="121254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10" dirty="0">
                <a:solidFill>
                  <a:srgbClr val="C00000"/>
                </a:solidFill>
                <a:latin typeface="Symbola"/>
                <a:cs typeface="Symbola"/>
              </a:rPr>
              <a:t>𝐌</a:t>
            </a:r>
            <a:r>
              <a:rPr sz="1000" spc="25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500" spc="15" baseline="2777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000" spc="10" dirty="0">
                <a:solidFill>
                  <a:srgbClr val="C00000"/>
                </a:solidFill>
                <a:latin typeface="Symbola"/>
                <a:cs typeface="Symbola"/>
              </a:rPr>
              <a:t>𝑴𝒐𝒍𝒂𝒓𝒊𝒕𝒚</a:t>
            </a:r>
            <a:r>
              <a:rPr sz="1000" spc="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500" spc="104" baseline="2777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r>
              <a:rPr sz="1500" spc="97" baseline="2777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spc="-50" dirty="0">
                <a:solidFill>
                  <a:srgbClr val="C00000"/>
                </a:solidFill>
                <a:latin typeface="Symbola"/>
                <a:cs typeface="Symbola"/>
              </a:rPr>
              <a:t>=</a:t>
            </a:r>
            <a:endParaRPr sz="1000">
              <a:latin typeface="Symbola"/>
              <a:cs typeface="Symbol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73153" y="2196856"/>
            <a:ext cx="1709697" cy="37702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40"/>
              </a:spcBef>
            </a:pPr>
            <a:r>
              <a:rPr sz="1000" spc="55" dirty="0">
                <a:solidFill>
                  <a:srgbClr val="C00000"/>
                </a:solidFill>
                <a:latin typeface="Symbola"/>
                <a:cs typeface="Symbola"/>
              </a:rPr>
              <a:t>𝑴𝒐𝒍𝒆𝒔</a:t>
            </a:r>
            <a:r>
              <a:rPr sz="1000" spc="2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spc="125" dirty="0">
                <a:solidFill>
                  <a:srgbClr val="C00000"/>
                </a:solidFill>
                <a:latin typeface="Symbola"/>
                <a:cs typeface="Symbola"/>
              </a:rPr>
              <a:t>𝒐𝒇</a:t>
            </a:r>
            <a:r>
              <a:rPr sz="1000" spc="2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dirty="0">
                <a:solidFill>
                  <a:srgbClr val="C00000"/>
                </a:solidFill>
                <a:latin typeface="Symbola"/>
                <a:cs typeface="Symbola"/>
              </a:rPr>
              <a:t>𝒔𝒐𝒍𝒖𝒕</a:t>
            </a:r>
            <a:r>
              <a:rPr sz="1000" spc="3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500" spc="-30" baseline="2777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000" spc="-20" dirty="0">
                <a:solidFill>
                  <a:srgbClr val="C00000"/>
                </a:solidFill>
                <a:latin typeface="Symbola"/>
                <a:cs typeface="Symbola"/>
              </a:rPr>
              <a:t>𝒎𝒐𝒍</a:t>
            </a:r>
            <a:r>
              <a:rPr sz="1500" spc="-30" baseline="2777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endParaRPr sz="1500" baseline="2777">
              <a:latin typeface="Symbola"/>
              <a:cs typeface="Symbola"/>
            </a:endParaRPr>
          </a:p>
          <a:p>
            <a:pPr marR="5080" algn="ctr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solidFill>
                  <a:srgbClr val="C00000"/>
                </a:solidFill>
                <a:latin typeface="Symbola"/>
                <a:cs typeface="Symbola"/>
              </a:rPr>
              <a:t>𝑽𝒐𝒍𝒖𝒎𝒆</a:t>
            </a:r>
            <a:r>
              <a:rPr sz="1000" spc="7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spc="125" dirty="0">
                <a:solidFill>
                  <a:srgbClr val="C00000"/>
                </a:solidFill>
                <a:latin typeface="Symbola"/>
                <a:cs typeface="Symbola"/>
              </a:rPr>
              <a:t>𝒐𝒇</a:t>
            </a:r>
            <a:r>
              <a:rPr sz="1000" spc="5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dirty="0">
                <a:solidFill>
                  <a:srgbClr val="C00000"/>
                </a:solidFill>
                <a:latin typeface="Symbola"/>
                <a:cs typeface="Symbola"/>
              </a:rPr>
              <a:t>𝒔𝒐𝒍𝒖𝒕𝒊𝒐𝒏</a:t>
            </a:r>
            <a:r>
              <a:rPr sz="1000" spc="6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500" spc="-37" baseline="2777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000" spc="-25" dirty="0">
                <a:solidFill>
                  <a:srgbClr val="C00000"/>
                </a:solidFill>
                <a:latin typeface="Symbola"/>
                <a:cs typeface="Symbola"/>
              </a:rPr>
              <a:t>𝑳</a:t>
            </a:r>
            <a:r>
              <a:rPr sz="1500" spc="-37" baseline="2777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endParaRPr sz="1500" baseline="2777">
              <a:latin typeface="Symbola"/>
              <a:cs typeface="Symbol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73152" y="2343204"/>
            <a:ext cx="1695098" cy="4887"/>
          </a:xfrm>
          <a:custGeom>
            <a:avLst/>
            <a:gdLst/>
            <a:ahLst/>
            <a:cxnLst/>
            <a:rect l="l" t="t" r="r" b="b"/>
            <a:pathLst>
              <a:path w="1400810" h="7620">
                <a:moveTo>
                  <a:pt x="1400556" y="0"/>
                </a:moveTo>
                <a:lnTo>
                  <a:pt x="0" y="0"/>
                </a:lnTo>
                <a:lnTo>
                  <a:pt x="0" y="7620"/>
                </a:lnTo>
                <a:lnTo>
                  <a:pt x="1400556" y="7620"/>
                </a:lnTo>
                <a:lnTo>
                  <a:pt x="140055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810359" y="2279348"/>
            <a:ext cx="12985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00000"/>
                </a:solidFill>
                <a:latin typeface="Symbola"/>
                <a:cs typeface="Symbola"/>
              </a:rPr>
              <a:t>=</a:t>
            </a:r>
            <a:endParaRPr sz="1000">
              <a:latin typeface="Symbola"/>
              <a:cs typeface="Symbol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73967" y="2078739"/>
            <a:ext cx="593207" cy="2943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050"/>
              </a:lnSpc>
              <a:spcBef>
                <a:spcPts val="95"/>
              </a:spcBef>
            </a:pPr>
            <a:r>
              <a:rPr sz="1000" dirty="0">
                <a:solidFill>
                  <a:srgbClr val="C00000"/>
                </a:solidFill>
                <a:latin typeface="Symbola"/>
                <a:cs typeface="Symbola"/>
              </a:rPr>
              <a:t>𝒘𝒕</a:t>
            </a:r>
            <a:r>
              <a:rPr sz="1000" spc="-5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spc="80" dirty="0">
                <a:solidFill>
                  <a:srgbClr val="C00000"/>
                </a:solidFill>
                <a:latin typeface="Symbola"/>
                <a:cs typeface="Symbola"/>
              </a:rPr>
              <a:t>(𝒈)</a:t>
            </a:r>
            <a:endParaRPr sz="1000">
              <a:latin typeface="Symbola"/>
              <a:cs typeface="Symbola"/>
            </a:endParaRPr>
          </a:p>
          <a:p>
            <a:pPr marL="238760">
              <a:lnSpc>
                <a:spcPts val="1050"/>
              </a:lnSpc>
            </a:pPr>
            <a:r>
              <a:rPr sz="1000" u="sng" spc="3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1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𝒈</a:t>
            </a:r>
            <a:r>
              <a:rPr sz="1000" u="sng" spc="5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 </a:t>
            </a:r>
            <a:endParaRPr sz="1000">
              <a:latin typeface="Symbola"/>
              <a:cs typeface="Symbol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36684" y="2200179"/>
            <a:ext cx="92669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674370" algn="l"/>
              </a:tabLst>
            </a:pPr>
            <a:r>
              <a:rPr sz="1500" u="sng" spc="-225" baseline="-2777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none" dirty="0">
                <a:solidFill>
                  <a:srgbClr val="C00000"/>
                </a:solidFill>
                <a:latin typeface="Symbola"/>
                <a:cs typeface="Symbola"/>
              </a:rPr>
              <a:t>𝑴.</a:t>
            </a:r>
            <a:r>
              <a:rPr sz="1000" u="none" spc="-8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u="none" dirty="0">
                <a:solidFill>
                  <a:srgbClr val="C00000"/>
                </a:solidFill>
                <a:latin typeface="Symbola"/>
                <a:cs typeface="Symbola"/>
              </a:rPr>
              <a:t>𝒘𝒕</a:t>
            </a:r>
            <a:r>
              <a:rPr sz="1000" u="none" spc="-5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u="none" spc="20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000" u="none" dirty="0">
                <a:solidFill>
                  <a:srgbClr val="C00000"/>
                </a:solidFill>
                <a:latin typeface="Symbola"/>
                <a:cs typeface="Symbola"/>
              </a:rPr>
              <a:t>	</a:t>
            </a:r>
            <a:r>
              <a:rPr sz="1000" u="none" spc="20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endParaRPr sz="1000">
              <a:latin typeface="Symbola"/>
              <a:cs typeface="Symbol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984017" y="2190732"/>
            <a:ext cx="832181" cy="4887"/>
          </a:xfrm>
          <a:custGeom>
            <a:avLst/>
            <a:gdLst/>
            <a:ahLst/>
            <a:cxnLst/>
            <a:rect l="l" t="t" r="r" b="b"/>
            <a:pathLst>
              <a:path w="687704" h="7620">
                <a:moveTo>
                  <a:pt x="687324" y="0"/>
                </a:moveTo>
                <a:lnTo>
                  <a:pt x="0" y="0"/>
                </a:lnTo>
                <a:lnTo>
                  <a:pt x="0" y="7619"/>
                </a:lnTo>
                <a:lnTo>
                  <a:pt x="687324" y="7619"/>
                </a:lnTo>
                <a:lnTo>
                  <a:pt x="6873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035655" y="2327240"/>
            <a:ext cx="74381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u="sng" spc="1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000" u="sng" spc="-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𝑽</a:t>
            </a:r>
            <a:r>
              <a:rPr sz="1000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 (𝒎𝒍)</a:t>
            </a:r>
            <a:r>
              <a:rPr sz="1000" u="sng" spc="5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 </a:t>
            </a:r>
            <a:endParaRPr sz="1000">
              <a:latin typeface="Symbola"/>
              <a:cs typeface="Symbol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89551" y="2465051"/>
            <a:ext cx="83525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600"/>
              </a:lnSpc>
              <a:spcBef>
                <a:spcPts val="95"/>
              </a:spcBef>
            </a:pPr>
            <a:r>
              <a:rPr sz="1000" spc="95" dirty="0">
                <a:solidFill>
                  <a:srgbClr val="C00000"/>
                </a:solidFill>
                <a:latin typeface="Symbola"/>
                <a:cs typeface="Symbola"/>
              </a:rPr>
              <a:t>𝟏𝟎𝟎𝟎</a:t>
            </a:r>
            <a:r>
              <a:rPr sz="1000" spc="37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500" u="sng" spc="-37" baseline="3333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𝒎𝒍</a:t>
            </a:r>
            <a:r>
              <a:rPr sz="1000" u="none" spc="-25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endParaRPr sz="1000">
              <a:latin typeface="Symbola"/>
              <a:cs typeface="Symbola"/>
            </a:endParaRPr>
          </a:p>
          <a:p>
            <a:pPr marL="370205">
              <a:lnSpc>
                <a:spcPts val="600"/>
              </a:lnSpc>
            </a:pPr>
            <a:r>
              <a:rPr sz="1000" spc="70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000" spc="10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500" spc="-75" baseline="-27777" dirty="0">
                <a:solidFill>
                  <a:srgbClr val="C00000"/>
                </a:solidFill>
                <a:latin typeface="Symbola"/>
                <a:cs typeface="Symbola"/>
              </a:rPr>
              <a:t>𝑳</a:t>
            </a:r>
            <a:endParaRPr sz="1500" baseline="-27777">
              <a:latin typeface="Symbola"/>
              <a:cs typeface="Symbol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32766" y="2241230"/>
            <a:ext cx="60319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0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𝒎𝒐𝒍</a:t>
            </a:r>
            <a:r>
              <a:rPr sz="1000" u="sng" spc="3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 </a:t>
            </a:r>
            <a:r>
              <a:rPr sz="1000" u="none" spc="5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500" u="none" spc="-75" baseline="-25000" dirty="0">
                <a:solidFill>
                  <a:srgbClr val="C00000"/>
                </a:solidFill>
                <a:latin typeface="Symbola"/>
                <a:cs typeface="Symbola"/>
              </a:rPr>
              <a:t>=</a:t>
            </a:r>
            <a:endParaRPr sz="1500" baseline="-25000">
              <a:latin typeface="Symbola"/>
              <a:cs typeface="Symbol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77794" y="2399567"/>
            <a:ext cx="30275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C00000"/>
                </a:solidFill>
                <a:latin typeface="Symbola"/>
                <a:cs typeface="Symbola"/>
              </a:rPr>
              <a:t>𝒎𝒐𝒍</a:t>
            </a:r>
            <a:endParaRPr sz="1000">
              <a:latin typeface="Symbola"/>
              <a:cs typeface="Symbol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31506" y="2358516"/>
            <a:ext cx="81527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07695" algn="l"/>
              </a:tabLst>
            </a:pPr>
            <a:r>
              <a:rPr sz="1000" dirty="0">
                <a:solidFill>
                  <a:srgbClr val="C00000"/>
                </a:solidFill>
                <a:latin typeface="Symbola"/>
                <a:cs typeface="Symbola"/>
              </a:rPr>
              <a:t>𝑴.</a:t>
            </a:r>
            <a:r>
              <a:rPr sz="1000" spc="-8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spc="-25" dirty="0">
                <a:solidFill>
                  <a:srgbClr val="C00000"/>
                </a:solidFill>
                <a:latin typeface="Symbola"/>
                <a:cs typeface="Symbola"/>
              </a:rPr>
              <a:t>𝒘𝒕(</a:t>
            </a:r>
            <a:r>
              <a:rPr sz="1000" dirty="0">
                <a:solidFill>
                  <a:srgbClr val="C00000"/>
                </a:solidFill>
                <a:latin typeface="Symbola"/>
                <a:cs typeface="Symbola"/>
              </a:rPr>
              <a:t>	</a:t>
            </a:r>
            <a:r>
              <a:rPr sz="1000" spc="20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endParaRPr sz="1000">
              <a:latin typeface="Symbola"/>
              <a:cs typeface="Symbol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031506" y="2343204"/>
            <a:ext cx="799139" cy="4887"/>
          </a:xfrm>
          <a:custGeom>
            <a:avLst/>
            <a:gdLst/>
            <a:ahLst/>
            <a:cxnLst/>
            <a:rect l="l" t="t" r="r" b="b"/>
            <a:pathLst>
              <a:path w="660400" h="7620">
                <a:moveTo>
                  <a:pt x="660196" y="0"/>
                </a:moveTo>
                <a:lnTo>
                  <a:pt x="0" y="0"/>
                </a:lnTo>
                <a:lnTo>
                  <a:pt x="0" y="7620"/>
                </a:lnTo>
                <a:lnTo>
                  <a:pt x="660196" y="7620"/>
                </a:lnTo>
                <a:lnTo>
                  <a:pt x="66019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174122" y="2216796"/>
            <a:ext cx="84754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ts val="1170"/>
              </a:lnSpc>
              <a:spcBef>
                <a:spcPts val="95"/>
              </a:spcBef>
            </a:pPr>
            <a:r>
              <a:rPr sz="1000" dirty="0">
                <a:solidFill>
                  <a:srgbClr val="C00000"/>
                </a:solidFill>
                <a:latin typeface="Symbola"/>
                <a:cs typeface="Symbola"/>
              </a:rPr>
              <a:t>𝒘𝒕</a:t>
            </a:r>
            <a:r>
              <a:rPr sz="1000" spc="-5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spc="80" dirty="0">
                <a:solidFill>
                  <a:srgbClr val="C00000"/>
                </a:solidFill>
                <a:latin typeface="Symbola"/>
                <a:cs typeface="Symbola"/>
              </a:rPr>
              <a:t>(𝒈)</a:t>
            </a:r>
            <a:endParaRPr sz="1000">
              <a:latin typeface="Symbola"/>
              <a:cs typeface="Symbola"/>
            </a:endParaRPr>
          </a:p>
          <a:p>
            <a:pPr marL="250825">
              <a:lnSpc>
                <a:spcPts val="1170"/>
              </a:lnSpc>
            </a:pPr>
            <a:r>
              <a:rPr sz="1000" u="sng" spc="3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1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𝒈</a:t>
            </a:r>
            <a:r>
              <a:rPr sz="1000" u="sng" spc="3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 </a:t>
            </a:r>
            <a:r>
              <a:rPr sz="1000" u="none" spc="40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500" u="none" spc="-75" baseline="19444" dirty="0">
                <a:solidFill>
                  <a:srgbClr val="C00000"/>
                </a:solidFill>
                <a:latin typeface="Symbola"/>
                <a:cs typeface="Symbola"/>
              </a:rPr>
              <a:t>×</a:t>
            </a:r>
            <a:endParaRPr sz="1500" baseline="19444">
              <a:latin typeface="Symbola"/>
              <a:cs typeface="Symbol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74105" y="2154243"/>
            <a:ext cx="2143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𝒎𝒍</a:t>
            </a:r>
            <a:endParaRPr sz="1000">
              <a:latin typeface="Symbola"/>
              <a:cs typeface="Symbol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78485" y="2202134"/>
            <a:ext cx="80451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574040" algn="l"/>
              </a:tabLst>
            </a:pPr>
            <a:r>
              <a:rPr sz="1500" u="sng" spc="-375" baseline="-2777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none" spc="95" dirty="0">
                <a:solidFill>
                  <a:srgbClr val="C00000"/>
                </a:solidFill>
                <a:latin typeface="Symbola"/>
                <a:cs typeface="Symbola"/>
              </a:rPr>
              <a:t>𝟏𝟎𝟎𝟎</a:t>
            </a:r>
            <a:r>
              <a:rPr sz="1000" u="none" spc="-3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000" u="none" spc="20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000" u="none" dirty="0">
                <a:solidFill>
                  <a:srgbClr val="C00000"/>
                </a:solidFill>
                <a:latin typeface="Symbola"/>
                <a:cs typeface="Symbola"/>
              </a:rPr>
              <a:t>	</a:t>
            </a:r>
            <a:r>
              <a:rPr sz="1000" u="none" spc="20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endParaRPr sz="1000">
              <a:latin typeface="Symbola"/>
              <a:cs typeface="Symbol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142155" y="2243185"/>
            <a:ext cx="61164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405">
              <a:lnSpc>
                <a:spcPts val="1160"/>
              </a:lnSpc>
              <a:spcBef>
                <a:spcPts val="95"/>
              </a:spcBef>
            </a:pPr>
            <a:r>
              <a:rPr sz="1000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𝑳</a:t>
            </a:r>
            <a:r>
              <a:rPr sz="1000" u="sng" spc="5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ymbola"/>
                <a:cs typeface="Symbola"/>
              </a:rPr>
              <a:t> </a:t>
            </a:r>
            <a:endParaRPr sz="1000">
              <a:latin typeface="Symbola"/>
              <a:cs typeface="Symbola"/>
            </a:endParaRPr>
          </a:p>
          <a:p>
            <a:pPr>
              <a:lnSpc>
                <a:spcPts val="1160"/>
              </a:lnSpc>
            </a:pPr>
            <a:r>
              <a:rPr sz="1000" spc="-105" dirty="0">
                <a:solidFill>
                  <a:srgbClr val="C00000"/>
                </a:solidFill>
                <a:latin typeface="Symbola"/>
                <a:cs typeface="Symbola"/>
              </a:rPr>
              <a:t>𝑽</a:t>
            </a:r>
            <a:r>
              <a:rPr sz="1000" spc="-20" dirty="0">
                <a:solidFill>
                  <a:srgbClr val="C00000"/>
                </a:solidFill>
                <a:latin typeface="Symbola"/>
                <a:cs typeface="Symbola"/>
              </a:rPr>
              <a:t> (𝒎𝒍)</a:t>
            </a:r>
            <a:endParaRPr sz="1000">
              <a:latin typeface="Symbola"/>
              <a:cs typeface="Symbol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791609" y="2775209"/>
            <a:ext cx="3540034" cy="238238"/>
            <a:chOff x="2306954" y="4327270"/>
            <a:chExt cx="2925445" cy="371475"/>
          </a:xfrm>
        </p:grpSpPr>
        <p:sp>
          <p:nvSpPr>
            <p:cNvPr id="64" name="object 64"/>
            <p:cNvSpPr/>
            <p:nvPr/>
          </p:nvSpPr>
          <p:spPr>
            <a:xfrm>
              <a:off x="2358135" y="4378489"/>
              <a:ext cx="2823210" cy="269240"/>
            </a:xfrm>
            <a:custGeom>
              <a:avLst/>
              <a:gdLst/>
              <a:ahLst/>
              <a:cxnLst/>
              <a:rect l="l" t="t" r="r" b="b"/>
              <a:pathLst>
                <a:path w="2823210" h="269239">
                  <a:moveTo>
                    <a:pt x="2823083" y="0"/>
                  </a:moveTo>
                  <a:lnTo>
                    <a:pt x="0" y="0"/>
                  </a:lnTo>
                  <a:lnTo>
                    <a:pt x="0" y="269074"/>
                  </a:lnTo>
                  <a:lnTo>
                    <a:pt x="2823083" y="269074"/>
                  </a:lnTo>
                  <a:lnTo>
                    <a:pt x="282308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13304" y="4333620"/>
              <a:ext cx="2912745" cy="45085"/>
            </a:xfrm>
            <a:custGeom>
              <a:avLst/>
              <a:gdLst/>
              <a:ahLst/>
              <a:cxnLst/>
              <a:rect l="l" t="t" r="r" b="b"/>
              <a:pathLst>
                <a:path w="2912745" h="45085">
                  <a:moveTo>
                    <a:pt x="2912745" y="0"/>
                  </a:moveTo>
                  <a:lnTo>
                    <a:pt x="0" y="0"/>
                  </a:lnTo>
                  <a:lnTo>
                    <a:pt x="44831" y="44830"/>
                  </a:lnTo>
                  <a:lnTo>
                    <a:pt x="2867914" y="44830"/>
                  </a:lnTo>
                  <a:lnTo>
                    <a:pt x="2912745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313304" y="4647564"/>
              <a:ext cx="2912745" cy="45085"/>
            </a:xfrm>
            <a:custGeom>
              <a:avLst/>
              <a:gdLst/>
              <a:ahLst/>
              <a:cxnLst/>
              <a:rect l="l" t="t" r="r" b="b"/>
              <a:pathLst>
                <a:path w="2912745" h="45085">
                  <a:moveTo>
                    <a:pt x="2867914" y="0"/>
                  </a:moveTo>
                  <a:lnTo>
                    <a:pt x="44831" y="0"/>
                  </a:lnTo>
                  <a:lnTo>
                    <a:pt x="0" y="44831"/>
                  </a:lnTo>
                  <a:lnTo>
                    <a:pt x="2912745" y="44831"/>
                  </a:lnTo>
                  <a:lnTo>
                    <a:pt x="286791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13304" y="4333620"/>
              <a:ext cx="45085" cy="358775"/>
            </a:xfrm>
            <a:custGeom>
              <a:avLst/>
              <a:gdLst/>
              <a:ahLst/>
              <a:cxnLst/>
              <a:rect l="l" t="t" r="r" b="b"/>
              <a:pathLst>
                <a:path w="45085" h="358775">
                  <a:moveTo>
                    <a:pt x="0" y="0"/>
                  </a:moveTo>
                  <a:lnTo>
                    <a:pt x="0" y="358775"/>
                  </a:lnTo>
                  <a:lnTo>
                    <a:pt x="44831" y="313943"/>
                  </a:lnTo>
                  <a:lnTo>
                    <a:pt x="44831" y="44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181219" y="4333620"/>
              <a:ext cx="45085" cy="358775"/>
            </a:xfrm>
            <a:custGeom>
              <a:avLst/>
              <a:gdLst/>
              <a:ahLst/>
              <a:cxnLst/>
              <a:rect l="l" t="t" r="r" b="b"/>
              <a:pathLst>
                <a:path w="45085" h="358775">
                  <a:moveTo>
                    <a:pt x="44830" y="0"/>
                  </a:moveTo>
                  <a:lnTo>
                    <a:pt x="0" y="44830"/>
                  </a:lnTo>
                  <a:lnTo>
                    <a:pt x="0" y="313943"/>
                  </a:lnTo>
                  <a:lnTo>
                    <a:pt x="44830" y="358775"/>
                  </a:lnTo>
                  <a:lnTo>
                    <a:pt x="44830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313304" y="4333620"/>
              <a:ext cx="2912745" cy="358775"/>
            </a:xfrm>
            <a:custGeom>
              <a:avLst/>
              <a:gdLst/>
              <a:ahLst/>
              <a:cxnLst/>
              <a:rect l="l" t="t" r="r" b="b"/>
              <a:pathLst>
                <a:path w="2912745" h="358775">
                  <a:moveTo>
                    <a:pt x="0" y="0"/>
                  </a:moveTo>
                  <a:lnTo>
                    <a:pt x="2912745" y="0"/>
                  </a:lnTo>
                  <a:lnTo>
                    <a:pt x="2912745" y="358775"/>
                  </a:lnTo>
                  <a:lnTo>
                    <a:pt x="0" y="358775"/>
                  </a:lnTo>
                  <a:lnTo>
                    <a:pt x="0" y="0"/>
                  </a:lnTo>
                  <a:close/>
                </a:path>
                <a:path w="2912745" h="358775">
                  <a:moveTo>
                    <a:pt x="44831" y="44830"/>
                  </a:moveTo>
                  <a:lnTo>
                    <a:pt x="2867914" y="44830"/>
                  </a:lnTo>
                  <a:lnTo>
                    <a:pt x="2867914" y="313943"/>
                  </a:lnTo>
                  <a:lnTo>
                    <a:pt x="44831" y="313943"/>
                  </a:lnTo>
                  <a:lnTo>
                    <a:pt x="44831" y="44830"/>
                  </a:lnTo>
                  <a:close/>
                </a:path>
                <a:path w="2912745" h="358775">
                  <a:moveTo>
                    <a:pt x="0" y="0"/>
                  </a:moveTo>
                  <a:lnTo>
                    <a:pt x="44831" y="44830"/>
                  </a:lnTo>
                </a:path>
                <a:path w="2912745" h="358775">
                  <a:moveTo>
                    <a:pt x="0" y="358775"/>
                  </a:moveTo>
                  <a:lnTo>
                    <a:pt x="44831" y="313943"/>
                  </a:lnTo>
                </a:path>
                <a:path w="2912745" h="358775">
                  <a:moveTo>
                    <a:pt x="2912745" y="0"/>
                  </a:moveTo>
                  <a:lnTo>
                    <a:pt x="2867914" y="44830"/>
                  </a:lnTo>
                </a:path>
                <a:path w="2912745" h="358775">
                  <a:moveTo>
                    <a:pt x="2912745" y="358775"/>
                  </a:moveTo>
                  <a:lnTo>
                    <a:pt x="2867914" y="313943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855078" y="2825229"/>
            <a:ext cx="7166130" cy="316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Symbola"/>
                <a:cs typeface="Symbola"/>
              </a:rPr>
              <a:t>𝐦</a:t>
            </a:r>
            <a:r>
              <a:rPr sz="1000" spc="25" dirty="0">
                <a:latin typeface="Symbola"/>
                <a:cs typeface="Symbola"/>
              </a:rPr>
              <a:t> </a:t>
            </a:r>
            <a:r>
              <a:rPr sz="1500" spc="75" baseline="2777" dirty="0">
                <a:latin typeface="Symbola"/>
                <a:cs typeface="Symbola"/>
              </a:rPr>
              <a:t>(</a:t>
            </a:r>
            <a:r>
              <a:rPr sz="1000" spc="50" dirty="0">
                <a:latin typeface="Symbola"/>
                <a:cs typeface="Symbola"/>
              </a:rPr>
              <a:t>𝐠</a:t>
            </a:r>
            <a:r>
              <a:rPr sz="1500" spc="75" baseline="2777" dirty="0">
                <a:latin typeface="Symbola"/>
                <a:cs typeface="Symbola"/>
              </a:rPr>
              <a:t>)</a:t>
            </a:r>
            <a:r>
              <a:rPr sz="1500" spc="135" baseline="2777" dirty="0">
                <a:latin typeface="Symbola"/>
                <a:cs typeface="Symbola"/>
              </a:rPr>
              <a:t> </a:t>
            </a:r>
            <a:r>
              <a:rPr sz="1000" dirty="0">
                <a:latin typeface="Symbola"/>
                <a:cs typeface="Symbola"/>
              </a:rPr>
              <a:t>=</a:t>
            </a:r>
            <a:r>
              <a:rPr sz="1000" spc="85" dirty="0">
                <a:latin typeface="Symbola"/>
                <a:cs typeface="Symbola"/>
              </a:rPr>
              <a:t> </a:t>
            </a:r>
            <a:r>
              <a:rPr sz="1000" spc="-50" dirty="0">
                <a:latin typeface="Symbola"/>
                <a:cs typeface="Symbola"/>
              </a:rPr>
              <a:t>𝐌</a:t>
            </a:r>
            <a:r>
              <a:rPr sz="1000" spc="35" dirty="0">
                <a:latin typeface="Symbola"/>
                <a:cs typeface="Symbola"/>
              </a:rPr>
              <a:t> </a:t>
            </a:r>
            <a:r>
              <a:rPr sz="1050" b="1" i="1" dirty="0">
                <a:latin typeface="Tinos"/>
                <a:cs typeface="Tinos"/>
              </a:rPr>
              <a:t>(mol/L) </a:t>
            </a:r>
            <a:r>
              <a:rPr sz="1050" b="1" i="1" spc="105" dirty="0">
                <a:latin typeface="Tinos"/>
                <a:cs typeface="Tinos"/>
              </a:rPr>
              <a:t>×</a:t>
            </a:r>
            <a:r>
              <a:rPr sz="1050" b="1" i="1" dirty="0">
                <a:latin typeface="Tinos"/>
                <a:cs typeface="Tinos"/>
              </a:rPr>
              <a:t> </a:t>
            </a:r>
            <a:r>
              <a:rPr sz="1050" b="1" i="1" spc="-140" dirty="0">
                <a:latin typeface="Tinos"/>
                <a:cs typeface="Tinos"/>
              </a:rPr>
              <a:t>M</a:t>
            </a:r>
            <a:r>
              <a:rPr sz="1050" b="1" i="1" spc="15" dirty="0">
                <a:latin typeface="Tinos"/>
                <a:cs typeface="Tinos"/>
              </a:rPr>
              <a:t> </a:t>
            </a:r>
            <a:r>
              <a:rPr sz="1050" b="1" i="1" dirty="0">
                <a:latin typeface="Tinos"/>
                <a:cs typeface="Tinos"/>
              </a:rPr>
              <a:t>(g/mol)</a:t>
            </a:r>
            <a:r>
              <a:rPr sz="1050" b="1" i="1" spc="5" dirty="0">
                <a:latin typeface="Tinos"/>
                <a:cs typeface="Tinos"/>
              </a:rPr>
              <a:t> </a:t>
            </a:r>
            <a:r>
              <a:rPr sz="1050" b="1" i="1" spc="105" dirty="0">
                <a:latin typeface="Tinos"/>
                <a:cs typeface="Tinos"/>
              </a:rPr>
              <a:t>×</a:t>
            </a:r>
            <a:r>
              <a:rPr sz="1050" b="1" i="1" spc="10" dirty="0">
                <a:latin typeface="Tinos"/>
                <a:cs typeface="Tinos"/>
              </a:rPr>
              <a:t> </a:t>
            </a:r>
            <a:r>
              <a:rPr sz="1050" b="1" i="1" spc="-105" dirty="0">
                <a:latin typeface="Tinos"/>
                <a:cs typeface="Tinos"/>
              </a:rPr>
              <a:t>V</a:t>
            </a:r>
            <a:r>
              <a:rPr sz="1050" b="1" i="1" spc="10" dirty="0">
                <a:latin typeface="Tinos"/>
                <a:cs typeface="Tinos"/>
              </a:rPr>
              <a:t> </a:t>
            </a:r>
            <a:r>
              <a:rPr sz="1050" b="1" i="1" spc="-25" dirty="0">
                <a:latin typeface="Tinos"/>
                <a:cs typeface="Tinos"/>
              </a:rPr>
              <a:t>(L)</a:t>
            </a:r>
            <a:endParaRPr sz="1050" dirty="0">
              <a:latin typeface="Tinos"/>
              <a:cs typeface="Tinos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050" dirty="0">
              <a:latin typeface="Tinos"/>
              <a:cs typeface="Tinos"/>
            </a:endParaRPr>
          </a:p>
          <a:p>
            <a:pPr marL="12700" marR="922019">
              <a:lnSpc>
                <a:spcPct val="144300"/>
              </a:lnSpc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Example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7: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Suppose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wanted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make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1.0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solution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NaCl. </a:t>
            </a:r>
            <a:r>
              <a:rPr sz="1400" b="1" dirty="0">
                <a:latin typeface="Times New Roman"/>
                <a:cs typeface="Times New Roman"/>
              </a:rPr>
              <a:t>What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should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do?</a:t>
            </a:r>
            <a:endParaRPr sz="1400" dirty="0">
              <a:latin typeface="Times New Roman"/>
              <a:cs typeface="Times New Roman"/>
            </a:endParaRPr>
          </a:p>
          <a:p>
            <a:pPr marL="12700" marR="2453640">
              <a:lnSpc>
                <a:spcPct val="143600"/>
              </a:lnSpc>
            </a:pPr>
            <a:r>
              <a:rPr sz="1400" b="1" dirty="0">
                <a:solidFill>
                  <a:srgbClr val="6FAC46"/>
                </a:solidFill>
                <a:latin typeface="Times New Roman"/>
                <a:cs typeface="Times New Roman"/>
              </a:rPr>
              <a:t>Solution:</a:t>
            </a:r>
            <a:r>
              <a:rPr sz="1400" b="1" spc="-4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Calculate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mass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mole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NaCl,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Molar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mass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23g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+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35.5g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58.5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g/mol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NaCl </a:t>
            </a: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weight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amount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balance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58.5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436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Next,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amount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NaCl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flask,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fill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until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volume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solution </a:t>
            </a:r>
            <a:r>
              <a:rPr sz="1400" dirty="0">
                <a:latin typeface="Times New Roman"/>
                <a:cs typeface="Times New Roman"/>
              </a:rPr>
              <a:t>(water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salt)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equals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liter.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153670">
              <a:lnSpc>
                <a:spcPct val="143600"/>
              </a:lnSpc>
              <a:spcBef>
                <a:spcPts val="5"/>
              </a:spcBef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Example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8: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What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is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molarity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250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mL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containing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0.35</a:t>
            </a:r>
            <a:r>
              <a:rPr sz="1400" b="1" spc="-10" dirty="0">
                <a:latin typeface="Times New Roman"/>
                <a:cs typeface="Times New Roman"/>
              </a:rPr>
              <a:t> moles NaCl?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872" y="230614"/>
            <a:ext cx="6605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C00000"/>
                </a:solidFill>
                <a:effectLst/>
                <a:latin typeface="Arial"/>
              </a:rPr>
              <a:t>Ways of Expressing Concentrations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541265" y="219586"/>
            <a:ext cx="2266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4202" y="652283"/>
            <a:ext cx="6950977" cy="1235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3600"/>
              </a:lnSpc>
            </a:pPr>
            <a:r>
              <a:rPr sz="2100" b="1" baseline="3968" dirty="0">
                <a:solidFill>
                  <a:srgbClr val="006FC0"/>
                </a:solidFill>
                <a:latin typeface="Times New Roman"/>
                <a:cs typeface="Times New Roman"/>
              </a:rPr>
              <a:t>Example</a:t>
            </a:r>
            <a:r>
              <a:rPr sz="2100" b="1" spc="-30" baseline="3968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baseline="3968" dirty="0">
                <a:solidFill>
                  <a:srgbClr val="006FC0"/>
                </a:solidFill>
                <a:latin typeface="Times New Roman"/>
                <a:cs typeface="Times New Roman"/>
              </a:rPr>
              <a:t>10:</a:t>
            </a:r>
            <a:r>
              <a:rPr sz="2100" b="1" spc="-15" baseline="3968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solution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is</a:t>
            </a:r>
            <a:r>
              <a:rPr sz="2100" b="1" spc="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prepared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by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spc="-15" baseline="3968" dirty="0">
                <a:latin typeface="Times New Roman"/>
                <a:cs typeface="Times New Roman"/>
              </a:rPr>
              <a:t>dissolving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1.26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g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AgNO</a:t>
            </a:r>
            <a:r>
              <a:rPr sz="900" b="1" dirty="0">
                <a:latin typeface="Times New Roman"/>
                <a:cs typeface="Times New Roman"/>
              </a:rPr>
              <a:t>3</a:t>
            </a:r>
            <a:r>
              <a:rPr sz="900" b="1" spc="-10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in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250 </a:t>
            </a:r>
            <a:r>
              <a:rPr sz="2100" b="1" spc="-37" baseline="3968" dirty="0">
                <a:latin typeface="Times New Roman"/>
                <a:cs typeface="Times New Roman"/>
              </a:rPr>
              <a:t>mL </a:t>
            </a:r>
            <a:r>
              <a:rPr sz="1400" b="1" dirty="0">
                <a:latin typeface="Times New Roman"/>
                <a:cs typeface="Times New Roman"/>
              </a:rPr>
              <a:t>volumetric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flask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diluting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volume.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Calculate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molarity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silver </a:t>
            </a:r>
            <a:r>
              <a:rPr sz="2100" b="1" baseline="3968" dirty="0">
                <a:latin typeface="Times New Roman"/>
                <a:cs typeface="Times New Roman"/>
              </a:rPr>
              <a:t>nitrate</a:t>
            </a:r>
            <a:r>
              <a:rPr sz="2100" b="1" spc="-6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solution.</a:t>
            </a:r>
            <a:r>
              <a:rPr sz="2100" b="1" spc="-44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How</a:t>
            </a:r>
            <a:r>
              <a:rPr sz="2100" b="1" spc="-44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many</a:t>
            </a:r>
            <a:r>
              <a:rPr sz="2100" b="1" spc="-5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millimoles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AgNO</a:t>
            </a:r>
            <a:r>
              <a:rPr sz="900" b="1" dirty="0">
                <a:latin typeface="Times New Roman"/>
                <a:cs typeface="Times New Roman"/>
              </a:rPr>
              <a:t>3</a:t>
            </a:r>
            <a:r>
              <a:rPr sz="900" b="1" spc="100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were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spc="-15" baseline="3968" dirty="0">
                <a:latin typeface="Times New Roman"/>
                <a:cs typeface="Times New Roman"/>
              </a:rPr>
              <a:t>dissolved.</a:t>
            </a:r>
            <a:endParaRPr sz="2100" baseline="3968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35"/>
              </a:spcBef>
            </a:pPr>
            <a:r>
              <a:rPr sz="2100" b="1" baseline="3968" dirty="0">
                <a:solidFill>
                  <a:srgbClr val="6FAC46"/>
                </a:solidFill>
                <a:latin typeface="Times New Roman"/>
                <a:cs typeface="Times New Roman"/>
              </a:rPr>
              <a:t>Solution:</a:t>
            </a:r>
            <a:r>
              <a:rPr sz="2100" b="1" spc="-30" baseline="3968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2100" baseline="3968" dirty="0">
                <a:latin typeface="Times New Roman"/>
                <a:cs typeface="Times New Roman"/>
              </a:rPr>
              <a:t>M</a:t>
            </a:r>
            <a:r>
              <a:rPr sz="2100" spc="-30" baseline="3968" dirty="0">
                <a:latin typeface="Times New Roman"/>
                <a:cs typeface="Times New Roman"/>
              </a:rPr>
              <a:t> </a:t>
            </a:r>
            <a:r>
              <a:rPr sz="2100" baseline="3968" dirty="0">
                <a:latin typeface="Times New Roman"/>
                <a:cs typeface="Times New Roman"/>
              </a:rPr>
              <a:t>(</a:t>
            </a:r>
            <a:r>
              <a:rPr sz="2100" b="1" baseline="3968" dirty="0">
                <a:latin typeface="Times New Roman"/>
                <a:cs typeface="Times New Roman"/>
              </a:rPr>
              <a:t>AgNO</a:t>
            </a:r>
            <a:r>
              <a:rPr sz="900" b="1" dirty="0">
                <a:latin typeface="Times New Roman"/>
                <a:cs typeface="Times New Roman"/>
              </a:rPr>
              <a:t>3</a:t>
            </a:r>
            <a:r>
              <a:rPr sz="2100" baseline="3968" dirty="0">
                <a:latin typeface="Times New Roman"/>
                <a:cs typeface="Times New Roman"/>
              </a:rPr>
              <a:t>)</a:t>
            </a:r>
            <a:r>
              <a:rPr sz="2100" spc="-22" baseline="3968" dirty="0">
                <a:latin typeface="Times New Roman"/>
                <a:cs typeface="Times New Roman"/>
              </a:rPr>
              <a:t> </a:t>
            </a:r>
            <a:r>
              <a:rPr sz="2100" baseline="3968" dirty="0">
                <a:latin typeface="Times New Roman"/>
                <a:cs typeface="Times New Roman"/>
              </a:rPr>
              <a:t>=</a:t>
            </a:r>
            <a:r>
              <a:rPr sz="2100" spc="-37" baseline="3968" dirty="0">
                <a:latin typeface="Times New Roman"/>
                <a:cs typeface="Times New Roman"/>
              </a:rPr>
              <a:t> </a:t>
            </a:r>
            <a:r>
              <a:rPr sz="2100" baseline="3968" dirty="0">
                <a:latin typeface="Times New Roman"/>
                <a:cs typeface="Times New Roman"/>
              </a:rPr>
              <a:t>(1×108)</a:t>
            </a:r>
            <a:r>
              <a:rPr sz="2100" spc="-22" baseline="3968" dirty="0">
                <a:latin typeface="Times New Roman"/>
                <a:cs typeface="Times New Roman"/>
              </a:rPr>
              <a:t> </a:t>
            </a:r>
            <a:r>
              <a:rPr sz="2100" baseline="3968" dirty="0">
                <a:latin typeface="Times New Roman"/>
                <a:cs typeface="Times New Roman"/>
              </a:rPr>
              <a:t>+(1×14)</a:t>
            </a:r>
            <a:r>
              <a:rPr sz="2100" spc="-30" baseline="3968" dirty="0">
                <a:latin typeface="Times New Roman"/>
                <a:cs typeface="Times New Roman"/>
              </a:rPr>
              <a:t> </a:t>
            </a:r>
            <a:r>
              <a:rPr sz="2100" baseline="3968" dirty="0">
                <a:latin typeface="Times New Roman"/>
                <a:cs typeface="Times New Roman"/>
              </a:rPr>
              <a:t>+(3×16)</a:t>
            </a:r>
            <a:r>
              <a:rPr sz="2100" spc="-22" baseline="3968" dirty="0">
                <a:latin typeface="Times New Roman"/>
                <a:cs typeface="Times New Roman"/>
              </a:rPr>
              <a:t> </a:t>
            </a:r>
            <a:r>
              <a:rPr sz="2100" baseline="3968" dirty="0">
                <a:latin typeface="Times New Roman"/>
                <a:cs typeface="Times New Roman"/>
              </a:rPr>
              <a:t>=</a:t>
            </a:r>
            <a:r>
              <a:rPr sz="2100" spc="-37" baseline="3968" dirty="0">
                <a:latin typeface="Times New Roman"/>
                <a:cs typeface="Times New Roman"/>
              </a:rPr>
              <a:t> </a:t>
            </a:r>
            <a:r>
              <a:rPr sz="2100" baseline="3968" dirty="0">
                <a:latin typeface="Times New Roman"/>
                <a:cs typeface="Times New Roman"/>
              </a:rPr>
              <a:t>170</a:t>
            </a:r>
            <a:r>
              <a:rPr sz="2100" spc="-15" baseline="3968" dirty="0">
                <a:latin typeface="Times New Roman"/>
                <a:cs typeface="Times New Roman"/>
              </a:rPr>
              <a:t> g/mol</a:t>
            </a:r>
            <a:endParaRPr sz="2100" baseline="3968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079" y="1832438"/>
            <a:ext cx="170662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C00000"/>
                </a:solidFill>
                <a:latin typeface="Symbola"/>
                <a:cs typeface="Symbola"/>
              </a:rPr>
              <a:t>𝐌</a:t>
            </a:r>
            <a:r>
              <a:rPr sz="1400" spc="33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2100" spc="30" baseline="1984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400" spc="20" dirty="0">
                <a:solidFill>
                  <a:srgbClr val="C00000"/>
                </a:solidFill>
                <a:latin typeface="Symbola"/>
                <a:cs typeface="Symbola"/>
              </a:rPr>
              <a:t>𝑴𝒐𝒍𝒂𝒓𝒊𝒕𝒚</a:t>
            </a:r>
            <a:r>
              <a:rPr sz="1400" spc="-1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2100" spc="172" baseline="1984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r>
              <a:rPr sz="2100" spc="89" baseline="1984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spc="-50" dirty="0">
                <a:solidFill>
                  <a:srgbClr val="C00000"/>
                </a:solidFill>
                <a:latin typeface="Symbola"/>
                <a:cs typeface="Symbola"/>
              </a:rPr>
              <a:t>=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4879" y="1745450"/>
            <a:ext cx="21684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0" dirty="0">
                <a:solidFill>
                  <a:srgbClr val="C00000"/>
                </a:solidFill>
                <a:latin typeface="Symbola"/>
                <a:cs typeface="Symbola"/>
              </a:rPr>
              <a:t>𝑴𝒐𝒍𝒆𝒔</a:t>
            </a:r>
            <a:r>
              <a:rPr sz="1400" spc="5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spc="180" dirty="0">
                <a:solidFill>
                  <a:srgbClr val="C00000"/>
                </a:solidFill>
                <a:latin typeface="Symbola"/>
                <a:cs typeface="Symbola"/>
              </a:rPr>
              <a:t>𝒐𝒇</a:t>
            </a:r>
            <a:r>
              <a:rPr sz="1400" spc="5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𝒔𝒐𝒍𝒖𝒕</a:t>
            </a:r>
            <a:r>
              <a:rPr sz="1400" spc="4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2100" spc="82" baseline="1984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400" spc="55" dirty="0">
                <a:solidFill>
                  <a:srgbClr val="C00000"/>
                </a:solidFill>
                <a:latin typeface="Symbola"/>
                <a:cs typeface="Symbola"/>
              </a:rPr>
              <a:t>𝒎𝒐𝒍</a:t>
            </a:r>
            <a:r>
              <a:rPr sz="2100" spc="82" baseline="1984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endParaRPr sz="2100" baseline="1984">
              <a:latin typeface="Symbola"/>
              <a:cs typeface="Symbol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6853" y="1908675"/>
            <a:ext cx="24066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𝑽𝒐𝒍𝒖𝒎𝒆</a:t>
            </a:r>
            <a:r>
              <a:rPr sz="1400" spc="7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spc="180" dirty="0">
                <a:solidFill>
                  <a:srgbClr val="C00000"/>
                </a:solidFill>
                <a:latin typeface="Symbola"/>
                <a:cs typeface="Symbola"/>
              </a:rPr>
              <a:t>𝒐𝒇</a:t>
            </a:r>
            <a:r>
              <a:rPr sz="1400" spc="9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𝒔𝒐𝒍𝒖𝒕𝒊𝒐𝒏</a:t>
            </a:r>
            <a:r>
              <a:rPr sz="1400" spc="9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2100" spc="75" baseline="1984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400" spc="50" dirty="0">
                <a:solidFill>
                  <a:srgbClr val="C00000"/>
                </a:solidFill>
                <a:latin typeface="Symbola"/>
                <a:cs typeface="Symbola"/>
              </a:rPr>
              <a:t>𝑳</a:t>
            </a:r>
            <a:r>
              <a:rPr sz="2100" spc="75" baseline="1984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endParaRPr sz="2100" baseline="1984">
              <a:latin typeface="Symbola"/>
              <a:cs typeface="Symbol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52221" y="1918773"/>
            <a:ext cx="2372830" cy="8145"/>
          </a:xfrm>
          <a:custGeom>
            <a:avLst/>
            <a:gdLst/>
            <a:ahLst/>
            <a:cxnLst/>
            <a:rect l="l" t="t" r="r" b="b"/>
            <a:pathLst>
              <a:path w="1960879" h="12700">
                <a:moveTo>
                  <a:pt x="1960499" y="0"/>
                </a:moveTo>
                <a:lnTo>
                  <a:pt x="0" y="0"/>
                </a:lnTo>
                <a:lnTo>
                  <a:pt x="0" y="12192"/>
                </a:lnTo>
                <a:lnTo>
                  <a:pt x="1960499" y="12192"/>
                </a:lnTo>
                <a:lnTo>
                  <a:pt x="196049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68235" y="1832438"/>
            <a:ext cx="1921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Symbola"/>
                <a:cs typeface="Symbola"/>
              </a:rPr>
              <a:t>=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13278" y="2001526"/>
            <a:ext cx="43261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Symbola"/>
                <a:cs typeface="Symbola"/>
              </a:rPr>
              <a:t>𝒎𝒐𝒍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9535" y="1875443"/>
            <a:ext cx="1048102" cy="346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>
              <a:lnSpc>
                <a:spcPts val="1260"/>
              </a:lnSpc>
              <a:spcBef>
                <a:spcPts val="100"/>
              </a:spcBef>
            </a:pPr>
            <a:r>
              <a:rPr sz="1400" u="sng" spc="48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195" dirty="0">
                <a:uFill>
                  <a:solidFill>
                    <a:srgbClr val="000000"/>
                  </a:solidFill>
                </a:uFill>
                <a:latin typeface="Symbola"/>
                <a:cs typeface="Symbola"/>
              </a:rPr>
              <a:t>𝒈 </a:t>
            </a:r>
            <a:endParaRPr sz="1400">
              <a:latin typeface="Symbola"/>
              <a:cs typeface="Symbola"/>
            </a:endParaRPr>
          </a:p>
          <a:p>
            <a:pPr marL="12700">
              <a:lnSpc>
                <a:spcPts val="1260"/>
              </a:lnSpc>
              <a:tabLst>
                <a:tab pos="779145" algn="l"/>
              </a:tabLst>
            </a:pPr>
            <a:r>
              <a:rPr sz="1400" spc="130" dirty="0">
                <a:latin typeface="Symbola"/>
                <a:cs typeface="Symbola"/>
              </a:rPr>
              <a:t>𝟏𝟕𝟎</a:t>
            </a:r>
            <a:r>
              <a:rPr sz="1400" spc="-35" dirty="0">
                <a:latin typeface="Symbola"/>
                <a:cs typeface="Symbola"/>
              </a:rPr>
              <a:t> </a:t>
            </a:r>
            <a:r>
              <a:rPr sz="1400" spc="55" dirty="0">
                <a:latin typeface="Symbola"/>
                <a:cs typeface="Symbola"/>
              </a:rPr>
              <a:t>(</a:t>
            </a:r>
            <a:r>
              <a:rPr sz="1400" dirty="0">
                <a:latin typeface="Symbola"/>
                <a:cs typeface="Symbola"/>
              </a:rPr>
              <a:t>	</a:t>
            </a:r>
            <a:r>
              <a:rPr sz="1400" spc="65" dirty="0">
                <a:latin typeface="Symbola"/>
                <a:cs typeface="Symbola"/>
              </a:rPr>
              <a:t>)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04904" y="1918773"/>
            <a:ext cx="1016598" cy="8145"/>
          </a:xfrm>
          <a:custGeom>
            <a:avLst/>
            <a:gdLst/>
            <a:ahLst/>
            <a:cxnLst/>
            <a:rect l="l" t="t" r="r" b="b"/>
            <a:pathLst>
              <a:path w="840104" h="12700">
                <a:moveTo>
                  <a:pt x="839724" y="0"/>
                </a:moveTo>
                <a:lnTo>
                  <a:pt x="0" y="0"/>
                </a:lnTo>
                <a:lnTo>
                  <a:pt x="0" y="12192"/>
                </a:lnTo>
                <a:lnTo>
                  <a:pt x="839724" y="12192"/>
                </a:lnTo>
                <a:lnTo>
                  <a:pt x="839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07930" y="1656508"/>
            <a:ext cx="3096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Symbola"/>
                <a:cs typeface="Symbola"/>
              </a:rPr>
              <a:t>𝒎𝒍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23298" y="1810283"/>
            <a:ext cx="278929" cy="8145"/>
          </a:xfrm>
          <a:custGeom>
            <a:avLst/>
            <a:gdLst/>
            <a:ahLst/>
            <a:cxnLst/>
            <a:rect l="l" t="t" r="r" b="b"/>
            <a:pathLst>
              <a:path w="230504" h="12700">
                <a:moveTo>
                  <a:pt x="230124" y="0"/>
                </a:moveTo>
                <a:lnTo>
                  <a:pt x="0" y="0"/>
                </a:lnTo>
                <a:lnTo>
                  <a:pt x="0" y="12191"/>
                </a:lnTo>
                <a:lnTo>
                  <a:pt x="230124" y="12191"/>
                </a:lnTo>
                <a:lnTo>
                  <a:pt x="230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23345" y="1745450"/>
            <a:ext cx="2314431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5"/>
              </a:lnSpc>
              <a:spcBef>
                <a:spcPts val="100"/>
              </a:spcBef>
              <a:tabLst>
                <a:tab pos="991869" algn="l"/>
              </a:tabLst>
            </a:pPr>
            <a:r>
              <a:rPr sz="1400" dirty="0">
                <a:latin typeface="Symbola"/>
                <a:cs typeface="Symbola"/>
              </a:rPr>
              <a:t>𝟏.</a:t>
            </a:r>
            <a:r>
              <a:rPr sz="1400" spc="-105" dirty="0">
                <a:latin typeface="Symbola"/>
                <a:cs typeface="Symbola"/>
              </a:rPr>
              <a:t> </a:t>
            </a:r>
            <a:r>
              <a:rPr sz="1400" spc="130" dirty="0">
                <a:latin typeface="Symbola"/>
                <a:cs typeface="Symbola"/>
              </a:rPr>
              <a:t>𝟐𝟔</a:t>
            </a:r>
            <a:r>
              <a:rPr sz="1400" spc="325" dirty="0">
                <a:latin typeface="Symbola"/>
                <a:cs typeface="Symbola"/>
              </a:rPr>
              <a:t> </a:t>
            </a:r>
            <a:r>
              <a:rPr sz="1400" spc="130" dirty="0">
                <a:latin typeface="Symbola"/>
                <a:cs typeface="Symbola"/>
              </a:rPr>
              <a:t>(𝒈)</a:t>
            </a:r>
            <a:r>
              <a:rPr sz="1400" dirty="0">
                <a:latin typeface="Symbola"/>
                <a:cs typeface="Symbola"/>
              </a:rPr>
              <a:t>	</a:t>
            </a:r>
            <a:r>
              <a:rPr sz="2100" spc="195" baseline="9920" dirty="0">
                <a:latin typeface="Symbola"/>
                <a:cs typeface="Symbola"/>
              </a:rPr>
              <a:t>𝟏𝟎𝟎𝟎</a:t>
            </a:r>
            <a:r>
              <a:rPr sz="2100" spc="-52" baseline="9920" dirty="0">
                <a:latin typeface="Symbola"/>
                <a:cs typeface="Symbola"/>
              </a:rPr>
              <a:t> </a:t>
            </a:r>
            <a:r>
              <a:rPr sz="2100" spc="172" baseline="9920" dirty="0">
                <a:latin typeface="Symbola"/>
                <a:cs typeface="Symbola"/>
              </a:rPr>
              <a:t>(</a:t>
            </a:r>
            <a:r>
              <a:rPr sz="2100" spc="225" baseline="9920" dirty="0">
                <a:latin typeface="Symbola"/>
                <a:cs typeface="Symbola"/>
              </a:rPr>
              <a:t> </a:t>
            </a:r>
            <a:r>
              <a:rPr sz="2100" baseline="-17857" dirty="0">
                <a:latin typeface="Symbola"/>
                <a:cs typeface="Symbola"/>
              </a:rPr>
              <a:t>𝑳</a:t>
            </a:r>
            <a:r>
              <a:rPr sz="2100" spc="247" baseline="-17857" dirty="0">
                <a:latin typeface="Symbola"/>
                <a:cs typeface="Symbola"/>
              </a:rPr>
              <a:t> </a:t>
            </a:r>
            <a:r>
              <a:rPr sz="2100" spc="97" baseline="9920" dirty="0">
                <a:latin typeface="Symbola"/>
                <a:cs typeface="Symbola"/>
              </a:rPr>
              <a:t>)</a:t>
            </a:r>
            <a:endParaRPr sz="2100" baseline="9920">
              <a:latin typeface="Symbola"/>
              <a:cs typeface="Symbola"/>
            </a:endParaRPr>
          </a:p>
          <a:p>
            <a:pPr marR="52069" algn="ctr">
              <a:lnSpc>
                <a:spcPts val="1375"/>
              </a:lnSpc>
            </a:pPr>
            <a:r>
              <a:rPr sz="1400" spc="-50" dirty="0">
                <a:latin typeface="Symbola"/>
                <a:cs typeface="Symbola"/>
              </a:rPr>
              <a:t>×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19179" y="1908675"/>
            <a:ext cx="92362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30" dirty="0">
                <a:latin typeface="Symbola"/>
                <a:cs typeface="Symbola"/>
              </a:rPr>
              <a:t>𝟐𝟓𝟎</a:t>
            </a:r>
            <a:r>
              <a:rPr sz="1400" spc="-30" dirty="0">
                <a:latin typeface="Symbola"/>
                <a:cs typeface="Symbola"/>
              </a:rPr>
              <a:t> </a:t>
            </a:r>
            <a:r>
              <a:rPr sz="1400" spc="45" dirty="0">
                <a:latin typeface="Symbola"/>
                <a:cs typeface="Symbola"/>
              </a:rPr>
              <a:t>(𝒎𝒍)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70002" y="1918773"/>
            <a:ext cx="1020440" cy="8145"/>
          </a:xfrm>
          <a:custGeom>
            <a:avLst/>
            <a:gdLst/>
            <a:ahLst/>
            <a:cxnLst/>
            <a:rect l="l" t="t" r="r" b="b"/>
            <a:pathLst>
              <a:path w="843279" h="12700">
                <a:moveTo>
                  <a:pt x="843076" y="0"/>
                </a:moveTo>
                <a:lnTo>
                  <a:pt x="0" y="0"/>
                </a:lnTo>
                <a:lnTo>
                  <a:pt x="0" y="12192"/>
                </a:lnTo>
                <a:lnTo>
                  <a:pt x="843076" y="12192"/>
                </a:lnTo>
                <a:lnTo>
                  <a:pt x="843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5078" y="2113584"/>
            <a:ext cx="7096973" cy="93871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R="2699385" algn="ctr">
              <a:lnSpc>
                <a:spcPct val="100000"/>
              </a:lnSpc>
              <a:spcBef>
                <a:spcPts val="880"/>
              </a:spcBef>
            </a:pPr>
            <a:r>
              <a:rPr sz="1400" dirty="0">
                <a:latin typeface="Symbola"/>
                <a:cs typeface="Symbola"/>
              </a:rPr>
              <a:t>=</a:t>
            </a:r>
            <a:r>
              <a:rPr sz="1400" spc="55" dirty="0">
                <a:latin typeface="Symbola"/>
                <a:cs typeface="Symbola"/>
              </a:rPr>
              <a:t> </a:t>
            </a:r>
            <a:r>
              <a:rPr sz="1400" dirty="0">
                <a:latin typeface="Symbola"/>
                <a:cs typeface="Symbola"/>
              </a:rPr>
              <a:t>𝟎.</a:t>
            </a:r>
            <a:r>
              <a:rPr sz="1400" spc="-114" dirty="0">
                <a:latin typeface="Symbola"/>
                <a:cs typeface="Symbola"/>
              </a:rPr>
              <a:t> </a:t>
            </a:r>
            <a:r>
              <a:rPr sz="1400" spc="95" dirty="0">
                <a:latin typeface="Symbola"/>
                <a:cs typeface="Symbola"/>
              </a:rPr>
              <a:t>𝟎𝟐𝟗𝟕𝒎𝒐𝒍/𝑳</a:t>
            </a:r>
            <a:endParaRPr sz="1400">
              <a:latin typeface="Symbola"/>
              <a:cs typeface="Symbola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400" spc="70" dirty="0">
                <a:solidFill>
                  <a:srgbClr val="C00000"/>
                </a:solidFill>
                <a:latin typeface="Symbola"/>
                <a:cs typeface="Symbola"/>
              </a:rPr>
              <a:t>𝒎𝑴𝒐𝒍𝒆𝒔</a:t>
            </a:r>
            <a:r>
              <a:rPr sz="1400" spc="3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spc="180" dirty="0">
                <a:solidFill>
                  <a:srgbClr val="C00000"/>
                </a:solidFill>
                <a:latin typeface="Symbola"/>
                <a:cs typeface="Symbola"/>
              </a:rPr>
              <a:t>𝒐𝒇</a:t>
            </a:r>
            <a:r>
              <a:rPr sz="1400" spc="4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𝒔𝒐𝒍𝒖𝒕</a:t>
            </a:r>
            <a:r>
              <a:rPr sz="1400" spc="2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2100" baseline="1984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𝑚𝑚𝑜𝑙</a:t>
            </a:r>
            <a:r>
              <a:rPr sz="2100" baseline="1984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r>
              <a:rPr sz="2100" spc="172" baseline="1984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=</a:t>
            </a:r>
            <a:r>
              <a:rPr sz="1400" spc="80" dirty="0">
                <a:solidFill>
                  <a:srgbClr val="C00000"/>
                </a:solidFill>
                <a:latin typeface="Symbola"/>
                <a:cs typeface="Symbola"/>
              </a:rPr>
              <a:t>  </a:t>
            </a: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𝐌</a:t>
            </a:r>
            <a:r>
              <a:rPr sz="1400" spc="42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2100" baseline="1984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𝑴𝒐𝒍𝒂𝒓𝒊𝒕𝒚</a:t>
            </a:r>
            <a:r>
              <a:rPr sz="1400" spc="3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2100" spc="172" baseline="1984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r>
              <a:rPr sz="2100" spc="15" baseline="1984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spc="-95" dirty="0">
                <a:solidFill>
                  <a:srgbClr val="C00000"/>
                </a:solidFill>
                <a:latin typeface="Symbola"/>
                <a:cs typeface="Symbola"/>
              </a:rPr>
              <a:t>×</a:t>
            </a:r>
            <a:r>
              <a:rPr sz="1400" spc="45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𝑽𝒐𝒍𝒖𝒎𝒆</a:t>
            </a:r>
            <a:r>
              <a:rPr sz="1400" spc="3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spc="180" dirty="0">
                <a:solidFill>
                  <a:srgbClr val="C00000"/>
                </a:solidFill>
                <a:latin typeface="Symbola"/>
                <a:cs typeface="Symbola"/>
              </a:rPr>
              <a:t>𝒐𝒇</a:t>
            </a:r>
            <a:r>
              <a:rPr sz="1400" spc="4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1400" dirty="0">
                <a:solidFill>
                  <a:srgbClr val="C00000"/>
                </a:solidFill>
                <a:latin typeface="Symbola"/>
                <a:cs typeface="Symbola"/>
              </a:rPr>
              <a:t>𝒔𝒐𝒍𝒖𝒕𝒊𝒐𝒏</a:t>
            </a:r>
            <a:r>
              <a:rPr sz="1400" spc="40" dirty="0">
                <a:solidFill>
                  <a:srgbClr val="C00000"/>
                </a:solidFill>
                <a:latin typeface="Symbola"/>
                <a:cs typeface="Symbola"/>
              </a:rPr>
              <a:t> </a:t>
            </a:r>
            <a:r>
              <a:rPr sz="2100" spc="-30" baseline="1984" dirty="0">
                <a:solidFill>
                  <a:srgbClr val="C00000"/>
                </a:solidFill>
                <a:latin typeface="Symbola"/>
                <a:cs typeface="Symbola"/>
              </a:rPr>
              <a:t>(</a:t>
            </a:r>
            <a:r>
              <a:rPr sz="1400" spc="-20" dirty="0">
                <a:solidFill>
                  <a:srgbClr val="C00000"/>
                </a:solidFill>
                <a:latin typeface="Symbola"/>
                <a:cs typeface="Symbola"/>
              </a:rPr>
              <a:t>𝑚𝐿</a:t>
            </a:r>
            <a:r>
              <a:rPr sz="2100" spc="-30" baseline="1984" dirty="0">
                <a:solidFill>
                  <a:srgbClr val="C00000"/>
                </a:solidFill>
                <a:latin typeface="Symbola"/>
                <a:cs typeface="Symbola"/>
              </a:rPr>
              <a:t>)</a:t>
            </a:r>
            <a:endParaRPr sz="2100" baseline="1984">
              <a:latin typeface="Symbola"/>
              <a:cs typeface="Symbola"/>
            </a:endParaRPr>
          </a:p>
          <a:p>
            <a:pPr marR="849630" algn="ctr">
              <a:lnSpc>
                <a:spcPct val="100000"/>
              </a:lnSpc>
              <a:spcBef>
                <a:spcPts val="620"/>
              </a:spcBef>
            </a:pPr>
            <a:r>
              <a:rPr sz="1400" spc="-20" dirty="0">
                <a:latin typeface="Symbola"/>
                <a:cs typeface="Symbola"/>
              </a:rPr>
              <a:t>𝒎𝒎𝒐𝒍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8776" y="2727969"/>
            <a:ext cx="35192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Symbola"/>
                <a:cs typeface="Symbola"/>
              </a:rPr>
              <a:t>𝒎𝑳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83987" y="2738068"/>
            <a:ext cx="603197" cy="8145"/>
          </a:xfrm>
          <a:custGeom>
            <a:avLst/>
            <a:gdLst/>
            <a:ahLst/>
            <a:cxnLst/>
            <a:rect l="l" t="t" r="r" b="b"/>
            <a:pathLst>
              <a:path w="498475" h="12700">
                <a:moveTo>
                  <a:pt x="498347" y="0"/>
                </a:moveTo>
                <a:lnTo>
                  <a:pt x="0" y="0"/>
                </a:lnTo>
                <a:lnTo>
                  <a:pt x="0" y="12191"/>
                </a:lnTo>
                <a:lnTo>
                  <a:pt x="498347" y="12191"/>
                </a:lnTo>
                <a:lnTo>
                  <a:pt x="4983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87059" y="2651733"/>
            <a:ext cx="392654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1440" algn="l"/>
              </a:tabLst>
            </a:pPr>
            <a:r>
              <a:rPr sz="1400" dirty="0">
                <a:latin typeface="Symbola"/>
                <a:cs typeface="Symbola"/>
              </a:rPr>
              <a:t>=</a:t>
            </a:r>
            <a:r>
              <a:rPr sz="1400" spc="55" dirty="0">
                <a:latin typeface="Symbola"/>
                <a:cs typeface="Symbola"/>
              </a:rPr>
              <a:t> </a:t>
            </a:r>
            <a:r>
              <a:rPr sz="1400" dirty="0">
                <a:latin typeface="Symbola"/>
                <a:cs typeface="Symbola"/>
              </a:rPr>
              <a:t>𝟎.</a:t>
            </a:r>
            <a:r>
              <a:rPr sz="1400" spc="-114" dirty="0">
                <a:latin typeface="Symbola"/>
                <a:cs typeface="Symbola"/>
              </a:rPr>
              <a:t> </a:t>
            </a:r>
            <a:r>
              <a:rPr sz="1400" spc="110" dirty="0">
                <a:latin typeface="Symbola"/>
                <a:cs typeface="Symbola"/>
              </a:rPr>
              <a:t>𝟎𝟐𝟗𝟕</a:t>
            </a:r>
            <a:r>
              <a:rPr sz="1400" dirty="0">
                <a:latin typeface="Symbola"/>
                <a:cs typeface="Symbola"/>
              </a:rPr>
              <a:t>	</a:t>
            </a:r>
            <a:r>
              <a:rPr sz="1400" spc="-90" dirty="0">
                <a:latin typeface="Symbola"/>
                <a:cs typeface="Symbola"/>
              </a:rPr>
              <a:t>×</a:t>
            </a:r>
            <a:r>
              <a:rPr sz="1400" spc="-40" dirty="0">
                <a:latin typeface="Symbola"/>
                <a:cs typeface="Symbola"/>
              </a:rPr>
              <a:t> </a:t>
            </a:r>
            <a:r>
              <a:rPr sz="1400" spc="85" dirty="0">
                <a:latin typeface="Symbola"/>
                <a:cs typeface="Symbola"/>
              </a:rPr>
              <a:t>𝟐𝟓𝟎𝒎𝒍</a:t>
            </a:r>
            <a:r>
              <a:rPr sz="1400" spc="40" dirty="0">
                <a:latin typeface="Symbola"/>
                <a:cs typeface="Symbola"/>
              </a:rPr>
              <a:t> </a:t>
            </a:r>
            <a:r>
              <a:rPr sz="1400" dirty="0">
                <a:latin typeface="Symbola"/>
                <a:cs typeface="Symbola"/>
              </a:rPr>
              <a:t>=</a:t>
            </a:r>
            <a:r>
              <a:rPr sz="1400" spc="35" dirty="0">
                <a:latin typeface="Symbola"/>
                <a:cs typeface="Symbola"/>
              </a:rPr>
              <a:t> </a:t>
            </a:r>
            <a:r>
              <a:rPr sz="1400" dirty="0">
                <a:latin typeface="Symbola"/>
                <a:cs typeface="Symbola"/>
              </a:rPr>
              <a:t>𝟕.</a:t>
            </a:r>
            <a:r>
              <a:rPr sz="1400" spc="-105" dirty="0">
                <a:latin typeface="Symbola"/>
                <a:cs typeface="Symbola"/>
              </a:rPr>
              <a:t> </a:t>
            </a:r>
            <a:r>
              <a:rPr sz="1400" spc="130" dirty="0">
                <a:latin typeface="Symbola"/>
                <a:cs typeface="Symbola"/>
              </a:rPr>
              <a:t>𝟒𝟐</a:t>
            </a:r>
            <a:r>
              <a:rPr sz="1400" spc="-35" dirty="0">
                <a:latin typeface="Symbola"/>
                <a:cs typeface="Symbola"/>
              </a:rPr>
              <a:t> </a:t>
            </a:r>
            <a:r>
              <a:rPr sz="1400" spc="-20" dirty="0">
                <a:latin typeface="Symbola"/>
                <a:cs typeface="Symbola"/>
              </a:rPr>
              <a:t>𝒎𝒎𝒐𝒍</a:t>
            </a:r>
            <a:endParaRPr sz="1400">
              <a:latin typeface="Symbola"/>
              <a:cs typeface="Symbol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5078" y="3032327"/>
            <a:ext cx="7275243" cy="967316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Exercise</a:t>
            </a:r>
            <a:r>
              <a:rPr sz="1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2:</a:t>
            </a:r>
            <a:endParaRPr sz="1400">
              <a:latin typeface="Times New Roman"/>
              <a:cs typeface="Times New Roman"/>
            </a:endParaRPr>
          </a:p>
          <a:p>
            <a:pPr marL="469900" marR="5080" indent="-228600">
              <a:lnSpc>
                <a:spcPct val="143600"/>
              </a:lnSpc>
              <a:spcBef>
                <a:spcPts val="95"/>
              </a:spcBef>
            </a:pPr>
            <a:r>
              <a:rPr sz="2100" b="1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a-</a:t>
            </a:r>
            <a:r>
              <a:rPr sz="2100" b="1" spc="375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How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many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grams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K</a:t>
            </a:r>
            <a:r>
              <a:rPr sz="900" b="1" dirty="0">
                <a:latin typeface="Times New Roman"/>
                <a:cs typeface="Times New Roman"/>
              </a:rPr>
              <a:t>2</a:t>
            </a:r>
            <a:r>
              <a:rPr sz="2100" b="1" baseline="3968" dirty="0">
                <a:latin typeface="Times New Roman"/>
                <a:cs typeface="Times New Roman"/>
              </a:rPr>
              <a:t>SO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900" b="1" spc="105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are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contained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in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50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ml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0.200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M, how</a:t>
            </a:r>
            <a:r>
              <a:rPr sz="2100" b="1" spc="-30" baseline="3968" dirty="0">
                <a:latin typeface="Times New Roman"/>
                <a:cs typeface="Times New Roman"/>
              </a:rPr>
              <a:t> many </a:t>
            </a:r>
            <a:r>
              <a:rPr sz="2100" b="1" baseline="3968" dirty="0">
                <a:latin typeface="Times New Roman"/>
                <a:cs typeface="Times New Roman"/>
              </a:rPr>
              <a:t>millimoles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K</a:t>
            </a:r>
            <a:r>
              <a:rPr sz="900" b="1" dirty="0">
                <a:latin typeface="Times New Roman"/>
                <a:cs typeface="Times New Roman"/>
              </a:rPr>
              <a:t>2</a:t>
            </a:r>
            <a:r>
              <a:rPr sz="2100" b="1" baseline="3968" dirty="0">
                <a:latin typeface="Times New Roman"/>
                <a:cs typeface="Times New Roman"/>
              </a:rPr>
              <a:t>SO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900" b="1" spc="95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are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spc="-15" baseline="3968" dirty="0">
                <a:latin typeface="Times New Roman"/>
                <a:cs typeface="Times New Roman"/>
              </a:rPr>
              <a:t>present?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2073" y="5022695"/>
            <a:ext cx="7077763" cy="606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37900"/>
              </a:lnSpc>
              <a:spcBef>
                <a:spcPts val="95"/>
              </a:spcBef>
            </a:pPr>
            <a:r>
              <a:rPr sz="2100" b="1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b-</a:t>
            </a:r>
            <a:r>
              <a:rPr sz="2100" b="1" spc="247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solution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is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prepared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by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dissolving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42.23g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NH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2100" b="1" baseline="3968" dirty="0">
                <a:latin typeface="Times New Roman"/>
                <a:cs typeface="Times New Roman"/>
              </a:rPr>
              <a:t>Cl</a:t>
            </a:r>
            <a:r>
              <a:rPr sz="2100" b="1" spc="-5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into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enough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water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spc="-37" baseline="3968" dirty="0">
                <a:latin typeface="Times New Roman"/>
                <a:cs typeface="Times New Roman"/>
              </a:rPr>
              <a:t>to </a:t>
            </a:r>
            <a:r>
              <a:rPr sz="1400" b="1" dirty="0">
                <a:latin typeface="Times New Roman"/>
                <a:cs typeface="Times New Roman"/>
              </a:rPr>
              <a:t>make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500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mL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solution.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Calculate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its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molarity?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014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541265" y="219586"/>
            <a:ext cx="2266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7420" y="672529"/>
            <a:ext cx="6458430" cy="606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37900"/>
              </a:lnSpc>
              <a:spcBef>
                <a:spcPts val="95"/>
              </a:spcBef>
            </a:pPr>
            <a:r>
              <a:rPr sz="2100" b="1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c-</a:t>
            </a:r>
            <a:r>
              <a:rPr sz="2100" b="1" spc="494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What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is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the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molarity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solution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made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when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66.2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g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C</a:t>
            </a:r>
            <a:r>
              <a:rPr sz="900" b="1" dirty="0">
                <a:latin typeface="Times New Roman"/>
                <a:cs typeface="Times New Roman"/>
              </a:rPr>
              <a:t>6</a:t>
            </a:r>
            <a:r>
              <a:rPr sz="2100" b="1" baseline="3968" dirty="0">
                <a:latin typeface="Times New Roman"/>
                <a:cs typeface="Times New Roman"/>
              </a:rPr>
              <a:t>H</a:t>
            </a:r>
            <a:r>
              <a:rPr sz="900" b="1" dirty="0">
                <a:latin typeface="Times New Roman"/>
                <a:cs typeface="Times New Roman"/>
              </a:rPr>
              <a:t>12</a:t>
            </a:r>
            <a:r>
              <a:rPr sz="2100" b="1" baseline="3968" dirty="0">
                <a:latin typeface="Times New Roman"/>
                <a:cs typeface="Times New Roman"/>
              </a:rPr>
              <a:t>O</a:t>
            </a:r>
            <a:r>
              <a:rPr sz="900" b="1" dirty="0">
                <a:latin typeface="Times New Roman"/>
                <a:cs typeface="Times New Roman"/>
              </a:rPr>
              <a:t>6</a:t>
            </a:r>
            <a:r>
              <a:rPr sz="900" b="1" spc="-10" dirty="0">
                <a:latin typeface="Times New Roman"/>
                <a:cs typeface="Times New Roman"/>
              </a:rPr>
              <a:t> </a:t>
            </a:r>
            <a:r>
              <a:rPr sz="2100" b="1" spc="-37" baseline="3968" dirty="0">
                <a:latin typeface="Times New Roman"/>
                <a:cs typeface="Times New Roman"/>
              </a:rPr>
              <a:t>are </a:t>
            </a:r>
            <a:r>
              <a:rPr sz="1400" b="1" dirty="0">
                <a:latin typeface="Times New Roman"/>
                <a:cs typeface="Times New Roman"/>
              </a:rPr>
              <a:t>dissolved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make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235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mL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solution?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2073" y="2197638"/>
            <a:ext cx="7102352" cy="9421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43900"/>
              </a:lnSpc>
              <a:spcBef>
                <a:spcPts val="9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d-</a:t>
            </a:r>
            <a:r>
              <a:rPr sz="1400" b="1" spc="1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suppose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ask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how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many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moles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are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present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0.108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0" dirty="0">
                <a:latin typeface="Times New Roman"/>
                <a:cs typeface="Times New Roman"/>
              </a:rPr>
              <a:t> 0.887 </a:t>
            </a:r>
            <a:r>
              <a:rPr sz="1400" b="1" dirty="0">
                <a:latin typeface="Times New Roman"/>
                <a:cs typeface="Times New Roman"/>
              </a:rPr>
              <a:t>M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NaCl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solution.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Because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0.887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means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0.887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mol/L,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use</a:t>
            </a:r>
            <a:r>
              <a:rPr sz="1400" b="1" spc="-20" dirty="0">
                <a:latin typeface="Times New Roman"/>
                <a:cs typeface="Times New Roman"/>
              </a:rPr>
              <a:t> this </a:t>
            </a:r>
            <a:r>
              <a:rPr sz="1400" b="1" dirty="0">
                <a:latin typeface="Times New Roman"/>
                <a:cs typeface="Times New Roman"/>
              </a:rPr>
              <a:t>second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expression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for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concentration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as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conversion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factor: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2072" y="3771395"/>
            <a:ext cx="7076995" cy="95583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41300" marR="5080" indent="-228600" algn="just">
              <a:lnSpc>
                <a:spcPct val="146800"/>
              </a:lnSpc>
              <a:spcBef>
                <a:spcPts val="4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e-</a:t>
            </a:r>
            <a:r>
              <a:rPr sz="1400" b="1" spc="3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Determining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Volume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Solution,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Given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Concentration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Moles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of </a:t>
            </a:r>
            <a:r>
              <a:rPr sz="1400" b="1" dirty="0">
                <a:latin typeface="Times New Roman"/>
                <a:cs typeface="Times New Roman"/>
              </a:rPr>
              <a:t>Solute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Using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concentration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as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conversion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factor,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how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many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liters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2.35 </a:t>
            </a:r>
            <a:r>
              <a:rPr sz="2100" b="1" baseline="3968" dirty="0">
                <a:latin typeface="Times New Roman"/>
                <a:cs typeface="Times New Roman"/>
              </a:rPr>
              <a:t>M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CuSO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900" b="1" spc="105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are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needed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to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obtain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4.88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mol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 CuSO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900" b="1" spc="105" dirty="0">
                <a:latin typeface="Times New Roman"/>
                <a:cs typeface="Times New Roman"/>
              </a:rPr>
              <a:t> </a:t>
            </a:r>
            <a:r>
              <a:rPr sz="2100" b="1" spc="-75" baseline="3968" dirty="0">
                <a:latin typeface="Times New Roman"/>
                <a:cs typeface="Times New Roman"/>
              </a:rPr>
              <a:t>?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2073" y="5140958"/>
            <a:ext cx="7129246" cy="64543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1300" marR="5080" indent="-228600">
              <a:lnSpc>
                <a:spcPct val="143600"/>
              </a:lnSpc>
              <a:spcBef>
                <a:spcPts val="19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f-</a:t>
            </a:r>
            <a:r>
              <a:rPr sz="1400" b="1" spc="4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chemist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needs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prepare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3.00L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0.250M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0" dirty="0">
                <a:latin typeface="Times New Roman"/>
                <a:cs typeface="Times New Roman"/>
              </a:rPr>
              <a:t> potassium </a:t>
            </a:r>
            <a:r>
              <a:rPr sz="2100" b="1" baseline="3968" dirty="0">
                <a:latin typeface="Times New Roman"/>
                <a:cs typeface="Times New Roman"/>
              </a:rPr>
              <a:t>permanganate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(KMnO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2100" b="1" baseline="3968" dirty="0">
                <a:latin typeface="Times New Roman"/>
                <a:cs typeface="Times New Roman"/>
              </a:rPr>
              <a:t>).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What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mass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44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KMnO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900" b="1" spc="105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does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she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need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to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make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spc="-37" baseline="3968" dirty="0">
                <a:latin typeface="Times New Roman"/>
                <a:cs typeface="Times New Roman"/>
              </a:rPr>
              <a:t>the </a:t>
            </a:r>
            <a:r>
              <a:rPr sz="1400" b="1" spc="-10" dirty="0">
                <a:latin typeface="Times New Roman"/>
                <a:cs typeface="Times New Roman"/>
              </a:rPr>
              <a:t>solution?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2728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541265" y="219586"/>
            <a:ext cx="2266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506" y="594577"/>
            <a:ext cx="6921009" cy="6541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49300"/>
              </a:lnSpc>
              <a:spcBef>
                <a:spcPts val="9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g-</a:t>
            </a:r>
            <a:r>
              <a:rPr sz="1400" b="1" spc="2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Using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concentration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as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conversion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factor,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how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many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liters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0.0444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M </a:t>
            </a:r>
            <a:r>
              <a:rPr sz="2100" b="1" baseline="3968" dirty="0">
                <a:latin typeface="Times New Roman"/>
                <a:cs typeface="Times New Roman"/>
              </a:rPr>
              <a:t>CH</a:t>
            </a:r>
            <a:r>
              <a:rPr sz="900" b="1" dirty="0">
                <a:latin typeface="Times New Roman"/>
                <a:cs typeface="Times New Roman"/>
              </a:rPr>
              <a:t>2</a:t>
            </a:r>
            <a:r>
              <a:rPr sz="2100" b="1" baseline="3968" dirty="0">
                <a:latin typeface="Times New Roman"/>
                <a:cs typeface="Times New Roman"/>
              </a:rPr>
              <a:t>O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are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needed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to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obtain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0.0773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mol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15" baseline="3968" dirty="0">
                <a:latin typeface="Times New Roman"/>
                <a:cs typeface="Times New Roman"/>
              </a:rPr>
              <a:t> CH</a:t>
            </a:r>
            <a:r>
              <a:rPr sz="900" b="1" spc="-10" dirty="0">
                <a:latin typeface="Times New Roman"/>
                <a:cs typeface="Times New Roman"/>
              </a:rPr>
              <a:t>2</a:t>
            </a:r>
            <a:r>
              <a:rPr sz="2100" b="1" spc="-15" baseline="3968" dirty="0">
                <a:latin typeface="Times New Roman"/>
                <a:cs typeface="Times New Roman"/>
              </a:rPr>
              <a:t>O?</a:t>
            </a:r>
            <a:endParaRPr sz="2100" baseline="3968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2073" y="1819878"/>
            <a:ext cx="6501461" cy="61747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100" b="1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h-</a:t>
            </a:r>
            <a:r>
              <a:rPr sz="2100" b="1" spc="270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a: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What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mass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solute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is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present</a:t>
            </a:r>
            <a:r>
              <a:rPr sz="2100" b="1" spc="-15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in</a:t>
            </a:r>
            <a:r>
              <a:rPr sz="2100" b="1" spc="-44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1.08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L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0.0578</a:t>
            </a:r>
            <a:r>
              <a:rPr sz="2100" b="1" spc="-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spc="-15" baseline="3968" dirty="0">
                <a:latin typeface="Times New Roman"/>
                <a:cs typeface="Times New Roman"/>
              </a:rPr>
              <a:t>H</a:t>
            </a:r>
            <a:r>
              <a:rPr sz="900" b="1" spc="-10" dirty="0">
                <a:latin typeface="Times New Roman"/>
                <a:cs typeface="Times New Roman"/>
              </a:rPr>
              <a:t>2</a:t>
            </a:r>
            <a:r>
              <a:rPr sz="2100" b="1" spc="-15" baseline="3968" dirty="0">
                <a:latin typeface="Times New Roman"/>
                <a:cs typeface="Times New Roman"/>
              </a:rPr>
              <a:t>SO</a:t>
            </a:r>
            <a:r>
              <a:rPr sz="900" b="1" spc="-10" dirty="0">
                <a:latin typeface="Times New Roman"/>
                <a:cs typeface="Times New Roman"/>
              </a:rPr>
              <a:t>4</a:t>
            </a:r>
            <a:r>
              <a:rPr sz="2100" b="1" spc="-15" baseline="3968" dirty="0">
                <a:latin typeface="Times New Roman"/>
                <a:cs typeface="Times New Roman"/>
              </a:rPr>
              <a:t>?</a:t>
            </a:r>
            <a:endParaRPr sz="2100" baseline="3968">
              <a:latin typeface="Times New Roman"/>
              <a:cs typeface="Times New Roman"/>
            </a:endParaRPr>
          </a:p>
          <a:p>
            <a:pPr marL="241300" marR="5080">
              <a:lnSpc>
                <a:spcPts val="2410"/>
              </a:lnSpc>
              <a:spcBef>
                <a:spcPts val="15"/>
              </a:spcBef>
            </a:pPr>
            <a:r>
              <a:rPr sz="1400" b="1" dirty="0">
                <a:latin typeface="Times New Roman"/>
                <a:cs typeface="Times New Roman"/>
              </a:rPr>
              <a:t>b: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What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volume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1.50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HCl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contains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10.0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0" dirty="0">
                <a:latin typeface="Times New Roman"/>
                <a:cs typeface="Times New Roman"/>
              </a:rPr>
              <a:t> hydrogen chloride?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2072" y="3179913"/>
            <a:ext cx="7143078" cy="94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44000"/>
              </a:lnSpc>
              <a:spcBef>
                <a:spcPts val="10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i-</a:t>
            </a:r>
            <a:r>
              <a:rPr sz="14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solution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is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prepared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dissolving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1.26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AgNO3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250-mL</a:t>
            </a:r>
            <a:r>
              <a:rPr sz="1400" b="1" spc="-10" dirty="0">
                <a:latin typeface="Times New Roman"/>
                <a:cs typeface="Times New Roman"/>
              </a:rPr>
              <a:t> volumetric </a:t>
            </a:r>
            <a:r>
              <a:rPr sz="1400" b="1" dirty="0">
                <a:latin typeface="Times New Roman"/>
                <a:cs typeface="Times New Roman"/>
              </a:rPr>
              <a:t>flask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diluting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volume.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Calculate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molarity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silver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nitrate </a:t>
            </a:r>
            <a:r>
              <a:rPr sz="1400" b="1" dirty="0">
                <a:latin typeface="Times New Roman"/>
                <a:cs typeface="Times New Roman"/>
              </a:rPr>
              <a:t>solution.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How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many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millimoles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AgNO3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were</a:t>
            </a:r>
            <a:r>
              <a:rPr sz="1400" b="1" spc="-10" dirty="0">
                <a:latin typeface="Times New Roman"/>
                <a:cs typeface="Times New Roman"/>
              </a:rPr>
              <a:t> dissolved?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2072" y="4558192"/>
            <a:ext cx="6402337" cy="6270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j-</a:t>
            </a:r>
            <a:r>
              <a:rPr sz="1400" b="1" spc="4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How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many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grams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per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milliliter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NaCl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are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contained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0.250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i="1" spc="-50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730"/>
              </a:spcBef>
            </a:pPr>
            <a:r>
              <a:rPr sz="1400" b="1" spc="-10" dirty="0">
                <a:latin typeface="Times New Roman"/>
                <a:cs typeface="Times New Roman"/>
              </a:rPr>
              <a:t>solution?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2073" y="5557325"/>
            <a:ext cx="6876442" cy="602088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100" b="1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k-</a:t>
            </a:r>
            <a:r>
              <a:rPr sz="2100" b="1" spc="262" baseline="39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How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many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grams</a:t>
            </a:r>
            <a:r>
              <a:rPr sz="2100" b="1" spc="-44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Na</a:t>
            </a:r>
            <a:r>
              <a:rPr sz="900" b="1" dirty="0">
                <a:latin typeface="Times New Roman"/>
                <a:cs typeface="Times New Roman"/>
              </a:rPr>
              <a:t>2</a:t>
            </a:r>
            <a:r>
              <a:rPr sz="2100" b="1" baseline="3968" dirty="0">
                <a:latin typeface="Times New Roman"/>
                <a:cs typeface="Times New Roman"/>
              </a:rPr>
              <a:t>SO</a:t>
            </a:r>
            <a:r>
              <a:rPr sz="900" b="1" dirty="0">
                <a:latin typeface="Times New Roman"/>
                <a:cs typeface="Times New Roman"/>
              </a:rPr>
              <a:t>4</a:t>
            </a:r>
            <a:r>
              <a:rPr sz="900" b="1" spc="110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should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be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weighed</a:t>
            </a:r>
            <a:r>
              <a:rPr sz="2100" b="1" spc="-37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out</a:t>
            </a:r>
            <a:r>
              <a:rPr sz="2100" b="1" spc="-30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to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prepare</a:t>
            </a:r>
            <a:r>
              <a:rPr sz="2100" b="1" spc="-44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500mL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of</a:t>
            </a:r>
            <a:r>
              <a:rPr sz="2100" b="1" spc="-22" baseline="3968" dirty="0">
                <a:latin typeface="Times New Roman"/>
                <a:cs typeface="Times New Roman"/>
              </a:rPr>
              <a:t> </a:t>
            </a:r>
            <a:r>
              <a:rPr sz="2100" b="1" spc="-75" baseline="3968" dirty="0">
                <a:latin typeface="Times New Roman"/>
                <a:cs typeface="Times New Roman"/>
              </a:rPr>
              <a:t>a</a:t>
            </a:r>
            <a:endParaRPr sz="2100" baseline="3968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635"/>
              </a:spcBef>
            </a:pPr>
            <a:r>
              <a:rPr sz="1400" b="1" dirty="0">
                <a:latin typeface="Times New Roman"/>
                <a:cs typeface="Times New Roman"/>
              </a:rPr>
              <a:t>0.100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M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solution?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38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74763"/>
            <a:ext cx="7300913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87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289050"/>
            <a:ext cx="7262813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1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293813"/>
            <a:ext cx="7254875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25550"/>
            <a:ext cx="73152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51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304925"/>
            <a:ext cx="7246937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37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85875"/>
            <a:ext cx="7300913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8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93813"/>
            <a:ext cx="7346950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4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600" y="254330"/>
            <a:ext cx="5144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1980" marR="5080" indent="-1859914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800080"/>
                </a:solidFill>
                <a:latin typeface="Calibri"/>
                <a:cs typeface="Calibri"/>
              </a:rPr>
              <a:t>International </a:t>
            </a:r>
            <a:r>
              <a:rPr sz="3600" b="0" spc="-35" dirty="0">
                <a:solidFill>
                  <a:srgbClr val="800080"/>
                </a:solidFill>
                <a:latin typeface="Calibri"/>
                <a:cs typeface="Calibri"/>
              </a:rPr>
              <a:t>system </a:t>
            </a:r>
            <a:r>
              <a:rPr sz="3600" b="0" spc="-5" dirty="0">
                <a:solidFill>
                  <a:srgbClr val="800080"/>
                </a:solidFill>
                <a:latin typeface="Calibri"/>
                <a:cs typeface="Calibri"/>
              </a:rPr>
              <a:t>of unit </a:t>
            </a:r>
            <a:r>
              <a:rPr sz="3600" b="0" spc="-800" dirty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800080"/>
                </a:solidFill>
                <a:latin typeface="Calibri"/>
                <a:cs typeface="Calibri"/>
              </a:rPr>
              <a:t>SI</a:t>
            </a:r>
            <a:r>
              <a:rPr sz="3600" b="0" spc="-10" dirty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800080"/>
                </a:solidFill>
                <a:latin typeface="Calibri"/>
                <a:cs typeface="Calibri"/>
              </a:rPr>
              <a:t>Units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7194" y="1657117"/>
          <a:ext cx="6539229" cy="3426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1195"/>
                <a:gridCol w="2044064"/>
                <a:gridCol w="1283970"/>
              </a:tblGrid>
              <a:tr h="395833">
                <a:tc>
                  <a:txBody>
                    <a:bodyPr/>
                    <a:lstStyle/>
                    <a:p>
                      <a:pPr marL="375920" indent="-344805">
                        <a:lnSpc>
                          <a:spcPts val="2655"/>
                        </a:lnSpc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quantity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26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unit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ts val="265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symbol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8926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Length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meter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  <a:tr h="439278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Mass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kilogram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kg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439000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Time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second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  <a:tr h="439028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Electric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current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ampere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439215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Temperature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kelvin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  <a:tr h="438926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Amount</a:t>
                      </a:r>
                      <a:r>
                        <a:rPr sz="24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substance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5" marB="0"/>
                </a:tc>
              </a:tr>
              <a:tr h="395924">
                <a:tc>
                  <a:txBody>
                    <a:bodyPr/>
                    <a:lstStyle/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 MT"/>
                        <a:buChar char="•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Luminous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intensity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candela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1399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1203</Words>
  <Application>Microsoft Office PowerPoint</Application>
  <PresentationFormat>On-screen Show (4:3)</PresentationFormat>
  <Paragraphs>197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system of unit  SI Units</vt:lpstr>
      <vt:lpstr>Prefixes used with units</vt:lpstr>
      <vt:lpstr>PowerPoint Presentation</vt:lpstr>
      <vt:lpstr>PowerPoint Presentation</vt:lpstr>
      <vt:lpstr>Gram to Mole conversion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system of unit  SI Units</dc:title>
  <dc:creator>Maher</dc:creator>
  <cp:lastModifiedBy>Maher</cp:lastModifiedBy>
  <cp:revision>6</cp:revision>
  <dcterms:created xsi:type="dcterms:W3CDTF">2025-03-09T12:08:04Z</dcterms:created>
  <dcterms:modified xsi:type="dcterms:W3CDTF">2025-03-09T12:36:38Z</dcterms:modified>
</cp:coreProperties>
</file>