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81"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4" r:id="rId18"/>
    <p:sldId id="275" r:id="rId19"/>
    <p:sldId id="276" r:id="rId20"/>
    <p:sldId id="277" r:id="rId21"/>
    <p:sldId id="278" r:id="rId22"/>
    <p:sldId id="279" r:id="rId23"/>
    <p:sldId id="280"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611" autoAdjust="0"/>
  </p:normalViewPr>
  <p:slideViewPr>
    <p:cSldViewPr snapToGrid="0">
      <p:cViewPr>
        <p:scale>
          <a:sx n="82" d="100"/>
          <a:sy n="82" d="100"/>
        </p:scale>
        <p:origin x="-720" y="-4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09201A-59DC-4E0E-B897-9D8BB425C4BE}" type="datetimeFigureOut">
              <a:rPr lang="en-US" smtClean="0"/>
              <a:t>3/15/2025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D09555-CD45-474B-B41B-50ED11E2B267}" type="slidenum">
              <a:rPr lang="en-US" smtClean="0"/>
              <a:t>‹#›</a:t>
            </a:fld>
            <a:endParaRPr lang="en-US"/>
          </a:p>
        </p:txBody>
      </p:sp>
    </p:spTree>
    <p:extLst>
      <p:ext uri="{BB962C8B-B14F-4D97-AF65-F5344CB8AC3E}">
        <p14:creationId xmlns:p14="http://schemas.microsoft.com/office/powerpoint/2010/main" val="658797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size of ENIAC’s numerical "word" was 10 decimal digits, and it could multiply two of these numbers at a rate of 300 per second, by finding the value of each product from a multiplication table stored in its memory. ENIAC was therefore about 1,000 times faster then the previous generation of relay computers. ENIAC used 18,000 vacuum tubes, about 1,800 square feet of floor space, and consumed about 180,000 watts of electrical power. It had punched card I/O, 1 multiplier, 1 divider/square rooter, and 20 adders using decimal ring counters, which served as adders and also as quick-access (.0002 seconds) read-write register storage. The executable instructions making up a program were embodied in the separate "units" of ENIAC, which were plugged together to form a "route" for the flow of information. </a:t>
            </a:r>
          </a:p>
          <a:p>
            <a:endParaRPr lang="en-US" dirty="0"/>
          </a:p>
          <a:p>
            <a:r>
              <a:rPr lang="en-US" dirty="0"/>
              <a:t>Early in the 50’s two important engineering discoveries changed the image of the electronic - computer field, from one of fast but unreliable hardware to an image of relatively high reliability and even more capability. These discoveries were the magnetic core memory and the Transistor - Circuit Element. These technical discoveries quickly found their way into new models of digital computers. RAM capacities increased from 8,000 to 64,000 words in commercially available machines by the 1960’s, with access times of 2 to 3 MS (Milliseconds). These machines were very expensive to purchase or even to rent and were particularly expensive to operate because of the cost of expanding programming. Such computers were mostly found in large computer centers operated by industry, government, and private laboratories - staffed with many programmers and support personnel. This situation led to modes of operation enabling the sharing of the high potential available. </a:t>
            </a:r>
          </a:p>
          <a:p>
            <a:endParaRPr lang="en-US" dirty="0"/>
          </a:p>
          <a:p>
            <a:r>
              <a:rPr lang="en-US" dirty="0"/>
              <a:t>Many companies, such as Apple Computer and Radio Shack, introduced very successful PC’s in the 1970's, encouraged in part by a fad in computer (video) games. In the 1980's some friction occurred in the crowded PC field, with Apple and IBM keeping strong. In the manufacturing of semiconductor chips, the Intel and Motorola Corporations were very competitive into the 1980s, although Japanese firms were making strong economic advances, especially in the area of memory chips. By the late 1980s, some personal computers were run by microprocessors that, handling 32 bits of data at a time, could process about 4,000,000 instructions per second</a:t>
            </a:r>
          </a:p>
        </p:txBody>
      </p:sp>
      <p:sp>
        <p:nvSpPr>
          <p:cNvPr id="4" name="Slide Number Placeholder 3"/>
          <p:cNvSpPr>
            <a:spLocks noGrp="1"/>
          </p:cNvSpPr>
          <p:nvPr>
            <p:ph type="sldNum" sz="quarter" idx="5"/>
          </p:nvPr>
        </p:nvSpPr>
        <p:spPr/>
        <p:txBody>
          <a:bodyPr/>
          <a:lstStyle/>
          <a:p>
            <a:fld id="{03D09555-CD45-474B-B41B-50ED11E2B267}" type="slidenum">
              <a:rPr lang="en-US" smtClean="0"/>
              <a:t>8</a:t>
            </a:fld>
            <a:endParaRPr lang="en-US"/>
          </a:p>
        </p:txBody>
      </p:sp>
    </p:spTree>
    <p:extLst>
      <p:ext uri="{BB962C8B-B14F-4D97-AF65-F5344CB8AC3E}">
        <p14:creationId xmlns:p14="http://schemas.microsoft.com/office/powerpoint/2010/main" val="2075909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D09555-CD45-474B-B41B-50ED11E2B267}" type="slidenum">
              <a:rPr lang="en-US" smtClean="0"/>
              <a:t>17</a:t>
            </a:fld>
            <a:endParaRPr lang="en-US"/>
          </a:p>
        </p:txBody>
      </p:sp>
    </p:spTree>
    <p:extLst>
      <p:ext uri="{BB962C8B-B14F-4D97-AF65-F5344CB8AC3E}">
        <p14:creationId xmlns:p14="http://schemas.microsoft.com/office/powerpoint/2010/main" val="2485448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D09555-CD45-474B-B41B-50ED11E2B267}" type="slidenum">
              <a:rPr lang="en-US" smtClean="0"/>
              <a:t>18</a:t>
            </a:fld>
            <a:endParaRPr lang="en-US"/>
          </a:p>
        </p:txBody>
      </p:sp>
    </p:spTree>
    <p:extLst>
      <p:ext uri="{BB962C8B-B14F-4D97-AF65-F5344CB8AC3E}">
        <p14:creationId xmlns:p14="http://schemas.microsoft.com/office/powerpoint/2010/main" val="851334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D09555-CD45-474B-B41B-50ED11E2B267}" type="slidenum">
              <a:rPr lang="en-US" smtClean="0"/>
              <a:t>19</a:t>
            </a:fld>
            <a:endParaRPr lang="en-US"/>
          </a:p>
        </p:txBody>
      </p:sp>
    </p:spTree>
    <p:extLst>
      <p:ext uri="{BB962C8B-B14F-4D97-AF65-F5344CB8AC3E}">
        <p14:creationId xmlns:p14="http://schemas.microsoft.com/office/powerpoint/2010/main" val="2532994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D09555-CD45-474B-B41B-50ED11E2B267}" type="slidenum">
              <a:rPr lang="en-US" smtClean="0"/>
              <a:t>20</a:t>
            </a:fld>
            <a:endParaRPr lang="en-US"/>
          </a:p>
        </p:txBody>
      </p:sp>
    </p:spTree>
    <p:extLst>
      <p:ext uri="{BB962C8B-B14F-4D97-AF65-F5344CB8AC3E}">
        <p14:creationId xmlns:p14="http://schemas.microsoft.com/office/powerpoint/2010/main" val="3608235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D09555-CD45-474B-B41B-50ED11E2B267}" type="slidenum">
              <a:rPr lang="en-US" smtClean="0"/>
              <a:t>21</a:t>
            </a:fld>
            <a:endParaRPr lang="en-US"/>
          </a:p>
        </p:txBody>
      </p:sp>
    </p:spTree>
    <p:extLst>
      <p:ext uri="{BB962C8B-B14F-4D97-AF65-F5344CB8AC3E}">
        <p14:creationId xmlns:p14="http://schemas.microsoft.com/office/powerpoint/2010/main" val="3315010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D09555-CD45-474B-B41B-50ED11E2B267}" type="slidenum">
              <a:rPr lang="en-US" smtClean="0"/>
              <a:t>22</a:t>
            </a:fld>
            <a:endParaRPr lang="en-US"/>
          </a:p>
        </p:txBody>
      </p:sp>
    </p:spTree>
    <p:extLst>
      <p:ext uri="{BB962C8B-B14F-4D97-AF65-F5344CB8AC3E}">
        <p14:creationId xmlns:p14="http://schemas.microsoft.com/office/powerpoint/2010/main" val="3694177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D09555-CD45-474B-B41B-50ED11E2B267}" type="slidenum">
              <a:rPr lang="en-US" smtClean="0"/>
              <a:t>23</a:t>
            </a:fld>
            <a:endParaRPr lang="en-US"/>
          </a:p>
        </p:txBody>
      </p:sp>
    </p:spTree>
    <p:extLst>
      <p:ext uri="{BB962C8B-B14F-4D97-AF65-F5344CB8AC3E}">
        <p14:creationId xmlns:p14="http://schemas.microsoft.com/office/powerpoint/2010/main" val="1297312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D09555-CD45-474B-B41B-50ED11E2B267}" type="slidenum">
              <a:rPr lang="en-US" smtClean="0"/>
              <a:t>24</a:t>
            </a:fld>
            <a:endParaRPr lang="en-US"/>
          </a:p>
        </p:txBody>
      </p:sp>
    </p:spTree>
    <p:extLst>
      <p:ext uri="{BB962C8B-B14F-4D97-AF65-F5344CB8AC3E}">
        <p14:creationId xmlns:p14="http://schemas.microsoft.com/office/powerpoint/2010/main" val="2026102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D09555-CD45-474B-B41B-50ED11E2B267}" type="slidenum">
              <a:rPr lang="en-US" smtClean="0"/>
              <a:t>9</a:t>
            </a:fld>
            <a:endParaRPr lang="en-US"/>
          </a:p>
        </p:txBody>
      </p:sp>
    </p:spTree>
    <p:extLst>
      <p:ext uri="{BB962C8B-B14F-4D97-AF65-F5344CB8AC3E}">
        <p14:creationId xmlns:p14="http://schemas.microsoft.com/office/powerpoint/2010/main" val="3120171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500" dirty="0"/>
          </a:p>
          <a:p>
            <a:pPr lvl="1" algn="just"/>
            <a:r>
              <a:rPr lang="en-US" sz="1300" dirty="0"/>
              <a:t>Desktops use ICs (Integrated Circuits).</a:t>
            </a:r>
          </a:p>
          <a:p>
            <a:pPr lvl="1" algn="just"/>
            <a:r>
              <a:rPr lang="en-US" sz="1300" dirty="0"/>
              <a:t>Notebooks are portable versions of desktops.</a:t>
            </a:r>
          </a:p>
          <a:p>
            <a:pPr lvl="1" algn="just"/>
            <a:r>
              <a:rPr lang="en-US" sz="1300" dirty="0"/>
              <a:t>Palmtops are smaller notebooks with limited capabilities.</a:t>
            </a:r>
          </a:p>
          <a:p>
            <a:pPr lvl="1" algn="just"/>
            <a:r>
              <a:rPr lang="en-US" sz="1300" dirty="0"/>
              <a:t>Servers are powerful computers that serve multiple applications in a network.</a:t>
            </a:r>
          </a:p>
          <a:p>
            <a:pPr lvl="1" algn="just"/>
            <a:r>
              <a:rPr lang="en-US" sz="1300" dirty="0"/>
              <a:t>Mainframes are even more powerful servers capable of handling large applications and data processing.</a:t>
            </a:r>
          </a:p>
          <a:p>
            <a:pPr lvl="1" algn="just"/>
            <a:r>
              <a:rPr lang="en-US" sz="1300" dirty="0"/>
              <a:t>Supercomputers have multiple processors and are used for complex scientific tasks requiring massive amounts of data processing.</a:t>
            </a:r>
          </a:p>
          <a:p>
            <a:endParaRPr lang="en-US" dirty="0"/>
          </a:p>
        </p:txBody>
      </p:sp>
      <p:sp>
        <p:nvSpPr>
          <p:cNvPr id="4" name="Slide Number Placeholder 3"/>
          <p:cNvSpPr>
            <a:spLocks noGrp="1"/>
          </p:cNvSpPr>
          <p:nvPr>
            <p:ph type="sldNum" sz="quarter" idx="5"/>
          </p:nvPr>
        </p:nvSpPr>
        <p:spPr/>
        <p:txBody>
          <a:bodyPr/>
          <a:lstStyle/>
          <a:p>
            <a:fld id="{03D09555-CD45-474B-B41B-50ED11E2B267}" type="slidenum">
              <a:rPr lang="en-US" smtClean="0"/>
              <a:t>10</a:t>
            </a:fld>
            <a:endParaRPr lang="en-US"/>
          </a:p>
        </p:txBody>
      </p:sp>
    </p:spTree>
    <p:extLst>
      <p:ext uri="{BB962C8B-B14F-4D97-AF65-F5344CB8AC3E}">
        <p14:creationId xmlns:p14="http://schemas.microsoft.com/office/powerpoint/2010/main" val="977391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D09555-CD45-474B-B41B-50ED11E2B267}" type="slidenum">
              <a:rPr lang="en-US" smtClean="0"/>
              <a:t>11</a:t>
            </a:fld>
            <a:endParaRPr lang="en-US"/>
          </a:p>
        </p:txBody>
      </p:sp>
    </p:spTree>
    <p:extLst>
      <p:ext uri="{BB962C8B-B14F-4D97-AF65-F5344CB8AC3E}">
        <p14:creationId xmlns:p14="http://schemas.microsoft.com/office/powerpoint/2010/main" val="259256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D09555-CD45-474B-B41B-50ED11E2B267}" type="slidenum">
              <a:rPr lang="en-US" smtClean="0"/>
              <a:t>12</a:t>
            </a:fld>
            <a:endParaRPr lang="en-US"/>
          </a:p>
        </p:txBody>
      </p:sp>
    </p:spTree>
    <p:extLst>
      <p:ext uri="{BB962C8B-B14F-4D97-AF65-F5344CB8AC3E}">
        <p14:creationId xmlns:p14="http://schemas.microsoft.com/office/powerpoint/2010/main" val="2192978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D09555-CD45-474B-B41B-50ED11E2B267}" type="slidenum">
              <a:rPr lang="en-US" smtClean="0"/>
              <a:t>13</a:t>
            </a:fld>
            <a:endParaRPr lang="en-US"/>
          </a:p>
        </p:txBody>
      </p:sp>
    </p:spTree>
    <p:extLst>
      <p:ext uri="{BB962C8B-B14F-4D97-AF65-F5344CB8AC3E}">
        <p14:creationId xmlns:p14="http://schemas.microsoft.com/office/powerpoint/2010/main" val="1144563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D09555-CD45-474B-B41B-50ED11E2B267}" type="slidenum">
              <a:rPr lang="en-US" smtClean="0"/>
              <a:t>14</a:t>
            </a:fld>
            <a:endParaRPr lang="en-US"/>
          </a:p>
        </p:txBody>
      </p:sp>
    </p:spTree>
    <p:extLst>
      <p:ext uri="{BB962C8B-B14F-4D97-AF65-F5344CB8AC3E}">
        <p14:creationId xmlns:p14="http://schemas.microsoft.com/office/powerpoint/2010/main" val="3763438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D09555-CD45-474B-B41B-50ED11E2B267}" type="slidenum">
              <a:rPr lang="en-US" smtClean="0"/>
              <a:t>15</a:t>
            </a:fld>
            <a:endParaRPr lang="en-US"/>
          </a:p>
        </p:txBody>
      </p:sp>
    </p:spTree>
    <p:extLst>
      <p:ext uri="{BB962C8B-B14F-4D97-AF65-F5344CB8AC3E}">
        <p14:creationId xmlns:p14="http://schemas.microsoft.com/office/powerpoint/2010/main" val="407487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D09555-CD45-474B-B41B-50ED11E2B267}" type="slidenum">
              <a:rPr lang="en-US" smtClean="0"/>
              <a:t>16</a:t>
            </a:fld>
            <a:endParaRPr lang="en-US"/>
          </a:p>
        </p:txBody>
      </p:sp>
    </p:spTree>
    <p:extLst>
      <p:ext uri="{BB962C8B-B14F-4D97-AF65-F5344CB8AC3E}">
        <p14:creationId xmlns:p14="http://schemas.microsoft.com/office/powerpoint/2010/main" val="2816262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C7DBC8-33B3-11A2-40B7-644D69067B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68EE042-CBDE-D69B-6FF4-F02ABA693B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79108D9F-7CCE-F0B0-EE49-83B5001D1146}"/>
              </a:ext>
            </a:extLst>
          </p:cNvPr>
          <p:cNvSpPr>
            <a:spLocks noGrp="1"/>
          </p:cNvSpPr>
          <p:nvPr>
            <p:ph type="dt" sz="half" idx="10"/>
          </p:nvPr>
        </p:nvSpPr>
        <p:spPr/>
        <p:txBody>
          <a:bodyPr/>
          <a:lstStyle/>
          <a:p>
            <a:fld id="{7EC14D26-B9CB-4D03-8E6D-B7D84B1C71DE}" type="datetimeFigureOut">
              <a:rPr lang="en-US" smtClean="0"/>
              <a:t>3/15/2025</a:t>
            </a:fld>
            <a:endParaRPr lang="en-US"/>
          </a:p>
        </p:txBody>
      </p:sp>
      <p:sp>
        <p:nvSpPr>
          <p:cNvPr id="5" name="Footer Placeholder 4">
            <a:extLst>
              <a:ext uri="{FF2B5EF4-FFF2-40B4-BE49-F238E27FC236}">
                <a16:creationId xmlns="" xmlns:a16="http://schemas.microsoft.com/office/drawing/2014/main" id="{653182F0-EC88-279C-DF8D-F9CFC5ACCA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195EF8F-7AD8-8F58-E0DA-B837C1E7F66C}"/>
              </a:ext>
            </a:extLst>
          </p:cNvPr>
          <p:cNvSpPr>
            <a:spLocks noGrp="1"/>
          </p:cNvSpPr>
          <p:nvPr>
            <p:ph type="sldNum" sz="quarter" idx="12"/>
          </p:nvPr>
        </p:nvSpPr>
        <p:spPr/>
        <p:txBody>
          <a:bodyPr/>
          <a:lstStyle/>
          <a:p>
            <a:fld id="{129C88E6-FEF7-4F9A-A79F-C646648165FA}" type="slidenum">
              <a:rPr lang="en-US" smtClean="0"/>
              <a:t>‹#›</a:t>
            </a:fld>
            <a:endParaRPr lang="en-US"/>
          </a:p>
        </p:txBody>
      </p:sp>
    </p:spTree>
    <p:extLst>
      <p:ext uri="{BB962C8B-B14F-4D97-AF65-F5344CB8AC3E}">
        <p14:creationId xmlns:p14="http://schemas.microsoft.com/office/powerpoint/2010/main" val="1511035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D5BA8B-2FCE-0DC6-946E-5979DB7E89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579D4DD-3F81-A3F3-78FA-DC6344FDC8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F104130-1DF8-1B9A-672C-AAA23202598A}"/>
              </a:ext>
            </a:extLst>
          </p:cNvPr>
          <p:cNvSpPr>
            <a:spLocks noGrp="1"/>
          </p:cNvSpPr>
          <p:nvPr>
            <p:ph type="dt" sz="half" idx="10"/>
          </p:nvPr>
        </p:nvSpPr>
        <p:spPr/>
        <p:txBody>
          <a:bodyPr/>
          <a:lstStyle/>
          <a:p>
            <a:fld id="{7EC14D26-B9CB-4D03-8E6D-B7D84B1C71DE}" type="datetimeFigureOut">
              <a:rPr lang="en-US" smtClean="0"/>
              <a:t>3/15/2025</a:t>
            </a:fld>
            <a:endParaRPr lang="en-US"/>
          </a:p>
        </p:txBody>
      </p:sp>
      <p:sp>
        <p:nvSpPr>
          <p:cNvPr id="5" name="Footer Placeholder 4">
            <a:extLst>
              <a:ext uri="{FF2B5EF4-FFF2-40B4-BE49-F238E27FC236}">
                <a16:creationId xmlns="" xmlns:a16="http://schemas.microsoft.com/office/drawing/2014/main" id="{B11DA7DE-9F82-CB0C-669C-987EA0FCC5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32073A7-F9BE-87E8-ED58-323D26C02C4A}"/>
              </a:ext>
            </a:extLst>
          </p:cNvPr>
          <p:cNvSpPr>
            <a:spLocks noGrp="1"/>
          </p:cNvSpPr>
          <p:nvPr>
            <p:ph type="sldNum" sz="quarter" idx="12"/>
          </p:nvPr>
        </p:nvSpPr>
        <p:spPr/>
        <p:txBody>
          <a:bodyPr/>
          <a:lstStyle/>
          <a:p>
            <a:fld id="{129C88E6-FEF7-4F9A-A79F-C646648165FA}" type="slidenum">
              <a:rPr lang="en-US" smtClean="0"/>
              <a:t>‹#›</a:t>
            </a:fld>
            <a:endParaRPr lang="en-US"/>
          </a:p>
        </p:txBody>
      </p:sp>
    </p:spTree>
    <p:extLst>
      <p:ext uri="{BB962C8B-B14F-4D97-AF65-F5344CB8AC3E}">
        <p14:creationId xmlns:p14="http://schemas.microsoft.com/office/powerpoint/2010/main" val="1247531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5C7DCF3-91E8-A5B5-8776-BB72C2CBA9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669B385-4038-B6E5-DFA3-7147DA97ED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68FF1DF-B02E-65A8-5ED2-0E105640D933}"/>
              </a:ext>
            </a:extLst>
          </p:cNvPr>
          <p:cNvSpPr>
            <a:spLocks noGrp="1"/>
          </p:cNvSpPr>
          <p:nvPr>
            <p:ph type="dt" sz="half" idx="10"/>
          </p:nvPr>
        </p:nvSpPr>
        <p:spPr/>
        <p:txBody>
          <a:bodyPr/>
          <a:lstStyle/>
          <a:p>
            <a:fld id="{7EC14D26-B9CB-4D03-8E6D-B7D84B1C71DE}" type="datetimeFigureOut">
              <a:rPr lang="en-US" smtClean="0"/>
              <a:t>3/15/2025</a:t>
            </a:fld>
            <a:endParaRPr lang="en-US"/>
          </a:p>
        </p:txBody>
      </p:sp>
      <p:sp>
        <p:nvSpPr>
          <p:cNvPr id="5" name="Footer Placeholder 4">
            <a:extLst>
              <a:ext uri="{FF2B5EF4-FFF2-40B4-BE49-F238E27FC236}">
                <a16:creationId xmlns="" xmlns:a16="http://schemas.microsoft.com/office/drawing/2014/main" id="{C7F70436-2E6D-57FA-DDEE-E7B0979102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F3FEDB4-0C07-43B2-345C-49C84ACD68C1}"/>
              </a:ext>
            </a:extLst>
          </p:cNvPr>
          <p:cNvSpPr>
            <a:spLocks noGrp="1"/>
          </p:cNvSpPr>
          <p:nvPr>
            <p:ph type="sldNum" sz="quarter" idx="12"/>
          </p:nvPr>
        </p:nvSpPr>
        <p:spPr/>
        <p:txBody>
          <a:bodyPr/>
          <a:lstStyle/>
          <a:p>
            <a:fld id="{129C88E6-FEF7-4F9A-A79F-C646648165FA}" type="slidenum">
              <a:rPr lang="en-US" smtClean="0"/>
              <a:t>‹#›</a:t>
            </a:fld>
            <a:endParaRPr lang="en-US"/>
          </a:p>
        </p:txBody>
      </p:sp>
    </p:spTree>
    <p:extLst>
      <p:ext uri="{BB962C8B-B14F-4D97-AF65-F5344CB8AC3E}">
        <p14:creationId xmlns:p14="http://schemas.microsoft.com/office/powerpoint/2010/main" val="2013405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FF2DC6-1420-FE4F-9B36-C2781CAD51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4DAAD19-3C95-54A6-9BF0-65FB4DFE4D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42203FF-6EE7-1A38-7CA4-645AD6C2CA0E}"/>
              </a:ext>
            </a:extLst>
          </p:cNvPr>
          <p:cNvSpPr>
            <a:spLocks noGrp="1"/>
          </p:cNvSpPr>
          <p:nvPr>
            <p:ph type="dt" sz="half" idx="10"/>
          </p:nvPr>
        </p:nvSpPr>
        <p:spPr/>
        <p:txBody>
          <a:bodyPr/>
          <a:lstStyle/>
          <a:p>
            <a:fld id="{7EC14D26-B9CB-4D03-8E6D-B7D84B1C71DE}" type="datetimeFigureOut">
              <a:rPr lang="en-US" smtClean="0"/>
              <a:t>3/15/2025</a:t>
            </a:fld>
            <a:endParaRPr lang="en-US"/>
          </a:p>
        </p:txBody>
      </p:sp>
      <p:sp>
        <p:nvSpPr>
          <p:cNvPr id="5" name="Footer Placeholder 4">
            <a:extLst>
              <a:ext uri="{FF2B5EF4-FFF2-40B4-BE49-F238E27FC236}">
                <a16:creationId xmlns="" xmlns:a16="http://schemas.microsoft.com/office/drawing/2014/main" id="{567F68BB-28E6-8877-3FB9-5C9507BA18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581A8F2-9BA5-C5FE-87B1-C57E48B028EB}"/>
              </a:ext>
            </a:extLst>
          </p:cNvPr>
          <p:cNvSpPr>
            <a:spLocks noGrp="1"/>
          </p:cNvSpPr>
          <p:nvPr>
            <p:ph type="sldNum" sz="quarter" idx="12"/>
          </p:nvPr>
        </p:nvSpPr>
        <p:spPr/>
        <p:txBody>
          <a:bodyPr/>
          <a:lstStyle/>
          <a:p>
            <a:fld id="{129C88E6-FEF7-4F9A-A79F-C646648165FA}" type="slidenum">
              <a:rPr lang="en-US" smtClean="0"/>
              <a:t>‹#›</a:t>
            </a:fld>
            <a:endParaRPr lang="en-US"/>
          </a:p>
        </p:txBody>
      </p:sp>
    </p:spTree>
    <p:extLst>
      <p:ext uri="{BB962C8B-B14F-4D97-AF65-F5344CB8AC3E}">
        <p14:creationId xmlns:p14="http://schemas.microsoft.com/office/powerpoint/2010/main" val="2078718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008379-EC87-BA60-E81D-FE8B43D1B2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D8F0576C-0A98-62FD-C07D-21063C33A0C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E694CE0-2E94-329B-9934-6BE8A2D8C6CA}"/>
              </a:ext>
            </a:extLst>
          </p:cNvPr>
          <p:cNvSpPr>
            <a:spLocks noGrp="1"/>
          </p:cNvSpPr>
          <p:nvPr>
            <p:ph type="dt" sz="half" idx="10"/>
          </p:nvPr>
        </p:nvSpPr>
        <p:spPr/>
        <p:txBody>
          <a:bodyPr/>
          <a:lstStyle/>
          <a:p>
            <a:fld id="{7EC14D26-B9CB-4D03-8E6D-B7D84B1C71DE}" type="datetimeFigureOut">
              <a:rPr lang="en-US" smtClean="0"/>
              <a:t>3/15/2025</a:t>
            </a:fld>
            <a:endParaRPr lang="en-US"/>
          </a:p>
        </p:txBody>
      </p:sp>
      <p:sp>
        <p:nvSpPr>
          <p:cNvPr id="5" name="Footer Placeholder 4">
            <a:extLst>
              <a:ext uri="{FF2B5EF4-FFF2-40B4-BE49-F238E27FC236}">
                <a16:creationId xmlns="" xmlns:a16="http://schemas.microsoft.com/office/drawing/2014/main" id="{C89B07B2-36F5-AFF8-D003-651ECA8260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AE1D557-91FD-3201-97A3-F182B6E3DD89}"/>
              </a:ext>
            </a:extLst>
          </p:cNvPr>
          <p:cNvSpPr>
            <a:spLocks noGrp="1"/>
          </p:cNvSpPr>
          <p:nvPr>
            <p:ph type="sldNum" sz="quarter" idx="12"/>
          </p:nvPr>
        </p:nvSpPr>
        <p:spPr/>
        <p:txBody>
          <a:bodyPr/>
          <a:lstStyle/>
          <a:p>
            <a:fld id="{129C88E6-FEF7-4F9A-A79F-C646648165FA}" type="slidenum">
              <a:rPr lang="en-US" smtClean="0"/>
              <a:t>‹#›</a:t>
            </a:fld>
            <a:endParaRPr lang="en-US"/>
          </a:p>
        </p:txBody>
      </p:sp>
    </p:spTree>
    <p:extLst>
      <p:ext uri="{BB962C8B-B14F-4D97-AF65-F5344CB8AC3E}">
        <p14:creationId xmlns:p14="http://schemas.microsoft.com/office/powerpoint/2010/main" val="19348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9EA02C-B15F-3BAE-A477-DBADD18FC1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DA2D5CB-BC3E-E57E-6F9C-897D1907D2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0CF4245-04AB-5B02-571E-89A274AB4E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707D2F74-01C5-AC5E-1FF8-D806A1DBE6FA}"/>
              </a:ext>
            </a:extLst>
          </p:cNvPr>
          <p:cNvSpPr>
            <a:spLocks noGrp="1"/>
          </p:cNvSpPr>
          <p:nvPr>
            <p:ph type="dt" sz="half" idx="10"/>
          </p:nvPr>
        </p:nvSpPr>
        <p:spPr/>
        <p:txBody>
          <a:bodyPr/>
          <a:lstStyle/>
          <a:p>
            <a:fld id="{7EC14D26-B9CB-4D03-8E6D-B7D84B1C71DE}" type="datetimeFigureOut">
              <a:rPr lang="en-US" smtClean="0"/>
              <a:t>3/15/2025</a:t>
            </a:fld>
            <a:endParaRPr lang="en-US"/>
          </a:p>
        </p:txBody>
      </p:sp>
      <p:sp>
        <p:nvSpPr>
          <p:cNvPr id="6" name="Footer Placeholder 5">
            <a:extLst>
              <a:ext uri="{FF2B5EF4-FFF2-40B4-BE49-F238E27FC236}">
                <a16:creationId xmlns="" xmlns:a16="http://schemas.microsoft.com/office/drawing/2014/main" id="{C097F983-56E2-52A8-743F-B21431208A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0C82A04-7B77-1E7B-15D0-B48580FFA62D}"/>
              </a:ext>
            </a:extLst>
          </p:cNvPr>
          <p:cNvSpPr>
            <a:spLocks noGrp="1"/>
          </p:cNvSpPr>
          <p:nvPr>
            <p:ph type="sldNum" sz="quarter" idx="12"/>
          </p:nvPr>
        </p:nvSpPr>
        <p:spPr/>
        <p:txBody>
          <a:bodyPr/>
          <a:lstStyle/>
          <a:p>
            <a:fld id="{129C88E6-FEF7-4F9A-A79F-C646648165FA}" type="slidenum">
              <a:rPr lang="en-US" smtClean="0"/>
              <a:t>‹#›</a:t>
            </a:fld>
            <a:endParaRPr lang="en-US"/>
          </a:p>
        </p:txBody>
      </p:sp>
    </p:spTree>
    <p:extLst>
      <p:ext uri="{BB962C8B-B14F-4D97-AF65-F5344CB8AC3E}">
        <p14:creationId xmlns:p14="http://schemas.microsoft.com/office/powerpoint/2010/main" val="4243841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F13FFF-8338-11F4-026B-7524FEF7FA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1D8F2C93-2AF8-625F-E0CA-59FEDD0985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0876652-F8D9-9228-74B0-2E2C477956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A93B956-CC49-DFF6-A966-A37EEB584B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B775EFB4-A7BE-86B9-0116-8FBEA6AEAA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9AC8C80-8AAE-7426-5BA7-6D1F5DE63712}"/>
              </a:ext>
            </a:extLst>
          </p:cNvPr>
          <p:cNvSpPr>
            <a:spLocks noGrp="1"/>
          </p:cNvSpPr>
          <p:nvPr>
            <p:ph type="dt" sz="half" idx="10"/>
          </p:nvPr>
        </p:nvSpPr>
        <p:spPr/>
        <p:txBody>
          <a:bodyPr/>
          <a:lstStyle/>
          <a:p>
            <a:fld id="{7EC14D26-B9CB-4D03-8E6D-B7D84B1C71DE}" type="datetimeFigureOut">
              <a:rPr lang="en-US" smtClean="0"/>
              <a:t>3/15/2025</a:t>
            </a:fld>
            <a:endParaRPr lang="en-US"/>
          </a:p>
        </p:txBody>
      </p:sp>
      <p:sp>
        <p:nvSpPr>
          <p:cNvPr id="8" name="Footer Placeholder 7">
            <a:extLst>
              <a:ext uri="{FF2B5EF4-FFF2-40B4-BE49-F238E27FC236}">
                <a16:creationId xmlns="" xmlns:a16="http://schemas.microsoft.com/office/drawing/2014/main" id="{269FFEDC-5FCD-2344-9631-F8A6A73852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921F3F7F-D002-BB80-639E-8E530DA49AC9}"/>
              </a:ext>
            </a:extLst>
          </p:cNvPr>
          <p:cNvSpPr>
            <a:spLocks noGrp="1"/>
          </p:cNvSpPr>
          <p:nvPr>
            <p:ph type="sldNum" sz="quarter" idx="12"/>
          </p:nvPr>
        </p:nvSpPr>
        <p:spPr/>
        <p:txBody>
          <a:bodyPr/>
          <a:lstStyle/>
          <a:p>
            <a:fld id="{129C88E6-FEF7-4F9A-A79F-C646648165FA}" type="slidenum">
              <a:rPr lang="en-US" smtClean="0"/>
              <a:t>‹#›</a:t>
            </a:fld>
            <a:endParaRPr lang="en-US"/>
          </a:p>
        </p:txBody>
      </p:sp>
    </p:spTree>
    <p:extLst>
      <p:ext uri="{BB962C8B-B14F-4D97-AF65-F5344CB8AC3E}">
        <p14:creationId xmlns:p14="http://schemas.microsoft.com/office/powerpoint/2010/main" val="3883794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910A0D-FD3D-95E5-FFEA-7F34D411A1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78CB4D9-00B5-F7C5-E861-A5B4E5DC4969}"/>
              </a:ext>
            </a:extLst>
          </p:cNvPr>
          <p:cNvSpPr>
            <a:spLocks noGrp="1"/>
          </p:cNvSpPr>
          <p:nvPr>
            <p:ph type="dt" sz="half" idx="10"/>
          </p:nvPr>
        </p:nvSpPr>
        <p:spPr/>
        <p:txBody>
          <a:bodyPr/>
          <a:lstStyle/>
          <a:p>
            <a:fld id="{7EC14D26-B9CB-4D03-8E6D-B7D84B1C71DE}" type="datetimeFigureOut">
              <a:rPr lang="en-US" smtClean="0"/>
              <a:t>3/15/2025</a:t>
            </a:fld>
            <a:endParaRPr lang="en-US"/>
          </a:p>
        </p:txBody>
      </p:sp>
      <p:sp>
        <p:nvSpPr>
          <p:cNvPr id="4" name="Footer Placeholder 3">
            <a:extLst>
              <a:ext uri="{FF2B5EF4-FFF2-40B4-BE49-F238E27FC236}">
                <a16:creationId xmlns="" xmlns:a16="http://schemas.microsoft.com/office/drawing/2014/main" id="{99C169A5-2F80-78EB-4F5E-94A03630B5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51AF8A33-87C0-19DF-2042-F64715EAC64B}"/>
              </a:ext>
            </a:extLst>
          </p:cNvPr>
          <p:cNvSpPr>
            <a:spLocks noGrp="1"/>
          </p:cNvSpPr>
          <p:nvPr>
            <p:ph type="sldNum" sz="quarter" idx="12"/>
          </p:nvPr>
        </p:nvSpPr>
        <p:spPr/>
        <p:txBody>
          <a:bodyPr/>
          <a:lstStyle/>
          <a:p>
            <a:fld id="{129C88E6-FEF7-4F9A-A79F-C646648165FA}" type="slidenum">
              <a:rPr lang="en-US" smtClean="0"/>
              <a:t>‹#›</a:t>
            </a:fld>
            <a:endParaRPr lang="en-US"/>
          </a:p>
        </p:txBody>
      </p:sp>
    </p:spTree>
    <p:extLst>
      <p:ext uri="{BB962C8B-B14F-4D97-AF65-F5344CB8AC3E}">
        <p14:creationId xmlns:p14="http://schemas.microsoft.com/office/powerpoint/2010/main" val="526771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B44A273-500D-724E-13CD-F5FA247F5907}"/>
              </a:ext>
            </a:extLst>
          </p:cNvPr>
          <p:cNvSpPr>
            <a:spLocks noGrp="1"/>
          </p:cNvSpPr>
          <p:nvPr>
            <p:ph type="dt" sz="half" idx="10"/>
          </p:nvPr>
        </p:nvSpPr>
        <p:spPr/>
        <p:txBody>
          <a:bodyPr/>
          <a:lstStyle/>
          <a:p>
            <a:fld id="{7EC14D26-B9CB-4D03-8E6D-B7D84B1C71DE}" type="datetimeFigureOut">
              <a:rPr lang="en-US" smtClean="0"/>
              <a:t>3/15/2025</a:t>
            </a:fld>
            <a:endParaRPr lang="en-US"/>
          </a:p>
        </p:txBody>
      </p:sp>
      <p:sp>
        <p:nvSpPr>
          <p:cNvPr id="3" name="Footer Placeholder 2">
            <a:extLst>
              <a:ext uri="{FF2B5EF4-FFF2-40B4-BE49-F238E27FC236}">
                <a16:creationId xmlns="" xmlns:a16="http://schemas.microsoft.com/office/drawing/2014/main" id="{97D7F8AE-0D28-A952-B3E6-B93F73DA0B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28FB297B-0464-90FA-31E7-7AB930896D01}"/>
              </a:ext>
            </a:extLst>
          </p:cNvPr>
          <p:cNvSpPr>
            <a:spLocks noGrp="1"/>
          </p:cNvSpPr>
          <p:nvPr>
            <p:ph type="sldNum" sz="quarter" idx="12"/>
          </p:nvPr>
        </p:nvSpPr>
        <p:spPr/>
        <p:txBody>
          <a:bodyPr/>
          <a:lstStyle/>
          <a:p>
            <a:fld id="{129C88E6-FEF7-4F9A-A79F-C646648165FA}" type="slidenum">
              <a:rPr lang="en-US" smtClean="0"/>
              <a:t>‹#›</a:t>
            </a:fld>
            <a:endParaRPr lang="en-US"/>
          </a:p>
        </p:txBody>
      </p:sp>
    </p:spTree>
    <p:extLst>
      <p:ext uri="{BB962C8B-B14F-4D97-AF65-F5344CB8AC3E}">
        <p14:creationId xmlns:p14="http://schemas.microsoft.com/office/powerpoint/2010/main" val="2547118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89751F-2B38-6F32-BB93-78D28A0C6F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C5FC62DB-E070-9265-1C74-F23F61A3D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3EA3AC5D-E62E-9ED5-7721-FF35081120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242B963-8D7E-463B-C3BB-0CF06B22726B}"/>
              </a:ext>
            </a:extLst>
          </p:cNvPr>
          <p:cNvSpPr>
            <a:spLocks noGrp="1"/>
          </p:cNvSpPr>
          <p:nvPr>
            <p:ph type="dt" sz="half" idx="10"/>
          </p:nvPr>
        </p:nvSpPr>
        <p:spPr/>
        <p:txBody>
          <a:bodyPr/>
          <a:lstStyle/>
          <a:p>
            <a:fld id="{7EC14D26-B9CB-4D03-8E6D-B7D84B1C71DE}" type="datetimeFigureOut">
              <a:rPr lang="en-US" smtClean="0"/>
              <a:t>3/15/2025</a:t>
            </a:fld>
            <a:endParaRPr lang="en-US"/>
          </a:p>
        </p:txBody>
      </p:sp>
      <p:sp>
        <p:nvSpPr>
          <p:cNvPr id="6" name="Footer Placeholder 5">
            <a:extLst>
              <a:ext uri="{FF2B5EF4-FFF2-40B4-BE49-F238E27FC236}">
                <a16:creationId xmlns="" xmlns:a16="http://schemas.microsoft.com/office/drawing/2014/main" id="{5573A8B4-60B5-5E0A-988A-FCE25108C8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7618AB1-9CD8-9F85-8748-4CCDD194DEB3}"/>
              </a:ext>
            </a:extLst>
          </p:cNvPr>
          <p:cNvSpPr>
            <a:spLocks noGrp="1"/>
          </p:cNvSpPr>
          <p:nvPr>
            <p:ph type="sldNum" sz="quarter" idx="12"/>
          </p:nvPr>
        </p:nvSpPr>
        <p:spPr/>
        <p:txBody>
          <a:bodyPr/>
          <a:lstStyle/>
          <a:p>
            <a:fld id="{129C88E6-FEF7-4F9A-A79F-C646648165FA}" type="slidenum">
              <a:rPr lang="en-US" smtClean="0"/>
              <a:t>‹#›</a:t>
            </a:fld>
            <a:endParaRPr lang="en-US"/>
          </a:p>
        </p:txBody>
      </p:sp>
    </p:spTree>
    <p:extLst>
      <p:ext uri="{BB962C8B-B14F-4D97-AF65-F5344CB8AC3E}">
        <p14:creationId xmlns:p14="http://schemas.microsoft.com/office/powerpoint/2010/main" val="1036360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368C8A-1B7A-962F-4D29-BA5E83936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14658394-6447-411B-FCC0-B66F29424C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85A8FA2-B06C-7B11-71AA-C54844DBD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F0A153C-B637-38F2-6A05-D77EFE3AF362}"/>
              </a:ext>
            </a:extLst>
          </p:cNvPr>
          <p:cNvSpPr>
            <a:spLocks noGrp="1"/>
          </p:cNvSpPr>
          <p:nvPr>
            <p:ph type="dt" sz="half" idx="10"/>
          </p:nvPr>
        </p:nvSpPr>
        <p:spPr/>
        <p:txBody>
          <a:bodyPr/>
          <a:lstStyle/>
          <a:p>
            <a:fld id="{7EC14D26-B9CB-4D03-8E6D-B7D84B1C71DE}" type="datetimeFigureOut">
              <a:rPr lang="en-US" smtClean="0"/>
              <a:t>3/15/2025</a:t>
            </a:fld>
            <a:endParaRPr lang="en-US"/>
          </a:p>
        </p:txBody>
      </p:sp>
      <p:sp>
        <p:nvSpPr>
          <p:cNvPr id="6" name="Footer Placeholder 5">
            <a:extLst>
              <a:ext uri="{FF2B5EF4-FFF2-40B4-BE49-F238E27FC236}">
                <a16:creationId xmlns="" xmlns:a16="http://schemas.microsoft.com/office/drawing/2014/main" id="{D52BC832-A160-4C44-8225-65786E2713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6D94C63-C176-99F4-FA6D-997170AD7617}"/>
              </a:ext>
            </a:extLst>
          </p:cNvPr>
          <p:cNvSpPr>
            <a:spLocks noGrp="1"/>
          </p:cNvSpPr>
          <p:nvPr>
            <p:ph type="sldNum" sz="quarter" idx="12"/>
          </p:nvPr>
        </p:nvSpPr>
        <p:spPr/>
        <p:txBody>
          <a:bodyPr/>
          <a:lstStyle/>
          <a:p>
            <a:fld id="{129C88E6-FEF7-4F9A-A79F-C646648165FA}" type="slidenum">
              <a:rPr lang="en-US" smtClean="0"/>
              <a:t>‹#›</a:t>
            </a:fld>
            <a:endParaRPr lang="en-US"/>
          </a:p>
        </p:txBody>
      </p:sp>
    </p:spTree>
    <p:extLst>
      <p:ext uri="{BB962C8B-B14F-4D97-AF65-F5344CB8AC3E}">
        <p14:creationId xmlns:p14="http://schemas.microsoft.com/office/powerpoint/2010/main" val="80845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DCC190E-2E5F-0AD1-FDB7-D157435C69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2A8B0B3-060B-00C0-42F9-71A6EEA0AD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E360A30-9071-C5D5-C446-52C05D97F3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EC14D26-B9CB-4D03-8E6D-B7D84B1C71DE}" type="datetimeFigureOut">
              <a:rPr lang="en-US" smtClean="0"/>
              <a:t>3/15/2025</a:t>
            </a:fld>
            <a:endParaRPr lang="en-US"/>
          </a:p>
        </p:txBody>
      </p:sp>
      <p:sp>
        <p:nvSpPr>
          <p:cNvPr id="5" name="Footer Placeholder 4">
            <a:extLst>
              <a:ext uri="{FF2B5EF4-FFF2-40B4-BE49-F238E27FC236}">
                <a16:creationId xmlns="" xmlns:a16="http://schemas.microsoft.com/office/drawing/2014/main" id="{609FB675-2477-B535-0926-1A6F6F5226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 xmlns:a16="http://schemas.microsoft.com/office/drawing/2014/main" id="{E27E9E6A-47E2-A178-FB96-C5CCA002A0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29C88E6-FEF7-4F9A-A79F-C646648165FA}" type="slidenum">
              <a:rPr lang="en-US" smtClean="0"/>
              <a:t>‹#›</a:t>
            </a:fld>
            <a:endParaRPr lang="en-US"/>
          </a:p>
        </p:txBody>
      </p:sp>
    </p:spTree>
    <p:extLst>
      <p:ext uri="{BB962C8B-B14F-4D97-AF65-F5344CB8AC3E}">
        <p14:creationId xmlns:p14="http://schemas.microsoft.com/office/powerpoint/2010/main" val="3859706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 xmlns:a16="http://schemas.microsoft.com/office/drawing/2014/main"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F7E458A2-2AA2-C3AA-5E58-193339DD5914}"/>
              </a:ext>
            </a:extLst>
          </p:cNvPr>
          <p:cNvSpPr>
            <a:spLocks noGrp="1"/>
          </p:cNvSpPr>
          <p:nvPr>
            <p:ph type="ctrTitle"/>
          </p:nvPr>
        </p:nvSpPr>
        <p:spPr>
          <a:xfrm>
            <a:off x="823442" y="921715"/>
            <a:ext cx="5163022" cy="2635993"/>
          </a:xfrm>
        </p:spPr>
        <p:txBody>
          <a:bodyPr anchor="b">
            <a:normAutofit/>
          </a:bodyPr>
          <a:lstStyle/>
          <a:p>
            <a:pPr algn="l"/>
            <a:r>
              <a:rPr lang="en-US" sz="4800" dirty="0"/>
              <a:t>Computer Fundamentals</a:t>
            </a:r>
          </a:p>
        </p:txBody>
      </p:sp>
      <p:sp>
        <p:nvSpPr>
          <p:cNvPr id="1033" name="Rectangle 1032">
            <a:extLst>
              <a:ext uri="{FF2B5EF4-FFF2-40B4-BE49-F238E27FC236}">
                <a16:creationId xmlns="" xmlns:a16="http://schemas.microsoft.com/office/drawing/2014/main" id="{BC05CA36-AD6A-4ABF-9A05-52E5A143D2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 xmlns:a16="http://schemas.microsoft.com/office/drawing/2014/main" id="{D4331EE8-85A4-4588-8D9E-70E534D477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ectangle 1053">
            <a:extLst>
              <a:ext uri="{FF2B5EF4-FFF2-40B4-BE49-F238E27FC236}">
                <a16:creationId xmlns="" xmlns:a16="http://schemas.microsoft.com/office/drawing/2014/main" id="{49D6C862-61CC-4B46-8080-96583D653B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 xmlns:a16="http://schemas.microsoft.com/office/drawing/2014/main" id="{B63ADCAE-3EC9-78E5-4206-22FF20EEA044}"/>
              </a:ext>
            </a:extLst>
          </p:cNvPr>
          <p:cNvSpPr>
            <a:spLocks noGrp="1"/>
          </p:cNvSpPr>
          <p:nvPr>
            <p:ph type="subTitle" idx="1"/>
          </p:nvPr>
        </p:nvSpPr>
        <p:spPr>
          <a:xfrm>
            <a:off x="832772" y="4541262"/>
            <a:ext cx="2209007" cy="1029113"/>
          </a:xfrm>
        </p:spPr>
        <p:txBody>
          <a:bodyPr anchor="t">
            <a:normAutofit/>
          </a:bodyPr>
          <a:lstStyle/>
          <a:p>
            <a:pPr algn="l"/>
            <a:r>
              <a:rPr lang="ar-IQ" smtClean="0">
                <a:solidFill>
                  <a:srgbClr val="FFFFFF"/>
                </a:solidFill>
              </a:rPr>
              <a:t>مرحلة اولى    </a:t>
            </a:r>
            <a:endParaRPr lang="en-US" dirty="0">
              <a:solidFill>
                <a:srgbClr val="FFFFFF"/>
              </a:solidFill>
            </a:endParaRPr>
          </a:p>
        </p:txBody>
      </p:sp>
      <p:pic>
        <p:nvPicPr>
          <p:cNvPr id="1026" name="Picture 2">
            <a:extLst>
              <a:ext uri="{FF2B5EF4-FFF2-40B4-BE49-F238E27FC236}">
                <a16:creationId xmlns="" xmlns:a16="http://schemas.microsoft.com/office/drawing/2014/main" id="{DB43EF73-7DB5-CA5D-CBFB-41FB84BF814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73907" y="658489"/>
            <a:ext cx="5163022" cy="5163022"/>
          </a:xfrm>
          <a:prstGeom prst="rect">
            <a:avLst/>
          </a:prstGeom>
          <a:noFill/>
          <a:extLst>
            <a:ext uri="{909E8E84-426E-40DD-AFC4-6F175D3DCCD1}">
              <a14:hiddenFill xmlns:a14="http://schemas.microsoft.com/office/drawing/2010/main">
                <a:solidFill>
                  <a:srgbClr val="FFFFFF"/>
                </a:solidFill>
              </a14:hiddenFill>
            </a:ext>
          </a:extLst>
        </p:spPr>
      </p:pic>
      <p:sp>
        <p:nvSpPr>
          <p:cNvPr id="1039" name="Rectangle 1038">
            <a:extLst>
              <a:ext uri="{FF2B5EF4-FFF2-40B4-BE49-F238E27FC236}">
                <a16:creationId xmlns="" xmlns:a16="http://schemas.microsoft.com/office/drawing/2014/main" id="{E37EECFC-A684-4391-AE85-4CDAF5565F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251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fontScale="90000"/>
          </a:bodyPr>
          <a:lstStyle/>
          <a:p>
            <a:r>
              <a:rPr lang="en-US" sz="3700" dirty="0"/>
              <a:t>Computation machines- After 1970’s:</a:t>
            </a:r>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5" y="2508105"/>
            <a:ext cx="6518104" cy="3632493"/>
          </a:xfrm>
        </p:spPr>
        <p:txBody>
          <a:bodyPr anchor="ctr">
            <a:normAutofit/>
          </a:bodyPr>
          <a:lstStyle/>
          <a:p>
            <a:pPr marL="0" indent="0" algn="just">
              <a:buNone/>
            </a:pPr>
            <a:r>
              <a:rPr lang="en-US" sz="1500" dirty="0"/>
              <a:t>Microprocessors made computers more reliable, precise, smaller, and cheaper. This made them useful in offices, colleges, for personal use, and in exploring computer applications in all fields.</a:t>
            </a:r>
          </a:p>
          <a:p>
            <a:pPr marL="0" indent="0" algn="just">
              <a:buNone/>
            </a:pPr>
            <a:r>
              <a:rPr lang="en-US" sz="1500" b="1" dirty="0">
                <a:solidFill>
                  <a:schemeClr val="tx2"/>
                </a:solidFill>
              </a:rPr>
              <a:t>Fourth generation computers </a:t>
            </a:r>
          </a:p>
          <a:p>
            <a:pPr algn="just"/>
            <a:r>
              <a:rPr lang="en-US" sz="1500" dirty="0"/>
              <a:t>In the 1970s, computers started using microprocessors or chips. These microprocessors were tiny, smaller than a postage stamp, but had powerful computing abilities.</a:t>
            </a:r>
          </a:p>
          <a:p>
            <a:pPr marL="0" indent="0" algn="just">
              <a:buNone/>
            </a:pPr>
            <a:r>
              <a:rPr lang="en-US" sz="1500" b="1" dirty="0">
                <a:solidFill>
                  <a:schemeClr val="tx2"/>
                </a:solidFill>
              </a:rPr>
              <a:t>Fifth generation computers</a:t>
            </a:r>
          </a:p>
          <a:p>
            <a:pPr algn="just"/>
            <a:r>
              <a:rPr lang="en-US" sz="1500" dirty="0"/>
              <a:t>In the 1980s, computers began using Artificial Intelligence. The fifth-generation computers include Desktops, Notebooks (laptops), Palmtops, Servers, Mainframes, and Supercomputers.</a:t>
            </a:r>
            <a:endParaRPr lang="en-US" sz="1300" dirty="0"/>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2" name="Picture 2" descr="Fourth Generation of Computer from 1971 to present | Hardware and Software  Technology using in Fourth generation of computer | Advantages,  Disadvantages and Application of Fourth Generation Computer">
            <a:extLst>
              <a:ext uri="{FF2B5EF4-FFF2-40B4-BE49-F238E27FC236}">
                <a16:creationId xmlns="" xmlns:a16="http://schemas.microsoft.com/office/drawing/2014/main" id="{B1D1397B-529E-D7BF-ABF5-C4FE28F518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6085" y="2546880"/>
            <a:ext cx="3375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420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a:bodyPr>
          <a:lstStyle/>
          <a:p>
            <a:r>
              <a:rPr lang="en-US" sz="3700" dirty="0"/>
              <a:t>Computer System</a:t>
            </a:r>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4" y="2508105"/>
            <a:ext cx="9907941" cy="3632493"/>
          </a:xfrm>
        </p:spPr>
        <p:txBody>
          <a:bodyPr anchor="ctr">
            <a:normAutofit/>
          </a:bodyPr>
          <a:lstStyle/>
          <a:p>
            <a:pPr marL="0" indent="0" algn="just">
              <a:buNone/>
            </a:pPr>
            <a:r>
              <a:rPr lang="en-US" sz="1500" b="1" dirty="0">
                <a:solidFill>
                  <a:schemeClr val="tx2"/>
                </a:solidFill>
              </a:rPr>
              <a:t>What Is a Computer?</a:t>
            </a:r>
          </a:p>
          <a:p>
            <a:pPr algn="just"/>
            <a:r>
              <a:rPr lang="en-US" sz="1500" dirty="0"/>
              <a:t>A computer is a machine that takes in information, which is usually in the form of digital data, and changes it according to a program or set of instructions. These instructions tell the computer how to process the data to get a specific result.</a:t>
            </a:r>
          </a:p>
          <a:p>
            <a:pPr marL="0" indent="0" algn="just">
              <a:buNone/>
            </a:pPr>
            <a:endParaRPr lang="en-US" sz="1500" b="1" dirty="0">
              <a:solidFill>
                <a:schemeClr val="tx2"/>
              </a:solidFill>
            </a:endParaRPr>
          </a:p>
          <a:p>
            <a:pPr marL="0" indent="0" algn="just">
              <a:buNone/>
            </a:pPr>
            <a:r>
              <a:rPr lang="en-US" sz="1500" b="1" dirty="0">
                <a:solidFill>
                  <a:schemeClr val="tx2"/>
                </a:solidFill>
              </a:rPr>
              <a:t>Components of a Computer System</a:t>
            </a:r>
          </a:p>
          <a:p>
            <a:pPr algn="just"/>
            <a:r>
              <a:rPr lang="en-US" sz="1500" dirty="0"/>
              <a:t>A computer is a system of two main parts </a:t>
            </a:r>
            <a:r>
              <a:rPr lang="en-US" sz="1500" b="1" dirty="0"/>
              <a:t>(hardware &amp; software) </a:t>
            </a:r>
            <a:r>
              <a:rPr lang="en-US" sz="1500" dirty="0"/>
              <a:t>working together.</a:t>
            </a:r>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81561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a:bodyPr>
          <a:lstStyle/>
          <a:p>
            <a:r>
              <a:rPr lang="en-US" sz="3700" dirty="0"/>
              <a:t>Computer System</a:t>
            </a:r>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4" y="2508105"/>
            <a:ext cx="9907941" cy="3632493"/>
          </a:xfrm>
        </p:spPr>
        <p:txBody>
          <a:bodyPr anchor="ctr">
            <a:normAutofit/>
          </a:bodyPr>
          <a:lstStyle/>
          <a:p>
            <a:pPr marL="0" indent="0" algn="just">
              <a:lnSpc>
                <a:spcPct val="150000"/>
              </a:lnSpc>
              <a:buNone/>
            </a:pPr>
            <a:r>
              <a:rPr lang="en-US" sz="1500" b="1" dirty="0">
                <a:solidFill>
                  <a:schemeClr val="tx2"/>
                </a:solidFill>
              </a:rPr>
              <a:t>Hardware</a:t>
            </a:r>
          </a:p>
          <a:p>
            <a:pPr algn="just">
              <a:lnSpc>
                <a:spcPct val="150000"/>
              </a:lnSpc>
            </a:pPr>
            <a:r>
              <a:rPr lang="en-US" sz="1500" dirty="0"/>
              <a:t>Hardware refers to physical components that can be touched. There are five types:</a:t>
            </a:r>
          </a:p>
          <a:p>
            <a:pPr marL="800100" lvl="1" indent="-342900" algn="just">
              <a:lnSpc>
                <a:spcPct val="150000"/>
              </a:lnSpc>
              <a:buFont typeface="+mj-lt"/>
              <a:buAutoNum type="arabicPeriod"/>
            </a:pPr>
            <a:r>
              <a:rPr lang="en-US" sz="1300" b="1" dirty="0"/>
              <a:t>Input Devices</a:t>
            </a:r>
            <a:r>
              <a:rPr lang="en-US" sz="1300" dirty="0"/>
              <a:t>: These get data into the computer, like keyboards, mice, microphones, and cameras.</a:t>
            </a:r>
          </a:p>
          <a:p>
            <a:pPr marL="800100" lvl="1" indent="-342900" algn="just">
              <a:lnSpc>
                <a:spcPct val="150000"/>
              </a:lnSpc>
              <a:buFont typeface="+mj-lt"/>
              <a:buAutoNum type="arabicPeriod"/>
            </a:pPr>
            <a:r>
              <a:rPr lang="en-US" sz="1300" b="1" dirty="0"/>
              <a:t>Processing Devices: </a:t>
            </a:r>
            <a:r>
              <a:rPr lang="en-US" sz="1300" dirty="0"/>
              <a:t>Usually the CPU, it carries out program instructions.</a:t>
            </a:r>
          </a:p>
          <a:p>
            <a:pPr marL="800100" lvl="1" indent="-342900" algn="just">
              <a:lnSpc>
                <a:spcPct val="150000"/>
              </a:lnSpc>
              <a:buFont typeface="+mj-lt"/>
              <a:buAutoNum type="arabicPeriod"/>
            </a:pPr>
            <a:r>
              <a:rPr lang="en-US" sz="1300" b="1" dirty="0"/>
              <a:t>Storage Devices: </a:t>
            </a:r>
            <a:r>
              <a:rPr lang="en-US" sz="1300" dirty="0"/>
              <a:t>These store data until it's needed, like computer memory or hard drives.</a:t>
            </a:r>
          </a:p>
          <a:p>
            <a:pPr marL="800100" lvl="1" indent="-342900" algn="just">
              <a:lnSpc>
                <a:spcPct val="150000"/>
              </a:lnSpc>
              <a:buFont typeface="+mj-lt"/>
              <a:buAutoNum type="arabicPeriod"/>
            </a:pPr>
            <a:r>
              <a:rPr lang="en-US" sz="1300" b="1" dirty="0"/>
              <a:t>Communication Devices: </a:t>
            </a:r>
            <a:r>
              <a:rPr lang="en-US" sz="1300" dirty="0"/>
              <a:t>Transfer data between computers, like routers and modems.</a:t>
            </a:r>
          </a:p>
          <a:p>
            <a:pPr marL="800100" lvl="1" indent="-342900" algn="just">
              <a:lnSpc>
                <a:spcPct val="150000"/>
              </a:lnSpc>
              <a:buFont typeface="+mj-lt"/>
              <a:buAutoNum type="arabicPeriod"/>
            </a:pPr>
            <a:r>
              <a:rPr lang="en-US" sz="1300" b="1" dirty="0"/>
              <a:t>Output</a:t>
            </a:r>
            <a:r>
              <a:rPr lang="en-US" sz="1300" dirty="0"/>
              <a:t> </a:t>
            </a:r>
            <a:r>
              <a:rPr lang="en-US" sz="1300" b="1" dirty="0"/>
              <a:t>Devices</a:t>
            </a:r>
            <a:r>
              <a:rPr lang="en-US" sz="1300" dirty="0"/>
              <a:t>: Provide data in a useful format to users, like monitors, speakers, and printers.</a:t>
            </a:r>
            <a:endParaRPr lang="en-US" sz="1300" b="1" dirty="0">
              <a:solidFill>
                <a:schemeClr val="tx2"/>
              </a:solidFill>
            </a:endParaRPr>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12514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a:bodyPr>
          <a:lstStyle/>
          <a:p>
            <a:r>
              <a:rPr lang="en-US" sz="3700" dirty="0"/>
              <a:t>Computer System</a:t>
            </a:r>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4" y="2508105"/>
            <a:ext cx="9907941" cy="3632493"/>
          </a:xfrm>
        </p:spPr>
        <p:txBody>
          <a:bodyPr anchor="ctr">
            <a:normAutofit/>
          </a:bodyPr>
          <a:lstStyle/>
          <a:p>
            <a:pPr marL="0" indent="0" algn="just">
              <a:lnSpc>
                <a:spcPct val="150000"/>
              </a:lnSpc>
              <a:buNone/>
            </a:pPr>
            <a:r>
              <a:rPr lang="en-US" sz="1500" b="1" dirty="0">
                <a:solidFill>
                  <a:schemeClr val="tx2"/>
                </a:solidFill>
              </a:rPr>
              <a:t>Software</a:t>
            </a:r>
          </a:p>
          <a:p>
            <a:pPr algn="just">
              <a:lnSpc>
                <a:spcPct val="150000"/>
              </a:lnSpc>
            </a:pPr>
            <a:r>
              <a:rPr lang="en-US" sz="1500" dirty="0"/>
              <a:t>Software are instructions that tell hardware what to do. There are two main types:</a:t>
            </a:r>
          </a:p>
          <a:p>
            <a:pPr marL="800100" lvl="1" indent="-342900" algn="just">
              <a:lnSpc>
                <a:spcPct val="150000"/>
              </a:lnSpc>
              <a:buFont typeface="+mj-lt"/>
              <a:buAutoNum type="arabicPeriod"/>
            </a:pPr>
            <a:r>
              <a:rPr lang="en-US" sz="1300" b="1" dirty="0"/>
              <a:t>Application Software: </a:t>
            </a:r>
            <a:r>
              <a:rPr lang="en-US" sz="1300" dirty="0"/>
              <a:t>Programs designed for specific tasks such as text editing or chatting on PCs and smartphones.</a:t>
            </a:r>
          </a:p>
          <a:p>
            <a:pPr marL="800100" lvl="1" indent="-342900" algn="just">
              <a:lnSpc>
                <a:spcPct val="150000"/>
              </a:lnSpc>
              <a:buFont typeface="+mj-lt"/>
              <a:buAutoNum type="arabicPeriod"/>
            </a:pPr>
            <a:r>
              <a:rPr lang="en-US" sz="1300" b="1" dirty="0"/>
              <a:t>System Software: </a:t>
            </a:r>
            <a:r>
              <a:rPr lang="en-US" sz="1300" dirty="0"/>
              <a:t>Controls the computer hardware and provides a platform for running application software. The most basic types of system software are the computer BIOS and device firmware, and the operating system (prominent examples being Microsoft Windows, Android, Mac OS and Linux).</a:t>
            </a:r>
            <a:endParaRPr lang="en-US" sz="1300" b="1" dirty="0">
              <a:solidFill>
                <a:schemeClr val="tx2"/>
              </a:solidFill>
            </a:endParaRPr>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1336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a:bodyPr>
          <a:lstStyle/>
          <a:p>
            <a:r>
              <a:rPr lang="en-US" sz="3700" dirty="0"/>
              <a:t>Categories of Computers</a:t>
            </a:r>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4" y="2508105"/>
            <a:ext cx="9907941" cy="3632493"/>
          </a:xfrm>
        </p:spPr>
        <p:txBody>
          <a:bodyPr anchor="ctr">
            <a:normAutofit/>
          </a:bodyPr>
          <a:lstStyle/>
          <a:p>
            <a:pPr marL="0" indent="0" algn="just">
              <a:lnSpc>
                <a:spcPct val="100000"/>
              </a:lnSpc>
              <a:buNone/>
            </a:pPr>
            <a:r>
              <a:rPr lang="en-US" sz="1700" dirty="0"/>
              <a:t>Computers vary in size, power, and capabilities. They generally fit into these categories:</a:t>
            </a:r>
          </a:p>
          <a:p>
            <a:pPr marL="800100" lvl="1" indent="-342900" algn="just">
              <a:lnSpc>
                <a:spcPct val="100000"/>
              </a:lnSpc>
              <a:buFont typeface="+mj-lt"/>
              <a:buAutoNum type="arabicPeriod"/>
            </a:pPr>
            <a:r>
              <a:rPr lang="en-US" sz="1500" b="1" dirty="0"/>
              <a:t>Supercomputers: </a:t>
            </a:r>
            <a:r>
              <a:rPr lang="en-US" sz="1500" dirty="0"/>
              <a:t>These are the fastest and most powerful computers, used for complex tasks like weather forecasting and geological data processing. They have multiple processors for parallel processing.</a:t>
            </a:r>
          </a:p>
          <a:p>
            <a:pPr marL="800100" lvl="1" indent="-342900" algn="just">
              <a:lnSpc>
                <a:spcPct val="100000"/>
              </a:lnSpc>
              <a:buFont typeface="+mj-lt"/>
              <a:buAutoNum type="arabicPeriod"/>
            </a:pPr>
            <a:r>
              <a:rPr lang="en-US" sz="1500" b="1" dirty="0"/>
              <a:t>Mainframe Computers: </a:t>
            </a:r>
            <a:r>
              <a:rPr lang="en-US" sz="1500" dirty="0"/>
              <a:t>Very large computers that process data quickly, often used by large organizations and government departments.</a:t>
            </a:r>
          </a:p>
          <a:p>
            <a:pPr marL="800100" lvl="1" indent="-342900" algn="just">
              <a:lnSpc>
                <a:spcPct val="100000"/>
              </a:lnSpc>
              <a:buFont typeface="+mj-lt"/>
              <a:buAutoNum type="arabicPeriod"/>
            </a:pPr>
            <a:r>
              <a:rPr lang="en-US" sz="1500" b="1" dirty="0"/>
              <a:t>Mini Computers: </a:t>
            </a:r>
            <a:r>
              <a:rPr lang="en-US" sz="1500" dirty="0"/>
              <a:t>More powerful than microcomputers, used in process control systems and applications like payroll and accounting.</a:t>
            </a:r>
          </a:p>
          <a:p>
            <a:pPr marL="800100" lvl="1" indent="-342900" algn="just">
              <a:lnSpc>
                <a:spcPct val="100000"/>
              </a:lnSpc>
              <a:buFont typeface="+mj-lt"/>
              <a:buAutoNum type="arabicPeriod"/>
            </a:pPr>
            <a:r>
              <a:rPr lang="en-US" sz="1500" b="1" dirty="0"/>
              <a:t>Microcomputers: </a:t>
            </a:r>
            <a:r>
              <a:rPr lang="en-US" sz="1500" dirty="0"/>
              <a:t>Also known as Personal Computers (PCs), these are smaller and less powerful, used in everyday applications like office work and professional tasks. Common operating systems for personal computers include Windows, Mac OS X, Linux, iOS, and Android. Personal computers come in categories like desktops, mobile computers, and wearable computers.</a:t>
            </a:r>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38769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a:bodyPr>
          <a:lstStyle/>
          <a:p>
            <a:r>
              <a:rPr lang="en-US" sz="3700" dirty="0"/>
              <a:t>Desktop Computers</a:t>
            </a:r>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4" y="2508105"/>
            <a:ext cx="9907941" cy="3632493"/>
          </a:xfrm>
        </p:spPr>
        <p:txBody>
          <a:bodyPr anchor="ctr">
            <a:normAutofit fontScale="92500"/>
          </a:bodyPr>
          <a:lstStyle/>
          <a:p>
            <a:pPr marL="0" indent="0" algn="just">
              <a:lnSpc>
                <a:spcPct val="100000"/>
              </a:lnSpc>
              <a:buNone/>
            </a:pPr>
            <a:r>
              <a:rPr lang="en-US" sz="3200" dirty="0"/>
              <a:t>Desktop computers consist of different parts:</a:t>
            </a:r>
          </a:p>
          <a:p>
            <a:pPr lvl="1" algn="just">
              <a:lnSpc>
                <a:spcPct val="110000"/>
              </a:lnSpc>
            </a:pPr>
            <a:r>
              <a:rPr lang="en-US" b="1" dirty="0"/>
              <a:t>The system unit: </a:t>
            </a:r>
            <a:r>
              <a:rPr lang="en-US" dirty="0"/>
              <a:t>This is like a box that holds important parts like the motherboard, microprocessor, memory, disk drive, and optical drive.</a:t>
            </a:r>
          </a:p>
          <a:p>
            <a:pPr lvl="1" algn="just">
              <a:lnSpc>
                <a:spcPct val="110000"/>
              </a:lnSpc>
            </a:pPr>
            <a:r>
              <a:rPr lang="en-US" b="1" dirty="0"/>
              <a:t>The monitor: </a:t>
            </a:r>
            <a:r>
              <a:rPr lang="en-US" dirty="0"/>
              <a:t>This is the screen where you see what the computer is doing.</a:t>
            </a:r>
          </a:p>
          <a:p>
            <a:pPr lvl="1" algn="just">
              <a:lnSpc>
                <a:spcPct val="110000"/>
              </a:lnSpc>
            </a:pPr>
            <a:r>
              <a:rPr lang="en-US" b="1" dirty="0"/>
              <a:t>A mouse: </a:t>
            </a:r>
            <a:r>
              <a:rPr lang="en-US" dirty="0"/>
              <a:t>This is a small device you move with your hand to control the cursor on the screen.</a:t>
            </a:r>
          </a:p>
          <a:p>
            <a:pPr lvl="1" algn="just">
              <a:lnSpc>
                <a:spcPct val="110000"/>
              </a:lnSpc>
            </a:pPr>
            <a:r>
              <a:rPr lang="en-US" b="1" dirty="0"/>
              <a:t>A keyboard: </a:t>
            </a:r>
            <a:r>
              <a:rPr lang="en-US" dirty="0"/>
              <a:t>This is used to type text and commands into the computer.</a:t>
            </a:r>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Generic Intel Core i5 Desktop Complete Computer System for Home &amp; Business  Windows 10 pro (Core i5 2nd Generation, 8GB RAM - 256GB SSD) Black :  Amazon.in: Computers &amp; Accessories">
            <a:extLst>
              <a:ext uri="{FF2B5EF4-FFF2-40B4-BE49-F238E27FC236}">
                <a16:creationId xmlns="" xmlns:a16="http://schemas.microsoft.com/office/drawing/2014/main" id="{5A7CDF43-6E30-A214-B0EC-D0F837A2C3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7456" y="400023"/>
            <a:ext cx="3240000" cy="2563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999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fontScale="90000"/>
          </a:bodyPr>
          <a:lstStyle/>
          <a:p>
            <a:r>
              <a:rPr lang="fr-FR" sz="3700" dirty="0"/>
              <a:t>Mobile Computers (Laptops, Smartphones, Etc.)</a:t>
            </a:r>
            <a:endParaRPr lang="en-US" sz="3700" dirty="0"/>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4" y="2508105"/>
            <a:ext cx="9907941" cy="3632493"/>
          </a:xfrm>
        </p:spPr>
        <p:txBody>
          <a:bodyPr anchor="ctr">
            <a:normAutofit fontScale="92500" lnSpcReduction="10000"/>
          </a:bodyPr>
          <a:lstStyle/>
          <a:p>
            <a:pPr marL="0" indent="0" algn="just">
              <a:lnSpc>
                <a:spcPct val="100000"/>
              </a:lnSpc>
              <a:buNone/>
            </a:pPr>
            <a:r>
              <a:rPr lang="en-US" sz="3200" dirty="0"/>
              <a:t>Mobile devices like laptops and tablets have become popular because they're easy to use on the go and have long battery life.</a:t>
            </a:r>
          </a:p>
          <a:p>
            <a:pPr marL="0" indent="0" algn="just">
              <a:lnSpc>
                <a:spcPct val="100000"/>
              </a:lnSpc>
              <a:buNone/>
            </a:pPr>
            <a:r>
              <a:rPr lang="en-US" sz="3000" dirty="0"/>
              <a:t>Key features include:</a:t>
            </a:r>
          </a:p>
          <a:p>
            <a:pPr lvl="1" algn="just">
              <a:lnSpc>
                <a:spcPct val="100000"/>
              </a:lnSpc>
            </a:pPr>
            <a:r>
              <a:rPr lang="en-US" sz="2800" dirty="0"/>
              <a:t>extended battery use, Wi-Fi capabilities, and mobility.</a:t>
            </a:r>
            <a:endParaRPr lang="en-US" sz="3200" dirty="0"/>
          </a:p>
          <a:p>
            <a:pPr marL="0" indent="0" algn="just">
              <a:lnSpc>
                <a:spcPct val="100000"/>
              </a:lnSpc>
              <a:buNone/>
            </a:pPr>
            <a:r>
              <a:rPr lang="en-US" sz="3000" dirty="0"/>
              <a:t>Common types of mobile computers include:</a:t>
            </a:r>
          </a:p>
          <a:p>
            <a:pPr lvl="1" algn="just">
              <a:lnSpc>
                <a:spcPct val="100000"/>
              </a:lnSpc>
            </a:pPr>
            <a:r>
              <a:rPr lang="en-US" sz="2800" dirty="0"/>
              <a:t>laptops, tablets, smartphones, and Personal Digital Assistants (PDAs).</a:t>
            </a:r>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31885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fontScale="90000"/>
          </a:bodyPr>
          <a:lstStyle/>
          <a:p>
            <a:r>
              <a:rPr lang="fr-FR" sz="3700" dirty="0"/>
              <a:t>Mobile Computers (Laptops, Smartphones, Etc.)</a:t>
            </a:r>
            <a:endParaRPr lang="en-US" sz="3700" dirty="0"/>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4" y="2508105"/>
            <a:ext cx="9907941" cy="3632493"/>
          </a:xfrm>
        </p:spPr>
        <p:txBody>
          <a:bodyPr anchor="ctr">
            <a:normAutofit fontScale="92500"/>
          </a:bodyPr>
          <a:lstStyle/>
          <a:p>
            <a:pPr marL="0" indent="0" algn="just">
              <a:lnSpc>
                <a:spcPct val="110000"/>
              </a:lnSpc>
              <a:buNone/>
            </a:pPr>
            <a:r>
              <a:rPr lang="en-US" sz="3200" b="1" dirty="0">
                <a:solidFill>
                  <a:schemeClr val="accent1"/>
                </a:solidFill>
              </a:rPr>
              <a:t>Laptops:</a:t>
            </a:r>
          </a:p>
          <a:p>
            <a:pPr lvl="1" algn="just">
              <a:lnSpc>
                <a:spcPct val="100000"/>
              </a:lnSpc>
            </a:pPr>
            <a:r>
              <a:rPr lang="en-US" sz="2800" dirty="0"/>
              <a:t>Laptops are lightweight and have a thin screen.</a:t>
            </a:r>
          </a:p>
          <a:p>
            <a:pPr lvl="1" algn="just">
              <a:lnSpc>
                <a:spcPct val="100000"/>
              </a:lnSpc>
            </a:pPr>
            <a:r>
              <a:rPr lang="en-US" sz="2800" dirty="0"/>
              <a:t>Originally called notebook computers due to their small size.</a:t>
            </a:r>
          </a:p>
          <a:p>
            <a:pPr lvl="1" algn="just">
              <a:lnSpc>
                <a:spcPct val="100000"/>
              </a:lnSpc>
            </a:pPr>
            <a:r>
              <a:rPr lang="en-US" sz="2800" dirty="0"/>
              <a:t>Operate on batteries for portability.</a:t>
            </a:r>
          </a:p>
          <a:p>
            <a:pPr lvl="1" algn="just">
              <a:lnSpc>
                <a:spcPct val="100000"/>
              </a:lnSpc>
            </a:pPr>
            <a:r>
              <a:rPr lang="en-US" sz="2800" dirty="0"/>
              <a:t>Combine the microprocessor, screen, and keyboard in a single case.</a:t>
            </a:r>
          </a:p>
          <a:p>
            <a:pPr lvl="1" algn="just">
              <a:lnSpc>
                <a:spcPct val="100000"/>
              </a:lnSpc>
            </a:pPr>
            <a:r>
              <a:rPr lang="en-US" sz="2800" dirty="0"/>
              <a:t>The screen folds down onto the keyboard when not in use.</a:t>
            </a:r>
            <a:endParaRPr lang="en-US" dirty="0"/>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HUAWEI Laptops - HUAWEI Malaysia">
            <a:extLst>
              <a:ext uri="{FF2B5EF4-FFF2-40B4-BE49-F238E27FC236}">
                <a16:creationId xmlns="" xmlns:a16="http://schemas.microsoft.com/office/drawing/2014/main" id="{7B1946B5-1E00-AA90-10A8-677694D216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4283" y="753824"/>
            <a:ext cx="4345558" cy="2172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99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fontScale="90000"/>
          </a:bodyPr>
          <a:lstStyle/>
          <a:p>
            <a:r>
              <a:rPr lang="fr-FR" sz="3700" dirty="0"/>
              <a:t>Mobile Computers (Laptops, Smartphones, Etc.)</a:t>
            </a:r>
            <a:endParaRPr lang="en-US" sz="3700" dirty="0"/>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4" y="2508105"/>
            <a:ext cx="9907941" cy="3632493"/>
          </a:xfrm>
        </p:spPr>
        <p:txBody>
          <a:bodyPr anchor="ctr">
            <a:normAutofit/>
          </a:bodyPr>
          <a:lstStyle/>
          <a:p>
            <a:pPr marL="0" indent="0" algn="just">
              <a:lnSpc>
                <a:spcPct val="110000"/>
              </a:lnSpc>
              <a:buNone/>
            </a:pPr>
            <a:r>
              <a:rPr lang="en-US" sz="3200" b="1" dirty="0">
                <a:solidFill>
                  <a:schemeClr val="accent1"/>
                </a:solidFill>
              </a:rPr>
              <a:t>Tablets:</a:t>
            </a:r>
          </a:p>
          <a:p>
            <a:pPr lvl="1" algn="just">
              <a:lnSpc>
                <a:spcPct val="100000"/>
              </a:lnSpc>
            </a:pPr>
            <a:r>
              <a:rPr lang="en-US" sz="2800" dirty="0"/>
              <a:t>Tablets are mobile computers with a touch screen.</a:t>
            </a:r>
          </a:p>
          <a:p>
            <a:pPr lvl="1" algn="just">
              <a:lnSpc>
                <a:spcPct val="100000"/>
              </a:lnSpc>
            </a:pPr>
            <a:r>
              <a:rPr lang="en-US" sz="2800" dirty="0"/>
              <a:t>They can be operated using a digital pen or fingertip.</a:t>
            </a:r>
          </a:p>
          <a:p>
            <a:pPr lvl="1" algn="just">
              <a:lnSpc>
                <a:spcPct val="100000"/>
              </a:lnSpc>
            </a:pPr>
            <a:r>
              <a:rPr lang="en-US" sz="2800" dirty="0"/>
              <a:t>Many tablets today support multi-touch and multi-tasking.</a:t>
            </a:r>
          </a:p>
          <a:p>
            <a:pPr lvl="1" algn="just">
              <a:lnSpc>
                <a:spcPct val="100000"/>
              </a:lnSpc>
            </a:pPr>
            <a:r>
              <a:rPr lang="en-US" sz="2800" dirty="0"/>
              <a:t>Tablets are convenient, especially when regular notebooks and laptops are too big for on-the-go use.</a:t>
            </a:r>
            <a:endParaRPr lang="en-US" dirty="0"/>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Apple ipad Mini (2019) 64 GB ROM 7.9 inch with Wi-Fi Only (Space Grey)  Price in India - Buy Apple ipad Mini (2019) 64 GB ROM 7.9 inch with Wi-Fi  Only (Space">
            <a:extLst>
              <a:ext uri="{FF2B5EF4-FFF2-40B4-BE49-F238E27FC236}">
                <a16:creationId xmlns="" xmlns:a16="http://schemas.microsoft.com/office/drawing/2014/main" id="{6A9F9869-53A9-6D72-9CE6-871FAD228A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3296" y="821459"/>
            <a:ext cx="3600000" cy="225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213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fontScale="90000"/>
          </a:bodyPr>
          <a:lstStyle/>
          <a:p>
            <a:r>
              <a:rPr lang="fr-FR" sz="3700" dirty="0"/>
              <a:t>Mobile Computers (Laptops, Smartphones, Etc.)</a:t>
            </a:r>
            <a:endParaRPr lang="en-US" sz="3700" dirty="0"/>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4" y="2508105"/>
            <a:ext cx="9907941" cy="3632493"/>
          </a:xfrm>
        </p:spPr>
        <p:txBody>
          <a:bodyPr anchor="ctr">
            <a:normAutofit fontScale="85000" lnSpcReduction="20000"/>
          </a:bodyPr>
          <a:lstStyle/>
          <a:p>
            <a:pPr marL="0" indent="0" algn="just">
              <a:lnSpc>
                <a:spcPct val="110000"/>
              </a:lnSpc>
              <a:buNone/>
            </a:pPr>
            <a:r>
              <a:rPr lang="en-US" sz="3200" b="1" dirty="0">
                <a:solidFill>
                  <a:schemeClr val="accent1"/>
                </a:solidFill>
              </a:rPr>
              <a:t>Smartphones:</a:t>
            </a:r>
          </a:p>
          <a:p>
            <a:pPr lvl="1" algn="just">
              <a:lnSpc>
                <a:spcPct val="100000"/>
              </a:lnSpc>
            </a:pPr>
            <a:r>
              <a:rPr lang="en-US" sz="2800" dirty="0"/>
              <a:t>The iPhone, launched in 2007, was the first true smartphone and was hugely popular.</a:t>
            </a:r>
          </a:p>
          <a:p>
            <a:pPr lvl="1" algn="just">
              <a:lnSpc>
                <a:spcPct val="100000"/>
              </a:lnSpc>
            </a:pPr>
            <a:r>
              <a:rPr lang="en-US" sz="2800" dirty="0"/>
              <a:t>It started the smartphone industry that continues today.</a:t>
            </a:r>
          </a:p>
          <a:p>
            <a:pPr lvl="1" algn="just">
              <a:lnSpc>
                <a:spcPct val="100000"/>
              </a:lnSpc>
            </a:pPr>
            <a:r>
              <a:rPr lang="en-US" sz="2800" dirty="0"/>
              <a:t>Smartphones typically use operating systems like iOS and Android.</a:t>
            </a:r>
          </a:p>
          <a:p>
            <a:pPr lvl="1" algn="just">
              <a:lnSpc>
                <a:spcPct val="100000"/>
              </a:lnSpc>
            </a:pPr>
            <a:r>
              <a:rPr lang="en-US" sz="2800" dirty="0"/>
              <a:t>They can add applications, unlike regular cell phones which only support limited apps.</a:t>
            </a:r>
          </a:p>
          <a:p>
            <a:pPr lvl="1" algn="just">
              <a:lnSpc>
                <a:spcPct val="100000"/>
              </a:lnSpc>
            </a:pPr>
            <a:r>
              <a:rPr lang="en-US" sz="2800" dirty="0"/>
              <a:t>Smartphones have features like full email capabilities and serve as complete personal organizers.</a:t>
            </a:r>
            <a:endParaRPr lang="en-US" dirty="0"/>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0" name="Picture 14" descr="Amazon.com: Compatible with iPhone 15 Plus Case 6.7 inch, Flower Blue Grey  Cherry Blossoms White Background Phone Case Ultra Slim Thin Silicone Cover  Anti-Scratch Shockproof Protective Rubber Case : Cell Phones &amp;">
            <a:extLst>
              <a:ext uri="{FF2B5EF4-FFF2-40B4-BE49-F238E27FC236}">
                <a16:creationId xmlns="" xmlns:a16="http://schemas.microsoft.com/office/drawing/2014/main" id="{03EE236F-9BBA-1718-5EB6-16807C5D76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429" y="551905"/>
            <a:ext cx="1800000" cy="2252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615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a:bodyPr>
          <a:lstStyle/>
          <a:p>
            <a:r>
              <a:rPr lang="en-US" sz="3700" dirty="0"/>
              <a:t>Introduction to Computer System</a:t>
            </a:r>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7069" y="2508105"/>
            <a:ext cx="9926229" cy="3632493"/>
          </a:xfrm>
        </p:spPr>
        <p:txBody>
          <a:bodyPr anchor="ctr">
            <a:normAutofit fontScale="92500" lnSpcReduction="20000"/>
          </a:bodyPr>
          <a:lstStyle/>
          <a:p>
            <a:pPr marL="0" indent="0" algn="just">
              <a:buNone/>
            </a:pPr>
            <a:r>
              <a:rPr lang="en-US" sz="2200" dirty="0"/>
              <a:t>In today's world, computers have become an integral part of our lives, spreading across various industries and daily activities. Here are three essential points highlighting their significance:</a:t>
            </a:r>
          </a:p>
          <a:p>
            <a:pPr algn="just"/>
            <a:endParaRPr lang="en-US" sz="2200" dirty="0"/>
          </a:p>
          <a:p>
            <a:pPr lvl="1" algn="just"/>
            <a:r>
              <a:rPr lang="en-US" sz="2000" b="1" dirty="0">
                <a:solidFill>
                  <a:schemeClr val="tx2"/>
                </a:solidFill>
              </a:rPr>
              <a:t>Universal Adoption: </a:t>
            </a:r>
            <a:r>
              <a:rPr lang="en-US" sz="2000" dirty="0"/>
              <a:t>Computers are universally utilized across diverse fields like engineering, medicine, and commerce, as well as in everyday devices and tasks.</a:t>
            </a:r>
          </a:p>
          <a:p>
            <a:pPr lvl="1" algn="just"/>
            <a:endParaRPr lang="en-US" sz="2000" dirty="0"/>
          </a:p>
          <a:p>
            <a:pPr lvl="1" algn="just"/>
            <a:r>
              <a:rPr lang="en-US" sz="2000" b="1" dirty="0">
                <a:solidFill>
                  <a:schemeClr val="tx2"/>
                </a:solidFill>
              </a:rPr>
              <a:t>Everyday Essential:</a:t>
            </a:r>
            <a:r>
              <a:rPr lang="en-US" sz="2000" dirty="0"/>
              <a:t> From smartphones to household appliances, computers are indispensable in our daily lives, facilitating tasks like banking, communication, and internet access.</a:t>
            </a:r>
          </a:p>
          <a:p>
            <a:pPr lvl="1" algn="just"/>
            <a:endParaRPr lang="en-US" sz="2000" dirty="0"/>
          </a:p>
          <a:p>
            <a:pPr lvl="1" algn="just"/>
            <a:r>
              <a:rPr lang="en-US" sz="2000" b="1" dirty="0">
                <a:solidFill>
                  <a:schemeClr val="tx2"/>
                </a:solidFill>
              </a:rPr>
              <a:t>Global Influence: </a:t>
            </a:r>
            <a:r>
              <a:rPr lang="en-US" sz="2000" dirty="0"/>
              <a:t>Their widespread integration has profoundly impacted global connectivity and efficiency, reshaping how we work, communicate, and interact with the world.</a:t>
            </a:r>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28657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fontScale="90000"/>
          </a:bodyPr>
          <a:lstStyle/>
          <a:p>
            <a:r>
              <a:rPr lang="fr-FR" sz="3700" dirty="0"/>
              <a:t>Mobile Computers (Laptops, Smartphones, Etc.)</a:t>
            </a:r>
            <a:endParaRPr lang="en-US" sz="3700" dirty="0"/>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4" y="2508105"/>
            <a:ext cx="9907941" cy="3632493"/>
          </a:xfrm>
        </p:spPr>
        <p:txBody>
          <a:bodyPr anchor="ctr">
            <a:normAutofit fontScale="92500" lnSpcReduction="20000"/>
          </a:bodyPr>
          <a:lstStyle/>
          <a:p>
            <a:pPr marL="0" indent="0" algn="just">
              <a:lnSpc>
                <a:spcPct val="110000"/>
              </a:lnSpc>
              <a:buNone/>
            </a:pPr>
            <a:r>
              <a:rPr lang="en-US" sz="3200" b="1" dirty="0">
                <a:solidFill>
                  <a:schemeClr val="accent1"/>
                </a:solidFill>
              </a:rPr>
              <a:t>Personal Digital Assistants:</a:t>
            </a:r>
          </a:p>
          <a:p>
            <a:pPr lvl="1" algn="just">
              <a:lnSpc>
                <a:spcPct val="100000"/>
              </a:lnSpc>
            </a:pPr>
            <a:r>
              <a:rPr lang="en-US" sz="2800" dirty="0"/>
              <a:t>PDAs are small battery-powered devices also known as handheld computers or pocket PCs.</a:t>
            </a:r>
          </a:p>
          <a:p>
            <a:pPr lvl="1" algn="just">
              <a:lnSpc>
                <a:spcPct val="100000"/>
              </a:lnSpc>
            </a:pPr>
            <a:r>
              <a:rPr lang="en-US" sz="2800" dirty="0"/>
              <a:t>They are portable and can be carried anywhere.</a:t>
            </a:r>
          </a:p>
          <a:p>
            <a:pPr lvl="1" algn="just">
              <a:lnSpc>
                <a:spcPct val="100000"/>
              </a:lnSpc>
            </a:pPr>
            <a:r>
              <a:rPr lang="en-US" sz="2800" dirty="0"/>
              <a:t>While not as powerful as larger systems, PDAs are useful for tasks like scheduling appointments, storing contacts, and playing games.</a:t>
            </a:r>
          </a:p>
          <a:p>
            <a:pPr lvl="1" algn="just">
              <a:lnSpc>
                <a:spcPct val="100000"/>
              </a:lnSpc>
            </a:pPr>
            <a:r>
              <a:rPr lang="en-US" sz="2800" dirty="0"/>
              <a:t>Some PDAs have advanced features like making phone calls or accessing the internet.</a:t>
            </a:r>
            <a:endParaRPr lang="en-US" dirty="0"/>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PDA (Personal Digital Assistants) Use Study – Emil's communication and  information space">
            <a:extLst>
              <a:ext uri="{FF2B5EF4-FFF2-40B4-BE49-F238E27FC236}">
                <a16:creationId xmlns="" xmlns:a16="http://schemas.microsoft.com/office/drawing/2014/main" id="{BC391623-D616-D47A-8FA3-26904911FE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3655" y="717402"/>
            <a:ext cx="3600000" cy="2193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886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fontScale="90000"/>
          </a:bodyPr>
          <a:lstStyle/>
          <a:p>
            <a:r>
              <a:rPr lang="fr-FR" sz="3700" dirty="0"/>
              <a:t>Mobile Computers (Laptops, Smartphones, Etc.)</a:t>
            </a:r>
            <a:endParaRPr lang="en-US" sz="3700" dirty="0"/>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4" y="2508105"/>
            <a:ext cx="9907941" cy="3632493"/>
          </a:xfrm>
        </p:spPr>
        <p:txBody>
          <a:bodyPr anchor="ctr">
            <a:normAutofit fontScale="77500" lnSpcReduction="20000"/>
          </a:bodyPr>
          <a:lstStyle/>
          <a:p>
            <a:pPr marL="0" indent="0" algn="just">
              <a:lnSpc>
                <a:spcPct val="110000"/>
              </a:lnSpc>
              <a:buNone/>
            </a:pPr>
            <a:r>
              <a:rPr lang="en-US" sz="3200" b="1" dirty="0">
                <a:solidFill>
                  <a:schemeClr val="accent1"/>
                </a:solidFill>
              </a:rPr>
              <a:t>Wearable computers:</a:t>
            </a:r>
          </a:p>
          <a:p>
            <a:pPr lvl="1" algn="just">
              <a:lnSpc>
                <a:spcPct val="120000"/>
              </a:lnSpc>
            </a:pPr>
            <a:r>
              <a:rPr lang="en-US" sz="2800" dirty="0"/>
              <a:t>Wearable computers, or wearables, are tiny devices designed to be worn or attached to the body.</a:t>
            </a:r>
          </a:p>
          <a:p>
            <a:pPr lvl="1" algn="just">
              <a:lnSpc>
                <a:spcPct val="120000"/>
              </a:lnSpc>
            </a:pPr>
            <a:r>
              <a:rPr lang="en-US" sz="2800" dirty="0"/>
              <a:t>They function like smartphones, often with specific features such as health monitoring.</a:t>
            </a:r>
          </a:p>
          <a:p>
            <a:pPr lvl="1" algn="just">
              <a:lnSpc>
                <a:spcPct val="120000"/>
              </a:lnSpc>
            </a:pPr>
            <a:r>
              <a:rPr lang="en-US" sz="2800" dirty="0"/>
              <a:t>Some offer full computing experiences, including reading emails, while others have minimal functions.</a:t>
            </a:r>
          </a:p>
          <a:p>
            <a:pPr lvl="1" algn="just">
              <a:lnSpc>
                <a:spcPct val="120000"/>
              </a:lnSpc>
            </a:pPr>
            <a:r>
              <a:rPr lang="en-US" sz="2800" dirty="0"/>
              <a:t>Examples include smartwatches, smart glasses, smart clothes, and smart shoes.</a:t>
            </a:r>
            <a:endParaRPr lang="en-US" dirty="0"/>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19854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a:bodyPr>
          <a:lstStyle/>
          <a:p>
            <a:r>
              <a:rPr lang="fr-FR" sz="3700" dirty="0" err="1"/>
              <a:t>Wearable</a:t>
            </a:r>
            <a:r>
              <a:rPr lang="fr-FR" sz="3700" dirty="0"/>
              <a:t> Computers</a:t>
            </a:r>
            <a:endParaRPr lang="en-US" sz="3700" dirty="0"/>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4" y="2508105"/>
            <a:ext cx="9907941" cy="3632493"/>
          </a:xfrm>
        </p:spPr>
        <p:txBody>
          <a:bodyPr anchor="ctr">
            <a:normAutofit fontScale="77500" lnSpcReduction="20000"/>
          </a:bodyPr>
          <a:lstStyle/>
          <a:p>
            <a:pPr marL="0" indent="0" algn="just">
              <a:lnSpc>
                <a:spcPct val="110000"/>
              </a:lnSpc>
              <a:buNone/>
            </a:pPr>
            <a:r>
              <a:rPr lang="en-US" sz="3200" b="1">
                <a:solidFill>
                  <a:schemeClr val="accent1"/>
                </a:solidFill>
              </a:rPr>
              <a:t>Smartwatches:</a:t>
            </a:r>
          </a:p>
          <a:p>
            <a:pPr lvl="1" algn="just">
              <a:lnSpc>
                <a:spcPct val="120000"/>
              </a:lnSpc>
            </a:pPr>
            <a:r>
              <a:rPr lang="en-US" sz="2800"/>
              <a:t>Smartwatches became popular around 2013 when Samsung introduced Gear, a wristwatch with sensors that could connect to smartphones.</a:t>
            </a:r>
          </a:p>
          <a:p>
            <a:pPr lvl="1" algn="just">
              <a:lnSpc>
                <a:spcPct val="120000"/>
              </a:lnSpc>
            </a:pPr>
            <a:r>
              <a:rPr lang="en-US" sz="2800"/>
              <a:t>They act as companions to smartphones and phablets, offering features like internet connectivity and text messaging.</a:t>
            </a:r>
          </a:p>
          <a:p>
            <a:pPr lvl="1" algn="just">
              <a:lnSpc>
                <a:spcPct val="120000"/>
              </a:lnSpc>
            </a:pPr>
            <a:r>
              <a:rPr lang="en-US" sz="2800"/>
              <a:t>Smartwatches also allow communication between the user and other devices.</a:t>
            </a:r>
          </a:p>
          <a:p>
            <a:pPr lvl="1" algn="just">
              <a:lnSpc>
                <a:spcPct val="120000"/>
              </a:lnSpc>
            </a:pPr>
            <a:r>
              <a:rPr lang="en-US" sz="2800"/>
              <a:t>Leading tech companies like Samsung, Apple, Sony, LG, and Google are all competing to make smartwatches.</a:t>
            </a:r>
            <a:endParaRPr lang="en-US" dirty="0"/>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2" name="Picture 8" descr="What to Watch at Apple's First Major Product Launch Event of 2020 - The  Network Journal">
            <a:extLst>
              <a:ext uri="{FF2B5EF4-FFF2-40B4-BE49-F238E27FC236}">
                <a16:creationId xmlns="" xmlns:a16="http://schemas.microsoft.com/office/drawing/2014/main" id="{8F7745E5-3F76-25B6-CDFA-4FB07C564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8283" y="922644"/>
            <a:ext cx="3492000" cy="174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797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a:bodyPr>
          <a:lstStyle/>
          <a:p>
            <a:r>
              <a:rPr lang="fr-FR" sz="3700" dirty="0" err="1"/>
              <a:t>Wearable</a:t>
            </a:r>
            <a:r>
              <a:rPr lang="fr-FR" sz="3700" dirty="0"/>
              <a:t> Computers</a:t>
            </a:r>
            <a:endParaRPr lang="en-US" sz="3700" dirty="0"/>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4" y="2508105"/>
            <a:ext cx="9907941" cy="3632493"/>
          </a:xfrm>
        </p:spPr>
        <p:txBody>
          <a:bodyPr anchor="ctr">
            <a:normAutofit fontScale="92500" lnSpcReduction="20000"/>
          </a:bodyPr>
          <a:lstStyle/>
          <a:p>
            <a:pPr marL="0" indent="0" algn="just">
              <a:lnSpc>
                <a:spcPct val="110000"/>
              </a:lnSpc>
              <a:buNone/>
            </a:pPr>
            <a:r>
              <a:rPr lang="en-US" sz="3200" b="1" dirty="0">
                <a:solidFill>
                  <a:schemeClr val="accent1"/>
                </a:solidFill>
              </a:rPr>
              <a:t>Head-Mounted Displays:</a:t>
            </a:r>
          </a:p>
          <a:p>
            <a:pPr lvl="1" algn="just">
              <a:lnSpc>
                <a:spcPct val="120000"/>
              </a:lnSpc>
            </a:pPr>
            <a:r>
              <a:rPr lang="en-US" sz="2800" dirty="0"/>
              <a:t>Another wearable in development is the heads-up display unit (HUD) or head-mounted display unit (HMD).</a:t>
            </a:r>
          </a:p>
          <a:p>
            <a:pPr lvl="1" algn="just">
              <a:lnSpc>
                <a:spcPct val="120000"/>
              </a:lnSpc>
            </a:pPr>
            <a:r>
              <a:rPr lang="en-US" sz="2800" dirty="0"/>
              <a:t>It is worn on the head and uses a transparent glass display that </a:t>
            </a:r>
            <a:r>
              <a:rPr lang="en-US" sz="2800" dirty="0" err="1"/>
              <a:t>doesn</a:t>
            </a:r>
            <a:r>
              <a:rPr lang="en-US" sz="2800" dirty="0"/>
              <a:t> not block the user's vision.</a:t>
            </a:r>
          </a:p>
          <a:p>
            <a:pPr lvl="1" algn="just">
              <a:lnSpc>
                <a:spcPct val="120000"/>
              </a:lnSpc>
            </a:pPr>
            <a:r>
              <a:rPr lang="en-US" sz="2800" dirty="0"/>
              <a:t>Google Glass is the leading product in this technology, allowing functions like voice communication and reading tweets.</a:t>
            </a:r>
            <a:endParaRPr lang="en-US" dirty="0"/>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descr="All eyes on Google Glass: this year's most hotly anticipated gadget nears  its release date | BelfastTelegraph.co.uk">
            <a:extLst>
              <a:ext uri="{FF2B5EF4-FFF2-40B4-BE49-F238E27FC236}">
                <a16:creationId xmlns="" xmlns:a16="http://schemas.microsoft.com/office/drawing/2014/main" id="{95E9891C-51C7-9E97-E16A-ADD383DFA6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5800" y="635130"/>
            <a:ext cx="3600000" cy="24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731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 xmlns:a16="http://schemas.microsoft.com/office/drawing/2014/main" id="{3346177D-ADC4-4968-B747-5CFCD390B5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C516D421-7B31-EDDC-EEFE-9EB7E5482543}"/>
              </a:ext>
            </a:extLst>
          </p:cNvPr>
          <p:cNvSpPr>
            <a:spLocks noGrp="1"/>
          </p:cNvSpPr>
          <p:nvPr>
            <p:ph type="title"/>
          </p:nvPr>
        </p:nvSpPr>
        <p:spPr>
          <a:xfrm>
            <a:off x="5596501" y="489508"/>
            <a:ext cx="5754896" cy="1667569"/>
          </a:xfrm>
        </p:spPr>
        <p:txBody>
          <a:bodyPr vert="horz" lIns="91440" tIns="45720" rIns="91440" bIns="45720" rtlCol="0" anchor="b">
            <a:normAutofit/>
          </a:bodyPr>
          <a:lstStyle/>
          <a:p>
            <a:endParaRPr lang="en-US" sz="4000" kern="1200">
              <a:latin typeface="+mj-lt"/>
              <a:ea typeface="+mj-ea"/>
              <a:cs typeface="+mj-cs"/>
            </a:endParaRPr>
          </a:p>
        </p:txBody>
      </p:sp>
      <p:pic>
        <p:nvPicPr>
          <p:cNvPr id="32" name="Graphic 31" descr="Smiling Face with No Fill">
            <a:extLst>
              <a:ext uri="{FF2B5EF4-FFF2-40B4-BE49-F238E27FC236}">
                <a16:creationId xmlns="" xmlns:a16="http://schemas.microsoft.com/office/drawing/2014/main" id="{5CD9C5C6-7A3A-ECA9-56CB-72E0717290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68130" y="1275070"/>
            <a:ext cx="3876165" cy="3876165"/>
          </a:xfrm>
          <a:prstGeom prst="rect">
            <a:avLst/>
          </a:prstGeom>
        </p:spPr>
      </p:pic>
      <p:sp>
        <p:nvSpPr>
          <p:cNvPr id="3" name="Content Placeholder 2">
            <a:extLst>
              <a:ext uri="{FF2B5EF4-FFF2-40B4-BE49-F238E27FC236}">
                <a16:creationId xmlns="" xmlns:a16="http://schemas.microsoft.com/office/drawing/2014/main" id="{83897589-948F-567D-4DD9-84FA50A2E120}"/>
              </a:ext>
            </a:extLst>
          </p:cNvPr>
          <p:cNvSpPr>
            <a:spLocks noGrp="1"/>
          </p:cNvSpPr>
          <p:nvPr>
            <p:ph idx="1"/>
          </p:nvPr>
        </p:nvSpPr>
        <p:spPr>
          <a:xfrm>
            <a:off x="5596502" y="2405894"/>
            <a:ext cx="5754896" cy="3197464"/>
          </a:xfrm>
        </p:spPr>
        <p:txBody>
          <a:bodyPr vert="horz" lIns="91440" tIns="45720" rIns="91440" bIns="45720" rtlCol="0" anchor="t">
            <a:normAutofit/>
          </a:bodyPr>
          <a:lstStyle/>
          <a:p>
            <a:pPr marL="0" indent="0">
              <a:buNone/>
            </a:pPr>
            <a:r>
              <a:rPr lang="en-US" sz="3000" kern="1200" dirty="0">
                <a:latin typeface="+mn-lt"/>
                <a:ea typeface="+mn-ea"/>
                <a:cs typeface="+mn-cs"/>
              </a:rPr>
              <a:t>Thanks for listening</a:t>
            </a:r>
            <a:br>
              <a:rPr lang="en-US" sz="3000" kern="1200" dirty="0">
                <a:latin typeface="+mn-lt"/>
                <a:ea typeface="+mn-ea"/>
                <a:cs typeface="+mn-cs"/>
              </a:rPr>
            </a:br>
            <a:r>
              <a:rPr lang="en-US" sz="3000" kern="1200" dirty="0">
                <a:latin typeface="+mn-lt"/>
                <a:ea typeface="+mn-ea"/>
                <a:cs typeface="+mn-cs"/>
              </a:rPr>
              <a:t/>
            </a:r>
            <a:br>
              <a:rPr lang="en-US" sz="3000" kern="1200" dirty="0">
                <a:latin typeface="+mn-lt"/>
                <a:ea typeface="+mn-ea"/>
                <a:cs typeface="+mn-cs"/>
              </a:rPr>
            </a:br>
            <a:r>
              <a:rPr lang="en-US" sz="3000" kern="1200" dirty="0">
                <a:latin typeface="+mn-lt"/>
                <a:ea typeface="+mn-ea"/>
                <a:cs typeface="+mn-cs"/>
              </a:rPr>
              <a:t>Any Questions?</a:t>
            </a:r>
          </a:p>
        </p:txBody>
      </p:sp>
      <p:sp>
        <p:nvSpPr>
          <p:cNvPr id="58" name="Rectangle 57">
            <a:extLst>
              <a:ext uri="{FF2B5EF4-FFF2-40B4-BE49-F238E27FC236}">
                <a16:creationId xmlns="" xmlns:a16="http://schemas.microsoft.com/office/drawing/2014/main" id="{0844A943-BF79-4FEA-ABB1-3BD54D2366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 xmlns:a16="http://schemas.microsoft.com/office/drawing/2014/main" id="{6437CC72-F4A8-4DC3-AFAB-D22C482C81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4231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a:bodyPr>
          <a:lstStyle/>
          <a:p>
            <a:r>
              <a:rPr lang="en-US" sz="3700" dirty="0"/>
              <a:t>Development of Computer</a:t>
            </a:r>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5" y="2508105"/>
            <a:ext cx="5040285" cy="3632493"/>
          </a:xfrm>
        </p:spPr>
        <p:txBody>
          <a:bodyPr anchor="ctr">
            <a:normAutofit/>
          </a:bodyPr>
          <a:lstStyle/>
          <a:p>
            <a:r>
              <a:rPr lang="en-US" sz="1700" dirty="0"/>
              <a:t>Modern computers look and work very differently compared to older ones. </a:t>
            </a:r>
          </a:p>
          <a:p>
            <a:r>
              <a:rPr lang="en-US" sz="1700" dirty="0"/>
              <a:t>But where did they come from and where are they heading?</a:t>
            </a:r>
          </a:p>
          <a:p>
            <a:pPr lvl="1"/>
            <a:r>
              <a:rPr lang="en-US" sz="1700" dirty="0"/>
              <a:t>To understand how computers affect our world today and what they might do in the future, it is important to know how they have changed over time.</a:t>
            </a:r>
          </a:p>
          <a:p>
            <a:r>
              <a:rPr lang="en-US" sz="1700" dirty="0"/>
              <a:t>The history of computers goes back around 2000 years to Babylonia (Mesopotamia), where the </a:t>
            </a:r>
            <a:r>
              <a:rPr lang="en-US" sz="1700" b="1" dirty="0">
                <a:solidFill>
                  <a:schemeClr val="tx2"/>
                </a:solidFill>
              </a:rPr>
              <a:t>Abacus</a:t>
            </a:r>
            <a:r>
              <a:rPr lang="en-US" sz="1700" dirty="0"/>
              <a:t> was invented. It was a wooden frame with beads on wires used for counting and calculations.</a:t>
            </a:r>
          </a:p>
        </p:txBody>
      </p:sp>
      <p:pic>
        <p:nvPicPr>
          <p:cNvPr id="2056" name="Picture 8" descr="Instructions on How to Use an Abacus | Sciencing">
            <a:extLst>
              <a:ext uri="{FF2B5EF4-FFF2-40B4-BE49-F238E27FC236}">
                <a16:creationId xmlns="" xmlns:a16="http://schemas.microsoft.com/office/drawing/2014/main" id="{A92BB335-1F5B-4E7D-9E9C-7361F94D842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44843" y="3276600"/>
            <a:ext cx="3600000" cy="270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omputer History">
            <a:extLst>
              <a:ext uri="{FF2B5EF4-FFF2-40B4-BE49-F238E27FC236}">
                <a16:creationId xmlns="" xmlns:a16="http://schemas.microsoft.com/office/drawing/2014/main" id="{C8D30F6E-16C1-D212-B841-5CEE92BBEE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44843" y="355435"/>
            <a:ext cx="3600000" cy="230400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extBox 24">
            <a:extLst>
              <a:ext uri="{FF2B5EF4-FFF2-40B4-BE49-F238E27FC236}">
                <a16:creationId xmlns="" xmlns:a16="http://schemas.microsoft.com/office/drawing/2014/main" id="{15A6E73E-AC8B-A1D9-6639-10A57CBAB680}"/>
              </a:ext>
            </a:extLst>
          </p:cNvPr>
          <p:cNvSpPr txBox="1"/>
          <p:nvPr/>
        </p:nvSpPr>
        <p:spPr>
          <a:xfrm>
            <a:off x="8876929" y="5954396"/>
            <a:ext cx="1794081" cy="369332"/>
          </a:xfrm>
          <a:prstGeom prst="rect">
            <a:avLst/>
          </a:prstGeom>
          <a:noFill/>
        </p:spPr>
        <p:txBody>
          <a:bodyPr wrap="none" rtlCol="0">
            <a:spAutoFit/>
          </a:bodyPr>
          <a:lstStyle/>
          <a:p>
            <a:r>
              <a:rPr lang="en-US" i="1" dirty="0"/>
              <a:t>Modern Abacus </a:t>
            </a:r>
          </a:p>
        </p:txBody>
      </p:sp>
      <p:sp>
        <p:nvSpPr>
          <p:cNvPr id="26" name="TextBox 25">
            <a:extLst>
              <a:ext uri="{FF2B5EF4-FFF2-40B4-BE49-F238E27FC236}">
                <a16:creationId xmlns="" xmlns:a16="http://schemas.microsoft.com/office/drawing/2014/main" id="{CD0ED4EE-AC5A-4D2B-4AE8-0B74A2A59423}"/>
              </a:ext>
            </a:extLst>
          </p:cNvPr>
          <p:cNvSpPr txBox="1"/>
          <p:nvPr/>
        </p:nvSpPr>
        <p:spPr>
          <a:xfrm>
            <a:off x="8957612" y="2680778"/>
            <a:ext cx="1671227" cy="369332"/>
          </a:xfrm>
          <a:prstGeom prst="rect">
            <a:avLst/>
          </a:prstGeom>
          <a:noFill/>
        </p:spPr>
        <p:txBody>
          <a:bodyPr wrap="none" rtlCol="0">
            <a:spAutoFit/>
          </a:bodyPr>
          <a:lstStyle/>
          <a:p>
            <a:r>
              <a:rPr lang="en-US" i="1" dirty="0"/>
              <a:t>Earlier Abacus </a:t>
            </a:r>
          </a:p>
        </p:txBody>
      </p:sp>
    </p:spTree>
    <p:extLst>
      <p:ext uri="{BB962C8B-B14F-4D97-AF65-F5344CB8AC3E}">
        <p14:creationId xmlns:p14="http://schemas.microsoft.com/office/powerpoint/2010/main" val="2702216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a:bodyPr>
          <a:lstStyle/>
          <a:p>
            <a:r>
              <a:rPr lang="en-US" sz="3700" dirty="0"/>
              <a:t>Development of Computer</a:t>
            </a:r>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5" y="2508105"/>
            <a:ext cx="5040285" cy="3632493"/>
          </a:xfrm>
        </p:spPr>
        <p:txBody>
          <a:bodyPr anchor="ctr">
            <a:normAutofit fontScale="92500" lnSpcReduction="10000"/>
          </a:bodyPr>
          <a:lstStyle/>
          <a:p>
            <a:pPr marL="0" indent="0">
              <a:buNone/>
            </a:pPr>
            <a:r>
              <a:rPr lang="en-US" sz="1700" b="1" dirty="0">
                <a:solidFill>
                  <a:schemeClr val="tx2"/>
                </a:solidFill>
              </a:rPr>
              <a:t>Blaise Pascal</a:t>
            </a:r>
          </a:p>
          <a:p>
            <a:r>
              <a:rPr lang="en-US" sz="1700" dirty="0"/>
              <a:t>Built the first digital computer in 1640 to assist his father, a tax collector.</a:t>
            </a:r>
          </a:p>
          <a:p>
            <a:r>
              <a:rPr lang="en-US" sz="1700" dirty="0"/>
              <a:t>It used dials to add numbers and operated on the same principle as modern water meters and odometers. </a:t>
            </a:r>
          </a:p>
          <a:p>
            <a:r>
              <a:rPr lang="en-US" sz="1700" dirty="0"/>
              <a:t>Instead of a wheel turning the gears, each wheel could be turned by hand, producing a sum through a series of numbers entered in sequence.</a:t>
            </a:r>
          </a:p>
          <a:p>
            <a:r>
              <a:rPr lang="en-US" sz="1700" dirty="0"/>
              <a:t>The first mechanical calculator, the Pascaline, had disadvantages: </a:t>
            </a:r>
            <a:r>
              <a:rPr lang="en-US" sz="1700" b="1" dirty="0"/>
              <a:t>only Pascal could fix it</a:t>
            </a:r>
            <a:r>
              <a:rPr lang="en-US" sz="1700" dirty="0"/>
              <a:t>, and it  cost more than the people it replaced! This sparked fear among mathematicians about losing their jobs to technology.</a:t>
            </a:r>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2" descr="Pascal Adder - Pascaline | 102710252 | Computer History Museum">
            <a:extLst>
              <a:ext uri="{FF2B5EF4-FFF2-40B4-BE49-F238E27FC236}">
                <a16:creationId xmlns="" xmlns:a16="http://schemas.microsoft.com/office/drawing/2014/main" id="{7AE6EC20-F8B9-008C-68FE-B155F532C16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41053" y="1840219"/>
            <a:ext cx="4777381" cy="300485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F4813CED-9695-3897-4C2C-7592A77645BE}"/>
              </a:ext>
            </a:extLst>
          </p:cNvPr>
          <p:cNvSpPr txBox="1"/>
          <p:nvPr/>
        </p:nvSpPr>
        <p:spPr>
          <a:xfrm>
            <a:off x="8316932" y="4475741"/>
            <a:ext cx="1153393" cy="369332"/>
          </a:xfrm>
          <a:prstGeom prst="rect">
            <a:avLst/>
          </a:prstGeom>
          <a:noFill/>
        </p:spPr>
        <p:txBody>
          <a:bodyPr wrap="none" rtlCol="0">
            <a:spAutoFit/>
          </a:bodyPr>
          <a:lstStyle/>
          <a:p>
            <a:r>
              <a:rPr lang="en-US" i="1" dirty="0"/>
              <a:t>Pascaline</a:t>
            </a:r>
          </a:p>
        </p:txBody>
      </p:sp>
    </p:spTree>
    <p:extLst>
      <p:ext uri="{BB962C8B-B14F-4D97-AF65-F5344CB8AC3E}">
        <p14:creationId xmlns:p14="http://schemas.microsoft.com/office/powerpoint/2010/main" val="2337991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a:bodyPr>
          <a:lstStyle/>
          <a:p>
            <a:r>
              <a:rPr lang="en-US" sz="3700" dirty="0"/>
              <a:t>Development of Computer</a:t>
            </a:r>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5" y="2508105"/>
            <a:ext cx="5040285" cy="3632493"/>
          </a:xfrm>
        </p:spPr>
        <p:txBody>
          <a:bodyPr anchor="ctr">
            <a:normAutofit/>
          </a:bodyPr>
          <a:lstStyle/>
          <a:p>
            <a:pPr marL="0" indent="0">
              <a:buNone/>
            </a:pPr>
            <a:r>
              <a:rPr lang="en-US" sz="1700" b="1" dirty="0">
                <a:solidFill>
                  <a:schemeClr val="tx2"/>
                </a:solidFill>
              </a:rPr>
              <a:t>Leibniz (1646-1716) </a:t>
            </a:r>
          </a:p>
          <a:p>
            <a:r>
              <a:rPr lang="en-US" sz="1700" dirty="0"/>
              <a:t>successfully introduced a calculator to the market (Designed in 1673, completed in 1694), capable of addition, subtraction, multiplication, and division. It used wheels placed at right angles and a special stepping mechanism.</a:t>
            </a:r>
          </a:p>
          <a:p>
            <a:r>
              <a:rPr lang="en-US" sz="1700" dirty="0"/>
              <a:t>The Leibniz calculator was reasonably fast for multiplication and division. However, like the Pascaline, the operator needed to understand how to use the wheels and perform calculations with the device.</a:t>
            </a:r>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a:extLst>
              <a:ext uri="{FF2B5EF4-FFF2-40B4-BE49-F238E27FC236}">
                <a16:creationId xmlns="" xmlns:a16="http://schemas.microsoft.com/office/drawing/2014/main" id="{236EEC8B-6C95-338A-F5BE-4396D7EFE1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7928" y="3079153"/>
            <a:ext cx="4320000" cy="16332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 xmlns:a16="http://schemas.microsoft.com/office/drawing/2014/main" id="{9A47B407-4FB3-77E2-77AE-59D0C25F75D3}"/>
              </a:ext>
            </a:extLst>
          </p:cNvPr>
          <p:cNvSpPr txBox="1"/>
          <p:nvPr/>
        </p:nvSpPr>
        <p:spPr>
          <a:xfrm>
            <a:off x="7636421" y="4768476"/>
            <a:ext cx="2754024" cy="369332"/>
          </a:xfrm>
          <a:prstGeom prst="rect">
            <a:avLst/>
          </a:prstGeom>
          <a:noFill/>
        </p:spPr>
        <p:txBody>
          <a:bodyPr wrap="none" rtlCol="0">
            <a:spAutoFit/>
          </a:bodyPr>
          <a:lstStyle/>
          <a:p>
            <a:r>
              <a:rPr lang="en-US" i="1" dirty="0"/>
              <a:t>Leibniz Stepped Reckoner</a:t>
            </a:r>
          </a:p>
        </p:txBody>
      </p:sp>
    </p:spTree>
    <p:extLst>
      <p:ext uri="{BB962C8B-B14F-4D97-AF65-F5344CB8AC3E}">
        <p14:creationId xmlns:p14="http://schemas.microsoft.com/office/powerpoint/2010/main" val="807266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a:bodyPr>
          <a:lstStyle/>
          <a:p>
            <a:r>
              <a:rPr lang="en-US" sz="3700"/>
              <a:t>Development of Computer</a:t>
            </a:r>
            <a:endParaRPr lang="en-US" sz="3700" dirty="0"/>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5" y="2508105"/>
            <a:ext cx="5926976" cy="3632493"/>
          </a:xfrm>
        </p:spPr>
        <p:txBody>
          <a:bodyPr anchor="ctr">
            <a:normAutofit/>
          </a:bodyPr>
          <a:lstStyle/>
          <a:p>
            <a:pPr marL="0" indent="0">
              <a:buNone/>
            </a:pPr>
            <a:r>
              <a:rPr lang="en-US" sz="1700" b="1" dirty="0">
                <a:solidFill>
                  <a:schemeClr val="tx2"/>
                </a:solidFill>
              </a:rPr>
              <a:t>Charles Babbage</a:t>
            </a:r>
          </a:p>
          <a:p>
            <a:pPr algn="just"/>
            <a:r>
              <a:rPr lang="en-US" sz="1700" dirty="0"/>
              <a:t>known as the "father of the computer," came up with the idea of a programmable computer. In the early 19th century, he invented the first mechanical computer. Initially, he created the difference engine to help with navigation calculations, but later he developed the more versatile Analytical Engine in 1833.</a:t>
            </a:r>
          </a:p>
          <a:p>
            <a:pPr algn="just"/>
            <a:r>
              <a:rPr lang="en-US" sz="1700" dirty="0"/>
              <a:t>Punched cards, first used effectively in 1890 by Herman Hollerith and James Powers for the US Census Bureau, were a big step in automated computing. These cards could be read by machines, reducing errors, increasing work speed, and providing a large and easily accessible memory. They allowed for storing different problems on separate card stacks, making data retrieval easier.</a:t>
            </a:r>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Difference Engine | Calculating Machine, Charles Babbage, 19th Century |  Britannica">
            <a:extLst>
              <a:ext uri="{FF2B5EF4-FFF2-40B4-BE49-F238E27FC236}">
                <a16:creationId xmlns="" xmlns:a16="http://schemas.microsoft.com/office/drawing/2014/main" id="{AE9ED186-AC80-A953-72DF-D2BC45D3E0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0668" y="247436"/>
            <a:ext cx="2268586" cy="25200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Analytical Engine | Description &amp; Facts | Britannica">
            <a:extLst>
              <a:ext uri="{FF2B5EF4-FFF2-40B4-BE49-F238E27FC236}">
                <a16:creationId xmlns="" xmlns:a16="http://schemas.microsoft.com/office/drawing/2014/main" id="{B25E32BE-D6BC-9ED2-7AC0-0249B6C2A3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0669" y="3446880"/>
            <a:ext cx="2901966" cy="24131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D966245C-420E-F1B4-36C9-9303CA1E6F99}"/>
              </a:ext>
            </a:extLst>
          </p:cNvPr>
          <p:cNvSpPr txBox="1"/>
          <p:nvPr/>
        </p:nvSpPr>
        <p:spPr>
          <a:xfrm>
            <a:off x="8553183" y="2821000"/>
            <a:ext cx="1787221" cy="338554"/>
          </a:xfrm>
          <a:prstGeom prst="rect">
            <a:avLst/>
          </a:prstGeom>
          <a:noFill/>
        </p:spPr>
        <p:txBody>
          <a:bodyPr wrap="none" rtlCol="0">
            <a:spAutoFit/>
          </a:bodyPr>
          <a:lstStyle/>
          <a:p>
            <a:r>
              <a:rPr lang="en-US" sz="1600" i="1" dirty="0"/>
              <a:t>Difference Engine </a:t>
            </a:r>
          </a:p>
        </p:txBody>
      </p:sp>
      <p:sp>
        <p:nvSpPr>
          <p:cNvPr id="7" name="TextBox 6">
            <a:extLst>
              <a:ext uri="{FF2B5EF4-FFF2-40B4-BE49-F238E27FC236}">
                <a16:creationId xmlns="" xmlns:a16="http://schemas.microsoft.com/office/drawing/2014/main" id="{75466F6B-8F4A-AACA-4050-563527948D94}"/>
              </a:ext>
            </a:extLst>
          </p:cNvPr>
          <p:cNvSpPr txBox="1"/>
          <p:nvPr/>
        </p:nvSpPr>
        <p:spPr>
          <a:xfrm>
            <a:off x="9098874" y="5860064"/>
            <a:ext cx="1738361" cy="338554"/>
          </a:xfrm>
          <a:prstGeom prst="rect">
            <a:avLst/>
          </a:prstGeom>
          <a:noFill/>
        </p:spPr>
        <p:txBody>
          <a:bodyPr wrap="none" rtlCol="0">
            <a:spAutoFit/>
          </a:bodyPr>
          <a:lstStyle/>
          <a:p>
            <a:r>
              <a:rPr lang="en-US" sz="1600" i="1" dirty="0"/>
              <a:t>Analytical Engine </a:t>
            </a:r>
          </a:p>
        </p:txBody>
      </p:sp>
    </p:spTree>
    <p:extLst>
      <p:ext uri="{BB962C8B-B14F-4D97-AF65-F5344CB8AC3E}">
        <p14:creationId xmlns:p14="http://schemas.microsoft.com/office/powerpoint/2010/main" val="1092639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a:bodyPr>
          <a:lstStyle/>
          <a:p>
            <a:r>
              <a:rPr lang="en-US" sz="3700"/>
              <a:t>Development of Computer</a:t>
            </a:r>
            <a:endParaRPr lang="en-US" sz="3700" dirty="0"/>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5" y="2508105"/>
            <a:ext cx="5926976" cy="3632493"/>
          </a:xfrm>
        </p:spPr>
        <p:txBody>
          <a:bodyPr anchor="ctr">
            <a:normAutofit/>
          </a:bodyPr>
          <a:lstStyle/>
          <a:p>
            <a:pPr algn="just"/>
            <a:r>
              <a:rPr lang="en-US" sz="1700" dirty="0"/>
              <a:t>Commercial companies recognized the benefits and soon improved punch-card computers were developed by IBM, Remington (known for shavers), Burroughs, and others. These computers used electromechanical devices powered by electricity to perform tasks like adding and sorting. They featured:</a:t>
            </a:r>
          </a:p>
          <a:p>
            <a:pPr lvl="1" algn="just">
              <a:lnSpc>
                <a:spcPct val="150000"/>
              </a:lnSpc>
            </a:pPr>
            <a:r>
              <a:rPr lang="en-US" sz="1500" dirty="0"/>
              <a:t>Automatic feeding of a specified number of cards</a:t>
            </a:r>
          </a:p>
          <a:p>
            <a:pPr lvl="1" algn="just">
              <a:lnSpc>
                <a:spcPct val="150000"/>
              </a:lnSpc>
            </a:pPr>
            <a:r>
              <a:rPr lang="en-US" sz="1500" dirty="0"/>
              <a:t>Functions to add, multiply, and sort</a:t>
            </a:r>
          </a:p>
          <a:p>
            <a:pPr lvl="1" algn="just">
              <a:lnSpc>
                <a:spcPct val="150000"/>
              </a:lnSpc>
            </a:pPr>
            <a:r>
              <a:rPr lang="en-US" sz="1500" dirty="0"/>
              <a:t>Automatic output of cards with punched results</a:t>
            </a:r>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75466F6B-8F4A-AACA-4050-563527948D94}"/>
              </a:ext>
            </a:extLst>
          </p:cNvPr>
          <p:cNvSpPr txBox="1"/>
          <p:nvPr/>
        </p:nvSpPr>
        <p:spPr>
          <a:xfrm>
            <a:off x="8767179" y="4855986"/>
            <a:ext cx="1549591" cy="338554"/>
          </a:xfrm>
          <a:prstGeom prst="rect">
            <a:avLst/>
          </a:prstGeom>
          <a:noFill/>
        </p:spPr>
        <p:txBody>
          <a:bodyPr wrap="none" rtlCol="0">
            <a:spAutoFit/>
          </a:bodyPr>
          <a:lstStyle/>
          <a:p>
            <a:r>
              <a:rPr lang="en-US" sz="1600" i="1" dirty="0"/>
              <a:t>Punched Cards</a:t>
            </a:r>
          </a:p>
        </p:txBody>
      </p:sp>
      <p:pic>
        <p:nvPicPr>
          <p:cNvPr id="7170" name="Picture 2" descr="Dress Historians On X: #DidYouKnow That The Punch Cards, 52% OFF">
            <a:extLst>
              <a:ext uri="{FF2B5EF4-FFF2-40B4-BE49-F238E27FC236}">
                <a16:creationId xmlns="" xmlns:a16="http://schemas.microsoft.com/office/drawing/2014/main" id="{DD7855EC-6801-C6D7-C66C-CA7E9E2E5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5277" y="824512"/>
            <a:ext cx="2635417" cy="39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176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a:bodyPr>
          <a:lstStyle/>
          <a:p>
            <a:r>
              <a:rPr lang="en-US" sz="3700"/>
              <a:t>Development of Computer</a:t>
            </a:r>
            <a:endParaRPr lang="en-US" sz="3700" dirty="0"/>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5" y="2508105"/>
            <a:ext cx="5926976" cy="3632493"/>
          </a:xfrm>
        </p:spPr>
        <p:txBody>
          <a:bodyPr anchor="ctr">
            <a:normAutofit fontScale="92500" lnSpcReduction="20000"/>
          </a:bodyPr>
          <a:lstStyle/>
          <a:p>
            <a:pPr marL="0" indent="0" algn="just">
              <a:buNone/>
            </a:pPr>
            <a:r>
              <a:rPr lang="en-US" sz="1700" b="1" dirty="0">
                <a:solidFill>
                  <a:schemeClr val="tx2"/>
                </a:solidFill>
              </a:rPr>
              <a:t>ENIAC</a:t>
            </a:r>
          </a:p>
          <a:p>
            <a:pPr algn="just"/>
            <a:r>
              <a:rPr lang="en-US" sz="1500" dirty="0"/>
              <a:t>World War II created a huge demand for computer power, especially for the military's needs like trajectory tables for new weapons. In 1942, John P. Eckert, John W. Mauchly, and their team at the Moore School of Electrical Engineering, University of Pennsylvania, decided to build a fast electronic computer for this task. This machine was called ENIAC (Electrical Numerical Integrator And Calculator).</a:t>
            </a:r>
          </a:p>
          <a:p>
            <a:pPr algn="just"/>
            <a:r>
              <a:rPr lang="en-US" sz="1500" dirty="0"/>
              <a:t>ENIAC, built in the 1940s, was a huge leap in computing speed, being 1,000 times faster than its predecessors. It used 18,000 vacuum tubes, took up a lot of space, and consumed a lot of power. </a:t>
            </a:r>
          </a:p>
          <a:p>
            <a:pPr algn="just"/>
            <a:r>
              <a:rPr lang="en-US" sz="1500" dirty="0"/>
              <a:t>In the 1950s, magnetic core memory and the transistor were discovered, leading to more reliable and capable computers. By the 1960s, RAM capacities increased, but computers were still expensive and mainly found in large centers. </a:t>
            </a:r>
          </a:p>
          <a:p>
            <a:pPr algn="just"/>
            <a:r>
              <a:rPr lang="en-US" sz="1500" dirty="0"/>
              <a:t>In the 1970s, companies like Apple and Radio Shack introduced successful PCs, fueled by a rise in computer games. By the 1980s, microprocessors capable of processing millions of instructions per second were common in personal computers.</a:t>
            </a:r>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75466F6B-8F4A-AACA-4050-563527948D94}"/>
              </a:ext>
            </a:extLst>
          </p:cNvPr>
          <p:cNvSpPr txBox="1"/>
          <p:nvPr/>
        </p:nvSpPr>
        <p:spPr>
          <a:xfrm>
            <a:off x="8767179" y="4855986"/>
            <a:ext cx="752450" cy="338554"/>
          </a:xfrm>
          <a:prstGeom prst="rect">
            <a:avLst/>
          </a:prstGeom>
          <a:noFill/>
        </p:spPr>
        <p:txBody>
          <a:bodyPr wrap="none" rtlCol="0">
            <a:spAutoFit/>
          </a:bodyPr>
          <a:lstStyle/>
          <a:p>
            <a:r>
              <a:rPr lang="en-US" sz="1600" i="1" dirty="0"/>
              <a:t>ENIAC</a:t>
            </a:r>
          </a:p>
        </p:txBody>
      </p:sp>
      <p:pic>
        <p:nvPicPr>
          <p:cNvPr id="8194" name="Picture 2" descr="Computer History">
            <a:extLst>
              <a:ext uri="{FF2B5EF4-FFF2-40B4-BE49-F238E27FC236}">
                <a16:creationId xmlns="" xmlns:a16="http://schemas.microsoft.com/office/drawing/2014/main" id="{68F58904-E544-7FF7-1223-5C286CED3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9027" y="1836600"/>
            <a:ext cx="3929658"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015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fontScale="90000"/>
          </a:bodyPr>
          <a:lstStyle/>
          <a:p>
            <a:r>
              <a:rPr lang="en-US" sz="3700" dirty="0"/>
              <a:t>Computation machines- Second half of 19th century</a:t>
            </a:r>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5" y="2508105"/>
            <a:ext cx="5555398" cy="3632493"/>
          </a:xfrm>
        </p:spPr>
        <p:txBody>
          <a:bodyPr anchor="ctr">
            <a:normAutofit/>
          </a:bodyPr>
          <a:lstStyle/>
          <a:p>
            <a:pPr marL="0" indent="0" algn="just">
              <a:buNone/>
            </a:pPr>
            <a:r>
              <a:rPr lang="en-US" sz="1500" b="1" dirty="0">
                <a:solidFill>
                  <a:schemeClr val="tx2"/>
                </a:solidFill>
              </a:rPr>
              <a:t>First generation computers</a:t>
            </a:r>
          </a:p>
          <a:p>
            <a:pPr algn="just"/>
            <a:r>
              <a:rPr lang="en-US" sz="1500" dirty="0"/>
              <a:t>The computers named </a:t>
            </a:r>
            <a:r>
              <a:rPr lang="en-US" sz="1500" dirty="0" err="1"/>
              <a:t>Eniac</a:t>
            </a:r>
            <a:r>
              <a:rPr lang="en-US" sz="1500" dirty="0"/>
              <a:t>, </a:t>
            </a:r>
            <a:r>
              <a:rPr lang="en-US" sz="1500" dirty="0" err="1"/>
              <a:t>Edvac</a:t>
            </a:r>
            <a:r>
              <a:rPr lang="en-US" sz="1500" dirty="0"/>
              <a:t>, and Univac were built between 1945 and 1955. They used vacuum tubes, were very large, and expensive to maintain.</a:t>
            </a:r>
          </a:p>
          <a:p>
            <a:pPr marL="0" indent="0" algn="just">
              <a:buNone/>
            </a:pPr>
            <a:r>
              <a:rPr lang="en-US" sz="1500" b="1" dirty="0">
                <a:solidFill>
                  <a:schemeClr val="tx2"/>
                </a:solidFill>
              </a:rPr>
              <a:t>Second generation computers </a:t>
            </a:r>
          </a:p>
          <a:p>
            <a:pPr algn="just"/>
            <a:r>
              <a:rPr lang="en-US" sz="1500" dirty="0"/>
              <a:t>Computers developed after 1955 replaced vacuum tubes with transistors, which were more reliable, cheaper, and smaller. This new generation had more computing power, was smaller, easier to maintain, and more affordable than before.</a:t>
            </a:r>
          </a:p>
          <a:p>
            <a:pPr marL="0" indent="0" algn="just">
              <a:buNone/>
            </a:pPr>
            <a:r>
              <a:rPr lang="en-US" sz="1500" b="1" dirty="0">
                <a:solidFill>
                  <a:schemeClr val="tx2"/>
                </a:solidFill>
              </a:rPr>
              <a:t>Third generation computers</a:t>
            </a:r>
          </a:p>
          <a:p>
            <a:pPr algn="just"/>
            <a:r>
              <a:rPr lang="en-US" sz="1500" dirty="0"/>
              <a:t>Computers in the 1960s upgraded to integrated circuits, where transistors were made smaller and placed on silicon chips. This made computers much faster and more efficient.</a:t>
            </a:r>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18" name="Picture 2" descr="What generation of computers are vacuum tubes a part of? - Quora">
            <a:extLst>
              <a:ext uri="{FF2B5EF4-FFF2-40B4-BE49-F238E27FC236}">
                <a16:creationId xmlns="" xmlns:a16="http://schemas.microsoft.com/office/drawing/2014/main" id="{2FE567C2-3B28-4F1C-EAE8-4A4ABF1B61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9229" y="187203"/>
            <a:ext cx="2772000" cy="1980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Second Generation | COMPUTERS: History In The Making">
            <a:extLst>
              <a:ext uri="{FF2B5EF4-FFF2-40B4-BE49-F238E27FC236}">
                <a16:creationId xmlns="" xmlns:a16="http://schemas.microsoft.com/office/drawing/2014/main" id="{F31CD9C8-CBD6-AA1D-16E7-19D0E698BF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9228" y="2151945"/>
            <a:ext cx="1980000" cy="19800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2.5. The Third Generation — Welcome To CS">
            <a:extLst>
              <a:ext uri="{FF2B5EF4-FFF2-40B4-BE49-F238E27FC236}">
                <a16:creationId xmlns="" xmlns:a16="http://schemas.microsoft.com/office/drawing/2014/main" id="{10F368F6-4D6B-E504-088C-99E86A421B2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1519" y="4197174"/>
            <a:ext cx="2436957" cy="19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154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332</TotalTime>
  <Words>2609</Words>
  <Application>Microsoft Office PowerPoint</Application>
  <PresentationFormat>مخصص</PresentationFormat>
  <Paragraphs>171</Paragraphs>
  <Slides>24</Slides>
  <Notes>17</Notes>
  <HiddenSlides>0</HiddenSlides>
  <MMClips>0</MMClips>
  <ScaleCrop>false</ScaleCrop>
  <HeadingPairs>
    <vt:vector size="4" baseType="variant">
      <vt:variant>
        <vt:lpstr>نسق</vt:lpstr>
      </vt:variant>
      <vt:variant>
        <vt:i4>1</vt:i4>
      </vt:variant>
      <vt:variant>
        <vt:lpstr>عناوين الشرائح</vt:lpstr>
      </vt:variant>
      <vt:variant>
        <vt:i4>24</vt:i4>
      </vt:variant>
    </vt:vector>
  </HeadingPairs>
  <TitlesOfParts>
    <vt:vector size="25" baseType="lpstr">
      <vt:lpstr>Office Theme</vt:lpstr>
      <vt:lpstr>Computer Fundamentals</vt:lpstr>
      <vt:lpstr>Introduction to Computer System</vt:lpstr>
      <vt:lpstr>Development of Computer</vt:lpstr>
      <vt:lpstr>Development of Computer</vt:lpstr>
      <vt:lpstr>Development of Computer</vt:lpstr>
      <vt:lpstr>Development of Computer</vt:lpstr>
      <vt:lpstr>Development of Computer</vt:lpstr>
      <vt:lpstr>Development of Computer</vt:lpstr>
      <vt:lpstr>Computation machines- Second half of 19th century</vt:lpstr>
      <vt:lpstr>Computation machines- After 1970’s:</vt:lpstr>
      <vt:lpstr>Computer System</vt:lpstr>
      <vt:lpstr>Computer System</vt:lpstr>
      <vt:lpstr>Computer System</vt:lpstr>
      <vt:lpstr>Categories of Computers</vt:lpstr>
      <vt:lpstr>Desktop Computers</vt:lpstr>
      <vt:lpstr>Mobile Computers (Laptops, Smartphones, Etc.)</vt:lpstr>
      <vt:lpstr>Mobile Computers (Laptops, Smartphones, Etc.)</vt:lpstr>
      <vt:lpstr>Mobile Computers (Laptops, Smartphones, Etc.)</vt:lpstr>
      <vt:lpstr>Mobile Computers (Laptops, Smartphones, Etc.)</vt:lpstr>
      <vt:lpstr>Mobile Computers (Laptops, Smartphones, Etc.)</vt:lpstr>
      <vt:lpstr>Mobile Computers (Laptops, Smartphones, Etc.)</vt:lpstr>
      <vt:lpstr>Wearable Computers</vt:lpstr>
      <vt:lpstr>Wearable Computers</vt:lpstr>
      <vt:lpstr>عرض تقديمي في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Fundamentals</dc:title>
  <dc:creator>Mohammed Fadhil</dc:creator>
  <cp:lastModifiedBy>Maher</cp:lastModifiedBy>
  <cp:revision>25</cp:revision>
  <dcterms:created xsi:type="dcterms:W3CDTF">2024-04-13T21:21:40Z</dcterms:created>
  <dcterms:modified xsi:type="dcterms:W3CDTF">2025-03-15T06:42:58Z</dcterms:modified>
</cp:coreProperties>
</file>