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27086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158117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259427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201829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6796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F35AF0E-5C97-43E3-8A0E-D1AA40A5E002}" type="datetimeFigureOut">
              <a:rPr lang="ar-IQ" smtClean="0"/>
              <a:t>10/06/1446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1523440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F35AF0E-5C97-43E3-8A0E-D1AA40A5E002}" type="datetimeFigureOut">
              <a:rPr lang="ar-IQ" smtClean="0"/>
              <a:t>10/06/1446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110906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F35AF0E-5C97-43E3-8A0E-D1AA40A5E002}" type="datetimeFigureOut">
              <a:rPr lang="ar-IQ" smtClean="0"/>
              <a:t>10/06/1446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427118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F35AF0E-5C97-43E3-8A0E-D1AA40A5E002}" type="datetimeFigureOut">
              <a:rPr lang="ar-IQ" smtClean="0"/>
              <a:t>10/06/1446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4223501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35AF0E-5C97-43E3-8A0E-D1AA40A5E002}" type="datetimeFigureOut">
              <a:rPr lang="ar-IQ" smtClean="0"/>
              <a:t>10/06/1446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3147790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35AF0E-5C97-43E3-8A0E-D1AA40A5E002}" type="datetimeFigureOut">
              <a:rPr lang="ar-IQ" smtClean="0"/>
              <a:t>10/06/1446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FA1695-04BA-48A6-AAE5-1C41990E5E09}" type="slidenum">
              <a:rPr lang="ar-IQ" smtClean="0"/>
              <a:t>‹#›</a:t>
            </a:fld>
            <a:endParaRPr lang="ar-IQ"/>
          </a:p>
        </p:txBody>
      </p:sp>
    </p:spTree>
    <p:extLst>
      <p:ext uri="{BB962C8B-B14F-4D97-AF65-F5344CB8AC3E}">
        <p14:creationId xmlns:p14="http://schemas.microsoft.com/office/powerpoint/2010/main" val="85410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F35AF0E-5C97-43E3-8A0E-D1AA40A5E002}" type="datetimeFigureOut">
              <a:rPr lang="ar-IQ" smtClean="0"/>
              <a:t>10/06/1446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FA1695-04BA-48A6-AAE5-1C41990E5E09}" type="slidenum">
              <a:rPr lang="ar-IQ" smtClean="0"/>
              <a:t>‹#›</a:t>
            </a:fld>
            <a:endParaRPr lang="ar-IQ"/>
          </a:p>
        </p:txBody>
      </p:sp>
    </p:spTree>
    <p:extLst>
      <p:ext uri="{BB962C8B-B14F-4D97-AF65-F5344CB8AC3E}">
        <p14:creationId xmlns:p14="http://schemas.microsoft.com/office/powerpoint/2010/main" val="1523211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000" dirty="0">
                <a:solidFill>
                  <a:prstClr val="black"/>
                </a:solidFill>
              </a:rPr>
              <a:t> ROUTINE EXAMINATION OF OCULAR MUSCLE BALANCE IN CHILDREN </a:t>
            </a:r>
            <a:r>
              <a:rPr lang="en-US" sz="3200" dirty="0" smtClean="0">
                <a:solidFill>
                  <a:prstClr val="black"/>
                </a:solidFill>
                <a:ea typeface="+mn-ea"/>
                <a:cs typeface="+mn-cs"/>
              </a:rPr>
              <a:t>following </a:t>
            </a:r>
            <a:r>
              <a:rPr lang="en-US" sz="3200" dirty="0">
                <a:solidFill>
                  <a:prstClr val="black"/>
                </a:solidFill>
                <a:ea typeface="+mn-ea"/>
                <a:cs typeface="+mn-cs"/>
              </a:rPr>
              <a:t>points</a:t>
            </a:r>
            <a:endParaRPr lang="ar-IQ" dirty="0"/>
          </a:p>
        </p:txBody>
      </p:sp>
      <p:sp>
        <p:nvSpPr>
          <p:cNvPr id="3" name="عنصر نائب للمحتوى 2"/>
          <p:cNvSpPr>
            <a:spLocks noGrp="1"/>
          </p:cNvSpPr>
          <p:nvPr>
            <p:ph idx="1"/>
          </p:nvPr>
        </p:nvSpPr>
        <p:spPr/>
        <p:txBody>
          <a:bodyPr>
            <a:normAutofit fontScale="85000" lnSpcReduction="20000"/>
          </a:bodyPr>
          <a:lstStyle/>
          <a:p>
            <a:pPr marL="514350" indent="-514350" algn="l" rtl="0">
              <a:buAutoNum type="alphaLcParenBoth"/>
            </a:pPr>
            <a:r>
              <a:rPr lang="en-US" dirty="0" smtClean="0"/>
              <a:t>History.</a:t>
            </a:r>
          </a:p>
          <a:p>
            <a:pPr marL="0" indent="0" algn="l" rtl="0">
              <a:buNone/>
            </a:pPr>
            <a:r>
              <a:rPr lang="en-US" dirty="0" smtClean="0"/>
              <a:t>(b) Symptoms. </a:t>
            </a:r>
          </a:p>
          <a:p>
            <a:pPr marL="0" indent="0" algn="l" rtl="0">
              <a:buNone/>
            </a:pPr>
            <a:r>
              <a:rPr lang="en-US" dirty="0" smtClean="0"/>
              <a:t>(c) Vision, refractive error and visual acuity. </a:t>
            </a:r>
          </a:p>
          <a:p>
            <a:pPr marL="0" indent="0" algn="l" rtl="0">
              <a:buNone/>
            </a:pPr>
            <a:r>
              <a:rPr lang="en-US" dirty="0" smtClean="0"/>
              <a:t>(d) Amplitude of accommodation, </a:t>
            </a:r>
            <a:r>
              <a:rPr lang="en-US" dirty="0" err="1" smtClean="0"/>
              <a:t>uniocular</a:t>
            </a:r>
            <a:r>
              <a:rPr lang="en-US" dirty="0" smtClean="0"/>
              <a:t> and binocular. </a:t>
            </a:r>
          </a:p>
          <a:p>
            <a:pPr marL="0" indent="0" algn="l" rtl="0">
              <a:buNone/>
            </a:pPr>
            <a:r>
              <a:rPr lang="en-US" dirty="0" smtClean="0"/>
              <a:t>(e) Muscle imbalance for distance.</a:t>
            </a:r>
          </a:p>
          <a:p>
            <a:pPr marL="0" indent="0" algn="l" rtl="0">
              <a:buNone/>
            </a:pPr>
            <a:r>
              <a:rPr lang="en-US" dirty="0" smtClean="0"/>
              <a:t> (f) Muscle imbalance at near point. </a:t>
            </a:r>
          </a:p>
          <a:p>
            <a:pPr marL="0" indent="0" algn="l" rtl="0">
              <a:buNone/>
            </a:pPr>
            <a:r>
              <a:rPr lang="en-US" dirty="0" smtClean="0"/>
              <a:t>(g) Investigation of ocular movement.</a:t>
            </a:r>
          </a:p>
          <a:p>
            <a:pPr marL="0" indent="0" algn="l" rtl="0">
              <a:buNone/>
            </a:pPr>
            <a:r>
              <a:rPr lang="en-US" dirty="0" smtClean="0"/>
              <a:t> (h) Amplitude of convergence.</a:t>
            </a:r>
          </a:p>
          <a:p>
            <a:pPr marL="0" indent="0" algn="l" rtl="0">
              <a:buNone/>
            </a:pPr>
            <a:r>
              <a:rPr lang="en-US" dirty="0" smtClean="0"/>
              <a:t> (i) Suppression.</a:t>
            </a:r>
          </a:p>
          <a:p>
            <a:pPr marL="0" indent="0" algn="l" rtl="0">
              <a:buNone/>
            </a:pPr>
            <a:r>
              <a:rPr lang="en-US" dirty="0" smtClean="0"/>
              <a:t> ( j) Investigation of </a:t>
            </a:r>
            <a:r>
              <a:rPr lang="en-US" dirty="0" err="1" smtClean="0"/>
              <a:t>fusional</a:t>
            </a:r>
            <a:r>
              <a:rPr lang="en-US" dirty="0" smtClean="0"/>
              <a:t> reserves. </a:t>
            </a:r>
            <a:endParaRPr lang="ar-IQ" dirty="0"/>
          </a:p>
        </p:txBody>
      </p:sp>
    </p:spTree>
    <p:extLst>
      <p:ext uri="{BB962C8B-B14F-4D97-AF65-F5344CB8AC3E}">
        <p14:creationId xmlns:p14="http://schemas.microsoft.com/office/powerpoint/2010/main" val="183944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116632"/>
            <a:ext cx="9144000" cy="6832640"/>
          </a:xfrm>
          <a:prstGeom prst="rect">
            <a:avLst/>
          </a:prstGeom>
        </p:spPr>
        <p:txBody>
          <a:bodyPr wrap="square">
            <a:spAutoFit/>
          </a:bodyPr>
          <a:lstStyle/>
          <a:p>
            <a:pPr lvl="1" algn="l" rtl="0"/>
            <a:r>
              <a:rPr lang="en-US" dirty="0" smtClean="0">
                <a:solidFill>
                  <a:prstClr val="black"/>
                </a:solidFill>
              </a:rPr>
              <a:t>(a) </a:t>
            </a:r>
            <a:r>
              <a:rPr lang="en-US" dirty="0" smtClean="0"/>
              <a:t>History. </a:t>
            </a:r>
          </a:p>
          <a:p>
            <a:pPr algn="l" rtl="0"/>
            <a:r>
              <a:rPr lang="en-US" dirty="0" smtClean="0"/>
              <a:t>Questions should be asked with a view to obtaining details of </a:t>
            </a:r>
            <a:r>
              <a:rPr lang="en-US" dirty="0" smtClean="0"/>
              <a:t> </a:t>
            </a:r>
            <a:r>
              <a:rPr lang="en-US" dirty="0" smtClean="0"/>
              <a:t>previous illness or accident, such as measles, diphtheria, Graves’ disease, etc. </a:t>
            </a:r>
            <a:endParaRPr lang="en-US" dirty="0" smtClean="0"/>
          </a:p>
          <a:p>
            <a:pPr algn="l" rtl="0"/>
            <a:r>
              <a:rPr lang="en-US" dirty="0" smtClean="0"/>
              <a:t>inquiry </a:t>
            </a:r>
            <a:r>
              <a:rPr lang="en-US" dirty="0" smtClean="0"/>
              <a:t>regarding ocular disorders of Near relatives in order that hereditary influences, as it is found that where a history of squint in the family is disclosed the patient is less tractable to treatment which consequently occupies a relatively protracted period.</a:t>
            </a:r>
          </a:p>
          <a:p>
            <a:pPr algn="l" rtl="0"/>
            <a:r>
              <a:rPr lang="en-US" dirty="0" smtClean="0"/>
              <a:t>Details </a:t>
            </a:r>
            <a:r>
              <a:rPr lang="en-US" dirty="0" smtClean="0"/>
              <a:t>of age of onset of the symptoms and relative time of </a:t>
            </a:r>
            <a:r>
              <a:rPr lang="en-US" dirty="0" smtClean="0"/>
              <a:t>any </a:t>
            </a:r>
            <a:r>
              <a:rPr lang="en-US" dirty="0" smtClean="0"/>
              <a:t>illness or accident is of value, </a:t>
            </a:r>
          </a:p>
          <a:p>
            <a:pPr algn="l" rtl="0"/>
            <a:r>
              <a:rPr lang="en-US" dirty="0" smtClean="0"/>
              <a:t>while particular care </a:t>
            </a:r>
            <a:r>
              <a:rPr lang="en-US" dirty="0" smtClean="0"/>
              <a:t>taken </a:t>
            </a:r>
            <a:r>
              <a:rPr lang="en-US" dirty="0" smtClean="0"/>
              <a:t>to observe any </a:t>
            </a:r>
            <a:r>
              <a:rPr lang="en-US" dirty="0" smtClean="0"/>
              <a:t>anomalous </a:t>
            </a:r>
            <a:r>
              <a:rPr lang="en-US" dirty="0" smtClean="0"/>
              <a:t>position of the head or an unusual </a:t>
            </a:r>
            <a:r>
              <a:rPr lang="en-US" dirty="0" smtClean="0"/>
              <a:t>orbits. </a:t>
            </a:r>
          </a:p>
          <a:p>
            <a:pPr algn="l" rtl="0"/>
            <a:r>
              <a:rPr lang="en-US" dirty="0" smtClean="0"/>
              <a:t>(b) </a:t>
            </a:r>
            <a:r>
              <a:rPr lang="en-US" dirty="0" err="1" smtClean="0"/>
              <a:t>Symptonas</a:t>
            </a:r>
            <a:r>
              <a:rPr lang="en-US" dirty="0" smtClean="0"/>
              <a:t>. </a:t>
            </a:r>
          </a:p>
          <a:p>
            <a:pPr algn="l" rtl="0"/>
            <a:r>
              <a:rPr lang="en-US" dirty="0" smtClean="0"/>
              <a:t>should </a:t>
            </a:r>
            <a:r>
              <a:rPr lang="en-US" dirty="0" smtClean="0"/>
              <a:t>they resemble those common to bodily diseases close enquiry regarding general health</a:t>
            </a:r>
          </a:p>
          <a:p>
            <a:pPr algn="l" rtl="0"/>
            <a:r>
              <a:rPr lang="en-US" dirty="0" smtClean="0"/>
              <a:t>(c) Vision, Refractive Error and Visual acuity. </a:t>
            </a:r>
          </a:p>
          <a:p>
            <a:pPr algn="l" rtl="0"/>
            <a:r>
              <a:rPr lang="en-US" dirty="0" err="1" smtClean="0"/>
              <a:t>uniocularly</a:t>
            </a:r>
            <a:r>
              <a:rPr lang="en-US" dirty="0" smtClean="0"/>
              <a:t> and binocularly are important, as muscle imbalance may result from amblyopia, </a:t>
            </a:r>
            <a:r>
              <a:rPr lang="en-US" dirty="0" err="1" smtClean="0"/>
              <a:t>scotomata</a:t>
            </a:r>
            <a:r>
              <a:rPr lang="en-US" dirty="0" smtClean="0"/>
              <a:t>, etc., an examination under a </a:t>
            </a:r>
            <a:r>
              <a:rPr lang="en-US" dirty="0" err="1" smtClean="0"/>
              <a:t>cycloplegic</a:t>
            </a:r>
            <a:r>
              <a:rPr lang="en-US" dirty="0" smtClean="0"/>
              <a:t> is advisable in order to determine the extent of any latent error of refraction. note must also be made of any difference in the degree of deviation without and with correction of the refractive error. </a:t>
            </a:r>
          </a:p>
          <a:p>
            <a:pPr lvl="0" algn="l" rtl="0"/>
            <a:r>
              <a:rPr lang="en-US" dirty="0" smtClean="0"/>
              <a:t>(d) Accommodation. The amplitude of </a:t>
            </a:r>
            <a:r>
              <a:rPr lang="en-US" dirty="0" err="1" smtClean="0"/>
              <a:t>of</a:t>
            </a:r>
            <a:r>
              <a:rPr lang="en-US" dirty="0" smtClean="0"/>
              <a:t> each eye </a:t>
            </a:r>
            <a:r>
              <a:rPr lang="en-US" dirty="0" smtClean="0"/>
              <a:t>taken </a:t>
            </a:r>
            <a:r>
              <a:rPr lang="en-US" dirty="0" smtClean="0"/>
              <a:t>separately and </a:t>
            </a:r>
            <a:r>
              <a:rPr lang="en-US" dirty="0" err="1" smtClean="0"/>
              <a:t>als</a:t>
            </a:r>
            <a:r>
              <a:rPr lang="en-US" dirty="0" smtClean="0"/>
              <a:t> binocularly. The result of the binocular test may show an increase over that found </a:t>
            </a:r>
            <a:r>
              <a:rPr lang="en-US" dirty="0" err="1" smtClean="0"/>
              <a:t>uniocularly</a:t>
            </a:r>
            <a:r>
              <a:rPr lang="en-US" dirty="0" smtClean="0"/>
              <a:t>, but it is more important to note a difference in the amplitude of either eye</a:t>
            </a:r>
            <a:r>
              <a:rPr lang="en-US" dirty="0" smtClean="0"/>
              <a:t>.</a:t>
            </a:r>
          </a:p>
          <a:p>
            <a:pPr lvl="0" algn="l" rtl="0"/>
            <a:r>
              <a:rPr lang="en-US" dirty="0" smtClean="0">
                <a:solidFill>
                  <a:prstClr val="black"/>
                </a:solidFill>
              </a:rPr>
              <a:t> </a:t>
            </a:r>
            <a:r>
              <a:rPr lang="en-US" dirty="0">
                <a:solidFill>
                  <a:prstClr val="black"/>
                </a:solidFill>
              </a:rPr>
              <a:t>(e) Imbalance at Distance. </a:t>
            </a:r>
          </a:p>
          <a:p>
            <a:pPr lvl="0" algn="l" rtl="0"/>
            <a:r>
              <a:rPr lang="en-US" dirty="0">
                <a:solidFill>
                  <a:prstClr val="black"/>
                </a:solidFill>
              </a:rPr>
              <a:t>Cover Test for </a:t>
            </a:r>
            <a:r>
              <a:rPr lang="en-US" dirty="0" err="1">
                <a:solidFill>
                  <a:prstClr val="black"/>
                </a:solidFill>
              </a:rPr>
              <a:t>heterophoria</a:t>
            </a:r>
            <a:r>
              <a:rPr lang="en-US" dirty="0">
                <a:solidFill>
                  <a:prstClr val="black"/>
                </a:solidFill>
              </a:rPr>
              <a:t> or strabismus.</a:t>
            </a:r>
          </a:p>
          <a:p>
            <a:pPr lvl="0" algn="l" rtl="0"/>
            <a:r>
              <a:rPr lang="en-US" dirty="0">
                <a:solidFill>
                  <a:prstClr val="black"/>
                </a:solidFill>
              </a:rPr>
              <a:t> </a:t>
            </a:r>
            <a:r>
              <a:rPr lang="en-US" sz="1400" dirty="0">
                <a:solidFill>
                  <a:prstClr val="black"/>
                </a:solidFill>
              </a:rPr>
              <a:t>The subject should be directed to fix a definite object, such as a single letter on the test chart while one eye is covered by a card. If when the card is removed the eye previously covered makes a movement to regain its normal position </a:t>
            </a:r>
            <a:r>
              <a:rPr lang="en-US" sz="1400" dirty="0" err="1">
                <a:solidFill>
                  <a:prstClr val="black"/>
                </a:solidFill>
              </a:rPr>
              <a:t>heterophoria</a:t>
            </a:r>
            <a:r>
              <a:rPr lang="en-US" sz="1400" dirty="0">
                <a:solidFill>
                  <a:prstClr val="black"/>
                </a:solidFill>
              </a:rPr>
              <a:t> is indicated. If, however, a definite deviation is disclosed and the eye makes no movement to recover its normal position, strabismus is present. Each eye should be covered in turn and the deviation noted ; a difference in degree will disclose </a:t>
            </a:r>
            <a:r>
              <a:rPr lang="en-US" sz="1400" dirty="0" err="1">
                <a:solidFill>
                  <a:prstClr val="black"/>
                </a:solidFill>
              </a:rPr>
              <a:t>incomitancy</a:t>
            </a:r>
            <a:r>
              <a:rPr lang="en-US" sz="1400" dirty="0">
                <a:solidFill>
                  <a:prstClr val="black"/>
                </a:solidFill>
              </a:rPr>
              <a:t>, denoting paresis or paralysis of an individual </a:t>
            </a:r>
            <a:r>
              <a:rPr lang="en-US" sz="1400" dirty="0" err="1">
                <a:solidFill>
                  <a:prstClr val="black"/>
                </a:solidFill>
              </a:rPr>
              <a:t>muscl</a:t>
            </a:r>
            <a:r>
              <a:rPr lang="en-US" sz="1400" dirty="0">
                <a:solidFill>
                  <a:prstClr val="black"/>
                </a:solidFill>
              </a:rPr>
              <a:t> e</a:t>
            </a:r>
            <a:r>
              <a:rPr lang="en-US" dirty="0" smtClean="0"/>
              <a:t> </a:t>
            </a:r>
            <a:endParaRPr lang="ar-IQ" dirty="0"/>
          </a:p>
        </p:txBody>
      </p:sp>
    </p:spTree>
    <p:extLst>
      <p:ext uri="{BB962C8B-B14F-4D97-AF65-F5344CB8AC3E}">
        <p14:creationId xmlns:p14="http://schemas.microsoft.com/office/powerpoint/2010/main" val="859346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9144000" cy="7663636"/>
          </a:xfrm>
          <a:prstGeom prst="rect">
            <a:avLst/>
          </a:prstGeom>
        </p:spPr>
        <p:txBody>
          <a:bodyPr wrap="square">
            <a:spAutoFit/>
          </a:bodyPr>
          <a:lstStyle/>
          <a:p>
            <a:pPr algn="l" rtl="0"/>
            <a:r>
              <a:rPr lang="en-US" dirty="0" smtClean="0"/>
              <a:t>. </a:t>
            </a:r>
            <a:r>
              <a:rPr lang="en-US" dirty="0" smtClean="0"/>
              <a:t>To assess the degree of deviation in </a:t>
            </a:r>
            <a:r>
              <a:rPr lang="en-US" dirty="0" err="1" smtClean="0"/>
              <a:t>heterophoria</a:t>
            </a:r>
            <a:r>
              <a:rPr lang="en-US" dirty="0" smtClean="0"/>
              <a:t> the Maddox rod or </a:t>
            </a:r>
            <a:r>
              <a:rPr lang="en-US" dirty="0" err="1" smtClean="0"/>
              <a:t>phorometer</a:t>
            </a:r>
            <a:r>
              <a:rPr lang="en-US" dirty="0" smtClean="0"/>
              <a:t>. The writer prefers to use a green filter over one eye and a red Maddox rod over the other in order to ensure thorough dissociation.</a:t>
            </a:r>
          </a:p>
          <a:p>
            <a:pPr algn="l" rtl="0"/>
            <a:r>
              <a:rPr lang="en-US" dirty="0" smtClean="0"/>
              <a:t> In strabismus a rough estimate of the degree of deviation may be made by applying the Hirschberg </a:t>
            </a:r>
            <a:r>
              <a:rPr lang="en-US" sz="1200" dirty="0" smtClean="0"/>
              <a:t>test in which the subject is directed to gaze at a small source of light, such as</a:t>
            </a:r>
          </a:p>
          <a:p>
            <a:pPr algn="l" rtl="0"/>
            <a:r>
              <a:rPr lang="en-US" sz="1200" dirty="0" smtClean="0"/>
              <a:t> an </a:t>
            </a:r>
            <a:r>
              <a:rPr lang="en-US" sz="1200" dirty="0" err="1" smtClean="0"/>
              <a:t>ophthalmscope</a:t>
            </a:r>
            <a:r>
              <a:rPr lang="en-US" sz="1200" dirty="0" smtClean="0"/>
              <a:t> bulb, at 33 cm. The position of the corneal reflex in the deviated eye is then noted ; if it falls on the edge of a normal sized pupil the degree of deviation is approximately is 15 the </a:t>
            </a:r>
            <a:r>
              <a:rPr lang="en-US" sz="1200" dirty="0" err="1" smtClean="0"/>
              <a:t>centre</a:t>
            </a:r>
            <a:r>
              <a:rPr lang="en-US" sz="1200" dirty="0" smtClean="0"/>
              <a:t> of the iris 30", or if on the </a:t>
            </a:r>
            <a:r>
              <a:rPr lang="en-US" sz="1200" dirty="0" err="1" smtClean="0"/>
              <a:t>liiiibus</a:t>
            </a:r>
            <a:r>
              <a:rPr lang="en-US" sz="1200" dirty="0" smtClean="0"/>
              <a:t> 45 ".</a:t>
            </a:r>
          </a:p>
          <a:p>
            <a:pPr algn="l" rtl="0"/>
            <a:r>
              <a:rPr lang="en-US" dirty="0" smtClean="0"/>
              <a:t> </a:t>
            </a:r>
            <a:r>
              <a:rPr lang="en-US" sz="1400" dirty="0" smtClean="0"/>
              <a:t>The test should be made first with one eye fixing the lamp and then with the other. In determining whether the eyes are straight when in the primary position </a:t>
            </a:r>
            <a:r>
              <a:rPr lang="en-US" dirty="0" smtClean="0"/>
              <a:t>confrontation is essential as a pseudo deviation is frequently in slight </a:t>
            </a:r>
            <a:r>
              <a:rPr lang="en-US" dirty="0" err="1" smtClean="0"/>
              <a:t>latero</a:t>
            </a:r>
            <a:r>
              <a:rPr lang="en-US" dirty="0" smtClean="0"/>
              <a:t>-version. The state of the muscle balance at distance has an important influence on the determination of the prescription given for the correction of the refractive </a:t>
            </a:r>
            <a:r>
              <a:rPr lang="en-US" dirty="0" smtClean="0"/>
              <a:t>error</a:t>
            </a:r>
            <a:r>
              <a:rPr lang="en-US" dirty="0">
                <a:solidFill>
                  <a:prstClr val="black"/>
                </a:solidFill>
              </a:rPr>
              <a:t> </a:t>
            </a:r>
            <a:endParaRPr lang="en-US" dirty="0" smtClean="0">
              <a:solidFill>
                <a:prstClr val="black"/>
              </a:solidFill>
            </a:endParaRPr>
          </a:p>
          <a:p>
            <a:pPr lvl="0" algn="l" rtl="0"/>
            <a:r>
              <a:rPr lang="en-US" dirty="0" smtClean="0">
                <a:solidFill>
                  <a:prstClr val="black"/>
                </a:solidFill>
              </a:rPr>
              <a:t>(</a:t>
            </a:r>
            <a:r>
              <a:rPr lang="en-US" dirty="0">
                <a:solidFill>
                  <a:prstClr val="black"/>
                </a:solidFill>
              </a:rPr>
              <a:t>f) Imbalance at Near Point. For routine purposes  Maddox wing test  </a:t>
            </a:r>
            <a:r>
              <a:rPr lang="en-US" sz="1400" dirty="0">
                <a:solidFill>
                  <a:prstClr val="black"/>
                </a:solidFill>
              </a:rPr>
              <a:t>used, or a dis-associating prism, i.e., one of sufficient power to produce diplopia; the degree of deviation being determined by the power of the prism found necessary to bring the two images into alignment one with the other. The relation between the imbalance at distance and near point is of importance in determining whether the </a:t>
            </a:r>
            <a:r>
              <a:rPr lang="en-US" sz="1400" dirty="0" err="1">
                <a:solidFill>
                  <a:prstClr val="black"/>
                </a:solidFill>
              </a:rPr>
              <a:t>heterophoria</a:t>
            </a:r>
            <a:r>
              <a:rPr lang="en-US" sz="1400" dirty="0">
                <a:solidFill>
                  <a:prstClr val="black"/>
                </a:solidFill>
              </a:rPr>
              <a:t> is due to excessive divergence, weakness of convergence or excessive convergence.. When considering muscle imbalance for near point physiological </a:t>
            </a:r>
            <a:r>
              <a:rPr lang="en-US" sz="1400" dirty="0" err="1">
                <a:solidFill>
                  <a:prstClr val="black"/>
                </a:solidFill>
              </a:rPr>
              <a:t>exophoria</a:t>
            </a:r>
            <a:r>
              <a:rPr lang="en-US" sz="1400" dirty="0">
                <a:solidFill>
                  <a:prstClr val="black"/>
                </a:solidFill>
              </a:rPr>
              <a:t> of not more than 6A to 7A must be taken into </a:t>
            </a:r>
            <a:r>
              <a:rPr lang="en-US" sz="1400" dirty="0" smtClean="0">
                <a:solidFill>
                  <a:prstClr val="black"/>
                </a:solidFill>
              </a:rPr>
              <a:t>account</a:t>
            </a:r>
          </a:p>
          <a:p>
            <a:pPr lvl="0" algn="l" rtl="0"/>
            <a:r>
              <a:rPr lang="en-US" dirty="0" smtClean="0">
                <a:solidFill>
                  <a:prstClr val="black"/>
                </a:solidFill>
              </a:rPr>
              <a:t>(</a:t>
            </a:r>
            <a:r>
              <a:rPr lang="en-US" dirty="0">
                <a:solidFill>
                  <a:prstClr val="black"/>
                </a:solidFill>
              </a:rPr>
              <a:t>g) Investigation of Ocular </a:t>
            </a:r>
            <a:r>
              <a:rPr lang="en-US" dirty="0" err="1">
                <a:solidFill>
                  <a:prstClr val="black"/>
                </a:solidFill>
              </a:rPr>
              <a:t>Movmments</a:t>
            </a:r>
            <a:r>
              <a:rPr lang="en-US" dirty="0">
                <a:solidFill>
                  <a:prstClr val="black"/>
                </a:solidFill>
              </a:rPr>
              <a:t>. </a:t>
            </a:r>
          </a:p>
          <a:p>
            <a:pPr lvl="0" algn="l" rtl="0"/>
            <a:r>
              <a:rPr lang="en-US" dirty="0">
                <a:solidFill>
                  <a:prstClr val="black"/>
                </a:solidFill>
              </a:rPr>
              <a:t>the most important step if any suspicion of </a:t>
            </a:r>
            <a:r>
              <a:rPr lang="en-US" dirty="0" err="1">
                <a:solidFill>
                  <a:prstClr val="black"/>
                </a:solidFill>
              </a:rPr>
              <a:t>incomitancy</a:t>
            </a:r>
            <a:r>
              <a:rPr lang="en-US" dirty="0">
                <a:solidFill>
                  <a:prstClr val="black"/>
                </a:solidFill>
              </a:rPr>
              <a:t> or an anomalous position of  head or orbits observed. The normal action of individual muscle is considered first-its effect on </a:t>
            </a:r>
            <a:r>
              <a:rPr lang="en-US" dirty="0" err="1">
                <a:solidFill>
                  <a:prstClr val="black"/>
                </a:solidFill>
              </a:rPr>
              <a:t>laterial</a:t>
            </a:r>
            <a:r>
              <a:rPr lang="en-US" dirty="0">
                <a:solidFill>
                  <a:prstClr val="black"/>
                </a:solidFill>
              </a:rPr>
              <a:t> rotation, elevation, depression and torsion. </a:t>
            </a:r>
            <a:endParaRPr lang="en-US" dirty="0" smtClean="0">
              <a:solidFill>
                <a:prstClr val="black"/>
              </a:solidFill>
            </a:endParaRPr>
          </a:p>
          <a:p>
            <a:pPr lvl="0" algn="l" rtl="0"/>
            <a:r>
              <a:rPr lang="en-US" dirty="0">
                <a:solidFill>
                  <a:prstClr val="black"/>
                </a:solidFill>
              </a:rPr>
              <a:t>Secondly, the action of individual muscles in associated movements needs close attention. both </a:t>
            </a:r>
            <a:r>
              <a:rPr lang="en-US" dirty="0" err="1">
                <a:solidFill>
                  <a:prstClr val="black"/>
                </a:solidFill>
              </a:rPr>
              <a:t>uniocularly</a:t>
            </a:r>
            <a:r>
              <a:rPr lang="en-US" dirty="0">
                <a:solidFill>
                  <a:prstClr val="black"/>
                </a:solidFill>
              </a:rPr>
              <a:t> and binocularly. the subject</a:t>
            </a:r>
            <a:r>
              <a:rPr lang="en-US" sz="1400" dirty="0">
                <a:solidFill>
                  <a:prstClr val="black"/>
                </a:solidFill>
              </a:rPr>
              <a:t>, with one eye occluded, is directed to gaze at the tip of a pencil held directly in front of the eyes at a distance of approximately 50 cm. With the head of the subject held stationary the pencil is moved through the six cardinal positions and the extent of the excursions of the globe noted. The eye should be able to turn laterally in either direction until the </a:t>
            </a:r>
            <a:r>
              <a:rPr lang="en-US" sz="1400" dirty="0" err="1">
                <a:solidFill>
                  <a:prstClr val="black"/>
                </a:solidFill>
              </a:rPr>
              <a:t>limbus</a:t>
            </a:r>
            <a:r>
              <a:rPr lang="en-US" sz="1400" dirty="0">
                <a:solidFill>
                  <a:prstClr val="black"/>
                </a:solidFill>
              </a:rPr>
              <a:t> touches the inner or outer canthus respectively and also turn upwards or downwards to the full extent. If, however, the eye is able to make  full excursion or approximately so but</a:t>
            </a:r>
            <a:endParaRPr lang="en-US" dirty="0">
              <a:solidFill>
                <a:prstClr val="black"/>
              </a:solidFill>
            </a:endParaRPr>
          </a:p>
          <a:p>
            <a:pPr algn="l" rtl="0"/>
            <a:endParaRPr lang="en-US" dirty="0" smtClean="0"/>
          </a:p>
          <a:p>
            <a:pPr algn="l" rtl="0"/>
            <a:endParaRPr lang="en-US" dirty="0" smtClean="0"/>
          </a:p>
          <a:p>
            <a:pPr algn="l" rtl="0"/>
            <a:endParaRPr lang="ar-IQ" dirty="0"/>
          </a:p>
        </p:txBody>
      </p:sp>
    </p:spTree>
    <p:extLst>
      <p:ext uri="{BB962C8B-B14F-4D97-AF65-F5344CB8AC3E}">
        <p14:creationId xmlns:p14="http://schemas.microsoft.com/office/powerpoint/2010/main" val="117550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7078861"/>
          </a:xfrm>
          <a:prstGeom prst="rect">
            <a:avLst/>
          </a:prstGeom>
        </p:spPr>
        <p:txBody>
          <a:bodyPr wrap="square">
            <a:spAutoFit/>
          </a:bodyPr>
          <a:lstStyle/>
          <a:p>
            <a:pPr algn="l" rtl="0"/>
            <a:r>
              <a:rPr lang="en-US" sz="1400" dirty="0" smtClean="0"/>
              <a:t>. </a:t>
            </a:r>
            <a:endParaRPr lang="en-US" sz="1400" dirty="0" smtClean="0"/>
          </a:p>
          <a:p>
            <a:pPr algn="l" rtl="0"/>
            <a:r>
              <a:rPr lang="en-US" dirty="0" smtClean="0"/>
              <a:t>at </a:t>
            </a:r>
            <a:r>
              <a:rPr lang="en-US" dirty="0" smtClean="0"/>
              <a:t>the extreme end of the excursion a jerky </a:t>
            </a:r>
            <a:r>
              <a:rPr lang="en-US" dirty="0" err="1" smtClean="0"/>
              <a:t>nystagmoid</a:t>
            </a:r>
            <a:r>
              <a:rPr lang="en-US" dirty="0" smtClean="0"/>
              <a:t> movement is produced paresis is indicated. repeated with the other eye covered, a similar examination with both eyes uncovered</a:t>
            </a:r>
          </a:p>
          <a:p>
            <a:pPr algn="l" rtl="0"/>
            <a:r>
              <a:rPr lang="en-US" dirty="0" smtClean="0"/>
              <a:t>since a deviation due to a paretic muscle must increase in the field of the affected muscle.</a:t>
            </a:r>
          </a:p>
          <a:p>
            <a:pPr lvl="0" algn="l" rtl="0"/>
            <a:r>
              <a:rPr lang="en-US" dirty="0" err="1" smtClean="0"/>
              <a:t>Heterophoria</a:t>
            </a:r>
            <a:r>
              <a:rPr lang="en-US" dirty="0" smtClean="0"/>
              <a:t> is frequently regarded as a condition in itself instead of being viewed as an end result of some abnormal or disordered function</a:t>
            </a:r>
          </a:p>
          <a:p>
            <a:pPr lvl="0" algn="l" rtl="0"/>
            <a:r>
              <a:rPr lang="en-US" dirty="0" smtClean="0">
                <a:solidFill>
                  <a:prstClr val="black"/>
                </a:solidFill>
              </a:rPr>
              <a:t>To </a:t>
            </a:r>
            <a:r>
              <a:rPr lang="en-US" dirty="0">
                <a:solidFill>
                  <a:prstClr val="black"/>
                </a:solidFill>
              </a:rPr>
              <a:t>demonstrate </a:t>
            </a:r>
            <a:r>
              <a:rPr lang="en-US" dirty="0" err="1">
                <a:solidFill>
                  <a:prstClr val="black"/>
                </a:solidFill>
              </a:rPr>
              <a:t>incomtancy</a:t>
            </a:r>
            <a:r>
              <a:rPr lang="en-US" dirty="0">
                <a:solidFill>
                  <a:prstClr val="black"/>
                </a:solidFill>
              </a:rPr>
              <a:t> in </a:t>
            </a:r>
            <a:r>
              <a:rPr lang="en-US" dirty="0" err="1">
                <a:solidFill>
                  <a:prstClr val="black"/>
                </a:solidFill>
              </a:rPr>
              <a:t>heterophoria</a:t>
            </a:r>
            <a:r>
              <a:rPr lang="en-US" dirty="0">
                <a:solidFill>
                  <a:prstClr val="black"/>
                </a:solidFill>
              </a:rPr>
              <a:t> a small source of light may be viewed through a dis-associating prism and the two images brought into line by prism power. The head is then rotated laterally and any deviation from alignment by one of the two images is noted.</a:t>
            </a:r>
          </a:p>
          <a:p>
            <a:pPr lvl="0" algn="l" rtl="0"/>
            <a:r>
              <a:rPr lang="en-US" sz="1400" dirty="0">
                <a:solidFill>
                  <a:prstClr val="black"/>
                </a:solidFill>
              </a:rPr>
              <a:t>(If under test the </a:t>
            </a:r>
            <a:r>
              <a:rPr lang="en-US" sz="1400" dirty="0" err="1">
                <a:solidFill>
                  <a:prstClr val="black"/>
                </a:solidFill>
              </a:rPr>
              <a:t>exophoria</a:t>
            </a:r>
            <a:r>
              <a:rPr lang="en-US" sz="1400" dirty="0">
                <a:solidFill>
                  <a:prstClr val="black"/>
                </a:solidFill>
              </a:rPr>
              <a:t> is increased when looking to the right it may he produced by a paretic left m rectus; if increased when looking left the </a:t>
            </a:r>
            <a:r>
              <a:rPr lang="en-US" sz="1400" dirty="0" err="1">
                <a:solidFill>
                  <a:prstClr val="black"/>
                </a:solidFill>
              </a:rPr>
              <a:t>righ</a:t>
            </a:r>
            <a:r>
              <a:rPr lang="en-US" sz="1400" dirty="0">
                <a:solidFill>
                  <a:prstClr val="black"/>
                </a:solidFill>
              </a:rPr>
              <a:t> tm rectus is suspect If an </a:t>
            </a:r>
            <a:r>
              <a:rPr lang="en-US" sz="1400" dirty="0" err="1">
                <a:solidFill>
                  <a:prstClr val="black"/>
                </a:solidFill>
              </a:rPr>
              <a:t>esophoria</a:t>
            </a:r>
            <a:r>
              <a:rPr lang="en-US" sz="1400" dirty="0">
                <a:solidFill>
                  <a:prstClr val="black"/>
                </a:solidFill>
              </a:rPr>
              <a:t> increases when looking to the right the right external rectus is probably at fault; if it increases when looking left then the left l rectus may be paretic. If </a:t>
            </a:r>
            <a:r>
              <a:rPr lang="en-US" sz="1400" dirty="0" err="1">
                <a:solidFill>
                  <a:prstClr val="black"/>
                </a:solidFill>
              </a:rPr>
              <a:t>esophoria</a:t>
            </a:r>
            <a:r>
              <a:rPr lang="en-US" sz="1400" dirty="0">
                <a:solidFill>
                  <a:prstClr val="black"/>
                </a:solidFill>
              </a:rPr>
              <a:t> increases when looking both to right and left then both external recti are paretic. If. however, the degree of deviation remains constant no matter in which direction the eyes are turned it is necessary to determine whether  condition is clue to excess or insufficiency of divergence or convergence. Should the deviation be more </a:t>
            </a:r>
            <a:r>
              <a:rPr lang="en-US" sz="1400" dirty="0" err="1">
                <a:solidFill>
                  <a:prstClr val="black"/>
                </a:solidFill>
              </a:rPr>
              <a:t>ahnorml</a:t>
            </a:r>
            <a:r>
              <a:rPr lang="en-US" sz="1400" dirty="0">
                <a:solidFill>
                  <a:prstClr val="black"/>
                </a:solidFill>
              </a:rPr>
              <a:t> at distance then divergence excess (</a:t>
            </a:r>
            <a:r>
              <a:rPr lang="en-US" sz="1400" dirty="0" err="1">
                <a:solidFill>
                  <a:prstClr val="black"/>
                </a:solidFill>
              </a:rPr>
              <a:t>exo</a:t>
            </a:r>
            <a:r>
              <a:rPr lang="en-US" sz="1400" dirty="0">
                <a:solidFill>
                  <a:prstClr val="black"/>
                </a:solidFill>
              </a:rPr>
              <a:t>) or weakness (</a:t>
            </a:r>
            <a:r>
              <a:rPr lang="en-US" sz="1400" dirty="0" err="1">
                <a:solidFill>
                  <a:prstClr val="black"/>
                </a:solidFill>
              </a:rPr>
              <a:t>eso</a:t>
            </a:r>
            <a:r>
              <a:rPr lang="en-US" sz="1400" dirty="0">
                <a:solidFill>
                  <a:prstClr val="black"/>
                </a:solidFill>
              </a:rPr>
              <a:t>) is indicated but if the deviation is more abnormal at near point convergence (</a:t>
            </a:r>
            <a:r>
              <a:rPr lang="en-US" sz="1400" dirty="0" err="1">
                <a:solidFill>
                  <a:prstClr val="black"/>
                </a:solidFill>
              </a:rPr>
              <a:t>exo</a:t>
            </a:r>
            <a:r>
              <a:rPr lang="en-US" sz="1400" dirty="0">
                <a:solidFill>
                  <a:prstClr val="black"/>
                </a:solidFill>
              </a:rPr>
              <a:t>) or excess (</a:t>
            </a:r>
            <a:r>
              <a:rPr lang="en-US" sz="1400" dirty="0" err="1">
                <a:solidFill>
                  <a:prstClr val="black"/>
                </a:solidFill>
              </a:rPr>
              <a:t>eso</a:t>
            </a:r>
            <a:r>
              <a:rPr lang="en-US" sz="1400" dirty="0">
                <a:solidFill>
                  <a:prstClr val="black"/>
                </a:solidFill>
              </a:rPr>
              <a:t>) is revealed.)</a:t>
            </a:r>
          </a:p>
          <a:p>
            <a:pPr lvl="0" algn="l" rtl="0"/>
            <a:r>
              <a:rPr lang="en-US" dirty="0">
                <a:solidFill>
                  <a:prstClr val="black"/>
                </a:solidFill>
              </a:rPr>
              <a:t>.Intermittent squint demands the elicitation of details regarding the </a:t>
            </a:r>
            <a:r>
              <a:rPr lang="en-US" dirty="0" err="1">
                <a:solidFill>
                  <a:prstClr val="black"/>
                </a:solidFill>
              </a:rPr>
              <a:t>circunimstances</a:t>
            </a:r>
            <a:r>
              <a:rPr lang="en-US" dirty="0">
                <a:solidFill>
                  <a:prstClr val="black"/>
                </a:solidFill>
              </a:rPr>
              <a:t> attending its manifestation. If complains that the squint is during fatigue an element of palsy is to suspected. Should complaint be made of squint manifested on waking it may be that  natural result of opening the eyes to </a:t>
            </a:r>
            <a:r>
              <a:rPr lang="en-US" dirty="0" smtClean="0">
                <a:solidFill>
                  <a:prstClr val="black"/>
                </a:solidFill>
              </a:rPr>
              <a:t>bright</a:t>
            </a:r>
          </a:p>
          <a:p>
            <a:pPr lvl="0" algn="l" rtl="0"/>
            <a:r>
              <a:rPr lang="en-US" dirty="0">
                <a:solidFill>
                  <a:prstClr val="black"/>
                </a:solidFill>
              </a:rPr>
              <a:t>(h) Amplitude of Convergence</a:t>
            </a:r>
          </a:p>
          <a:p>
            <a:pPr lvl="0" algn="l" rtl="0"/>
            <a:r>
              <a:rPr lang="en-US" dirty="0">
                <a:solidFill>
                  <a:prstClr val="black"/>
                </a:solidFill>
              </a:rPr>
              <a:t>. (The patient is instructed to hold a pencil at arm's length and gaze fixedly at its tip. The pencil is then approached towards the eyes and the position noted where one eye gives up and diverges. The normal near point of convergence is considered to be 8 cm from a point situated from midway between the two eyes. The quality of fixation should also be observed</a:t>
            </a:r>
          </a:p>
          <a:p>
            <a:pPr lvl="0" algn="l" rtl="0"/>
            <a:endParaRPr lang="en-US" dirty="0">
              <a:solidFill>
                <a:prstClr val="black"/>
              </a:solidFill>
            </a:endParaRPr>
          </a:p>
          <a:p>
            <a:pPr algn="l" rtl="0"/>
            <a:endParaRPr lang="ar-IQ" dirty="0"/>
          </a:p>
        </p:txBody>
      </p:sp>
    </p:spTree>
    <p:extLst>
      <p:ext uri="{BB962C8B-B14F-4D97-AF65-F5344CB8AC3E}">
        <p14:creationId xmlns:p14="http://schemas.microsoft.com/office/powerpoint/2010/main" val="38922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7017306"/>
          </a:xfrm>
          <a:prstGeom prst="rect">
            <a:avLst/>
          </a:prstGeom>
        </p:spPr>
        <p:txBody>
          <a:bodyPr wrap="square">
            <a:spAutoFit/>
          </a:bodyPr>
          <a:lstStyle/>
          <a:p>
            <a:pPr marL="400050" lvl="0" indent="-400050" algn="l" rtl="0">
              <a:buFontTx/>
              <a:buAutoNum type="romanLcParenBoth"/>
            </a:pPr>
            <a:r>
              <a:rPr lang="en-US" dirty="0" smtClean="0">
                <a:solidFill>
                  <a:prstClr val="black"/>
                </a:solidFill>
              </a:rPr>
              <a:t>i-</a:t>
            </a:r>
            <a:r>
              <a:rPr lang="en-US" dirty="0" smtClean="0">
                <a:solidFill>
                  <a:prstClr val="black"/>
                </a:solidFill>
              </a:rPr>
              <a:t>Suppression</a:t>
            </a:r>
            <a:r>
              <a:rPr lang="en-US" dirty="0">
                <a:solidFill>
                  <a:prstClr val="black"/>
                </a:solidFill>
              </a:rPr>
              <a:t>.</a:t>
            </a:r>
          </a:p>
          <a:p>
            <a:pPr lvl="0" algn="l" rtl="0"/>
            <a:r>
              <a:rPr lang="en-US" dirty="0">
                <a:solidFill>
                  <a:prstClr val="black"/>
                </a:solidFill>
              </a:rPr>
              <a:t> Intermittent suppression of vision in one eye or alternately in either eye is by no means uncommon and is responsible for ocular discomfort. </a:t>
            </a:r>
          </a:p>
          <a:p>
            <a:pPr lvl="0" algn="l" rtl="0"/>
            <a:r>
              <a:rPr lang="en-US" dirty="0">
                <a:solidFill>
                  <a:prstClr val="black"/>
                </a:solidFill>
              </a:rPr>
              <a:t>prism stereoscope  </a:t>
            </a:r>
            <a:r>
              <a:rPr lang="en-US" dirty="0" err="1">
                <a:solidFill>
                  <a:prstClr val="black"/>
                </a:solidFill>
              </a:rPr>
              <a:t>Worthdot</a:t>
            </a:r>
            <a:r>
              <a:rPr lang="en-US" dirty="0">
                <a:solidFill>
                  <a:prstClr val="black"/>
                </a:solidFill>
              </a:rPr>
              <a:t>\4 </a:t>
            </a:r>
            <a:r>
              <a:rPr lang="en-US" dirty="0" smtClean="0">
                <a:solidFill>
                  <a:prstClr val="black"/>
                </a:solidFill>
              </a:rPr>
              <a:t>dot</a:t>
            </a:r>
          </a:p>
          <a:p>
            <a:pPr lvl="0" algn="l" rtl="0"/>
            <a:r>
              <a:rPr lang="en-US" dirty="0" smtClean="0">
                <a:solidFill>
                  <a:prstClr val="black"/>
                </a:solidFill>
              </a:rPr>
              <a:t>( </a:t>
            </a:r>
            <a:r>
              <a:rPr lang="en-US" dirty="0">
                <a:solidFill>
                  <a:prstClr val="black"/>
                </a:solidFill>
              </a:rPr>
              <a:t>j ) Investigation of </a:t>
            </a:r>
            <a:r>
              <a:rPr lang="en-US" dirty="0" err="1">
                <a:solidFill>
                  <a:prstClr val="black"/>
                </a:solidFill>
              </a:rPr>
              <a:t>Fusional</a:t>
            </a:r>
            <a:r>
              <a:rPr lang="en-US" dirty="0">
                <a:solidFill>
                  <a:prstClr val="black"/>
                </a:solidFill>
              </a:rPr>
              <a:t> Reserves. </a:t>
            </a:r>
          </a:p>
          <a:p>
            <a:pPr lvl="0" algn="l" rtl="0"/>
            <a:r>
              <a:rPr lang="en-US" dirty="0">
                <a:solidFill>
                  <a:prstClr val="black"/>
                </a:solidFill>
              </a:rPr>
              <a:t>frequently discloses  information regarding muscle tonus and the ability of convergence. To measure </a:t>
            </a:r>
            <a:r>
              <a:rPr lang="en-US" dirty="0" err="1">
                <a:solidFill>
                  <a:prstClr val="black"/>
                </a:solidFill>
              </a:rPr>
              <a:t>fusional</a:t>
            </a:r>
            <a:r>
              <a:rPr lang="en-US" dirty="0">
                <a:solidFill>
                  <a:prstClr val="black"/>
                </a:solidFill>
              </a:rPr>
              <a:t> reserves the prisms stereoscope instrument.</a:t>
            </a:r>
          </a:p>
          <a:p>
            <a:pPr lvl="0" algn="l" rtl="0"/>
            <a:r>
              <a:rPr lang="en-US" dirty="0">
                <a:solidFill>
                  <a:prstClr val="black"/>
                </a:solidFill>
              </a:rPr>
              <a:t> For distance the subject is requested to regard a single letter on the test chart, usually 6/9, while prism power base-out is turned up, and indicate when the letter becomes indistinct, the prism power required to produce this state of affairs is regarded as being the measure of positive </a:t>
            </a:r>
            <a:r>
              <a:rPr lang="en-US" dirty="0" err="1">
                <a:solidFill>
                  <a:prstClr val="black"/>
                </a:solidFill>
              </a:rPr>
              <a:t>fusional</a:t>
            </a:r>
            <a:r>
              <a:rPr lang="en-US" dirty="0">
                <a:solidFill>
                  <a:prstClr val="black"/>
                </a:solidFill>
              </a:rPr>
              <a:t> convergence for distance ; </a:t>
            </a:r>
          </a:p>
          <a:p>
            <a:pPr lvl="0" algn="l" rtl="0"/>
            <a:r>
              <a:rPr lang="en-US" dirty="0">
                <a:solidFill>
                  <a:prstClr val="black"/>
                </a:solidFill>
              </a:rPr>
              <a:t>similarly, to measure the negative </a:t>
            </a:r>
            <a:r>
              <a:rPr lang="en-US" dirty="0" err="1">
                <a:solidFill>
                  <a:prstClr val="black"/>
                </a:solidFill>
              </a:rPr>
              <a:t>fusional</a:t>
            </a:r>
            <a:r>
              <a:rPr lang="en-US" dirty="0">
                <a:solidFill>
                  <a:prstClr val="black"/>
                </a:solidFill>
              </a:rPr>
              <a:t> reserve, prism power base-in is turned up in the instrument until the letter under regard appears to be double. </a:t>
            </a:r>
          </a:p>
          <a:p>
            <a:pPr lvl="0" algn="l" rtl="0"/>
            <a:r>
              <a:rPr lang="en-US" dirty="0">
                <a:solidFill>
                  <a:prstClr val="black"/>
                </a:solidFill>
              </a:rPr>
              <a:t>For measurement of </a:t>
            </a:r>
            <a:r>
              <a:rPr lang="en-US" dirty="0" err="1">
                <a:solidFill>
                  <a:prstClr val="black"/>
                </a:solidFill>
              </a:rPr>
              <a:t>fusional</a:t>
            </a:r>
            <a:r>
              <a:rPr lang="en-US" dirty="0">
                <a:solidFill>
                  <a:prstClr val="black"/>
                </a:solidFill>
              </a:rPr>
              <a:t> reserves at near the procedure is similar except that the target is situated at near point and consists of a single Jaeger I letter or a single line of fine type arranged vertically. </a:t>
            </a:r>
          </a:p>
          <a:p>
            <a:pPr lvl="0" algn="l" rtl="0"/>
            <a:r>
              <a:rPr lang="en-US" dirty="0">
                <a:solidFill>
                  <a:prstClr val="black"/>
                </a:solidFill>
              </a:rPr>
              <a:t>the result of acquisition of definite knowledge, instead of a degree of supposition which may lead to a succession </a:t>
            </a:r>
          </a:p>
          <a:p>
            <a:pPr lvl="0" algn="l" rtl="0"/>
            <a:r>
              <a:rPr lang="en-US" dirty="0">
                <a:solidFill>
                  <a:prstClr val="black"/>
                </a:solidFill>
              </a:rPr>
              <a:t>Among oculists there has been a somewhat general agreement as to the desirability of using </a:t>
            </a:r>
            <a:r>
              <a:rPr lang="en-US" dirty="0" err="1">
                <a:solidFill>
                  <a:prstClr val="black"/>
                </a:solidFill>
              </a:rPr>
              <a:t>cycloplegia</a:t>
            </a:r>
            <a:r>
              <a:rPr lang="en-US" dirty="0">
                <a:solidFill>
                  <a:prstClr val="black"/>
                </a:solidFill>
              </a:rPr>
              <a:t> in the majority of refractive examinations</a:t>
            </a:r>
          </a:p>
          <a:p>
            <a:pPr lvl="0" algn="l" rtl="0"/>
            <a:r>
              <a:rPr lang="en-US" dirty="0">
                <a:solidFill>
                  <a:prstClr val="black"/>
                </a:solidFill>
              </a:rPr>
              <a:t> </a:t>
            </a:r>
            <a:endParaRPr lang="ar-IQ" dirty="0">
              <a:solidFill>
                <a:prstClr val="black"/>
              </a:solidFill>
            </a:endParaRPr>
          </a:p>
          <a:p>
            <a:pPr lvl="0" algn="l" rtl="0"/>
            <a:endParaRPr lang="en-US" dirty="0" smtClean="0">
              <a:solidFill>
                <a:prstClr val="black"/>
              </a:solidFill>
            </a:endParaRPr>
          </a:p>
          <a:p>
            <a:pPr lvl="0" algn="l" rtl="0"/>
            <a:endParaRPr lang="ar-IQ" dirty="0">
              <a:solidFill>
                <a:prstClr val="black"/>
              </a:solidFill>
            </a:endParaRPr>
          </a:p>
          <a:p>
            <a:pPr lvl="0" algn="l" rtl="0"/>
            <a:endParaRPr lang="en-US" dirty="0" smtClean="0"/>
          </a:p>
          <a:p>
            <a:pPr algn="l" rtl="0"/>
            <a:endParaRPr lang="ar-IQ" dirty="0"/>
          </a:p>
        </p:txBody>
      </p:sp>
    </p:spTree>
    <p:extLst>
      <p:ext uri="{BB962C8B-B14F-4D97-AF65-F5344CB8AC3E}">
        <p14:creationId xmlns:p14="http://schemas.microsoft.com/office/powerpoint/2010/main" val="40591929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1590</Words>
  <Application>Microsoft Office PowerPoint</Application>
  <PresentationFormat>عرض على الشاشة (3:4)‏</PresentationFormat>
  <Paragraphs>55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 ROUTINE EXAMINATION OF OCULAR MUSCLE BALANCE IN CHILDREN following points</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ROUTINE EXAMINATION OF OCULAR MUSCLE BALANCE IN CHILDREN</dc:title>
  <dc:creator>Maher</dc:creator>
  <cp:lastModifiedBy>Maher</cp:lastModifiedBy>
  <cp:revision>16</cp:revision>
  <dcterms:created xsi:type="dcterms:W3CDTF">2024-12-07T17:44:01Z</dcterms:created>
  <dcterms:modified xsi:type="dcterms:W3CDTF">2024-12-11T18:24:06Z</dcterms:modified>
</cp:coreProperties>
</file>