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2" r:id="rId7"/>
    <p:sldId id="263" r:id="rId8"/>
    <p:sldId id="266" r:id="rId9"/>
    <p:sldId id="271" r:id="rId10"/>
    <p:sldId id="265" r:id="rId11"/>
    <p:sldId id="267" r:id="rId12"/>
    <p:sldId id="268" r:id="rId13"/>
    <p:sldId id="264" r:id="rId14"/>
    <p:sldId id="270" r:id="rId15"/>
    <p:sldId id="26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8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CAEF10E-7719-4C90-961B-8A659267B6A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1C40-9A15-4AE2-96C3-6524BFA1E595}"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CAEF10E-7719-4C90-961B-8A659267B6A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CAEF10E-7719-4C90-961B-8A659267B6A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4CAEF10E-7719-4C90-961B-8A659267B6AB}" type="datetimeFigureOut">
              <a:rPr lang="en-US" smtClean="0"/>
              <a:t>4/15/2025</a:t>
            </a:fld>
            <a:endParaRPr lang="en-US"/>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en-US"/>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647D1C40-9A15-4AE2-96C3-6524BFA1E5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4CAEF10E-7719-4C90-961B-8A659267B6AB}" type="datetimeFigureOut">
              <a:rPr lang="en-US" smtClean="0"/>
              <a:t>4/15/2025</a:t>
            </a:fld>
            <a:endParaRPr lang="en-US"/>
          </a:p>
        </p:txBody>
      </p:sp>
      <p:sp>
        <p:nvSpPr>
          <p:cNvPr id="9" name="عنصر نائب لرقم الشريحة 8"/>
          <p:cNvSpPr>
            <a:spLocks noGrp="1"/>
          </p:cNvSpPr>
          <p:nvPr>
            <p:ph type="sldNum" sz="quarter" idx="15"/>
          </p:nvPr>
        </p:nvSpPr>
        <p:spPr/>
        <p:txBody>
          <a:bodyPr rtlCol="0"/>
          <a:lstStyle/>
          <a:p>
            <a:fld id="{647D1C40-9A15-4AE2-96C3-6524BFA1E595}" type="slidenum">
              <a:rPr lang="en-US" smtClean="0"/>
              <a:t>‹#›</a:t>
            </a:fld>
            <a:endParaRPr lang="en-US"/>
          </a:p>
        </p:txBody>
      </p:sp>
      <p:sp>
        <p:nvSpPr>
          <p:cNvPr id="10" name="عنصر نائب للتذييل 9"/>
          <p:cNvSpPr>
            <a:spLocks noGrp="1"/>
          </p:cNvSpPr>
          <p:nvPr>
            <p:ph type="ftr" sz="quarter" idx="16"/>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4CAEF10E-7719-4C90-961B-8A659267B6AB}" type="datetimeFigureOut">
              <a:rPr lang="en-US" smtClean="0"/>
              <a:t>4/15/2025</a:t>
            </a:fld>
            <a:endParaRPr lang="en-US"/>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en-US"/>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647D1C40-9A15-4AE2-96C3-6524BFA1E5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4CAEF10E-7719-4C90-961B-8A659267B6AB}" type="datetimeFigureOut">
              <a:rPr lang="en-US" smtClean="0"/>
              <a:t>4/15/2025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47D1C40-9A15-4AE2-96C3-6524BFA1E595}" type="slidenum">
              <a:rPr lang="en-US" smtClean="0"/>
              <a:t>‹#›</a:t>
            </a:fld>
            <a:endParaRPr lang="en-US"/>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4CAEF10E-7719-4C90-961B-8A659267B6AB}" type="datetimeFigureOut">
              <a:rPr lang="en-US" smtClean="0"/>
              <a:t>4/15/2025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47D1C40-9A15-4AE2-96C3-6524BFA1E595}" type="slidenum">
              <a:rPr lang="en-US" smtClean="0"/>
              <a:t>‹#›</a:t>
            </a:fld>
            <a:endParaRPr lang="en-US"/>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4CAEF10E-7719-4C90-961B-8A659267B6AB}" type="datetimeFigureOut">
              <a:rPr lang="en-US" smtClean="0"/>
              <a:t>4/15/2025</a:t>
            </a:fld>
            <a:endParaRPr lang="en-US"/>
          </a:p>
        </p:txBody>
      </p:sp>
      <p:sp>
        <p:nvSpPr>
          <p:cNvPr id="7" name="عنصر نائب لرقم الشريحة 6"/>
          <p:cNvSpPr>
            <a:spLocks noGrp="1"/>
          </p:cNvSpPr>
          <p:nvPr>
            <p:ph type="sldNum" sz="quarter" idx="11"/>
          </p:nvPr>
        </p:nvSpPr>
        <p:spPr/>
        <p:txBody>
          <a:bodyPr rtlCol="0"/>
          <a:lstStyle/>
          <a:p>
            <a:fld id="{647D1C40-9A15-4AE2-96C3-6524BFA1E595}" type="slidenum">
              <a:rPr lang="en-US" smtClean="0"/>
              <a:t>‹#›</a:t>
            </a:fld>
            <a:endParaRPr lang="en-US"/>
          </a:p>
        </p:txBody>
      </p:sp>
      <p:sp>
        <p:nvSpPr>
          <p:cNvPr id="8" name="عنصر نائب للتذييل 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CAEF10E-7719-4C90-961B-8A659267B6AB}" type="datetimeFigureOut">
              <a:rPr lang="en-US" smtClean="0"/>
              <a:t>4/15/2025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4CAEF10E-7719-4C90-961B-8A659267B6AB}" type="datetimeFigureOut">
              <a:rPr lang="en-US" smtClean="0"/>
              <a:t>4/15/2025</a:t>
            </a:fld>
            <a:endParaRPr lang="en-US"/>
          </a:p>
        </p:txBody>
      </p:sp>
      <p:sp>
        <p:nvSpPr>
          <p:cNvPr id="22" name="عنصر نائب لرقم الشريحة 21"/>
          <p:cNvSpPr>
            <a:spLocks noGrp="1"/>
          </p:cNvSpPr>
          <p:nvPr>
            <p:ph type="sldNum" sz="quarter" idx="15"/>
          </p:nvPr>
        </p:nvSpPr>
        <p:spPr/>
        <p:txBody>
          <a:bodyPr rtlCol="0"/>
          <a:lstStyle/>
          <a:p>
            <a:fld id="{647D1C40-9A15-4AE2-96C3-6524BFA1E595}" type="slidenum">
              <a:rPr lang="en-US" smtClean="0"/>
              <a:t>‹#›</a:t>
            </a:fld>
            <a:endParaRPr lang="en-US"/>
          </a:p>
        </p:txBody>
      </p:sp>
      <p:sp>
        <p:nvSpPr>
          <p:cNvPr id="23" name="عنصر نائب للتذييل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AEF10E-7719-4C90-961B-8A659267B6A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1C40-9A15-4AE2-96C3-6524BFA1E595}" type="slidenum">
              <a:rPr lang="en-US" smtClean="0"/>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4CAEF10E-7719-4C90-961B-8A659267B6AB}" type="datetimeFigureOut">
              <a:rPr lang="en-US" smtClean="0"/>
              <a:t>4/15/2025</a:t>
            </a:fld>
            <a:endParaRPr lang="en-US"/>
          </a:p>
        </p:txBody>
      </p:sp>
      <p:sp>
        <p:nvSpPr>
          <p:cNvPr id="18" name="عنصر نائب لرقم الشريحة 17"/>
          <p:cNvSpPr>
            <a:spLocks noGrp="1"/>
          </p:cNvSpPr>
          <p:nvPr>
            <p:ph type="sldNum" sz="quarter" idx="11"/>
          </p:nvPr>
        </p:nvSpPr>
        <p:spPr/>
        <p:txBody>
          <a:bodyPr rtlCol="0"/>
          <a:lstStyle/>
          <a:p>
            <a:fld id="{647D1C40-9A15-4AE2-96C3-6524BFA1E595}" type="slidenum">
              <a:rPr lang="en-US" smtClean="0"/>
              <a:t>‹#›</a:t>
            </a:fld>
            <a:endParaRPr lang="en-US"/>
          </a:p>
        </p:txBody>
      </p:sp>
      <p:sp>
        <p:nvSpPr>
          <p:cNvPr id="21" name="عنصر نائب للتذييل 20"/>
          <p:cNvSpPr>
            <a:spLocks noGrp="1"/>
          </p:cNvSpPr>
          <p:nvPr>
            <p:ph type="ftr" sz="quarter" idx="12"/>
          </p:nvPr>
        </p:nvSpPr>
        <p:spPr/>
        <p:txBody>
          <a:bodyPr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CAEF10E-7719-4C90-961B-8A659267B6AB}" type="datetimeFigureOut">
              <a:rPr lang="en-US" smtClean="0"/>
              <a:t>4/15/2025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CAEF10E-7719-4C90-961B-8A659267B6AB}" type="datetimeFigureOut">
              <a:rPr lang="en-US" smtClean="0"/>
              <a:t>4/15/2025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CAEF10E-7719-4C90-961B-8A659267B6A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AEF10E-7719-4C90-961B-8A659267B6A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D1C40-9A15-4AE2-96C3-6524BFA1E595}" type="slidenum">
              <a:rPr lang="en-US" smtClean="0"/>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CAEF10E-7719-4C90-961B-8A659267B6AB}"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D1C40-9A15-4AE2-96C3-6524BFA1E595}" type="slidenum">
              <a:rPr lang="en-US" smtClean="0"/>
              <a:t>‹#›</a:t>
            </a:fld>
            <a:endParaRPr lang="en-US"/>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CAEF10E-7719-4C90-961B-8A659267B6AB}"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EF10E-7719-4C90-961B-8A659267B6AB}"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CAEF10E-7719-4C90-961B-8A659267B6A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D1C40-9A15-4AE2-96C3-6524BFA1E5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CAEF10E-7719-4C90-961B-8A659267B6A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D1C40-9A15-4AE2-96C3-6524BFA1E595}"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CAEF10E-7719-4C90-961B-8A659267B6AB}" type="datetimeFigureOut">
              <a:rPr lang="en-US" smtClean="0"/>
              <a:t>4/15/2025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47D1C40-9A15-4AE2-96C3-6524BFA1E5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AEF10E-7719-4C90-961B-8A659267B6AB}" type="datetimeFigureOut">
              <a:rPr lang="en-US" smtClean="0"/>
              <a:t>4/15/2025</a:t>
            </a:fld>
            <a:endParaRPr lang="en-US"/>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7D1C40-9A15-4AE2-96C3-6524BFA1E5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983453" y="5029200"/>
            <a:ext cx="1828800" cy="533400"/>
          </a:xfrm>
        </p:spPr>
        <p:txBody>
          <a:bodyPr>
            <a:noAutofit/>
          </a:bodyPr>
          <a:lstStyle/>
          <a:p>
            <a:pPr algn="ctr"/>
            <a:r>
              <a:rPr lang="en-US" sz="4000" b="1" dirty="0" smtClean="0">
                <a:solidFill>
                  <a:schemeClr val="tx1"/>
                </a:solidFill>
                <a:latin typeface="Andalus" pitchFamily="18" charset="-78"/>
                <a:cs typeface="Andalus" pitchFamily="18" charset="-78"/>
              </a:rPr>
              <a:t>Lec.5</a:t>
            </a:r>
            <a:endParaRPr lang="en-US" sz="4000" b="1" dirty="0">
              <a:solidFill>
                <a:schemeClr val="tx1"/>
              </a:solidFill>
              <a:latin typeface="Andalus" pitchFamily="18" charset="-78"/>
              <a:cs typeface="Andalus" pitchFamily="18" charset="-78"/>
            </a:endParaRPr>
          </a:p>
        </p:txBody>
      </p:sp>
      <p:sp>
        <p:nvSpPr>
          <p:cNvPr id="2" name="عنوان 1"/>
          <p:cNvSpPr>
            <a:spLocks noGrp="1"/>
          </p:cNvSpPr>
          <p:nvPr>
            <p:ph type="ctrTitle"/>
          </p:nvPr>
        </p:nvSpPr>
        <p:spPr>
          <a:xfrm>
            <a:off x="1524000" y="2272322"/>
            <a:ext cx="6248400" cy="1470025"/>
          </a:xfrm>
        </p:spPr>
        <p:txBody>
          <a:bodyPr>
            <a:normAutofit/>
          </a:bodyPr>
          <a:lstStyle/>
          <a:p>
            <a:pPr marL="182880" indent="0" algn="ctr">
              <a:buNone/>
            </a:pPr>
            <a:r>
              <a:rPr lang="en-US" sz="6000" dirty="0" smtClean="0">
                <a:solidFill>
                  <a:schemeClr val="tx1"/>
                </a:solidFill>
                <a:effectLst/>
                <a:latin typeface="Andalus" pitchFamily="18" charset="-78"/>
                <a:cs typeface="Andalus" pitchFamily="18" charset="-78"/>
              </a:rPr>
              <a:t>Skeletal Muscle</a:t>
            </a:r>
            <a:endParaRPr lang="en-US" sz="6000" dirty="0">
              <a:solidFill>
                <a:schemeClr val="tx1"/>
              </a:solidFill>
              <a:effectLst/>
              <a:latin typeface="Andalus" pitchFamily="18" charset="-78"/>
              <a:cs typeface="Andalus" pitchFamily="18" charset="-78"/>
            </a:endParaRPr>
          </a:p>
        </p:txBody>
      </p:sp>
      <p:sp>
        <p:nvSpPr>
          <p:cNvPr id="4" name="مربع نص 3"/>
          <p:cNvSpPr txBox="1"/>
          <p:nvPr/>
        </p:nvSpPr>
        <p:spPr>
          <a:xfrm>
            <a:off x="2819400" y="3810000"/>
            <a:ext cx="4156907" cy="584775"/>
          </a:xfrm>
          <a:prstGeom prst="rect">
            <a:avLst/>
          </a:prstGeom>
          <a:noFill/>
        </p:spPr>
        <p:txBody>
          <a:bodyPr wrap="none" rtlCol="0">
            <a:spAutoFit/>
          </a:bodyPr>
          <a:lstStyle/>
          <a:p>
            <a:r>
              <a:rPr lang="en-US" sz="3200" b="1" dirty="0" err="1" smtClean="0">
                <a:latin typeface="Andalus" pitchFamily="18" charset="-78"/>
                <a:cs typeface="Andalus" pitchFamily="18" charset="-78"/>
              </a:rPr>
              <a:t>Dr.Zahraa</a:t>
            </a:r>
            <a:r>
              <a:rPr lang="en-US" sz="3200" b="1" dirty="0" smtClean="0">
                <a:latin typeface="Andalus" pitchFamily="18" charset="-78"/>
                <a:cs typeface="Andalus" pitchFamily="18" charset="-78"/>
              </a:rPr>
              <a:t> Tariq </a:t>
            </a:r>
            <a:r>
              <a:rPr lang="en-US" sz="3200" b="1" dirty="0" err="1" smtClean="0">
                <a:latin typeface="Andalus" pitchFamily="18" charset="-78"/>
                <a:cs typeface="Andalus" pitchFamily="18" charset="-78"/>
              </a:rPr>
              <a:t>Hasson</a:t>
            </a:r>
            <a:endParaRPr lang="en-US" sz="3200" b="1" dirty="0">
              <a:latin typeface="Andalus" pitchFamily="18" charset="-78"/>
              <a:cs typeface="Andalus" pitchFamily="18"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81000"/>
            <a:ext cx="1731264" cy="161544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0999"/>
            <a:ext cx="1524000" cy="1639455"/>
          </a:xfrm>
          <a:prstGeom prst="rect">
            <a:avLst/>
          </a:prstGeom>
        </p:spPr>
      </p:pic>
    </p:spTree>
    <p:extLst>
      <p:ext uri="{BB962C8B-B14F-4D97-AF65-F5344CB8AC3E}">
        <p14:creationId xmlns:p14="http://schemas.microsoft.com/office/powerpoint/2010/main" val="1478353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04800" y="152400"/>
            <a:ext cx="8763000" cy="3810000"/>
          </a:xfrm>
        </p:spPr>
        <p:txBody>
          <a:bodyPr>
            <a:noAutofit/>
          </a:bodyPr>
          <a:lstStyle/>
          <a:p>
            <a:pPr algn="just"/>
            <a:r>
              <a:rPr lang="en-US" sz="3000" dirty="0" smtClean="0">
                <a:solidFill>
                  <a:schemeClr val="tx1"/>
                </a:solidFill>
                <a:latin typeface="Times New Roman" pitchFamily="18" charset="0"/>
                <a:cs typeface="Times New Roman" pitchFamily="18" charset="0"/>
              </a:rPr>
              <a:t>Each </a:t>
            </a:r>
            <a:r>
              <a:rPr lang="en-US" sz="3000" dirty="0">
                <a:solidFill>
                  <a:schemeClr val="tx1"/>
                </a:solidFill>
                <a:latin typeface="Times New Roman" pitchFamily="18" charset="0"/>
                <a:cs typeface="Times New Roman" pitchFamily="18" charset="0"/>
              </a:rPr>
              <a:t>T tubule is associated with two lateral sacs, forming a triad. </a:t>
            </a:r>
            <a:endParaRPr lang="en-US" sz="3000" dirty="0" smtClean="0">
              <a:solidFill>
                <a:schemeClr val="tx1"/>
              </a:solidFill>
              <a:latin typeface="Times New Roman" pitchFamily="18" charset="0"/>
              <a:cs typeface="Times New Roman" pitchFamily="18" charset="0"/>
            </a:endParaRPr>
          </a:p>
          <a:p>
            <a:pPr algn="just"/>
            <a:r>
              <a:rPr lang="en-US" sz="3000" dirty="0" smtClean="0">
                <a:solidFill>
                  <a:schemeClr val="tx1"/>
                </a:solidFill>
                <a:latin typeface="Times New Roman" pitchFamily="18" charset="0"/>
                <a:cs typeface="Times New Roman" pitchFamily="18" charset="0"/>
              </a:rPr>
              <a:t>The </a:t>
            </a:r>
            <a:r>
              <a:rPr lang="en-US" sz="3000" dirty="0">
                <a:solidFill>
                  <a:schemeClr val="tx1"/>
                </a:solidFill>
                <a:latin typeface="Times New Roman" pitchFamily="18" charset="0"/>
                <a:cs typeface="Times New Roman" pitchFamily="18" charset="0"/>
              </a:rPr>
              <a:t>sarcoplasmic reticulum and T tubules play important roles in the activation of muscle contractions: </a:t>
            </a:r>
            <a:r>
              <a:rPr lang="en-US" sz="3000" dirty="0" smtClean="0">
                <a:solidFill>
                  <a:schemeClr val="tx1"/>
                </a:solidFill>
                <a:latin typeface="Times New Roman" pitchFamily="18" charset="0"/>
                <a:cs typeface="Times New Roman" pitchFamily="18" charset="0"/>
              </a:rPr>
              <a:t>T-tubules </a:t>
            </a:r>
            <a:r>
              <a:rPr lang="en-US" sz="3000" dirty="0">
                <a:solidFill>
                  <a:schemeClr val="tx1"/>
                </a:solidFill>
                <a:latin typeface="Times New Roman" pitchFamily="18" charset="0"/>
                <a:cs typeface="Times New Roman" pitchFamily="18" charset="0"/>
              </a:rPr>
              <a:t>help transmit signals from the sarcolemma to the myofibrils, enabling a muscle cell to respond to neural input.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81400"/>
            <a:ext cx="67056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792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76200" y="0"/>
            <a:ext cx="8915400" cy="4495800"/>
          </a:xfrm>
        </p:spPr>
        <p:txBody>
          <a:bodyPr>
            <a:noAutofit/>
          </a:bodyPr>
          <a:lstStyle/>
          <a:p>
            <a:pPr algn="just"/>
            <a:r>
              <a:rPr lang="en-US" sz="3200" b="1" dirty="0">
                <a:solidFill>
                  <a:schemeClr val="tx1"/>
                </a:solidFill>
                <a:latin typeface="Times New Roman" pitchFamily="18" charset="0"/>
                <a:cs typeface="Times New Roman" pitchFamily="18" charset="0"/>
              </a:rPr>
              <a:t>Structure at the Molecular Level</a:t>
            </a:r>
          </a:p>
          <a:p>
            <a:pPr algn="just">
              <a:buFont typeface="Wingdings" pitchFamily="2" charset="2"/>
              <a:buChar char="Ø"/>
            </a:pPr>
            <a:r>
              <a:rPr lang="en-US" sz="2800" dirty="0">
                <a:solidFill>
                  <a:schemeClr val="tx1"/>
                </a:solidFill>
                <a:latin typeface="Times New Roman" pitchFamily="18" charset="0"/>
                <a:cs typeface="Times New Roman" pitchFamily="18" charset="0"/>
              </a:rPr>
              <a:t>When viewed under a microscope, skeletal muscle cells have a striped appearance; for this reason, such muscle (and also cardiac muscle) is referred to as striated muscle. </a:t>
            </a:r>
            <a:endParaRPr lang="en-US" sz="28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800" dirty="0" smtClean="0">
                <a:solidFill>
                  <a:schemeClr val="tx1"/>
                </a:solidFill>
                <a:latin typeface="Times New Roman" pitchFamily="18" charset="0"/>
                <a:cs typeface="Times New Roman" pitchFamily="18" charset="0"/>
              </a:rPr>
              <a:t>A </a:t>
            </a:r>
            <a:r>
              <a:rPr lang="en-US" sz="2800" dirty="0">
                <a:solidFill>
                  <a:schemeClr val="tx1"/>
                </a:solidFill>
                <a:latin typeface="Times New Roman" pitchFamily="18" charset="0"/>
                <a:cs typeface="Times New Roman" pitchFamily="18" charset="0"/>
              </a:rPr>
              <a:t>close-up view shows that these striations are created by the orderly arrangement of protein fibers in the myofibrils called thick filaments and thin filaments, which run parallel to the muscle cell’s long axis</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62400"/>
            <a:ext cx="5943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04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76200" y="76200"/>
            <a:ext cx="8991600" cy="6629400"/>
          </a:xfrm>
        </p:spPr>
        <p:txBody>
          <a:bodyPr>
            <a:normAutofit/>
          </a:bodyPr>
          <a:lstStyle/>
          <a:p>
            <a:pPr algn="just"/>
            <a:r>
              <a:rPr lang="en-US" sz="2800" dirty="0">
                <a:solidFill>
                  <a:schemeClr val="tx1"/>
                </a:solidFill>
                <a:latin typeface="Times New Roman" pitchFamily="18" charset="0"/>
                <a:cs typeface="Times New Roman" pitchFamily="18" charset="0"/>
              </a:rPr>
              <a:t>The </a:t>
            </a:r>
            <a:r>
              <a:rPr lang="en-US" sz="2800" dirty="0" smtClean="0">
                <a:solidFill>
                  <a:schemeClr val="tx1"/>
                </a:solidFill>
                <a:latin typeface="Times New Roman" pitchFamily="18" charset="0"/>
                <a:cs typeface="Times New Roman" pitchFamily="18" charset="0"/>
              </a:rPr>
              <a:t>thin and thick filaments </a:t>
            </a:r>
            <a:r>
              <a:rPr lang="en-US" sz="2800" dirty="0">
                <a:solidFill>
                  <a:schemeClr val="tx1"/>
                </a:solidFill>
                <a:latin typeface="Times New Roman" pitchFamily="18" charset="0"/>
                <a:cs typeface="Times New Roman" pitchFamily="18" charset="0"/>
              </a:rPr>
              <a:t>are made up of two proteins called </a:t>
            </a:r>
            <a:r>
              <a:rPr lang="en-US" sz="2800" b="1" dirty="0">
                <a:solidFill>
                  <a:schemeClr val="tx1"/>
                </a:solidFill>
                <a:latin typeface="Times New Roman" pitchFamily="18" charset="0"/>
                <a:cs typeface="Times New Roman" pitchFamily="18" charset="0"/>
              </a:rPr>
              <a:t>actin </a:t>
            </a:r>
            <a:r>
              <a:rPr lang="en-US" sz="2800" dirty="0">
                <a:solidFill>
                  <a:schemeClr val="tx1"/>
                </a:solidFill>
                <a:latin typeface="Times New Roman" pitchFamily="18" charset="0"/>
                <a:cs typeface="Times New Roman" pitchFamily="18" charset="0"/>
              </a:rPr>
              <a:t>and </a:t>
            </a:r>
            <a:r>
              <a:rPr lang="en-US" sz="2800" b="1" dirty="0">
                <a:solidFill>
                  <a:schemeClr val="tx1"/>
                </a:solidFill>
                <a:latin typeface="Times New Roman" pitchFamily="18" charset="0"/>
                <a:cs typeface="Times New Roman" pitchFamily="18" charset="0"/>
              </a:rPr>
              <a:t>myosin</a:t>
            </a:r>
            <a:r>
              <a:rPr lang="en-US" sz="2800" dirty="0">
                <a:solidFill>
                  <a:schemeClr val="tx1"/>
                </a:solidFill>
                <a:latin typeface="Times New Roman" pitchFamily="18" charset="0"/>
                <a:cs typeface="Times New Roman" pitchFamily="18" charset="0"/>
              </a:rPr>
              <a:t>, respectively, which are referred to as contractile proteins because they constitute the machinery that generates contractile force. </a:t>
            </a:r>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ends of actin filaments are attached to Z discs and from this disc actin extend in both directions to </a:t>
            </a:r>
            <a:r>
              <a:rPr lang="en-US" sz="2800" dirty="0" err="1">
                <a:solidFill>
                  <a:schemeClr val="tx1"/>
                </a:solidFill>
                <a:latin typeface="Times New Roman" pitchFamily="18" charset="0"/>
                <a:cs typeface="Times New Roman" pitchFamily="18" charset="0"/>
              </a:rPr>
              <a:t>interdigitate</a:t>
            </a:r>
            <a:r>
              <a:rPr lang="en-US" sz="2800" dirty="0">
                <a:solidFill>
                  <a:schemeClr val="tx1"/>
                </a:solidFill>
                <a:latin typeface="Times New Roman" pitchFamily="18" charset="0"/>
                <a:cs typeface="Times New Roman" pitchFamily="18" charset="0"/>
              </a:rPr>
              <a:t> with myosin. The area of muscle between two Z discs are called </a:t>
            </a:r>
            <a:r>
              <a:rPr lang="en-US" sz="2800" b="1" dirty="0">
                <a:solidFill>
                  <a:schemeClr val="tx1"/>
                </a:solidFill>
                <a:latin typeface="Times New Roman" pitchFamily="18" charset="0"/>
                <a:cs typeface="Times New Roman" pitchFamily="18" charset="0"/>
              </a:rPr>
              <a:t>sarcomere</a:t>
            </a:r>
            <a:r>
              <a:rPr lang="en-US" sz="2800" dirty="0">
                <a:solidFill>
                  <a:schemeClr val="tx1"/>
                </a:solidFill>
                <a:latin typeface="Times New Roman" pitchFamily="18" charset="0"/>
                <a:cs typeface="Times New Roman" pitchFamily="18" charset="0"/>
              </a:rPr>
              <a:t> which constitute contractile unit of the muscle.</a:t>
            </a:r>
          </a:p>
          <a:p>
            <a:pPr algn="just"/>
            <a:r>
              <a:rPr lang="en-US" sz="2800" dirty="0">
                <a:solidFill>
                  <a:schemeClr val="tx1"/>
                </a:solidFill>
                <a:latin typeface="Times New Roman" pitchFamily="18" charset="0"/>
                <a:cs typeface="Times New Roman" pitchFamily="18" charset="0"/>
              </a:rPr>
              <a:t>Each thick (</a:t>
            </a:r>
            <a:r>
              <a:rPr lang="en-US" sz="2800" dirty="0" smtClean="0">
                <a:solidFill>
                  <a:schemeClr val="tx1"/>
                </a:solidFill>
                <a:latin typeface="Times New Roman" pitchFamily="18" charset="0"/>
                <a:cs typeface="Times New Roman" pitchFamily="18" charset="0"/>
              </a:rPr>
              <a:t>myosin) </a:t>
            </a:r>
            <a:r>
              <a:rPr lang="en-US" sz="2800" dirty="0">
                <a:solidFill>
                  <a:schemeClr val="tx1"/>
                </a:solidFill>
                <a:latin typeface="Times New Roman" pitchFamily="18" charset="0"/>
                <a:cs typeface="Times New Roman" pitchFamily="18" charset="0"/>
              </a:rPr>
              <a:t>filament is made of 200 of myosin molecules, each of which looks a bit like two golf clubs wrapped around each other</a:t>
            </a:r>
            <a:r>
              <a:rPr lang="en-US" sz="2800" dirty="0" smtClean="0">
                <a:solidFill>
                  <a:schemeClr val="tx1"/>
                </a:solidFill>
                <a:latin typeface="Times New Roman" pitchFamily="18" charset="0"/>
                <a:cs typeface="Times New Roman" pitchFamily="18" charset="0"/>
              </a:rPr>
              <a:t>.</a:t>
            </a:r>
          </a:p>
          <a:p>
            <a:pPr algn="just"/>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Each myosin molecule is a dimer consisting of two intertwined subunits, each having a long tail and a fat, protruding </a:t>
            </a:r>
            <a:r>
              <a:rPr lang="en-US" sz="2800" dirty="0" smtClean="0">
                <a:solidFill>
                  <a:schemeClr val="tx1"/>
                </a:solidFill>
                <a:latin typeface="Times New Roman" pitchFamily="18" charset="0"/>
                <a:cs typeface="Times New Roman" pitchFamily="18" charset="0"/>
              </a:rPr>
              <a:t>head.</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9752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7724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609600" y="235974"/>
            <a:ext cx="8534400" cy="1384995"/>
          </a:xfrm>
          <a:prstGeom prst="rect">
            <a:avLst/>
          </a:prstGeom>
        </p:spPr>
        <p:txBody>
          <a:bodyPr wrap="square">
            <a:spAutoFit/>
          </a:bodyPr>
          <a:lstStyle/>
          <a:p>
            <a:pPr marL="502920" lvl="0" indent="-457200">
              <a:spcBef>
                <a:spcPct val="20000"/>
              </a:spcBef>
              <a:spcAft>
                <a:spcPts val="300"/>
              </a:spcAft>
              <a:buClr>
                <a:srgbClr val="F14124">
                  <a:lumMod val="75000"/>
                </a:srgbClr>
              </a:buClr>
              <a:buSzPct val="130000"/>
              <a:buFont typeface="Wingdings" pitchFamily="2" charset="2"/>
              <a:buChar char="Ø"/>
            </a:pPr>
            <a:r>
              <a:rPr lang="en-US" sz="2800" dirty="0">
                <a:solidFill>
                  <a:prstClr val="black">
                    <a:lumMod val="75000"/>
                    <a:lumOff val="25000"/>
                  </a:prstClr>
                </a:solidFill>
                <a:latin typeface="Times New Roman" pitchFamily="18" charset="0"/>
                <a:cs typeface="Times New Roman" pitchFamily="18" charset="0"/>
              </a:rPr>
              <a:t>Also myosin head functions as </a:t>
            </a:r>
            <a:r>
              <a:rPr lang="en-US" sz="2800" dirty="0" err="1">
                <a:solidFill>
                  <a:prstClr val="black">
                    <a:lumMod val="75000"/>
                    <a:lumOff val="25000"/>
                  </a:prstClr>
                </a:solidFill>
                <a:latin typeface="Times New Roman" pitchFamily="18" charset="0"/>
                <a:cs typeface="Times New Roman" pitchFamily="18" charset="0"/>
              </a:rPr>
              <a:t>adenosin</a:t>
            </a:r>
            <a:r>
              <a:rPr lang="en-US" sz="2800" dirty="0">
                <a:solidFill>
                  <a:prstClr val="black">
                    <a:lumMod val="75000"/>
                    <a:lumOff val="25000"/>
                  </a:prstClr>
                </a:solidFill>
                <a:latin typeface="Times New Roman" pitchFamily="18" charset="0"/>
                <a:cs typeface="Times New Roman" pitchFamily="18" charset="0"/>
              </a:rPr>
              <a:t> triphosphate enzyme (ATPase) that cleaves the ATP molecule and provide energy necessary for muscle contraction.</a:t>
            </a:r>
          </a:p>
        </p:txBody>
      </p:sp>
    </p:spTree>
    <p:extLst>
      <p:ext uri="{BB962C8B-B14F-4D97-AF65-F5344CB8AC3E}">
        <p14:creationId xmlns:p14="http://schemas.microsoft.com/office/powerpoint/2010/main" val="2413184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063" y="187"/>
            <a:ext cx="9067800" cy="6647974"/>
          </a:xfrm>
          <a:prstGeom prst="rect">
            <a:avLst/>
          </a:prstGeom>
        </p:spPr>
        <p:txBody>
          <a:bodyPr wrap="square">
            <a:spAutoFit/>
          </a:bodyPr>
          <a:lstStyle/>
          <a:p>
            <a:pPr algn="just"/>
            <a:r>
              <a:rPr lang="en-US" sz="3200" b="1" dirty="0">
                <a:latin typeface="Times New Roman" pitchFamily="18" charset="0"/>
                <a:cs typeface="Times New Roman" pitchFamily="18" charset="0"/>
              </a:rPr>
              <a:t>The Mechanism of Force Generation in Muscle</a:t>
            </a:r>
          </a:p>
          <a:p>
            <a:pPr algn="just"/>
            <a:r>
              <a:rPr lang="en-US" sz="3200" b="1" dirty="0">
                <a:latin typeface="Times New Roman" pitchFamily="18" charset="0"/>
                <a:cs typeface="Times New Roman" pitchFamily="18" charset="0"/>
              </a:rPr>
              <a:t>The Sliding-Filament </a:t>
            </a:r>
            <a:r>
              <a:rPr lang="en-US" sz="3200" b="1" dirty="0" smtClean="0">
                <a:latin typeface="Times New Roman" pitchFamily="18" charset="0"/>
                <a:cs typeface="Times New Roman" pitchFamily="18" charset="0"/>
              </a:rPr>
              <a:t>Model</a:t>
            </a:r>
          </a:p>
          <a:p>
            <a:pPr algn="just"/>
            <a:endParaRPr lang="en-US" sz="3200" b="1" dirty="0">
              <a:latin typeface="Times New Roman" pitchFamily="18" charset="0"/>
              <a:cs typeface="Times New Roman" pitchFamily="18" charset="0"/>
            </a:endParaRPr>
          </a:p>
          <a:p>
            <a:pPr marL="457200" indent="-457200" algn="just">
              <a:buFont typeface="Arial" pitchFamily="34" charset="0"/>
              <a:buChar char="•"/>
            </a:pPr>
            <a:r>
              <a:rPr lang="en-US" sz="3000" dirty="0" smtClean="0">
                <a:latin typeface="Times New Roman" pitchFamily="18" charset="0"/>
                <a:cs typeface="Times New Roman" pitchFamily="18" charset="0"/>
              </a:rPr>
              <a:t> Previously</a:t>
            </a:r>
            <a:r>
              <a:rPr lang="en-US" sz="3000" dirty="0">
                <a:latin typeface="Times New Roman" pitchFamily="18" charset="0"/>
                <a:cs typeface="Times New Roman" pitchFamily="18" charset="0"/>
              </a:rPr>
              <a:t>, it was thought that muscle contraction is brought by shortening of the contractile proteins themselves (thick and thin filaments), but now it is well known that muscles contract because the thin filaments of the myofibrils slide past the thick filament bringing either end of a sarcomere move closer together, thereby shortening the sarcomere. </a:t>
            </a:r>
            <a:endParaRPr lang="en-US" sz="3000" dirty="0" smtClean="0">
              <a:latin typeface="Times New Roman" pitchFamily="18" charset="0"/>
              <a:cs typeface="Times New Roman" pitchFamily="18" charset="0"/>
            </a:endParaRPr>
          </a:p>
          <a:p>
            <a:pPr marL="457200" indent="-457200" algn="just">
              <a:buFont typeface="Arial" pitchFamily="34" charset="0"/>
              <a:buChar char="•"/>
            </a:pPr>
            <a:r>
              <a:rPr lang="en-US" sz="3000" dirty="0" smtClean="0">
                <a:latin typeface="Times New Roman" pitchFamily="18" charset="0"/>
                <a:cs typeface="Times New Roman" pitchFamily="18" charset="0"/>
              </a:rPr>
              <a:t>As </a:t>
            </a:r>
            <a:r>
              <a:rPr lang="en-US" sz="3000" dirty="0">
                <a:latin typeface="Times New Roman" pitchFamily="18" charset="0"/>
                <a:cs typeface="Times New Roman" pitchFamily="18" charset="0"/>
              </a:rPr>
              <a:t>sarcomeres shorten, myofibrils also shorten, as do muscle fibers and ultimately whole </a:t>
            </a:r>
            <a:r>
              <a:rPr lang="en-US" sz="3000" dirty="0" smtClean="0">
                <a:latin typeface="Times New Roman" pitchFamily="18" charset="0"/>
                <a:cs typeface="Times New Roman" pitchFamily="18" charset="0"/>
              </a:rPr>
              <a:t>muscles.</a:t>
            </a:r>
          </a:p>
          <a:p>
            <a:pPr marL="457200" indent="-457200" algn="just">
              <a:buFont typeface="Arial" pitchFamily="34" charset="0"/>
              <a:buChar char="•"/>
            </a:pPr>
            <a:r>
              <a:rPr lang="en-US" sz="3000" dirty="0" smtClean="0">
                <a:latin typeface="Times New Roman" pitchFamily="18" charset="0"/>
                <a:cs typeface="Times New Roman" pitchFamily="18" charset="0"/>
              </a:rPr>
              <a:t>Appropriately</a:t>
            </a:r>
            <a:r>
              <a:rPr lang="en-US" sz="3000" dirty="0">
                <a:latin typeface="Times New Roman" pitchFamily="18" charset="0"/>
                <a:cs typeface="Times New Roman" pitchFamily="18" charset="0"/>
              </a:rPr>
              <a:t>, this is called the </a:t>
            </a:r>
            <a:r>
              <a:rPr lang="en-US" sz="3000" b="1" dirty="0">
                <a:latin typeface="Times New Roman" pitchFamily="18" charset="0"/>
                <a:cs typeface="Times New Roman" pitchFamily="18" charset="0"/>
              </a:rPr>
              <a:t>sliding-filament model of muscle contraction.</a:t>
            </a:r>
          </a:p>
        </p:txBody>
      </p:sp>
    </p:spTree>
    <p:extLst>
      <p:ext uri="{BB962C8B-B14F-4D97-AF65-F5344CB8AC3E}">
        <p14:creationId xmlns:p14="http://schemas.microsoft.com/office/powerpoint/2010/main" val="1621844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28601" y="381000"/>
            <a:ext cx="8305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480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0" y="685800"/>
            <a:ext cx="9144000" cy="6172200"/>
          </a:xfrm>
        </p:spPr>
        <p:txBody>
          <a:bodyPr>
            <a:normAutofit/>
          </a:bodyPr>
          <a:lstStyle/>
          <a:p>
            <a:pPr algn="just">
              <a:buFont typeface="Wingdings" pitchFamily="2" charset="2"/>
              <a:buChar char="Ø"/>
            </a:pPr>
            <a:r>
              <a:rPr lang="en-US" sz="3200" dirty="0" smtClean="0">
                <a:latin typeface="Times New Roman" pitchFamily="18" charset="0"/>
                <a:cs typeface="Times New Roman" pitchFamily="18" charset="0"/>
              </a:rPr>
              <a:t>Muscle </a:t>
            </a:r>
            <a:r>
              <a:rPr lang="en-US" sz="3200" dirty="0">
                <a:latin typeface="Times New Roman" pitchFamily="18" charset="0"/>
                <a:cs typeface="Times New Roman" pitchFamily="18" charset="0"/>
              </a:rPr>
              <a:t>cells, like neurons, can be excited chemically, electrically, and mechanically to produce an action potential </a:t>
            </a:r>
            <a:r>
              <a:rPr lang="en-US" sz="3200" dirty="0" smtClean="0">
                <a:latin typeface="Times New Roman" pitchFamily="18" charset="0"/>
                <a:cs typeface="Times New Roman" pitchFamily="18" charset="0"/>
              </a:rPr>
              <a:t>that is </a:t>
            </a:r>
            <a:r>
              <a:rPr lang="en-US" sz="3200" dirty="0">
                <a:latin typeface="Times New Roman" pitchFamily="18" charset="0"/>
                <a:cs typeface="Times New Roman" pitchFamily="18" charset="0"/>
              </a:rPr>
              <a:t>transmitted along their cell membranes. </a:t>
            </a:r>
            <a:endParaRPr lang="en-US" sz="3200" dirty="0" smtClean="0">
              <a:latin typeface="Times New Roman" pitchFamily="18" charset="0"/>
              <a:cs typeface="Times New Roman" pitchFamily="18" charset="0"/>
            </a:endParaRPr>
          </a:p>
          <a:p>
            <a:pPr algn="just">
              <a:buFont typeface="Wingdings" pitchFamily="2" charset="2"/>
              <a:buChar char="Ø"/>
            </a:pPr>
            <a:r>
              <a:rPr lang="en-US" sz="3200" dirty="0" smtClean="0">
                <a:latin typeface="Times New Roman" pitchFamily="18" charset="0"/>
                <a:cs typeface="Times New Roman" pitchFamily="18" charset="0"/>
              </a:rPr>
              <a:t>Unlike </a:t>
            </a:r>
            <a:r>
              <a:rPr lang="en-US" sz="3200" dirty="0">
                <a:latin typeface="Times New Roman" pitchFamily="18" charset="0"/>
                <a:cs typeface="Times New Roman" pitchFamily="18" charset="0"/>
              </a:rPr>
              <a:t>neurons, they respond to stimuli by activating a </a:t>
            </a:r>
            <a:r>
              <a:rPr lang="en-US" sz="3200" dirty="0" smtClean="0">
                <a:latin typeface="Times New Roman" pitchFamily="18" charset="0"/>
                <a:cs typeface="Times New Roman" pitchFamily="18" charset="0"/>
              </a:rPr>
              <a:t>contractile mechanism</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buFont typeface="Wingdings" pitchFamily="2" charset="2"/>
              <a:buChar char="Ø"/>
            </a:pPr>
            <a:r>
              <a:rPr lang="en-US" sz="3200" dirty="0" smtClean="0">
                <a:latin typeface="Times New Roman" pitchFamily="18" charset="0"/>
                <a:cs typeface="Times New Roman" pitchFamily="18" charset="0"/>
              </a:rPr>
              <a:t>Muscle </a:t>
            </a:r>
            <a:r>
              <a:rPr lang="en-US" sz="3200" dirty="0">
                <a:latin typeface="Times New Roman" pitchFamily="18" charset="0"/>
                <a:cs typeface="Times New Roman" pitchFamily="18" charset="0"/>
              </a:rPr>
              <a:t>is generally divided into three types: skeletal, cardiac, and </a:t>
            </a:r>
            <a:r>
              <a:rPr lang="en-US" sz="3200" dirty="0" smtClean="0">
                <a:latin typeface="Times New Roman" pitchFamily="18" charset="0"/>
                <a:cs typeface="Times New Roman" pitchFamily="18" charset="0"/>
              </a:rPr>
              <a:t>smooth</a:t>
            </a:r>
          </a:p>
        </p:txBody>
      </p:sp>
    </p:spTree>
    <p:extLst>
      <p:ext uri="{BB962C8B-B14F-4D97-AF65-F5344CB8AC3E}">
        <p14:creationId xmlns:p14="http://schemas.microsoft.com/office/powerpoint/2010/main" val="2243724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76200" y="0"/>
            <a:ext cx="9067800" cy="6858000"/>
          </a:xfrm>
        </p:spPr>
        <p:txBody>
          <a:bodyPr>
            <a:noAutofit/>
          </a:bodyPr>
          <a:lstStyle/>
          <a:p>
            <a:pPr algn="just">
              <a:lnSpc>
                <a:spcPct val="150000"/>
              </a:lnSpc>
            </a:pPr>
            <a:r>
              <a:rPr lang="en-US" sz="3200" dirty="0">
                <a:latin typeface="Times New Roman" pitchFamily="18" charset="0"/>
                <a:cs typeface="Times New Roman" pitchFamily="18" charset="0"/>
              </a:rPr>
              <a:t>Skeletal muscle makes up the great mass of the somatic musculature. It has well-developed cross-striations, does not normally contract in the absence of nervous </a:t>
            </a:r>
            <a:r>
              <a:rPr lang="en-US" sz="3200" dirty="0" smtClean="0">
                <a:latin typeface="Times New Roman" pitchFamily="18" charset="0"/>
                <a:cs typeface="Times New Roman" pitchFamily="18" charset="0"/>
              </a:rPr>
              <a:t>stimulation.</a:t>
            </a:r>
          </a:p>
          <a:p>
            <a:pPr algn="just">
              <a:lnSpc>
                <a:spcPct val="150000"/>
              </a:lnSpc>
            </a:pPr>
            <a:r>
              <a:rPr lang="en-US" sz="3200" dirty="0" smtClean="0">
                <a:latin typeface="Times New Roman" pitchFamily="18" charset="0"/>
                <a:cs typeface="Times New Roman" pitchFamily="18" charset="0"/>
              </a:rPr>
              <a:t>It lacks </a:t>
            </a:r>
            <a:r>
              <a:rPr lang="en-US" sz="3200" dirty="0">
                <a:latin typeface="Times New Roman" pitchFamily="18" charset="0"/>
                <a:cs typeface="Times New Roman" pitchFamily="18" charset="0"/>
              </a:rPr>
              <a:t>anatomic and functional connections between individual muscle fibers, and is generally under voluntary control. </a:t>
            </a:r>
            <a:endParaRPr lang="en-US" sz="3200" dirty="0" smtClean="0">
              <a:latin typeface="Times New Roman" pitchFamily="18" charset="0"/>
              <a:cs typeface="Times New Roman" pitchFamily="18" charset="0"/>
            </a:endParaRPr>
          </a:p>
          <a:p>
            <a:pPr algn="just">
              <a:lnSpc>
                <a:spcPct val="150000"/>
              </a:lnSpc>
            </a:pPr>
            <a:r>
              <a:rPr lang="en-US" sz="3200" dirty="0">
                <a:latin typeface="Times New Roman" pitchFamily="18" charset="0"/>
                <a:cs typeface="Times New Roman" pitchFamily="18" charset="0"/>
              </a:rPr>
              <a:t>About 40% of our body is skeletal muscle and 10% is smooth muscle.</a:t>
            </a:r>
          </a:p>
        </p:txBody>
      </p:sp>
    </p:spTree>
    <p:extLst>
      <p:ext uri="{BB962C8B-B14F-4D97-AF65-F5344CB8AC3E}">
        <p14:creationId xmlns:p14="http://schemas.microsoft.com/office/powerpoint/2010/main" val="389561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76200" y="76200"/>
            <a:ext cx="9067800" cy="6781800"/>
          </a:xfrm>
        </p:spPr>
        <p:txBody>
          <a:bodyPr>
            <a:noAutofit/>
          </a:bodyPr>
          <a:lstStyle/>
          <a:p>
            <a:pPr algn="just">
              <a:lnSpc>
                <a:spcPct val="150000"/>
              </a:lnSpc>
            </a:pPr>
            <a:r>
              <a:rPr lang="en-US" sz="3200" b="1" dirty="0" smtClean="0">
                <a:latin typeface="Times New Roman" pitchFamily="18" charset="0"/>
                <a:cs typeface="Times New Roman" pitchFamily="18" charset="0"/>
              </a:rPr>
              <a:t>Skeletal Muscle Morphology</a:t>
            </a:r>
          </a:p>
          <a:p>
            <a:pPr>
              <a:lnSpc>
                <a:spcPct val="150000"/>
              </a:lnSpc>
            </a:pPr>
            <a:r>
              <a:rPr lang="en-US" sz="2800" dirty="0" smtClean="0">
                <a:latin typeface="Times New Roman" pitchFamily="18" charset="0"/>
                <a:cs typeface="Times New Roman" pitchFamily="18" charset="0"/>
              </a:rPr>
              <a:t>Skeletal </a:t>
            </a:r>
            <a:r>
              <a:rPr lang="en-US" sz="2800" dirty="0">
                <a:latin typeface="Times New Roman" pitchFamily="18" charset="0"/>
                <a:cs typeface="Times New Roman" pitchFamily="18" charset="0"/>
              </a:rPr>
              <a:t>muscle is made up of individual </a:t>
            </a:r>
            <a:r>
              <a:rPr lang="en-US" sz="2800" b="1" dirty="0">
                <a:latin typeface="Times New Roman" pitchFamily="18" charset="0"/>
                <a:cs typeface="Times New Roman" pitchFamily="18" charset="0"/>
              </a:rPr>
              <a:t>muscle fibers </a:t>
            </a:r>
            <a:r>
              <a:rPr lang="en-US" sz="2800" dirty="0">
                <a:latin typeface="Times New Roman" pitchFamily="18" charset="0"/>
                <a:cs typeface="Times New Roman" pitchFamily="18" charset="0"/>
              </a:rPr>
              <a:t>that are the "building blocks" of the muscular </a:t>
            </a:r>
            <a:r>
              <a:rPr lang="en-US" sz="2800" dirty="0" smtClean="0">
                <a:latin typeface="Times New Roman" pitchFamily="18" charset="0"/>
                <a:cs typeface="Times New Roman" pitchFamily="18" charset="0"/>
              </a:rPr>
              <a:t>system. Most </a:t>
            </a:r>
            <a:r>
              <a:rPr lang="en-US" sz="2800" dirty="0">
                <a:latin typeface="Times New Roman" pitchFamily="18" charset="0"/>
                <a:cs typeface="Times New Roman" pitchFamily="18" charset="0"/>
              </a:rPr>
              <a:t>skeletal muscles begin and end </a:t>
            </a:r>
            <a:r>
              <a:rPr lang="en-US" sz="2800" dirty="0" smtClean="0">
                <a:latin typeface="Times New Roman" pitchFamily="18" charset="0"/>
                <a:cs typeface="Times New Roman" pitchFamily="18" charset="0"/>
              </a:rPr>
              <a:t>in tendons</a:t>
            </a:r>
            <a:r>
              <a:rPr lang="en-US" sz="2800" dirty="0">
                <a:latin typeface="Times New Roman" pitchFamily="18" charset="0"/>
                <a:cs typeface="Times New Roman" pitchFamily="18" charset="0"/>
              </a:rPr>
              <a:t>, and the muscle fibers are arranged in parallel between the </a:t>
            </a:r>
            <a:r>
              <a:rPr lang="en-US" sz="2800" dirty="0" err="1">
                <a:latin typeface="Times New Roman" pitchFamily="18" charset="0"/>
                <a:cs typeface="Times New Roman" pitchFamily="18" charset="0"/>
              </a:rPr>
              <a:t>tendinous</a:t>
            </a:r>
            <a:r>
              <a:rPr lang="en-US" sz="2800" dirty="0">
                <a:latin typeface="Times New Roman" pitchFamily="18" charset="0"/>
                <a:cs typeface="Times New Roman" pitchFamily="18" charset="0"/>
              </a:rPr>
              <a:t> ends, so that the force of contraction </a:t>
            </a:r>
            <a:r>
              <a:rPr lang="en-US" sz="2800" dirty="0" smtClean="0">
                <a:latin typeface="Times New Roman" pitchFamily="18" charset="0"/>
                <a:cs typeface="Times New Roman" pitchFamily="18" charset="0"/>
              </a:rPr>
              <a:t>of the </a:t>
            </a:r>
            <a:r>
              <a:rPr lang="en-US" sz="2800" dirty="0">
                <a:latin typeface="Times New Roman" pitchFamily="18" charset="0"/>
                <a:cs typeface="Times New Roman" pitchFamily="18" charset="0"/>
              </a:rPr>
              <a:t>units is </a:t>
            </a:r>
            <a:r>
              <a:rPr lang="en-US" sz="2800" dirty="0" smtClean="0">
                <a:latin typeface="Times New Roman" pitchFamily="18" charset="0"/>
                <a:cs typeface="Times New Roman" pitchFamily="18" charset="0"/>
              </a:rPr>
              <a:t>additive.</a:t>
            </a:r>
          </a:p>
          <a:p>
            <a:pPr algn="just">
              <a:lnSpc>
                <a:spcPct val="150000"/>
              </a:lnSpc>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muscle surrounded by a layer of connective tissue continuous with that surrounds the tendon, called the </a:t>
            </a:r>
            <a:r>
              <a:rPr lang="en-US" sz="2800" b="1" dirty="0" err="1">
                <a:latin typeface="Times New Roman" pitchFamily="18" charset="0"/>
                <a:cs typeface="Times New Roman" pitchFamily="18" charset="0"/>
              </a:rPr>
              <a:t>epimysium</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0773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76200" y="0"/>
            <a:ext cx="9067800" cy="6858000"/>
          </a:xfrm>
        </p:spPr>
        <p:txBody>
          <a:bodyPr>
            <a:noAutofit/>
          </a:bodyPr>
          <a:lstStyle/>
          <a:p>
            <a:pPr algn="just">
              <a:lnSpc>
                <a:spcPct val="150000"/>
              </a:lnSpc>
            </a:pPr>
            <a:r>
              <a:rPr lang="en-US" sz="3000" dirty="0">
                <a:solidFill>
                  <a:schemeClr val="tx1"/>
                </a:solidFill>
                <a:latin typeface="Times New Roman" pitchFamily="18" charset="0"/>
                <a:cs typeface="Times New Roman" pitchFamily="18" charset="0"/>
              </a:rPr>
              <a:t>Each muscle fiber runs the full length of the muscle and is encased in a thin sheath of connective tissue, called </a:t>
            </a:r>
            <a:r>
              <a:rPr lang="en-US" sz="3000" b="1" dirty="0" err="1">
                <a:solidFill>
                  <a:schemeClr val="tx1"/>
                </a:solidFill>
                <a:latin typeface="Times New Roman" pitchFamily="18" charset="0"/>
                <a:cs typeface="Times New Roman" pitchFamily="18" charset="0"/>
              </a:rPr>
              <a:t>endomysium</a:t>
            </a:r>
            <a:r>
              <a:rPr lang="en-US" sz="3000" dirty="0">
                <a:solidFill>
                  <a:schemeClr val="tx1"/>
                </a:solidFill>
                <a:latin typeface="Times New Roman" pitchFamily="18" charset="0"/>
                <a:cs typeface="Times New Roman" pitchFamily="18" charset="0"/>
              </a:rPr>
              <a:t>. </a:t>
            </a:r>
            <a:endParaRPr lang="en-US" sz="3000" dirty="0" smtClean="0">
              <a:solidFill>
                <a:schemeClr val="tx1"/>
              </a:solidFill>
              <a:latin typeface="Times New Roman" pitchFamily="18" charset="0"/>
              <a:cs typeface="Times New Roman" pitchFamily="18" charset="0"/>
            </a:endParaRPr>
          </a:p>
          <a:p>
            <a:pPr algn="just">
              <a:lnSpc>
                <a:spcPct val="150000"/>
              </a:lnSpc>
            </a:pPr>
            <a:r>
              <a:rPr lang="en-US" sz="3000" dirty="0" smtClean="0">
                <a:solidFill>
                  <a:schemeClr val="tx1"/>
                </a:solidFill>
                <a:latin typeface="Times New Roman" pitchFamily="18" charset="0"/>
                <a:cs typeface="Times New Roman" pitchFamily="18" charset="0"/>
              </a:rPr>
              <a:t>Bundles </a:t>
            </a:r>
            <a:r>
              <a:rPr lang="en-US" sz="3000" dirty="0">
                <a:solidFill>
                  <a:schemeClr val="tx1"/>
                </a:solidFill>
                <a:latin typeface="Times New Roman" pitchFamily="18" charset="0"/>
                <a:cs typeface="Times New Roman" pitchFamily="18" charset="0"/>
              </a:rPr>
              <a:t>of muscle fibers form fascicles, that surrounded by connective tissue called  </a:t>
            </a:r>
            <a:r>
              <a:rPr lang="en-US" sz="3000" b="1" dirty="0">
                <a:solidFill>
                  <a:schemeClr val="tx1"/>
                </a:solidFill>
                <a:latin typeface="Times New Roman" pitchFamily="18" charset="0"/>
                <a:cs typeface="Times New Roman" pitchFamily="18" charset="0"/>
              </a:rPr>
              <a:t>perimysium</a:t>
            </a:r>
            <a:r>
              <a:rPr lang="en-US" sz="3000" dirty="0">
                <a:solidFill>
                  <a:schemeClr val="tx1"/>
                </a:solidFill>
                <a:latin typeface="Times New Roman" pitchFamily="18" charset="0"/>
                <a:cs typeface="Times New Roman" pitchFamily="18" charset="0"/>
              </a:rPr>
              <a:t>  and bundles of fascicles form muscle tissue. </a:t>
            </a:r>
            <a:endParaRPr lang="en-US" sz="3000" dirty="0" smtClean="0">
              <a:solidFill>
                <a:schemeClr val="tx1"/>
              </a:solidFill>
              <a:latin typeface="Times New Roman" pitchFamily="18" charset="0"/>
              <a:cs typeface="Times New Roman" pitchFamily="18" charset="0"/>
            </a:endParaRPr>
          </a:p>
          <a:p>
            <a:pPr algn="just">
              <a:lnSpc>
                <a:spcPct val="150000"/>
              </a:lnSpc>
            </a:pPr>
            <a:r>
              <a:rPr lang="en-US" sz="3000" dirty="0" smtClean="0">
                <a:solidFill>
                  <a:schemeClr val="tx1"/>
                </a:solidFill>
                <a:latin typeface="Times New Roman" pitchFamily="18" charset="0"/>
                <a:cs typeface="Times New Roman" pitchFamily="18" charset="0"/>
              </a:rPr>
              <a:t>Unlike </a:t>
            </a:r>
            <a:r>
              <a:rPr lang="en-US" sz="3000" dirty="0">
                <a:solidFill>
                  <a:schemeClr val="tx1"/>
                </a:solidFill>
                <a:latin typeface="Times New Roman" pitchFamily="18" charset="0"/>
                <a:cs typeface="Times New Roman" pitchFamily="18" charset="0"/>
              </a:rPr>
              <a:t>most cells, which have a single nucleus, muscle fibers have many because each muscle fiber is formed during embryonic life from the fusion of several cells. </a:t>
            </a:r>
            <a:endParaRPr lang="en-US" sz="30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9663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901"/>
            <a:ext cx="8686800" cy="670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86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0" y="0"/>
            <a:ext cx="9067800" cy="6858000"/>
          </a:xfrm>
        </p:spPr>
        <p:txBody>
          <a:bodyPr>
            <a:normAutofit/>
          </a:bodyPr>
          <a:lstStyle/>
          <a:p>
            <a:pPr algn="just"/>
            <a:r>
              <a:rPr lang="en-US" sz="3200" dirty="0" smtClean="0">
                <a:solidFill>
                  <a:schemeClr val="tx1"/>
                </a:solidFill>
                <a:latin typeface="Times New Roman" pitchFamily="18" charset="0"/>
                <a:cs typeface="Times New Roman" pitchFamily="18" charset="0"/>
              </a:rPr>
              <a:t>These </a:t>
            </a:r>
            <a:r>
              <a:rPr lang="en-US" sz="3200" dirty="0">
                <a:solidFill>
                  <a:schemeClr val="tx1"/>
                </a:solidFill>
                <a:latin typeface="Times New Roman" pitchFamily="18" charset="0"/>
                <a:cs typeface="Times New Roman" pitchFamily="18" charset="0"/>
              </a:rPr>
              <a:t>nuclei lie immediately below the muscle fiber’s plasma membrane, which is called the </a:t>
            </a:r>
            <a:r>
              <a:rPr lang="en-US" sz="3200" dirty="0" smtClean="0">
                <a:solidFill>
                  <a:schemeClr val="tx1"/>
                </a:solidFill>
                <a:latin typeface="Times New Roman" pitchFamily="18" charset="0"/>
                <a:cs typeface="Times New Roman" pitchFamily="18" charset="0"/>
              </a:rPr>
              <a:t>sarcolemma.</a:t>
            </a:r>
          </a:p>
          <a:p>
            <a:pPr algn="just"/>
            <a:r>
              <a:rPr lang="en-US" sz="3200" dirty="0" smtClean="0">
                <a:solidFill>
                  <a:schemeClr val="tx1"/>
                </a:solidFill>
                <a:latin typeface="Times New Roman" pitchFamily="18" charset="0"/>
                <a:cs typeface="Times New Roman" pitchFamily="18" charset="0"/>
              </a:rPr>
              <a:t>A </a:t>
            </a:r>
            <a:r>
              <a:rPr lang="en-US" sz="3200" dirty="0">
                <a:solidFill>
                  <a:schemeClr val="tx1"/>
                </a:solidFill>
                <a:latin typeface="Times New Roman" pitchFamily="18" charset="0"/>
                <a:cs typeface="Times New Roman" pitchFamily="18" charset="0"/>
              </a:rPr>
              <a:t>muscle fiber’s semifluid cytoplasm, called </a:t>
            </a:r>
            <a:r>
              <a:rPr lang="en-US" sz="3200" b="1" dirty="0">
                <a:solidFill>
                  <a:schemeClr val="tx1"/>
                </a:solidFill>
                <a:latin typeface="Times New Roman" pitchFamily="18" charset="0"/>
                <a:cs typeface="Times New Roman" pitchFamily="18" charset="0"/>
              </a:rPr>
              <a:t>sarcoplasm</a:t>
            </a:r>
            <a:r>
              <a:rPr lang="en-US" sz="3200" dirty="0">
                <a:solidFill>
                  <a:schemeClr val="tx1"/>
                </a:solidFill>
                <a:latin typeface="Times New Roman" pitchFamily="18" charset="0"/>
                <a:cs typeface="Times New Roman" pitchFamily="18" charset="0"/>
              </a:rPr>
              <a:t>, is packed with mitochondria and hundreds of banded, rod-like elements called myofibrils, which are divisible into individual filaments called myofilaments, which are responsible for the fiber’s contractile </a:t>
            </a:r>
            <a:r>
              <a:rPr lang="en-US" sz="3200" dirty="0" smtClean="0">
                <a:solidFill>
                  <a:schemeClr val="tx1"/>
                </a:solidFill>
                <a:latin typeface="Times New Roman" pitchFamily="18" charset="0"/>
                <a:cs typeface="Times New Roman" pitchFamily="18" charset="0"/>
              </a:rPr>
              <a:t>machinery.</a:t>
            </a:r>
          </a:p>
          <a:p>
            <a:pPr algn="just"/>
            <a:r>
              <a:rPr lang="en-US" sz="3200" dirty="0" smtClean="0">
                <a:solidFill>
                  <a:schemeClr val="tx1"/>
                </a:solidFill>
                <a:latin typeface="Times New Roman" pitchFamily="18" charset="0"/>
                <a:cs typeface="Times New Roman" pitchFamily="18" charset="0"/>
              </a:rPr>
              <a:t>Each </a:t>
            </a:r>
            <a:r>
              <a:rPr lang="en-US" sz="3200" b="1" dirty="0">
                <a:solidFill>
                  <a:schemeClr val="tx1"/>
                </a:solidFill>
                <a:latin typeface="Times New Roman" pitchFamily="18" charset="0"/>
                <a:cs typeface="Times New Roman" pitchFamily="18" charset="0"/>
              </a:rPr>
              <a:t>myofibril</a:t>
            </a:r>
            <a:r>
              <a:rPr lang="en-US" sz="3200" dirty="0">
                <a:solidFill>
                  <a:schemeClr val="tx1"/>
                </a:solidFill>
                <a:latin typeface="Times New Roman" pitchFamily="18" charset="0"/>
                <a:cs typeface="Times New Roman" pitchFamily="18" charset="0"/>
              </a:rPr>
              <a:t> contains contractile proteins, described as thick and thin filaments, which are arranged longitudinally into units called </a:t>
            </a:r>
            <a:r>
              <a:rPr lang="en-US" sz="3200" b="1" dirty="0">
                <a:solidFill>
                  <a:schemeClr val="tx1"/>
                </a:solidFill>
                <a:latin typeface="Times New Roman" pitchFamily="18" charset="0"/>
                <a:cs typeface="Times New Roman" pitchFamily="18" charset="0"/>
              </a:rPr>
              <a:t>sarcomeres</a:t>
            </a:r>
            <a:r>
              <a:rPr lang="en-US" sz="3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584647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32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152400" y="0"/>
            <a:ext cx="8991600" cy="6858000"/>
          </a:xfrm>
        </p:spPr>
        <p:txBody>
          <a:bodyPr>
            <a:noAutofit/>
          </a:bodyPr>
          <a:lstStyle/>
          <a:p>
            <a:pPr algn="just">
              <a:lnSpc>
                <a:spcPct val="150000"/>
              </a:lnSpc>
            </a:pPr>
            <a:r>
              <a:rPr lang="en-US" sz="3200" dirty="0">
                <a:solidFill>
                  <a:schemeClr val="tx1"/>
                </a:solidFill>
                <a:latin typeface="Times New Roman" pitchFamily="18" charset="0"/>
                <a:cs typeface="Times New Roman" pitchFamily="18" charset="0"/>
              </a:rPr>
              <a:t>A saclike </a:t>
            </a:r>
            <a:r>
              <a:rPr lang="en-US" sz="3000" dirty="0">
                <a:solidFill>
                  <a:schemeClr val="tx1"/>
                </a:solidFill>
                <a:latin typeface="Times New Roman" pitchFamily="18" charset="0"/>
                <a:cs typeface="Times New Roman" pitchFamily="18" charset="0"/>
              </a:rPr>
              <a:t>membranous network called the sarcoplasmic reticulum surrounds each of the myofibrils and is closely associated with other structures called </a:t>
            </a:r>
            <a:r>
              <a:rPr lang="en-US" sz="3000" b="1" dirty="0">
                <a:solidFill>
                  <a:schemeClr val="tx1"/>
                </a:solidFill>
                <a:latin typeface="Times New Roman" pitchFamily="18" charset="0"/>
                <a:cs typeface="Times New Roman" pitchFamily="18" charset="0"/>
              </a:rPr>
              <a:t>transverse tubules (T tubules</a:t>
            </a:r>
            <a:r>
              <a:rPr lang="en-US" sz="3000" dirty="0">
                <a:solidFill>
                  <a:schemeClr val="tx1"/>
                </a:solidFill>
                <a:latin typeface="Times New Roman" pitchFamily="18" charset="0"/>
                <a:cs typeface="Times New Roman" pitchFamily="18" charset="0"/>
              </a:rPr>
              <a:t>), which are continuous with the sarcolemma and penetrate into the cell’s </a:t>
            </a:r>
            <a:r>
              <a:rPr lang="en-US" sz="3000" dirty="0" smtClean="0">
                <a:solidFill>
                  <a:schemeClr val="tx1"/>
                </a:solidFill>
                <a:latin typeface="Times New Roman" pitchFamily="18" charset="0"/>
                <a:cs typeface="Times New Roman" pitchFamily="18" charset="0"/>
              </a:rPr>
              <a:t>interior.</a:t>
            </a:r>
          </a:p>
          <a:p>
            <a:pPr algn="just"/>
            <a:r>
              <a:rPr lang="en-US" sz="3000" dirty="0">
                <a:solidFill>
                  <a:schemeClr val="tx1"/>
                </a:solidFill>
                <a:latin typeface="Times New Roman" pitchFamily="18" charset="0"/>
                <a:cs typeface="Times New Roman" pitchFamily="18" charset="0"/>
              </a:rPr>
              <a:t>Near the T tubule, the sarcoplasmic reticulum has enlargements called lateral sacs or terminal cisternae, which store calcium. The function of the sarcoplasmic reticulum is to store calcium ions (</a:t>
            </a:r>
            <a:r>
              <a:rPr lang="en-US" sz="3000" dirty="0" err="1">
                <a:solidFill>
                  <a:schemeClr val="tx1"/>
                </a:solidFill>
                <a:latin typeface="Times New Roman" pitchFamily="18" charset="0"/>
                <a:cs typeface="Times New Roman" pitchFamily="18" charset="0"/>
              </a:rPr>
              <a:t>Ca</a:t>
            </a:r>
            <a:r>
              <a:rPr lang="en-US" sz="30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17177936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399</TotalTime>
  <Words>812</Words>
  <Application>Microsoft Office PowerPoint</Application>
  <PresentationFormat>عرض على الشاشة (3:4)‏</PresentationFormat>
  <Paragraphs>36</Paragraphs>
  <Slides>15</Slides>
  <Notes>0</Notes>
  <HiddenSlides>0</HiddenSlides>
  <MMClips>0</MMClips>
  <ScaleCrop>false</ScaleCrop>
  <HeadingPairs>
    <vt:vector size="4" baseType="variant">
      <vt:variant>
        <vt:lpstr>نسق</vt:lpstr>
      </vt:variant>
      <vt:variant>
        <vt:i4>2</vt:i4>
      </vt:variant>
      <vt:variant>
        <vt:lpstr>عناوين الشرائح</vt:lpstr>
      </vt:variant>
      <vt:variant>
        <vt:i4>15</vt:i4>
      </vt:variant>
    </vt:vector>
  </HeadingPairs>
  <TitlesOfParts>
    <vt:vector size="17" baseType="lpstr">
      <vt:lpstr>دفق الهواء</vt:lpstr>
      <vt:lpstr>مشربية</vt:lpstr>
      <vt:lpstr>Skeletal Muscle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Skeletal Muscle</dc:title>
  <dc:creator>s touch 1</dc:creator>
  <cp:lastModifiedBy>s touch 1</cp:lastModifiedBy>
  <cp:revision>27</cp:revision>
  <dcterms:created xsi:type="dcterms:W3CDTF">2025-04-10T13:57:42Z</dcterms:created>
  <dcterms:modified xsi:type="dcterms:W3CDTF">2025-04-15T05:07:19Z</dcterms:modified>
</cp:coreProperties>
</file>