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0" r:id="rId1"/>
  </p:sldMasterIdLst>
  <p:sldIdLst>
    <p:sldId id="256" r:id="rId2"/>
    <p:sldId id="257" r:id="rId3"/>
    <p:sldId id="258" r:id="rId4"/>
    <p:sldId id="259" r:id="rId5"/>
    <p:sldId id="260" r:id="rId6"/>
    <p:sldId id="261" r:id="rId7"/>
    <p:sldId id="262" r:id="rId8"/>
    <p:sldId id="294" r:id="rId9"/>
    <p:sldId id="263" r:id="rId10"/>
    <p:sldId id="264" r:id="rId11"/>
    <p:sldId id="265" r:id="rId12"/>
    <p:sldId id="266" r:id="rId13"/>
    <p:sldId id="267" r:id="rId14"/>
    <p:sldId id="268" r:id="rId15"/>
    <p:sldId id="269" r:id="rId16"/>
    <p:sldId id="270" r:id="rId17"/>
    <p:sldId id="271" r:id="rId18"/>
    <p:sldId id="272" r:id="rId19"/>
    <p:sldId id="273" r:id="rId20"/>
    <p:sldId id="279" r:id="rId21"/>
    <p:sldId id="276" r:id="rId22"/>
    <p:sldId id="295" r:id="rId23"/>
    <p:sldId id="274" r:id="rId24"/>
    <p:sldId id="275" r:id="rId25"/>
    <p:sldId id="280" r:id="rId26"/>
    <p:sldId id="281" r:id="rId27"/>
    <p:sldId id="282" r:id="rId28"/>
    <p:sldId id="283" r:id="rId29"/>
    <p:sldId id="284" r:id="rId30"/>
    <p:sldId id="285" r:id="rId31"/>
    <p:sldId id="286" r:id="rId32"/>
    <p:sldId id="287" r:id="rId33"/>
    <p:sldId id="288" r:id="rId34"/>
    <p:sldId id="289" r:id="rId35"/>
    <p:sldId id="290" r:id="rId36"/>
    <p:sldId id="296" r:id="rId37"/>
    <p:sldId id="291" r:id="rId38"/>
    <p:sldId id="292" r:id="rId39"/>
    <p:sldId id="293"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15/10/1446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15/10/1446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15/10/1446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15/10/1446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15/10/1446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15/10/1446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15/10/1446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15/10/1446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332656"/>
            <a:ext cx="7772400" cy="1470025"/>
          </a:xfrm>
        </p:spPr>
        <p:txBody>
          <a:bodyPr/>
          <a:lstStyle/>
          <a:p>
            <a:r>
              <a:rPr lang="ar-IQ" b="1" dirty="0"/>
              <a:t>الأجهزة التناسلية </a:t>
            </a:r>
            <a:r>
              <a:rPr lang="ar-IQ" b="1" dirty="0" smtClean="0"/>
              <a:t>والتكاثر</a:t>
            </a:r>
            <a:endParaRPr lang="ar-IQ" dirty="0"/>
          </a:p>
        </p:txBody>
      </p:sp>
      <p:sp>
        <p:nvSpPr>
          <p:cNvPr id="3" name="عنوان فرعي 2"/>
          <p:cNvSpPr>
            <a:spLocks noGrp="1"/>
          </p:cNvSpPr>
          <p:nvPr>
            <p:ph type="subTitle" idx="1"/>
          </p:nvPr>
        </p:nvSpPr>
        <p:spPr>
          <a:xfrm>
            <a:off x="827584" y="1700808"/>
            <a:ext cx="7704856" cy="4464496"/>
          </a:xfrm>
        </p:spPr>
        <p:txBody>
          <a:bodyPr>
            <a:noAutofit/>
          </a:bodyPr>
          <a:lstStyle/>
          <a:p>
            <a:pPr algn="just"/>
            <a:r>
              <a:rPr lang="ar-IQ" sz="2400" dirty="0"/>
              <a:t> ان </a:t>
            </a:r>
            <a:r>
              <a:rPr lang="ar-IQ" sz="2400" dirty="0" err="1"/>
              <a:t>الاجهزه</a:t>
            </a:r>
            <a:r>
              <a:rPr lang="ar-IQ" sz="2400" dirty="0"/>
              <a:t> </a:t>
            </a:r>
            <a:r>
              <a:rPr lang="ar-IQ" sz="2400" dirty="0" err="1"/>
              <a:t>التناسليه</a:t>
            </a:r>
            <a:r>
              <a:rPr lang="ar-IQ" sz="2400" dirty="0"/>
              <a:t> في الطيور تختلف تشريحيا عن مثيلاتها في حيوانات </a:t>
            </a:r>
            <a:r>
              <a:rPr lang="ar-IQ" sz="2400" dirty="0" err="1"/>
              <a:t>المزرعه</a:t>
            </a:r>
            <a:r>
              <a:rPr lang="ar-IQ" sz="2400" dirty="0"/>
              <a:t> </a:t>
            </a:r>
            <a:r>
              <a:rPr lang="ar-IQ" sz="2400" dirty="0" err="1"/>
              <a:t>الكبيره</a:t>
            </a:r>
            <a:r>
              <a:rPr lang="ar-IQ" sz="2400" dirty="0"/>
              <a:t> </a:t>
            </a:r>
            <a:r>
              <a:rPr lang="ar-IQ" sz="2400" dirty="0" err="1"/>
              <a:t>كالابقار</a:t>
            </a:r>
            <a:r>
              <a:rPr lang="ar-IQ" sz="2400" dirty="0"/>
              <a:t> والاغنام حيث تمتلك اناث الطيور مبيضا واحدا وقناه بيض واحده </a:t>
            </a:r>
            <a:r>
              <a:rPr lang="ar-IQ" sz="2400" dirty="0" err="1"/>
              <a:t>لانتاج</a:t>
            </a:r>
            <a:r>
              <a:rPr lang="ar-IQ" sz="2400" dirty="0"/>
              <a:t> البويضات وبمعدل 15-25بيضه في الشهر في الدجاج الاليف. كذلك  فان النمو الجنيني للطيور يحدث داخل </a:t>
            </a:r>
            <a:r>
              <a:rPr lang="ar-IQ" sz="2400" dirty="0" err="1"/>
              <a:t>البيضه</a:t>
            </a:r>
            <a:r>
              <a:rPr lang="ar-IQ" sz="2400" dirty="0"/>
              <a:t> </a:t>
            </a:r>
            <a:r>
              <a:rPr lang="ar-IQ" sz="2400" dirty="0" err="1"/>
              <a:t>المخصبه</a:t>
            </a:r>
            <a:r>
              <a:rPr lang="ar-IQ" sz="2400" dirty="0"/>
              <a:t> خارج جسم الام وبالاعتماد على </a:t>
            </a:r>
            <a:r>
              <a:rPr lang="ar-IQ" sz="2400" dirty="0" err="1"/>
              <a:t>ماتحتويه</a:t>
            </a:r>
            <a:r>
              <a:rPr lang="ar-IQ" sz="2400" dirty="0"/>
              <a:t> </a:t>
            </a:r>
            <a:r>
              <a:rPr lang="ar-IQ" sz="2400" dirty="0" err="1"/>
              <a:t>البيضه</a:t>
            </a:r>
            <a:r>
              <a:rPr lang="ar-IQ" sz="2400" dirty="0"/>
              <a:t> من مواد </a:t>
            </a:r>
            <a:r>
              <a:rPr lang="ar-IQ" sz="2400" dirty="0" err="1"/>
              <a:t>غذائيه</a:t>
            </a:r>
            <a:r>
              <a:rPr lang="ar-IQ" sz="2400" dirty="0"/>
              <a:t> لازمه لنمو الجنين وعلى ظروف </a:t>
            </a:r>
            <a:r>
              <a:rPr lang="ar-IQ" sz="2400" dirty="0" err="1"/>
              <a:t>البيئه</a:t>
            </a:r>
            <a:r>
              <a:rPr lang="ar-IQ" sz="2400" dirty="0"/>
              <a:t> </a:t>
            </a:r>
            <a:r>
              <a:rPr lang="ar-IQ" sz="2400" dirty="0" err="1"/>
              <a:t>الخارجيه</a:t>
            </a:r>
            <a:r>
              <a:rPr lang="ar-IQ" sz="2400" dirty="0"/>
              <a:t> ,وبذلك فان عمليه التكاثر اصبحت ضمن </a:t>
            </a:r>
            <a:r>
              <a:rPr lang="ar-IQ" sz="2400" dirty="0" err="1"/>
              <a:t>سيطره</a:t>
            </a:r>
            <a:r>
              <a:rPr lang="ar-IQ" sz="2400" dirty="0"/>
              <a:t> الانسان حيث يستطيع التحكم بعدد الافراخ </a:t>
            </a:r>
            <a:r>
              <a:rPr lang="ar-IQ" sz="2400" dirty="0" err="1"/>
              <a:t>الفاقسه</a:t>
            </a:r>
            <a:r>
              <a:rPr lang="ar-IQ" sz="2400" dirty="0"/>
              <a:t> من خلال عدد البيض الذي يهيئ له ظروف التفريخ بواسطه </a:t>
            </a:r>
            <a:r>
              <a:rPr lang="ar-IQ" sz="2400" dirty="0" err="1"/>
              <a:t>المفرخات</a:t>
            </a:r>
            <a:r>
              <a:rPr lang="ar-IQ" sz="2400" dirty="0"/>
              <a:t> </a:t>
            </a:r>
            <a:r>
              <a:rPr lang="ar-IQ" sz="2400" dirty="0" err="1"/>
              <a:t>الصناعيه</a:t>
            </a:r>
            <a:r>
              <a:rPr lang="ar-IQ" sz="2400" dirty="0"/>
              <a:t>. اما بالنسبة للذكور فان ذكور الطيور الداجنة وكما هو الحال في بقيه الطيور </a:t>
            </a:r>
            <a:r>
              <a:rPr lang="ar-IQ" sz="2400" dirty="0" err="1"/>
              <a:t>لاتمتلك</a:t>
            </a:r>
            <a:r>
              <a:rPr lang="ar-IQ" sz="2400" dirty="0"/>
              <a:t> عضو سفاد متطور كما في الحيوانات </a:t>
            </a:r>
            <a:r>
              <a:rPr lang="ar-IQ" sz="2400" dirty="0" err="1"/>
              <a:t>الكبيره</a:t>
            </a:r>
            <a:r>
              <a:rPr lang="ar-IQ" sz="2400" dirty="0"/>
              <a:t>.</a:t>
            </a:r>
          </a:p>
        </p:txBody>
      </p:sp>
    </p:spTree>
    <p:extLst>
      <p:ext uri="{BB962C8B-B14F-4D97-AF65-F5344CB8AC3E}">
        <p14:creationId xmlns:p14="http://schemas.microsoft.com/office/powerpoint/2010/main" val="3482031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3200" dirty="0" smtClean="0"/>
              <a:t> </a:t>
            </a:r>
            <a:r>
              <a:rPr lang="ar-IQ" sz="3200" dirty="0" smtClean="0"/>
              <a:t> </a:t>
            </a:r>
            <a:r>
              <a:rPr lang="en-US" sz="3200" dirty="0" smtClean="0"/>
              <a:t> -1</a:t>
            </a:r>
            <a:r>
              <a:rPr lang="ar-IQ" sz="3200" dirty="0" smtClean="0"/>
              <a:t>المبيض ( </a:t>
            </a:r>
            <a:r>
              <a:rPr lang="en-US" sz="3200" dirty="0" smtClean="0"/>
              <a:t>ovary</a:t>
            </a:r>
            <a:r>
              <a:rPr lang="ar-IQ" sz="3200" dirty="0" smtClean="0"/>
              <a:t> )</a:t>
            </a:r>
            <a:endParaRPr lang="ar-IQ" dirty="0"/>
          </a:p>
        </p:txBody>
      </p:sp>
      <p:sp>
        <p:nvSpPr>
          <p:cNvPr id="3" name="عنصر نائب للمحتوى 2"/>
          <p:cNvSpPr>
            <a:spLocks noGrp="1"/>
          </p:cNvSpPr>
          <p:nvPr>
            <p:ph idx="1"/>
          </p:nvPr>
        </p:nvSpPr>
        <p:spPr/>
        <p:txBody>
          <a:bodyPr>
            <a:normAutofit/>
          </a:bodyPr>
          <a:lstStyle/>
          <a:p>
            <a:pPr algn="just"/>
            <a:r>
              <a:rPr lang="ar-IQ" sz="2400" dirty="0" smtClean="0"/>
              <a:t>يتكون </a:t>
            </a:r>
            <a:r>
              <a:rPr lang="ar-IQ" sz="2400" dirty="0"/>
              <a:t>المبيض في الطيور غير </a:t>
            </a:r>
            <a:r>
              <a:rPr lang="ar-IQ" sz="2400" dirty="0" err="1"/>
              <a:t>البالغه</a:t>
            </a:r>
            <a:r>
              <a:rPr lang="ar-IQ" sz="2400" dirty="0"/>
              <a:t> من كتله صغيره من البويضات التي يمكن مشاهدة الكثير منها بالعين </a:t>
            </a:r>
            <a:r>
              <a:rPr lang="ar-IQ" sz="2400" dirty="0" err="1"/>
              <a:t>المجرده</a:t>
            </a:r>
            <a:r>
              <a:rPr lang="ar-IQ" sz="2400" dirty="0"/>
              <a:t> بالدجاج .اضافه الى البويضات </a:t>
            </a:r>
            <a:r>
              <a:rPr lang="ar-IQ" sz="2400" dirty="0" err="1"/>
              <a:t>المرئيه</a:t>
            </a:r>
            <a:r>
              <a:rPr lang="ar-IQ" sz="2400" dirty="0"/>
              <a:t> هنالك حوالي 12000 </a:t>
            </a:r>
            <a:r>
              <a:rPr lang="ar-IQ" sz="2400" dirty="0" err="1"/>
              <a:t>بويضه</a:t>
            </a:r>
            <a:r>
              <a:rPr lang="ar-IQ" sz="2400" dirty="0"/>
              <a:t> ميكروسكوبيه تنمو منها حوالي 300 </a:t>
            </a:r>
            <a:r>
              <a:rPr lang="ar-IQ" sz="2400" dirty="0" err="1"/>
              <a:t>بويضه</a:t>
            </a:r>
            <a:r>
              <a:rPr lang="ar-IQ" sz="2400" dirty="0"/>
              <a:t> لتصبح بيوض ناضجه في </a:t>
            </a:r>
            <a:r>
              <a:rPr lang="ar-IQ" sz="2400" dirty="0" smtClean="0"/>
              <a:t>معظم </a:t>
            </a:r>
            <a:r>
              <a:rPr lang="ar-IQ" sz="2400" dirty="0"/>
              <a:t>انواع الدجاج الاليف .ان كل بيضه في عنقود البيض </a:t>
            </a:r>
            <a:r>
              <a:rPr lang="ar-IQ" sz="2400" dirty="0" smtClean="0"/>
              <a:t>مغلفه </a:t>
            </a:r>
            <a:r>
              <a:rPr lang="ar-IQ" sz="2400" dirty="0"/>
              <a:t>بطبقه خارجيه تسمى الحويصلات التي تمتاز باحتوائها على اوعيه </a:t>
            </a:r>
            <a:r>
              <a:rPr lang="ar-IQ" sz="2400" dirty="0" err="1"/>
              <a:t>دمويه</a:t>
            </a:r>
            <a:r>
              <a:rPr lang="ar-IQ" sz="2400" dirty="0"/>
              <a:t> عديده ماعدا منطقه تسمى </a:t>
            </a:r>
            <a:r>
              <a:rPr lang="ar-IQ" sz="2400" dirty="0" err="1" smtClean="0"/>
              <a:t>الستكما</a:t>
            </a:r>
            <a:r>
              <a:rPr lang="ar-IQ" sz="2400" dirty="0" smtClean="0"/>
              <a:t> (</a:t>
            </a:r>
            <a:r>
              <a:rPr lang="en-US" sz="2400" dirty="0" smtClean="0"/>
              <a:t>Stigma</a:t>
            </a:r>
            <a:r>
              <a:rPr lang="ar-IQ" sz="2400" dirty="0" smtClean="0"/>
              <a:t>) </a:t>
            </a:r>
            <a:r>
              <a:rPr lang="ar-IQ" sz="2400" dirty="0"/>
              <a:t>التي يحدث من خلالها انطلاق </a:t>
            </a:r>
            <a:r>
              <a:rPr lang="ar-IQ" sz="2400" dirty="0" err="1"/>
              <a:t>البيضه</a:t>
            </a:r>
            <a:r>
              <a:rPr lang="ar-IQ" sz="2400" dirty="0"/>
              <a:t> </a:t>
            </a:r>
            <a:r>
              <a:rPr lang="ar-IQ" sz="2400" dirty="0" err="1"/>
              <a:t>الناضجه</a:t>
            </a:r>
            <a:r>
              <a:rPr lang="ar-IQ" sz="2400" dirty="0"/>
              <a:t> من المبيض الى قناة البيض </a:t>
            </a:r>
            <a:r>
              <a:rPr lang="ar-IQ" sz="2400" dirty="0" smtClean="0"/>
              <a:t>والتي </a:t>
            </a:r>
            <a:r>
              <a:rPr lang="ar-IQ" sz="2400" dirty="0"/>
              <a:t>تسمى عمليه </a:t>
            </a:r>
            <a:r>
              <a:rPr lang="ar-IQ" sz="2400" dirty="0" smtClean="0"/>
              <a:t>التبويض (</a:t>
            </a:r>
            <a:r>
              <a:rPr lang="en-US" sz="2400" dirty="0" smtClean="0"/>
              <a:t> Ovulation</a:t>
            </a:r>
            <a:r>
              <a:rPr lang="ar-IQ" sz="2400" dirty="0" smtClean="0"/>
              <a:t>).</a:t>
            </a:r>
            <a:endParaRPr lang="en-US" sz="2400" dirty="0"/>
          </a:p>
          <a:p>
            <a:endParaRPr lang="ar-IQ" sz="2400" dirty="0"/>
          </a:p>
        </p:txBody>
      </p:sp>
    </p:spTree>
    <p:extLst>
      <p:ext uri="{BB962C8B-B14F-4D97-AF65-F5344CB8AC3E}">
        <p14:creationId xmlns:p14="http://schemas.microsoft.com/office/powerpoint/2010/main" val="647107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en-US" dirty="0" smtClean="0"/>
              <a:t>2 </a:t>
            </a:r>
            <a:r>
              <a:rPr lang="ar-IQ" dirty="0" smtClean="0"/>
              <a:t> - </a:t>
            </a:r>
            <a:r>
              <a:rPr lang="ar-IQ" dirty="0"/>
              <a:t>قناة </a:t>
            </a:r>
            <a:r>
              <a:rPr lang="ar-IQ" dirty="0" smtClean="0"/>
              <a:t>البيض (</a:t>
            </a:r>
            <a:r>
              <a:rPr lang="en-US" dirty="0" smtClean="0"/>
              <a:t>Oviduct</a:t>
            </a:r>
            <a:r>
              <a:rPr lang="ar-IQ" dirty="0" smtClean="0"/>
              <a:t> )</a:t>
            </a:r>
            <a:br>
              <a:rPr lang="ar-IQ" dirty="0" smtClean="0"/>
            </a:br>
            <a:endParaRPr lang="ar-IQ" dirty="0"/>
          </a:p>
        </p:txBody>
      </p:sp>
      <p:sp>
        <p:nvSpPr>
          <p:cNvPr id="3" name="عنصر نائب للمحتوى 2"/>
          <p:cNvSpPr>
            <a:spLocks noGrp="1"/>
          </p:cNvSpPr>
          <p:nvPr>
            <p:ph idx="1"/>
          </p:nvPr>
        </p:nvSpPr>
        <p:spPr/>
        <p:txBody>
          <a:bodyPr>
            <a:normAutofit/>
          </a:bodyPr>
          <a:lstStyle/>
          <a:p>
            <a:r>
              <a:rPr lang="ar-IQ" sz="2400" dirty="0"/>
              <a:t>تشمل قناة البيض جميع اجزاء القناة </a:t>
            </a:r>
            <a:r>
              <a:rPr lang="ar-IQ" sz="2400" dirty="0" err="1"/>
              <a:t>الناقله</a:t>
            </a:r>
            <a:r>
              <a:rPr lang="ar-IQ" sz="2400" dirty="0"/>
              <a:t> للبيوض </a:t>
            </a:r>
            <a:r>
              <a:rPr lang="ar-IQ" sz="2400" dirty="0" err="1"/>
              <a:t>المنطقه</a:t>
            </a:r>
            <a:r>
              <a:rPr lang="ar-IQ" sz="2400" dirty="0"/>
              <a:t> من المبيض </a:t>
            </a:r>
            <a:r>
              <a:rPr lang="ar-IQ" sz="2400" dirty="0" err="1"/>
              <a:t>لاكمال</a:t>
            </a:r>
            <a:r>
              <a:rPr lang="ar-IQ" sz="2400" dirty="0"/>
              <a:t> تكوينها والتي تتم فيها عمليه التلقيح والاخصاب.</a:t>
            </a:r>
            <a:endParaRPr lang="en-US" sz="2400" dirty="0"/>
          </a:p>
          <a:p>
            <a:pPr algn="just"/>
            <a:r>
              <a:rPr lang="ar-IQ" sz="2400" dirty="0"/>
              <a:t>ان لطول قناه المبيض علاقه طرديه مع معدل عمر الطيور حيث ان طولها في الدجاج غير البالغ </a:t>
            </a:r>
            <a:r>
              <a:rPr lang="ar-IQ" sz="2400" dirty="0" smtClean="0"/>
              <a:t>لا يزيد  </a:t>
            </a:r>
            <a:r>
              <a:rPr lang="ar-IQ" sz="2400" dirty="0"/>
              <a:t>عن </a:t>
            </a:r>
            <a:r>
              <a:rPr lang="ar-IQ" sz="2400" dirty="0" smtClean="0"/>
              <a:t>10سم في </a:t>
            </a:r>
            <a:r>
              <a:rPr lang="ar-IQ" sz="2400" dirty="0"/>
              <a:t>حين يصل طول القناة 67سم في الدجاج </a:t>
            </a:r>
            <a:r>
              <a:rPr lang="ar-IQ" sz="2400" dirty="0" smtClean="0"/>
              <a:t>البالغ . ان </a:t>
            </a:r>
            <a:r>
              <a:rPr lang="ar-IQ" sz="2400" dirty="0"/>
              <a:t>الاجزاء </a:t>
            </a:r>
            <a:r>
              <a:rPr lang="ar-IQ" sz="2400" dirty="0" err="1"/>
              <a:t>المميزه</a:t>
            </a:r>
            <a:r>
              <a:rPr lang="ar-IQ" sz="2400" dirty="0"/>
              <a:t> في قناة البيض تبعا الى ادائها </a:t>
            </a:r>
            <a:r>
              <a:rPr lang="ar-IQ" sz="2400" dirty="0" smtClean="0"/>
              <a:t>الوظيفي </a:t>
            </a:r>
            <a:r>
              <a:rPr lang="ar-IQ" sz="2400" dirty="0"/>
              <a:t>في تكوين </a:t>
            </a:r>
            <a:r>
              <a:rPr lang="ar-IQ" sz="2400" dirty="0" err="1"/>
              <a:t>البيضه</a:t>
            </a:r>
            <a:r>
              <a:rPr lang="ar-IQ" sz="2400" dirty="0"/>
              <a:t> </a:t>
            </a:r>
            <a:r>
              <a:rPr lang="ar-IQ" sz="2400" dirty="0" err="1"/>
              <a:t>الكامله</a:t>
            </a:r>
            <a:r>
              <a:rPr lang="ar-IQ" sz="2400" dirty="0"/>
              <a:t> </a:t>
            </a:r>
            <a:r>
              <a:rPr lang="ar-IQ" sz="2400" dirty="0" smtClean="0"/>
              <a:t>ابتداء </a:t>
            </a:r>
            <a:r>
              <a:rPr lang="ar-IQ" sz="2400" dirty="0"/>
              <a:t>من منطقه المبيض هي:</a:t>
            </a:r>
          </a:p>
        </p:txBody>
      </p:sp>
    </p:spTree>
    <p:extLst>
      <p:ext uri="{BB962C8B-B14F-4D97-AF65-F5344CB8AC3E}">
        <p14:creationId xmlns:p14="http://schemas.microsoft.com/office/powerpoint/2010/main" val="1515286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just"/>
            <a:r>
              <a:rPr lang="ar-IQ" sz="2400" dirty="0" smtClean="0"/>
              <a:t>أ-القمع (</a:t>
            </a:r>
            <a:r>
              <a:rPr lang="en-US" sz="2400" dirty="0" smtClean="0"/>
              <a:t>Infundibulum</a:t>
            </a:r>
            <a:r>
              <a:rPr lang="ar-IQ" sz="2400" dirty="0" smtClean="0"/>
              <a:t> ): وظيفته </a:t>
            </a:r>
            <a:r>
              <a:rPr lang="ar-IQ" sz="2400" dirty="0"/>
              <a:t>استقبال البيوض </a:t>
            </a:r>
            <a:r>
              <a:rPr lang="ar-IQ" sz="2400" dirty="0" err="1"/>
              <a:t>المنطلقه</a:t>
            </a:r>
            <a:r>
              <a:rPr lang="ar-IQ" sz="2400" dirty="0"/>
              <a:t> من الحويصلات وكذلك فهو الجزء الذي يتم فيه اخصاب </a:t>
            </a:r>
            <a:r>
              <a:rPr lang="ar-IQ" sz="2400" dirty="0" err="1"/>
              <a:t>البويضه</a:t>
            </a:r>
            <a:r>
              <a:rPr lang="ar-IQ" sz="2400" dirty="0"/>
              <a:t> عند توفر </a:t>
            </a:r>
            <a:r>
              <a:rPr lang="ar-IQ" sz="2400" dirty="0" smtClean="0"/>
              <a:t>النطف </a:t>
            </a:r>
            <a:r>
              <a:rPr lang="ar-IQ" sz="2400" dirty="0" err="1"/>
              <a:t>المخزونه</a:t>
            </a:r>
            <a:r>
              <a:rPr lang="ar-IQ" sz="2400" dirty="0"/>
              <a:t> في </a:t>
            </a:r>
            <a:r>
              <a:rPr lang="ar-IQ" sz="2400" dirty="0" err="1"/>
              <a:t>بدايه</a:t>
            </a:r>
            <a:r>
              <a:rPr lang="ar-IQ" sz="2400" dirty="0"/>
              <a:t> قناة البيض .تبقى </a:t>
            </a:r>
            <a:r>
              <a:rPr lang="ar-IQ" sz="2400" dirty="0" err="1"/>
              <a:t>البويضه</a:t>
            </a:r>
            <a:r>
              <a:rPr lang="ar-IQ" sz="2400" dirty="0"/>
              <a:t> في منطقه القمع لمده 15 دقيقه ويبلغ طول هذا الجزء حوالي12سم.ان لعمليه التبويض </a:t>
            </a:r>
            <a:r>
              <a:rPr lang="ar-IQ" sz="2400" dirty="0" err="1" smtClean="0"/>
              <a:t>تاثيرا</a:t>
            </a:r>
            <a:r>
              <a:rPr lang="ar-IQ" sz="2400" dirty="0" smtClean="0"/>
              <a:t> </a:t>
            </a:r>
            <a:r>
              <a:rPr lang="ar-IQ" sz="2400" dirty="0"/>
              <a:t>مباشرا على </a:t>
            </a:r>
            <a:r>
              <a:rPr lang="ar-IQ" sz="2400" dirty="0" err="1"/>
              <a:t>فعاليه</a:t>
            </a:r>
            <a:r>
              <a:rPr lang="ar-IQ" sz="2400" dirty="0"/>
              <a:t> القمع في التقاط </a:t>
            </a:r>
            <a:r>
              <a:rPr lang="ar-IQ" sz="2400" dirty="0" err="1"/>
              <a:t>البويضه</a:t>
            </a:r>
            <a:r>
              <a:rPr lang="ar-IQ" sz="2400" dirty="0"/>
              <a:t> </a:t>
            </a:r>
            <a:r>
              <a:rPr lang="ar-IQ" sz="2400" dirty="0" err="1"/>
              <a:t>المنطلقه</a:t>
            </a:r>
            <a:r>
              <a:rPr lang="ar-IQ" sz="2400" dirty="0"/>
              <a:t> من </a:t>
            </a:r>
            <a:r>
              <a:rPr lang="ar-IQ" sz="2400" dirty="0" err="1"/>
              <a:t>الحويصله</a:t>
            </a:r>
            <a:r>
              <a:rPr lang="ar-IQ" sz="2400" dirty="0"/>
              <a:t> حيث </a:t>
            </a:r>
            <a:r>
              <a:rPr lang="ar-IQ" sz="2400" dirty="0" smtClean="0"/>
              <a:t>لوحظ </a:t>
            </a:r>
            <a:r>
              <a:rPr lang="ar-IQ" sz="2400" dirty="0"/>
              <a:t>من بعض الدراسات </a:t>
            </a:r>
            <a:r>
              <a:rPr lang="ar-IQ" sz="2400" dirty="0" err="1"/>
              <a:t>الفسلجيه</a:t>
            </a:r>
            <a:r>
              <a:rPr lang="ar-IQ" sz="2400" dirty="0"/>
              <a:t> لجهاز التناسلي في الدجاج ان القمع يبقى غير فعال لحين اتمام عمليه التبويض وان </a:t>
            </a:r>
            <a:r>
              <a:rPr lang="ar-IQ" sz="2400" dirty="0" err="1" smtClean="0"/>
              <a:t>البويضه</a:t>
            </a:r>
            <a:r>
              <a:rPr lang="ar-IQ" sz="2400" dirty="0" smtClean="0"/>
              <a:t> </a:t>
            </a:r>
            <a:r>
              <a:rPr lang="ar-IQ" sz="2400" dirty="0" err="1"/>
              <a:t>المنطلقه</a:t>
            </a:r>
            <a:r>
              <a:rPr lang="ar-IQ" sz="2400" dirty="0"/>
              <a:t> يتم توجيهها الى فتحة القمع بفعل حركه بعض الاعضاء </a:t>
            </a:r>
            <a:r>
              <a:rPr lang="ar-IQ" sz="2400" dirty="0" err="1"/>
              <a:t>المحيطه</a:t>
            </a:r>
            <a:r>
              <a:rPr lang="ar-IQ" sz="2400" dirty="0"/>
              <a:t> بالمبيض مثل الجهاز الهضمي .يلاحظ احيانا بعض الانحرافات </a:t>
            </a:r>
            <a:r>
              <a:rPr lang="ar-IQ" sz="2400" dirty="0" err="1"/>
              <a:t>الفسلجيه</a:t>
            </a:r>
            <a:r>
              <a:rPr lang="ar-IQ" sz="2400" dirty="0"/>
              <a:t> لهذه </a:t>
            </a:r>
            <a:r>
              <a:rPr lang="ar-IQ" sz="2400" dirty="0" err="1"/>
              <a:t>الحقيقه</a:t>
            </a:r>
            <a:r>
              <a:rPr lang="ar-IQ" sz="2400" dirty="0"/>
              <a:t> حيث تبدو على بعض افراد الدجاج علامات وضع البيض </a:t>
            </a:r>
            <a:r>
              <a:rPr lang="ar-IQ" sz="2400" dirty="0" err="1"/>
              <a:t>المالوفه</a:t>
            </a:r>
            <a:r>
              <a:rPr lang="ar-IQ" sz="2400" dirty="0"/>
              <a:t> غير ان هذه الافراد </a:t>
            </a:r>
            <a:r>
              <a:rPr lang="ar-IQ" sz="2400" dirty="0" err="1"/>
              <a:t>لاتنتج</a:t>
            </a:r>
            <a:r>
              <a:rPr lang="ar-IQ" sz="2400" dirty="0"/>
              <a:t> بيضا بسبب فشل القمع لالتقاط البويضات </a:t>
            </a:r>
            <a:r>
              <a:rPr lang="ar-IQ" sz="2400" dirty="0" err="1"/>
              <a:t>لاسباب</a:t>
            </a:r>
            <a:r>
              <a:rPr lang="ar-IQ" sz="2400" dirty="0"/>
              <a:t> تكاد تكون غير معروفه </a:t>
            </a:r>
            <a:r>
              <a:rPr lang="ar-IQ" sz="2400" dirty="0" err="1"/>
              <a:t>تماما.وقد</a:t>
            </a:r>
            <a:r>
              <a:rPr lang="ar-IQ" sz="2400" dirty="0"/>
              <a:t> لوحظت مثل هذه الحالات بين بعض افراد الدجاج المصاب ببعض امراض الجهاز </a:t>
            </a:r>
            <a:r>
              <a:rPr lang="ar-IQ" sz="2400" dirty="0" err="1"/>
              <a:t>التنفسي.وفي</a:t>
            </a:r>
            <a:r>
              <a:rPr lang="ar-IQ" sz="2400" dirty="0"/>
              <a:t> هذا الخصوص فقد وجد ان مصير هذه البويضات بانها تستقر في التجويف الجسمي لتمتص هناك خلال </a:t>
            </a:r>
            <a:r>
              <a:rPr lang="ar-IQ" sz="2400" dirty="0" smtClean="0"/>
              <a:t>فتره 24ساعه</a:t>
            </a:r>
            <a:r>
              <a:rPr lang="ar-IQ" sz="2400" dirty="0"/>
              <a:t>.</a:t>
            </a:r>
            <a:endParaRPr lang="en-US" sz="2400" dirty="0"/>
          </a:p>
          <a:p>
            <a:pPr algn="just"/>
            <a:endParaRPr lang="ar-IQ" sz="2400" dirty="0"/>
          </a:p>
        </p:txBody>
      </p:sp>
    </p:spTree>
    <p:extLst>
      <p:ext uri="{BB962C8B-B14F-4D97-AF65-F5344CB8AC3E}">
        <p14:creationId xmlns:p14="http://schemas.microsoft.com/office/powerpoint/2010/main" val="4006145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a:r>
              <a:rPr lang="ar-IQ" sz="2400" dirty="0"/>
              <a:t>ب – </a:t>
            </a:r>
            <a:r>
              <a:rPr lang="ar-IQ" sz="2400" dirty="0" smtClean="0"/>
              <a:t>المعظم (</a:t>
            </a:r>
            <a:r>
              <a:rPr lang="en-US" sz="2400" dirty="0" smtClean="0"/>
              <a:t>Magnum</a:t>
            </a:r>
            <a:r>
              <a:rPr lang="ar-IQ" sz="2400" dirty="0" smtClean="0"/>
              <a:t>)منطقة </a:t>
            </a:r>
            <a:r>
              <a:rPr lang="ar-IQ" sz="2400" dirty="0"/>
              <a:t>المعظم هي اطول جزء في قناة البيض تتم فيها تكوين البروتين المتمثل بطبقات الالبومين </a:t>
            </a:r>
            <a:r>
              <a:rPr lang="ar-IQ" sz="2400" dirty="0" err="1" smtClean="0"/>
              <a:t>المترسبه</a:t>
            </a:r>
            <a:r>
              <a:rPr lang="ar-IQ" sz="2400" dirty="0" smtClean="0"/>
              <a:t> </a:t>
            </a:r>
            <a:r>
              <a:rPr lang="ar-IQ" sz="2400" dirty="0"/>
              <a:t>حول الصفار يتم ايضا في </a:t>
            </a:r>
            <a:r>
              <a:rPr lang="ar-IQ" sz="2400" dirty="0" err="1"/>
              <a:t>نهايه</a:t>
            </a:r>
            <a:r>
              <a:rPr lang="ar-IQ" sz="2400" dirty="0"/>
              <a:t> منطقه المعظم تكوين </a:t>
            </a:r>
            <a:r>
              <a:rPr lang="ar-IQ" sz="2400" dirty="0" err="1"/>
              <a:t>الكلازا</a:t>
            </a:r>
            <a:r>
              <a:rPr lang="ar-IQ" sz="2400" dirty="0"/>
              <a:t> التي هي عباره عن شريطين ملتوين من الالبومين السميك</a:t>
            </a:r>
            <a:r>
              <a:rPr lang="en-US" sz="2400" dirty="0" err="1"/>
              <a:t>mucin</a:t>
            </a:r>
            <a:r>
              <a:rPr lang="en-US" sz="2400" dirty="0"/>
              <a:t> </a:t>
            </a:r>
            <a:r>
              <a:rPr lang="ar-IQ" sz="2400" dirty="0"/>
              <a:t> يصلان الصفار بطرفي </a:t>
            </a:r>
            <a:r>
              <a:rPr lang="ar-IQ" sz="2400" dirty="0" err="1" smtClean="0"/>
              <a:t>البيضه</a:t>
            </a:r>
            <a:r>
              <a:rPr lang="ar-IQ" sz="2400" dirty="0" smtClean="0"/>
              <a:t> </a:t>
            </a:r>
            <a:r>
              <a:rPr lang="ar-IQ" sz="2400" dirty="0" err="1"/>
              <a:t>وبموازات</a:t>
            </a:r>
            <a:r>
              <a:rPr lang="ar-IQ" sz="2400" dirty="0"/>
              <a:t> المحور الطولي. يصل طول منطقه المعظم الى33سم وتبقى فيه </a:t>
            </a:r>
            <a:r>
              <a:rPr lang="ar-IQ" sz="2400" dirty="0" err="1"/>
              <a:t>البيضه</a:t>
            </a:r>
            <a:r>
              <a:rPr lang="ar-IQ" sz="2400" dirty="0"/>
              <a:t> حوالي ساعتين وخمس واربعون دقيقه لتنتقل بعد ذلك </a:t>
            </a:r>
            <a:r>
              <a:rPr lang="ar-IQ" sz="2400" dirty="0" err="1"/>
              <a:t>وبحركه</a:t>
            </a:r>
            <a:r>
              <a:rPr lang="ar-IQ" sz="2400" dirty="0"/>
              <a:t> لولبيه الى الجزء الثاني من قناة البيض.</a:t>
            </a:r>
            <a:endParaRPr lang="en-US" sz="2400" dirty="0"/>
          </a:p>
          <a:p>
            <a:endParaRPr lang="ar-IQ" sz="2400" dirty="0"/>
          </a:p>
        </p:txBody>
      </p:sp>
    </p:spTree>
    <p:extLst>
      <p:ext uri="{BB962C8B-B14F-4D97-AF65-F5344CB8AC3E}">
        <p14:creationId xmlns:p14="http://schemas.microsoft.com/office/powerpoint/2010/main" val="2974209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a:r>
              <a:rPr lang="ar-IQ" sz="2400" dirty="0"/>
              <a:t>ج-البرزخ</a:t>
            </a:r>
            <a:r>
              <a:rPr lang="en-US" sz="2400" dirty="0"/>
              <a:t> </a:t>
            </a:r>
            <a:r>
              <a:rPr lang="en-US" sz="2400" dirty="0" err="1" smtClean="0"/>
              <a:t>Asthmus</a:t>
            </a:r>
            <a:r>
              <a:rPr lang="en-US" sz="2400" dirty="0" smtClean="0"/>
              <a:t> )</a:t>
            </a:r>
            <a:r>
              <a:rPr lang="ar-IQ" sz="2400" dirty="0" smtClean="0"/>
              <a:t>)</a:t>
            </a:r>
            <a:r>
              <a:rPr lang="en-US" sz="2400" dirty="0" smtClean="0"/>
              <a:t> </a:t>
            </a:r>
            <a:r>
              <a:rPr lang="ar-IQ" sz="2400" dirty="0" smtClean="0"/>
              <a:t>:</a:t>
            </a:r>
            <a:r>
              <a:rPr lang="ar-IQ" sz="2400" dirty="0"/>
              <a:t>يتميز هذا الجزء من قناة البيض </a:t>
            </a:r>
            <a:r>
              <a:rPr lang="ar-IQ" sz="2400" dirty="0" err="1"/>
              <a:t>بانسجته</a:t>
            </a:r>
            <a:r>
              <a:rPr lang="ar-IQ" sz="2400" dirty="0"/>
              <a:t> </a:t>
            </a:r>
            <a:r>
              <a:rPr lang="ar-IQ" sz="2400" dirty="0" err="1"/>
              <a:t>الداخليه</a:t>
            </a:r>
            <a:r>
              <a:rPr lang="ar-IQ" sz="2400" dirty="0"/>
              <a:t> المختلفة الشكل عن انسجة مناطق القناة الاخرى حيث طيات الجدار الداخلي لمنطقه البرزخ اقل </a:t>
            </a:r>
            <a:r>
              <a:rPr lang="ar-IQ" sz="2400" dirty="0" err="1"/>
              <a:t>عددآ</a:t>
            </a:r>
            <a:r>
              <a:rPr lang="ar-IQ" sz="2400" dirty="0"/>
              <a:t> واصغر </a:t>
            </a:r>
            <a:r>
              <a:rPr lang="ar-IQ" sz="2400" dirty="0" err="1"/>
              <a:t>حجمآ</a:t>
            </a:r>
            <a:r>
              <a:rPr lang="ar-IQ" sz="2400" dirty="0"/>
              <a:t> من المناطق </a:t>
            </a:r>
            <a:r>
              <a:rPr lang="ar-IQ" sz="2400" dirty="0" err="1"/>
              <a:t>الاخرى.يبلغ</a:t>
            </a:r>
            <a:r>
              <a:rPr lang="ar-IQ" sz="2400" dirty="0"/>
              <a:t> طول منطقه البرزخ حوالي12سم وتبقى </a:t>
            </a:r>
            <a:r>
              <a:rPr lang="ar-IQ" sz="2400" dirty="0" err="1" smtClean="0"/>
              <a:t>البويضه</a:t>
            </a:r>
            <a:r>
              <a:rPr lang="ar-IQ" sz="2400" dirty="0" smtClean="0"/>
              <a:t> </a:t>
            </a:r>
            <a:r>
              <a:rPr lang="ar-IQ" sz="2400" dirty="0"/>
              <a:t>فيه لمده ساعه وربع ليتم اثنائها تكوين غشائي </a:t>
            </a:r>
            <a:r>
              <a:rPr lang="ar-IQ" sz="2400" dirty="0" err="1"/>
              <a:t>القشره</a:t>
            </a:r>
            <a:r>
              <a:rPr lang="ar-IQ" sz="2400" dirty="0"/>
              <a:t> التي هي عباره عن </a:t>
            </a:r>
            <a:r>
              <a:rPr lang="ar-IQ" sz="2400" dirty="0" err="1"/>
              <a:t>اللياف</a:t>
            </a:r>
            <a:r>
              <a:rPr lang="ar-IQ" sz="2400" dirty="0"/>
              <a:t> بروتينيه متشابكه ومسامية </a:t>
            </a:r>
            <a:r>
              <a:rPr lang="ar-IQ" sz="2400" dirty="0" smtClean="0"/>
              <a:t>المظهر </a:t>
            </a:r>
            <a:r>
              <a:rPr lang="ar-IQ" sz="2400" dirty="0"/>
              <a:t>يتم خلالها تبادل الغازات بين </a:t>
            </a:r>
            <a:r>
              <a:rPr lang="ar-IQ" sz="2400" dirty="0" smtClean="0"/>
              <a:t>البيضة </a:t>
            </a:r>
            <a:r>
              <a:rPr lang="ar-IQ" sz="2400" dirty="0"/>
              <a:t>والمحيط الخارجي </a:t>
            </a:r>
            <a:r>
              <a:rPr lang="ar-IQ" sz="2400" dirty="0" smtClean="0"/>
              <a:t>.</a:t>
            </a:r>
            <a:endParaRPr lang="en-US" sz="2400" dirty="0"/>
          </a:p>
          <a:p>
            <a:pPr algn="just"/>
            <a:endParaRPr lang="ar-IQ" sz="2400" dirty="0"/>
          </a:p>
        </p:txBody>
      </p:sp>
    </p:spTree>
    <p:extLst>
      <p:ext uri="{BB962C8B-B14F-4D97-AF65-F5344CB8AC3E}">
        <p14:creationId xmlns:p14="http://schemas.microsoft.com/office/powerpoint/2010/main" val="265395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a:r>
              <a:rPr lang="ar-IQ" sz="2400" dirty="0" smtClean="0"/>
              <a:t>د-الرحم (</a:t>
            </a:r>
            <a:r>
              <a:rPr lang="en-US" sz="2400" dirty="0" smtClean="0"/>
              <a:t>Uterus </a:t>
            </a:r>
            <a:r>
              <a:rPr lang="ar-IQ" sz="2400" dirty="0" smtClean="0"/>
              <a:t>):</a:t>
            </a:r>
            <a:r>
              <a:rPr lang="ar-IQ" sz="2400" dirty="0"/>
              <a:t>يبدو هذا الجزء من قناة البيض على شكل قناة </a:t>
            </a:r>
            <a:r>
              <a:rPr lang="ar-IQ" sz="2400" dirty="0" err="1"/>
              <a:t>منتفخه</a:t>
            </a:r>
            <a:r>
              <a:rPr lang="ar-IQ" sz="2400" dirty="0"/>
              <a:t> وذي جدار عضلي سميك من الداخل محتويا على بعض الغدد </a:t>
            </a:r>
            <a:r>
              <a:rPr lang="ar-IQ" sz="2400" dirty="0" err="1"/>
              <a:t>الانبوبيه</a:t>
            </a:r>
            <a:r>
              <a:rPr lang="ar-IQ" sz="2400" dirty="0"/>
              <a:t> وغدد احاديه </a:t>
            </a:r>
            <a:r>
              <a:rPr lang="ar-IQ" sz="2400" dirty="0" err="1"/>
              <a:t>الخليه</a:t>
            </a:r>
            <a:r>
              <a:rPr lang="ar-IQ" sz="2400" dirty="0"/>
              <a:t> التي يعتقد انها تفرز سائلا مائيا ينتقل عبر الغشاء الداخلي </a:t>
            </a:r>
            <a:r>
              <a:rPr lang="ar-IQ" sz="2400" dirty="0" err="1"/>
              <a:t>للقشره</a:t>
            </a:r>
            <a:r>
              <a:rPr lang="ar-IQ" sz="2400" dirty="0"/>
              <a:t> لتخفيف كثافه الالبومين واضافه بعض </a:t>
            </a:r>
            <a:r>
              <a:rPr lang="ar-IQ" sz="2400" dirty="0" err="1"/>
              <a:t>الاملاح.يبلغ</a:t>
            </a:r>
            <a:r>
              <a:rPr lang="ar-IQ" sz="2400" dirty="0"/>
              <a:t> طول هذا الجزء حوالي 12سم وتبقى فيه </a:t>
            </a:r>
            <a:r>
              <a:rPr lang="ar-IQ" sz="2400" dirty="0" err="1"/>
              <a:t>البيضه</a:t>
            </a:r>
            <a:r>
              <a:rPr lang="ar-IQ" sz="2400" dirty="0"/>
              <a:t> لفتره عشرين ساعه وخمسه واربعين دقيقه ليتم اثنائها ترسيب عنصر الكالسيوم وبصوره تدريجيه حول </a:t>
            </a:r>
            <a:r>
              <a:rPr lang="ar-IQ" sz="2400" dirty="0" smtClean="0"/>
              <a:t>البيضة .</a:t>
            </a:r>
            <a:r>
              <a:rPr lang="ar-IQ" sz="2400" dirty="0"/>
              <a:t>كذلك تترسب في هذه </a:t>
            </a:r>
            <a:r>
              <a:rPr lang="ar-IQ" sz="2400" dirty="0" err="1"/>
              <a:t>المنطقه</a:t>
            </a:r>
            <a:r>
              <a:rPr lang="ar-IQ" sz="2400" dirty="0"/>
              <a:t> المواد </a:t>
            </a:r>
            <a:r>
              <a:rPr lang="ar-IQ" sz="2400" dirty="0" err="1"/>
              <a:t>المسؤوله</a:t>
            </a:r>
            <a:r>
              <a:rPr lang="ar-IQ" sz="2400" dirty="0"/>
              <a:t> عن لون قشره </a:t>
            </a:r>
            <a:r>
              <a:rPr lang="ar-IQ" sz="2400" dirty="0" err="1"/>
              <a:t>البيضه</a:t>
            </a:r>
            <a:r>
              <a:rPr lang="ar-IQ" sz="2400" dirty="0"/>
              <a:t> في انواع الطيور التي </a:t>
            </a:r>
            <a:r>
              <a:rPr lang="ar-IQ" sz="2400" dirty="0" smtClean="0"/>
              <a:t>تصنع </a:t>
            </a:r>
            <a:r>
              <a:rPr lang="ar-IQ" sz="2400" dirty="0"/>
              <a:t>بيضا ملونا.</a:t>
            </a:r>
            <a:endParaRPr lang="en-US" sz="2400" dirty="0"/>
          </a:p>
          <a:p>
            <a:endParaRPr lang="ar-IQ" sz="2400" dirty="0"/>
          </a:p>
        </p:txBody>
      </p:sp>
    </p:spTree>
    <p:extLst>
      <p:ext uri="{BB962C8B-B14F-4D97-AF65-F5344CB8AC3E}">
        <p14:creationId xmlns:p14="http://schemas.microsoft.com/office/powerpoint/2010/main" val="320324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a:r>
              <a:rPr lang="ar-IQ" sz="2400" dirty="0"/>
              <a:t>ه-المهبل </a:t>
            </a:r>
            <a:r>
              <a:rPr lang="ar-IQ" sz="2400" dirty="0" smtClean="0"/>
              <a:t>(</a:t>
            </a:r>
            <a:r>
              <a:rPr lang="en-US" sz="2400" dirty="0" smtClean="0"/>
              <a:t>Vagina</a:t>
            </a:r>
            <a:r>
              <a:rPr lang="ar-IQ" sz="2400" dirty="0" smtClean="0"/>
              <a:t> ) : يمثل </a:t>
            </a:r>
            <a:r>
              <a:rPr lang="ar-IQ" sz="2400" dirty="0"/>
              <a:t>المهبل الجزء الاخير من قناة البيض </a:t>
            </a:r>
            <a:r>
              <a:rPr lang="ar-IQ" sz="2400" dirty="0" smtClean="0"/>
              <a:t>ليصل  </a:t>
            </a:r>
            <a:r>
              <a:rPr lang="ar-IQ" sz="2400" dirty="0"/>
              <a:t>الرحم بفتحه المجمع </a:t>
            </a:r>
            <a:r>
              <a:rPr lang="ar-IQ" sz="2400" dirty="0" err="1" smtClean="0"/>
              <a:t>المشتركه</a:t>
            </a:r>
            <a:r>
              <a:rPr lang="ar-IQ" sz="2400" dirty="0" smtClean="0"/>
              <a:t>. يبلغ </a:t>
            </a:r>
            <a:r>
              <a:rPr lang="ar-IQ" sz="2400" dirty="0"/>
              <a:t>طول المهبل 10سم </a:t>
            </a:r>
            <a:r>
              <a:rPr lang="ar-IQ" sz="2400" dirty="0" smtClean="0"/>
              <a:t>ووظيفته </a:t>
            </a:r>
            <a:r>
              <a:rPr lang="ar-IQ" sz="2400" dirty="0"/>
              <a:t>نقل </a:t>
            </a:r>
            <a:r>
              <a:rPr lang="ar-IQ" sz="2400" dirty="0" err="1"/>
              <a:t>البيضه</a:t>
            </a:r>
            <a:r>
              <a:rPr lang="ar-IQ" sz="2400" dirty="0"/>
              <a:t> </a:t>
            </a:r>
            <a:r>
              <a:rPr lang="ar-IQ" sz="2400" dirty="0" err="1"/>
              <a:t>الكامله</a:t>
            </a:r>
            <a:r>
              <a:rPr lang="ar-IQ" sz="2400" dirty="0"/>
              <a:t> التكوين الى خارج الجسم </a:t>
            </a:r>
            <a:r>
              <a:rPr lang="ar-IQ" sz="2400" dirty="0" err="1"/>
              <a:t>وكذالك</a:t>
            </a:r>
            <a:r>
              <a:rPr lang="ar-IQ" sz="2400" dirty="0"/>
              <a:t> ترسيب ماده </a:t>
            </a:r>
            <a:r>
              <a:rPr lang="ar-IQ" sz="2400" dirty="0" err="1"/>
              <a:t>الكيوتكل</a:t>
            </a:r>
            <a:r>
              <a:rPr lang="ar-IQ" sz="2400" dirty="0"/>
              <a:t> على جدار </a:t>
            </a:r>
            <a:r>
              <a:rPr lang="ar-IQ" sz="2400" dirty="0" smtClean="0"/>
              <a:t>قشره </a:t>
            </a:r>
            <a:r>
              <a:rPr lang="ar-IQ" sz="2400" dirty="0" err="1"/>
              <a:t>البيضه</a:t>
            </a:r>
            <a:r>
              <a:rPr lang="ar-IQ" sz="2400" dirty="0"/>
              <a:t> اثناء مرورها السريع في هذا الجزء من قناة البيض .اضافه الى وظيفه المهبل هذه فان له اهميه كبيره في عمليه </a:t>
            </a:r>
            <a:r>
              <a:rPr lang="ar-IQ" sz="2400" dirty="0" smtClean="0"/>
              <a:t>الاخصاب .</a:t>
            </a:r>
            <a:endParaRPr lang="ar-IQ" sz="2400" dirty="0"/>
          </a:p>
        </p:txBody>
      </p:sp>
    </p:spTree>
    <p:extLst>
      <p:ext uri="{BB962C8B-B14F-4D97-AF65-F5344CB8AC3E}">
        <p14:creationId xmlns:p14="http://schemas.microsoft.com/office/powerpoint/2010/main" val="3588217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 قناة البيض في الدجاج</a:t>
            </a:r>
            <a:endParaRPr lang="ar-IQ"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7417" y="2070304"/>
            <a:ext cx="3429165" cy="4119155"/>
          </a:xfrm>
        </p:spPr>
      </p:pic>
    </p:spTree>
    <p:extLst>
      <p:ext uri="{BB962C8B-B14F-4D97-AF65-F5344CB8AC3E}">
        <p14:creationId xmlns:p14="http://schemas.microsoft.com/office/powerpoint/2010/main" val="1804200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تكوين </a:t>
            </a:r>
            <a:r>
              <a:rPr lang="ar-IQ" dirty="0" smtClean="0"/>
              <a:t>الامشاج</a:t>
            </a:r>
            <a:endParaRPr lang="ar-IQ" dirty="0"/>
          </a:p>
        </p:txBody>
      </p:sp>
      <p:sp>
        <p:nvSpPr>
          <p:cNvPr id="3" name="عنصر نائب للمحتوى 2"/>
          <p:cNvSpPr>
            <a:spLocks noGrp="1"/>
          </p:cNvSpPr>
          <p:nvPr>
            <p:ph idx="1"/>
          </p:nvPr>
        </p:nvSpPr>
        <p:spPr/>
        <p:txBody>
          <a:bodyPr>
            <a:normAutofit/>
          </a:bodyPr>
          <a:lstStyle/>
          <a:p>
            <a:pPr algn="just"/>
            <a:r>
              <a:rPr lang="ar-IQ" sz="2400" dirty="0"/>
              <a:t>ان ظاهرة استمرار الحياة من فرد الى اخر هي </a:t>
            </a:r>
            <a:r>
              <a:rPr lang="ar-IQ" sz="2400" dirty="0" err="1"/>
              <a:t>نتيجه</a:t>
            </a:r>
            <a:r>
              <a:rPr lang="ar-IQ" sz="2400" dirty="0"/>
              <a:t> اتحاد </a:t>
            </a:r>
            <a:r>
              <a:rPr lang="ar-IQ" sz="2400" dirty="0" smtClean="0"/>
              <a:t>الامشاج </a:t>
            </a:r>
            <a:r>
              <a:rPr lang="ar-IQ" sz="2400" dirty="0" err="1"/>
              <a:t>الذكريه</a:t>
            </a:r>
            <a:r>
              <a:rPr lang="ar-IQ" sz="2400" dirty="0"/>
              <a:t> </a:t>
            </a:r>
            <a:r>
              <a:rPr lang="ar-IQ" sz="2400" dirty="0" smtClean="0"/>
              <a:t>والامشاج </a:t>
            </a:r>
            <a:r>
              <a:rPr lang="ar-IQ" sz="2400" dirty="0" err="1"/>
              <a:t>الانثويه</a:t>
            </a:r>
            <a:r>
              <a:rPr lang="ar-IQ" sz="2400" dirty="0"/>
              <a:t> التي </a:t>
            </a:r>
            <a:r>
              <a:rPr lang="ar-IQ" sz="2400" dirty="0" err="1"/>
              <a:t>تنشاء</a:t>
            </a:r>
            <a:r>
              <a:rPr lang="ar-IQ" sz="2400" dirty="0"/>
              <a:t> عنها </a:t>
            </a:r>
            <a:r>
              <a:rPr lang="ar-IQ" sz="2400" dirty="0" err="1"/>
              <a:t>البيضه</a:t>
            </a:r>
            <a:r>
              <a:rPr lang="ar-IQ" sz="2400" dirty="0"/>
              <a:t> </a:t>
            </a:r>
            <a:r>
              <a:rPr lang="ar-IQ" sz="2400" dirty="0" err="1"/>
              <a:t>المخصبه</a:t>
            </a:r>
            <a:r>
              <a:rPr lang="ar-IQ" sz="2400" dirty="0"/>
              <a:t> التي بدورها تتطور الى كائن حي قائم </a:t>
            </a:r>
            <a:r>
              <a:rPr lang="ar-IQ" sz="2400" dirty="0" smtClean="0"/>
              <a:t>بذاته . يسمى </a:t>
            </a:r>
            <a:r>
              <a:rPr lang="ar-IQ" sz="2400" dirty="0"/>
              <a:t>هذا النوع من التكاثر واستمرارية الحياة التكاثر الجنسي كما </a:t>
            </a:r>
            <a:r>
              <a:rPr lang="ar-IQ" sz="2400" dirty="0" err="1"/>
              <a:t>هوشائع</a:t>
            </a:r>
            <a:r>
              <a:rPr lang="ar-IQ" sz="2400" dirty="0"/>
              <a:t> في جميع الاحياء </a:t>
            </a:r>
            <a:r>
              <a:rPr lang="ar-IQ" sz="2400" dirty="0" err="1"/>
              <a:t>الراقيه.ان</a:t>
            </a:r>
            <a:r>
              <a:rPr lang="ar-IQ" sz="2400" dirty="0"/>
              <a:t> كل خليه من خلايا الافراد </a:t>
            </a:r>
            <a:r>
              <a:rPr lang="ar-IQ" sz="2400" dirty="0" err="1"/>
              <a:t>الطبيعين</a:t>
            </a:r>
            <a:r>
              <a:rPr lang="ar-IQ" sz="2400" dirty="0"/>
              <a:t> تحوي عددا ثابتا من ازواج الكروموسومات </a:t>
            </a:r>
            <a:r>
              <a:rPr lang="ar-IQ" sz="2400" dirty="0" err="1"/>
              <a:t>المتماثله</a:t>
            </a:r>
            <a:r>
              <a:rPr lang="ar-IQ" sz="2400" dirty="0"/>
              <a:t> الشكل (عدا كروموسومات الجنس),ولكن ان الفرد </a:t>
            </a:r>
            <a:r>
              <a:rPr lang="ar-IQ" sz="2400" dirty="0" err="1"/>
              <a:t>ينشاء</a:t>
            </a:r>
            <a:r>
              <a:rPr lang="ar-IQ" sz="2400" dirty="0"/>
              <a:t> اصلا من اتحاد </a:t>
            </a:r>
            <a:r>
              <a:rPr lang="ar-IQ" sz="2400" dirty="0" err="1"/>
              <a:t>الخليه</a:t>
            </a:r>
            <a:r>
              <a:rPr lang="ar-IQ" sz="2400" dirty="0"/>
              <a:t> </a:t>
            </a:r>
            <a:r>
              <a:rPr lang="ar-IQ" sz="2400" dirty="0" err="1"/>
              <a:t>التناسليه</a:t>
            </a:r>
            <a:r>
              <a:rPr lang="ar-IQ" sz="2400" dirty="0"/>
              <a:t> </a:t>
            </a:r>
            <a:r>
              <a:rPr lang="ar-IQ" sz="2400" dirty="0" err="1"/>
              <a:t>الذكريه</a:t>
            </a:r>
            <a:r>
              <a:rPr lang="ar-IQ" sz="2400" dirty="0"/>
              <a:t> </a:t>
            </a:r>
            <a:r>
              <a:rPr lang="ar-IQ" sz="2400" dirty="0" err="1"/>
              <a:t>والخليه</a:t>
            </a:r>
            <a:r>
              <a:rPr lang="ar-IQ" sz="2400" dirty="0"/>
              <a:t> </a:t>
            </a:r>
            <a:r>
              <a:rPr lang="ar-IQ" sz="2400" dirty="0" err="1"/>
              <a:t>التناسليه</a:t>
            </a:r>
            <a:r>
              <a:rPr lang="ar-IQ" sz="2400" dirty="0"/>
              <a:t> </a:t>
            </a:r>
            <a:r>
              <a:rPr lang="ar-IQ" sz="2400" dirty="0" err="1"/>
              <a:t>الانثويه</a:t>
            </a:r>
            <a:r>
              <a:rPr lang="ar-IQ" sz="2400" dirty="0"/>
              <a:t> فعليه لابد من حدوث بعض العمليات </a:t>
            </a:r>
            <a:r>
              <a:rPr lang="ar-IQ" sz="2400" dirty="0" err="1"/>
              <a:t>الميكانيكيه</a:t>
            </a:r>
            <a:r>
              <a:rPr lang="ar-IQ" sz="2400" dirty="0"/>
              <a:t> التي تؤدي الى اختزال العدد الاصلي لكروموسومات النوع</a:t>
            </a:r>
            <a:r>
              <a:rPr lang="ar-IQ" sz="2400" dirty="0" smtClean="0"/>
              <a:t>. فيما </a:t>
            </a:r>
            <a:r>
              <a:rPr lang="ar-IQ" sz="2400" dirty="0"/>
              <a:t>يلي شرح موجز عن كيفيه تكوين </a:t>
            </a:r>
            <a:r>
              <a:rPr lang="ar-IQ" sz="2400" dirty="0" smtClean="0"/>
              <a:t>الامشاج </a:t>
            </a:r>
            <a:r>
              <a:rPr lang="ar-IQ" sz="2400" dirty="0"/>
              <a:t>في الطيور.</a:t>
            </a:r>
            <a:endParaRPr lang="en-US" sz="2400" dirty="0"/>
          </a:p>
          <a:p>
            <a:endParaRPr lang="ar-IQ" sz="2400" dirty="0"/>
          </a:p>
        </p:txBody>
      </p:sp>
    </p:spTree>
    <p:extLst>
      <p:ext uri="{BB962C8B-B14F-4D97-AF65-F5344CB8AC3E}">
        <p14:creationId xmlns:p14="http://schemas.microsoft.com/office/powerpoint/2010/main" val="712080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تكوين </a:t>
            </a:r>
            <a:r>
              <a:rPr lang="ar-IQ" dirty="0" smtClean="0"/>
              <a:t>النطف </a:t>
            </a:r>
            <a:r>
              <a:rPr lang="ar-IQ" dirty="0"/>
              <a:t>(</a:t>
            </a:r>
            <a:r>
              <a:rPr lang="en-US" dirty="0" err="1" smtClean="0"/>
              <a:t>spermatogensis</a:t>
            </a:r>
            <a:r>
              <a:rPr lang="ar-IQ" dirty="0" smtClean="0"/>
              <a:t>)</a:t>
            </a:r>
            <a:endParaRPr lang="ar-IQ" dirty="0"/>
          </a:p>
        </p:txBody>
      </p:sp>
      <p:sp>
        <p:nvSpPr>
          <p:cNvPr id="3" name="عنصر نائب للمحتوى 2"/>
          <p:cNvSpPr>
            <a:spLocks noGrp="1"/>
          </p:cNvSpPr>
          <p:nvPr>
            <p:ph idx="1"/>
          </p:nvPr>
        </p:nvSpPr>
        <p:spPr/>
        <p:txBody>
          <a:bodyPr>
            <a:normAutofit/>
          </a:bodyPr>
          <a:lstStyle/>
          <a:p>
            <a:pPr lvl="0" algn="just"/>
            <a:r>
              <a:rPr lang="ar-IQ" sz="2000" dirty="0"/>
              <a:t>تبدا عمليه تكوين </a:t>
            </a:r>
            <a:r>
              <a:rPr lang="ar-IQ" sz="2000" dirty="0" smtClean="0"/>
              <a:t>النطف </a:t>
            </a:r>
            <a:r>
              <a:rPr lang="ar-IQ" sz="2000" dirty="0"/>
              <a:t>في جميع انواع الطيور عند عمر خمس اسابيع بحدوث بعض التغيرات في خلايا الخصيتين حيث تبدا القنوات </a:t>
            </a:r>
            <a:r>
              <a:rPr lang="ar-IQ" sz="2000" dirty="0" err="1"/>
              <a:t>المنويه</a:t>
            </a:r>
            <a:r>
              <a:rPr lang="ar-IQ" sz="2000" dirty="0"/>
              <a:t> </a:t>
            </a:r>
            <a:r>
              <a:rPr lang="ar-IQ" sz="2000" dirty="0" smtClean="0"/>
              <a:t>بتنظيم </a:t>
            </a:r>
            <a:r>
              <a:rPr lang="ar-IQ" sz="2000" dirty="0"/>
              <a:t>نفسها يتبعها عمليه انقسام لا اختزالي للخلايا </a:t>
            </a:r>
            <a:r>
              <a:rPr lang="ar-IQ" sz="2000" dirty="0" err="1" smtClean="0"/>
              <a:t>الجرثوميه</a:t>
            </a:r>
            <a:r>
              <a:rPr lang="en-US" sz="2000" dirty="0" err="1" smtClean="0"/>
              <a:t>Sprmatogonia</a:t>
            </a:r>
            <a:r>
              <a:rPr lang="en-US" sz="2000" dirty="0" smtClean="0"/>
              <a:t> )</a:t>
            </a:r>
            <a:r>
              <a:rPr lang="ar-IQ" sz="2000" dirty="0" smtClean="0"/>
              <a:t> )وهي </a:t>
            </a:r>
            <a:r>
              <a:rPr lang="ar-IQ" sz="2000" dirty="0" err="1"/>
              <a:t>الطبقه</a:t>
            </a:r>
            <a:r>
              <a:rPr lang="ar-IQ" sz="2000" dirty="0"/>
              <a:t> </a:t>
            </a:r>
            <a:r>
              <a:rPr lang="ar-IQ" sz="2000" dirty="0" err="1"/>
              <a:t>القاعديه</a:t>
            </a:r>
            <a:r>
              <a:rPr lang="ar-IQ" sz="2000" dirty="0"/>
              <a:t> للقنوات </a:t>
            </a:r>
            <a:r>
              <a:rPr lang="ar-IQ" sz="2000" dirty="0" err="1"/>
              <a:t>المنويه</a:t>
            </a:r>
            <a:r>
              <a:rPr lang="ar-IQ" sz="2000" dirty="0"/>
              <a:t> حيث ينتج عن هذا الانقسام </a:t>
            </a:r>
            <a:r>
              <a:rPr lang="ar-IQ" sz="2000" dirty="0" smtClean="0"/>
              <a:t>الخلايا </a:t>
            </a:r>
            <a:r>
              <a:rPr lang="ar-IQ" sz="2000" dirty="0" err="1" smtClean="0"/>
              <a:t>المنويه</a:t>
            </a:r>
            <a:r>
              <a:rPr lang="ar-IQ" sz="2000" dirty="0" smtClean="0"/>
              <a:t> </a:t>
            </a:r>
            <a:r>
              <a:rPr lang="ar-IQ" sz="2000" dirty="0" err="1" smtClean="0"/>
              <a:t>الاوليه</a:t>
            </a:r>
            <a:r>
              <a:rPr lang="en-US" sz="2000" dirty="0" smtClean="0"/>
              <a:t>Primary spermatocytes )</a:t>
            </a:r>
            <a:r>
              <a:rPr lang="ar-IQ" sz="2000" dirty="0" smtClean="0"/>
              <a:t>)التي </a:t>
            </a:r>
            <a:r>
              <a:rPr lang="ar-IQ" sz="2000" dirty="0"/>
              <a:t>يستغرق تكوينها 8-10ايام.تبدا كل خليه </a:t>
            </a:r>
            <a:r>
              <a:rPr lang="ar-IQ" sz="2000" dirty="0" smtClean="0"/>
              <a:t>منويه </a:t>
            </a:r>
            <a:r>
              <a:rPr lang="ar-IQ" sz="2000" dirty="0"/>
              <a:t>اوليه ,وعندها تكون الطيور بعمر </a:t>
            </a:r>
            <a:r>
              <a:rPr lang="ar-IQ" sz="2000" dirty="0" smtClean="0"/>
              <a:t>9 أسابيع بالانقسام </a:t>
            </a:r>
            <a:r>
              <a:rPr lang="ar-IQ" sz="2000" dirty="0"/>
              <a:t>الاختزالي لتكون خليتين تحوي كل منها نصف العدد الاصلي للكروموسومات وتسمى هذه الخلايا </a:t>
            </a:r>
            <a:r>
              <a:rPr lang="ar-IQ" sz="2000" dirty="0" err="1" smtClean="0"/>
              <a:t>بالخالايا</a:t>
            </a:r>
            <a:r>
              <a:rPr lang="ar-IQ" sz="2000" dirty="0" smtClean="0"/>
              <a:t> </a:t>
            </a:r>
            <a:r>
              <a:rPr lang="ar-IQ" sz="2000" dirty="0" err="1" smtClean="0"/>
              <a:t>الثانويه</a:t>
            </a:r>
            <a:r>
              <a:rPr lang="ar-IQ" sz="2000" dirty="0" smtClean="0"/>
              <a:t> (</a:t>
            </a:r>
            <a:r>
              <a:rPr lang="en-US" sz="2000" dirty="0" smtClean="0"/>
              <a:t>spermatocytes</a:t>
            </a:r>
            <a:r>
              <a:rPr lang="ar-IQ" sz="2000" dirty="0" smtClean="0"/>
              <a:t> </a:t>
            </a:r>
            <a:r>
              <a:rPr lang="en-US" sz="2000" dirty="0" smtClean="0"/>
              <a:t>Secondary</a:t>
            </a:r>
            <a:r>
              <a:rPr lang="ar-IQ" sz="2000" dirty="0" smtClean="0"/>
              <a:t>).وعندما </a:t>
            </a:r>
            <a:r>
              <a:rPr lang="ar-IQ" sz="2000" dirty="0"/>
              <a:t>تصل الطيور الى عمر 12اسبوع </a:t>
            </a:r>
            <a:r>
              <a:rPr lang="ar-IQ" sz="2000" dirty="0" err="1"/>
              <a:t>تبداء</a:t>
            </a:r>
            <a:r>
              <a:rPr lang="ar-IQ" sz="2000" dirty="0"/>
              <a:t> الخلايا </a:t>
            </a:r>
            <a:r>
              <a:rPr lang="ar-IQ" sz="2000" dirty="0" err="1"/>
              <a:t>الجرثوميه</a:t>
            </a:r>
            <a:r>
              <a:rPr lang="ar-IQ" sz="2000" dirty="0"/>
              <a:t> </a:t>
            </a:r>
            <a:r>
              <a:rPr lang="ar-IQ" sz="2000" dirty="0" err="1"/>
              <a:t>الثانويه</a:t>
            </a:r>
            <a:r>
              <a:rPr lang="ar-IQ" sz="2000" dirty="0"/>
              <a:t> بالانقسام الاعتيادي لتعطي كل منها خليتين من خلايا الحيوانات </a:t>
            </a:r>
            <a:r>
              <a:rPr lang="ar-IQ" sz="2000" dirty="0" err="1"/>
              <a:t>المنويه</a:t>
            </a:r>
            <a:r>
              <a:rPr lang="ar-IQ" sz="2000" dirty="0"/>
              <a:t> غير الناضج </a:t>
            </a:r>
            <a:r>
              <a:rPr lang="ar-IQ" sz="2000" dirty="0" smtClean="0"/>
              <a:t>هي </a:t>
            </a:r>
            <a:r>
              <a:rPr lang="ar-IQ" sz="2000" dirty="0" err="1"/>
              <a:t>السبيرماتيدات</a:t>
            </a:r>
            <a:r>
              <a:rPr lang="ar-IQ" sz="2000" dirty="0"/>
              <a:t> </a:t>
            </a:r>
            <a:r>
              <a:rPr lang="ar-IQ" sz="2000" dirty="0" smtClean="0"/>
              <a:t>(</a:t>
            </a:r>
            <a:r>
              <a:rPr lang="en-US" sz="2000" dirty="0" smtClean="0"/>
              <a:t>(Spermatids </a:t>
            </a:r>
            <a:r>
              <a:rPr lang="ar-IQ" sz="2000" dirty="0"/>
              <a:t>لتنمو وتتطور عند البلوغ الجنسي الى </a:t>
            </a:r>
            <a:r>
              <a:rPr lang="ar-IQ" sz="2000" dirty="0" smtClean="0"/>
              <a:t>نطف ناضجه( </a:t>
            </a:r>
            <a:r>
              <a:rPr lang="en-US" sz="2000" dirty="0" smtClean="0"/>
              <a:t>(Spermatozoa</a:t>
            </a:r>
            <a:r>
              <a:rPr lang="ar-IQ" sz="2000" dirty="0"/>
              <a:t>.</a:t>
            </a:r>
            <a:endParaRPr lang="en-US" sz="2000" dirty="0"/>
          </a:p>
          <a:p>
            <a:pPr algn="just"/>
            <a:r>
              <a:rPr lang="ar-IQ" sz="2000" dirty="0"/>
              <a:t>يلاحظ من تتبع عمليه تكوين </a:t>
            </a:r>
            <a:r>
              <a:rPr lang="ar-IQ" sz="2000" dirty="0" smtClean="0"/>
              <a:t>النطف </a:t>
            </a:r>
            <a:r>
              <a:rPr lang="ar-IQ" sz="2000" dirty="0"/>
              <a:t>ان كل خليه منويه اوليه يشاء عنها اربع كميات ذكريه ناضجه.</a:t>
            </a:r>
            <a:endParaRPr lang="en-US" sz="2000" dirty="0"/>
          </a:p>
          <a:p>
            <a:endParaRPr lang="ar-IQ" sz="2000" dirty="0"/>
          </a:p>
        </p:txBody>
      </p:sp>
    </p:spTree>
    <p:extLst>
      <p:ext uri="{BB962C8B-B14F-4D97-AF65-F5344CB8AC3E}">
        <p14:creationId xmlns:p14="http://schemas.microsoft.com/office/powerpoint/2010/main" val="131941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الجهاز </a:t>
            </a:r>
            <a:r>
              <a:rPr lang="ar-IQ" dirty="0"/>
              <a:t>التناسلي الذكري</a:t>
            </a:r>
          </a:p>
        </p:txBody>
      </p:sp>
      <p:sp>
        <p:nvSpPr>
          <p:cNvPr id="3" name="عنصر نائب للمحتوى 2"/>
          <p:cNvSpPr>
            <a:spLocks noGrp="1"/>
          </p:cNvSpPr>
          <p:nvPr>
            <p:ph idx="1"/>
          </p:nvPr>
        </p:nvSpPr>
        <p:spPr/>
        <p:txBody>
          <a:bodyPr/>
          <a:lstStyle/>
          <a:p>
            <a:r>
              <a:rPr lang="ar-IQ" sz="2400" dirty="0"/>
              <a:t>يتكون الجهاز التناسلي في ذكور الطيور </a:t>
            </a:r>
            <a:r>
              <a:rPr lang="ar-IQ" sz="2400" dirty="0" smtClean="0"/>
              <a:t>من :</a:t>
            </a:r>
            <a:endParaRPr lang="ar-IQ" sz="2400" dirty="0"/>
          </a:p>
          <a:p>
            <a:endParaRPr lang="ar-IQ" dirty="0" smtClean="0"/>
          </a:p>
          <a:p>
            <a:endParaRPr lang="ar-IQ" dirty="0"/>
          </a:p>
          <a:p>
            <a:endParaRPr lang="ar-IQ" dirty="0" smtClean="0"/>
          </a:p>
          <a:p>
            <a:r>
              <a:rPr lang="ar-IQ" dirty="0" smtClean="0"/>
              <a:t>             </a:t>
            </a:r>
          </a:p>
          <a:p>
            <a:r>
              <a:rPr lang="ar-IQ" dirty="0" smtClean="0"/>
              <a:t> </a:t>
            </a:r>
            <a:r>
              <a:rPr lang="ar-IQ" sz="3200" dirty="0" smtClean="0"/>
              <a:t>الخصيتين             الأوعية الناقلة للحيامن</a:t>
            </a:r>
          </a:p>
          <a:p>
            <a:r>
              <a:rPr lang="en-US" sz="3200" dirty="0" smtClean="0"/>
              <a:t>Testis )</a:t>
            </a:r>
            <a:r>
              <a:rPr lang="ar-IQ" sz="3200" dirty="0" smtClean="0"/>
              <a:t> )              ( </a:t>
            </a:r>
            <a:r>
              <a:rPr lang="en-US" sz="3200" dirty="0" smtClean="0"/>
              <a:t>Vasa </a:t>
            </a:r>
            <a:r>
              <a:rPr lang="en-US" sz="3200" dirty="0" err="1" smtClean="0"/>
              <a:t>deferentia</a:t>
            </a:r>
            <a:r>
              <a:rPr lang="ar-IQ" sz="3200" dirty="0" smtClean="0"/>
              <a:t>)</a:t>
            </a:r>
            <a:endParaRPr lang="en-US" sz="3200" dirty="0"/>
          </a:p>
        </p:txBody>
      </p:sp>
      <p:sp>
        <p:nvSpPr>
          <p:cNvPr id="4" name="سهم للأسفل 3"/>
          <p:cNvSpPr/>
          <p:nvPr/>
        </p:nvSpPr>
        <p:spPr>
          <a:xfrm>
            <a:off x="3563888" y="271029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سهم للأسفل 4"/>
          <p:cNvSpPr/>
          <p:nvPr/>
        </p:nvSpPr>
        <p:spPr>
          <a:xfrm>
            <a:off x="6982174" y="265176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056636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شكل النطفة في الديكة</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025" y="3458369"/>
            <a:ext cx="3409950" cy="1343025"/>
          </a:xfrm>
        </p:spPr>
      </p:pic>
    </p:spTree>
    <p:extLst>
      <p:ext uri="{BB962C8B-B14F-4D97-AF65-F5344CB8AC3E}">
        <p14:creationId xmlns:p14="http://schemas.microsoft.com/office/powerpoint/2010/main" val="938626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520" y="1935163"/>
            <a:ext cx="3784959" cy="4389437"/>
          </a:xfrm>
        </p:spPr>
      </p:pic>
    </p:spTree>
    <p:extLst>
      <p:ext uri="{BB962C8B-B14F-4D97-AF65-F5344CB8AC3E}">
        <p14:creationId xmlns:p14="http://schemas.microsoft.com/office/powerpoint/2010/main" val="2678777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916832"/>
            <a:ext cx="8208912" cy="4536504"/>
          </a:xfrm>
        </p:spPr>
      </p:pic>
    </p:spTree>
    <p:extLst>
      <p:ext uri="{BB962C8B-B14F-4D97-AF65-F5344CB8AC3E}">
        <p14:creationId xmlns:p14="http://schemas.microsoft.com/office/powerpoint/2010/main" val="1746764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تكوين البويضات (</a:t>
            </a:r>
            <a:r>
              <a:rPr lang="en-US" dirty="0"/>
              <a:t>Oogenesis</a:t>
            </a:r>
            <a:r>
              <a:rPr lang="ar-IQ" dirty="0"/>
              <a:t> )</a:t>
            </a:r>
          </a:p>
        </p:txBody>
      </p:sp>
      <p:sp>
        <p:nvSpPr>
          <p:cNvPr id="3" name="عنصر نائب للمحتوى 2"/>
          <p:cNvSpPr>
            <a:spLocks noGrp="1"/>
          </p:cNvSpPr>
          <p:nvPr>
            <p:ph idx="1"/>
          </p:nvPr>
        </p:nvSpPr>
        <p:spPr/>
        <p:txBody>
          <a:bodyPr>
            <a:normAutofit fontScale="92500" lnSpcReduction="20000"/>
          </a:bodyPr>
          <a:lstStyle/>
          <a:p>
            <a:pPr lvl="0" algn="just"/>
            <a:r>
              <a:rPr lang="ar-IQ" sz="2400" dirty="0"/>
              <a:t>ان عمليه تكوين البويضات هي عمليه </a:t>
            </a:r>
            <a:r>
              <a:rPr lang="ar-IQ" sz="2400" dirty="0" smtClean="0"/>
              <a:t>مشابه </a:t>
            </a:r>
            <a:r>
              <a:rPr lang="ar-IQ" sz="2400" dirty="0"/>
              <a:t>لتلك التي تتكون فيها </a:t>
            </a:r>
            <a:r>
              <a:rPr lang="ar-IQ" sz="2400" dirty="0" smtClean="0"/>
              <a:t>النطف </a:t>
            </a:r>
            <a:r>
              <a:rPr lang="ar-IQ" sz="2400" dirty="0"/>
              <a:t>من ناحيه ميكانيكيه الانقسامات ولكنها تختلف في محصلتها </a:t>
            </a:r>
            <a:r>
              <a:rPr lang="ar-IQ" sz="2400" dirty="0" err="1"/>
              <a:t>النهائيه</a:t>
            </a:r>
            <a:r>
              <a:rPr lang="ar-IQ" sz="2400" dirty="0"/>
              <a:t> </a:t>
            </a:r>
            <a:r>
              <a:rPr lang="ar-IQ" sz="2400" dirty="0" err="1"/>
              <a:t>بالنسبه</a:t>
            </a:r>
            <a:r>
              <a:rPr lang="ar-IQ" sz="2400" dirty="0"/>
              <a:t> لعدد </a:t>
            </a:r>
            <a:r>
              <a:rPr lang="ar-IQ" sz="2400" dirty="0" smtClean="0"/>
              <a:t>الامشاج </a:t>
            </a:r>
            <a:r>
              <a:rPr lang="ar-IQ" sz="2400" dirty="0" err="1"/>
              <a:t>المتكونه</a:t>
            </a:r>
            <a:r>
              <a:rPr lang="ar-IQ" sz="2400" dirty="0"/>
              <a:t>.</a:t>
            </a:r>
            <a:endParaRPr lang="en-US" sz="2400" dirty="0"/>
          </a:p>
          <a:p>
            <a:pPr algn="just"/>
            <a:r>
              <a:rPr lang="ar-IQ" sz="2400" dirty="0"/>
              <a:t>عندما يكون الجنين الانثوي بعمر 11يوما تبدا الخلايا </a:t>
            </a:r>
            <a:r>
              <a:rPr lang="ar-IQ" sz="2400" dirty="0" err="1"/>
              <a:t>الجرثوميه</a:t>
            </a:r>
            <a:r>
              <a:rPr lang="ar-IQ" sz="2400" dirty="0"/>
              <a:t> في المبيض بالانقسام الاعتيادي لتكون البيوض </a:t>
            </a:r>
            <a:r>
              <a:rPr lang="ar-IQ" sz="2400" dirty="0" err="1"/>
              <a:t>الاميه</a:t>
            </a:r>
            <a:r>
              <a:rPr lang="ar-IQ" sz="2400" dirty="0"/>
              <a:t> </a:t>
            </a:r>
            <a:r>
              <a:rPr lang="en-US" sz="2400" dirty="0" err="1" smtClean="0"/>
              <a:t>Oogonia</a:t>
            </a:r>
            <a:r>
              <a:rPr lang="ar-IQ" sz="2400" dirty="0"/>
              <a:t>التي بدورها تنمو وتكبر بالحجم </a:t>
            </a:r>
            <a:r>
              <a:rPr lang="ar-IQ" sz="2400" dirty="0" err="1"/>
              <a:t>كنتيجه</a:t>
            </a:r>
            <a:r>
              <a:rPr lang="ar-IQ" sz="2400" dirty="0"/>
              <a:t> لترسيب المواد </a:t>
            </a:r>
            <a:r>
              <a:rPr lang="ar-IQ" sz="2400" dirty="0" err="1"/>
              <a:t>الغذائيه</a:t>
            </a:r>
            <a:r>
              <a:rPr lang="ar-IQ" sz="2400" dirty="0"/>
              <a:t> </a:t>
            </a:r>
            <a:r>
              <a:rPr lang="ar-IQ" sz="2400" dirty="0" smtClean="0"/>
              <a:t>مكونه </a:t>
            </a:r>
            <a:r>
              <a:rPr lang="ar-IQ" sz="2400" dirty="0"/>
              <a:t>البيوض </a:t>
            </a:r>
            <a:r>
              <a:rPr lang="ar-IQ" sz="2400" dirty="0" err="1" smtClean="0"/>
              <a:t>الاوليه</a:t>
            </a:r>
            <a:r>
              <a:rPr lang="ar-IQ" sz="2400" dirty="0" smtClean="0"/>
              <a:t> (</a:t>
            </a:r>
            <a:r>
              <a:rPr lang="en-US" sz="2400" dirty="0" smtClean="0"/>
              <a:t>Primary Oocytes</a:t>
            </a:r>
            <a:r>
              <a:rPr lang="ar-IQ" sz="2400" dirty="0" smtClean="0"/>
              <a:t> ) التي </a:t>
            </a:r>
            <a:r>
              <a:rPr lang="ar-IQ" sz="2400" dirty="0"/>
              <a:t>تحوي العدد المزدوج للكروموسومات.</a:t>
            </a:r>
            <a:endParaRPr lang="en-US" sz="2400" dirty="0"/>
          </a:p>
          <a:p>
            <a:pPr algn="just"/>
            <a:r>
              <a:rPr lang="ar-IQ" sz="2400" dirty="0"/>
              <a:t>بعد هذه </a:t>
            </a:r>
            <a:r>
              <a:rPr lang="ar-IQ" sz="2400" dirty="0" err="1"/>
              <a:t>المرحله</a:t>
            </a:r>
            <a:r>
              <a:rPr lang="ar-IQ" sz="2400" dirty="0"/>
              <a:t> تبدا كل بيضه اوليه انقساما اختزاليا لينتج عنها بيضه ثانويه </a:t>
            </a:r>
            <a:r>
              <a:rPr lang="ar-IQ" sz="2400" dirty="0" smtClean="0"/>
              <a:t> (</a:t>
            </a:r>
            <a:r>
              <a:rPr lang="en-US" sz="2400" dirty="0" err="1" smtClean="0"/>
              <a:t>Secondry</a:t>
            </a:r>
            <a:r>
              <a:rPr lang="en-US" sz="2400" dirty="0" smtClean="0"/>
              <a:t> Oocytes</a:t>
            </a:r>
            <a:r>
              <a:rPr lang="ar-IQ" sz="2400" dirty="0" smtClean="0"/>
              <a:t> )وجسم </a:t>
            </a:r>
            <a:r>
              <a:rPr lang="ar-IQ" sz="2400" dirty="0"/>
              <a:t>قطبي اول</a:t>
            </a:r>
            <a:r>
              <a:rPr lang="en-US" sz="2400" dirty="0"/>
              <a:t>  </a:t>
            </a:r>
            <a:r>
              <a:rPr lang="en-US" sz="2400" dirty="0" smtClean="0"/>
              <a:t>( First </a:t>
            </a:r>
            <a:r>
              <a:rPr lang="en-US" sz="2400" dirty="0"/>
              <a:t>polar </a:t>
            </a:r>
            <a:r>
              <a:rPr lang="en-US" sz="2400" dirty="0" smtClean="0"/>
              <a:t>body)</a:t>
            </a:r>
            <a:r>
              <a:rPr lang="ar-IQ" sz="2400" dirty="0" smtClean="0"/>
              <a:t>ثم </a:t>
            </a:r>
            <a:r>
              <a:rPr lang="ar-IQ" sz="2400" dirty="0"/>
              <a:t>يحدث وان تنقسم كل بيضه ثانويه انقساما اعتياديا لتنتج بيضه ثانيه وجسم قطبي اخر </a:t>
            </a:r>
            <a:r>
              <a:rPr lang="ar-IQ" sz="2400" dirty="0" smtClean="0"/>
              <a:t>وكذلك </a:t>
            </a:r>
            <a:r>
              <a:rPr lang="ar-IQ" sz="2400" dirty="0"/>
              <a:t>ينقسم الجسم القطبي الاول لينتج عنه جسمين قطبيين وتسمى هذه الاجسام </a:t>
            </a:r>
            <a:r>
              <a:rPr lang="ar-IQ" sz="2400" dirty="0" err="1"/>
              <a:t>القطبيه</a:t>
            </a:r>
            <a:r>
              <a:rPr lang="ar-IQ" sz="2400" dirty="0"/>
              <a:t> </a:t>
            </a:r>
            <a:r>
              <a:rPr lang="ar-IQ" sz="2400" dirty="0" err="1"/>
              <a:t>بالاجسام</a:t>
            </a:r>
            <a:r>
              <a:rPr lang="ar-IQ" sz="2400" dirty="0"/>
              <a:t> </a:t>
            </a:r>
            <a:r>
              <a:rPr lang="ar-IQ" sz="2400" dirty="0" err="1"/>
              <a:t>الثانيه</a:t>
            </a:r>
            <a:r>
              <a:rPr lang="ar-IQ" sz="2400" dirty="0"/>
              <a:t> </a:t>
            </a:r>
            <a:r>
              <a:rPr lang="en-US" sz="2400" dirty="0" smtClean="0"/>
              <a:t>  </a:t>
            </a:r>
            <a:r>
              <a:rPr lang="ar-IQ" sz="2400" dirty="0" smtClean="0"/>
              <a:t>(</a:t>
            </a:r>
            <a:r>
              <a:rPr lang="en-US" sz="2400" dirty="0" smtClean="0"/>
              <a:t>Second polar body</a:t>
            </a:r>
            <a:r>
              <a:rPr lang="ar-IQ" sz="2400" dirty="0" smtClean="0"/>
              <a:t>).تحوي </a:t>
            </a:r>
            <a:r>
              <a:rPr lang="ar-IQ" sz="2400" dirty="0"/>
              <a:t>الاجسام </a:t>
            </a:r>
            <a:r>
              <a:rPr lang="ar-IQ" sz="2400" dirty="0" err="1"/>
              <a:t>القطبيه</a:t>
            </a:r>
            <a:r>
              <a:rPr lang="ar-IQ" sz="2400" dirty="0"/>
              <a:t> </a:t>
            </a:r>
            <a:r>
              <a:rPr lang="ar-IQ" sz="2400" dirty="0" err="1"/>
              <a:t>الثلاثه</a:t>
            </a:r>
            <a:r>
              <a:rPr lang="ar-IQ" sz="2400" dirty="0"/>
              <a:t> كميات قليله من </a:t>
            </a:r>
            <a:r>
              <a:rPr lang="ar-IQ" sz="2400" dirty="0" err="1"/>
              <a:t>السايتوبلازم</a:t>
            </a:r>
            <a:r>
              <a:rPr lang="ar-IQ" sz="2400" dirty="0"/>
              <a:t> ويكون مصيرها الامتصاص من قبل الجسم .وبهذا يلاحظ تكوين بيضه ثانويه واحده من انقسام كل بيضه اوليه</a:t>
            </a:r>
            <a:r>
              <a:rPr lang="ar-IQ" sz="2400" dirty="0" smtClean="0"/>
              <a:t>. والمخطط </a:t>
            </a:r>
            <a:r>
              <a:rPr lang="ar-IQ" sz="2400" dirty="0"/>
              <a:t>التالي يبين </a:t>
            </a:r>
            <a:r>
              <a:rPr lang="ar-IQ" sz="2400" dirty="0" smtClean="0"/>
              <a:t>كيفية </a:t>
            </a:r>
            <a:r>
              <a:rPr lang="ar-IQ" sz="2400" dirty="0"/>
              <a:t>حدوث تكوين </a:t>
            </a:r>
            <a:r>
              <a:rPr lang="ar-IQ" sz="2400" dirty="0" smtClean="0"/>
              <a:t>الامشاج </a:t>
            </a:r>
            <a:r>
              <a:rPr lang="ar-IQ" sz="2400" dirty="0" err="1"/>
              <a:t>الذكريه</a:t>
            </a:r>
            <a:r>
              <a:rPr lang="ar-IQ" sz="2400" dirty="0"/>
              <a:t> </a:t>
            </a:r>
            <a:r>
              <a:rPr lang="ar-IQ" sz="2400" dirty="0" err="1"/>
              <a:t>والانثويه</a:t>
            </a:r>
            <a:r>
              <a:rPr lang="ar-IQ" sz="2400" dirty="0"/>
              <a:t> في </a:t>
            </a:r>
            <a:r>
              <a:rPr lang="ar-IQ" sz="2400" dirty="0" smtClean="0"/>
              <a:t>الطيور الداجنة .</a:t>
            </a:r>
            <a:endParaRPr lang="ar-IQ" sz="2400" dirty="0"/>
          </a:p>
        </p:txBody>
      </p:sp>
    </p:spTree>
    <p:extLst>
      <p:ext uri="{BB962C8B-B14F-4D97-AF65-F5344CB8AC3E}">
        <p14:creationId xmlns:p14="http://schemas.microsoft.com/office/powerpoint/2010/main" val="1728283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10656"/>
            <a:ext cx="4267200" cy="2838450"/>
          </a:xfrm>
        </p:spPr>
      </p:pic>
    </p:spTree>
    <p:extLst>
      <p:ext uri="{BB962C8B-B14F-4D97-AF65-F5344CB8AC3E}">
        <p14:creationId xmlns:p14="http://schemas.microsoft.com/office/powerpoint/2010/main" val="3924929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عملية تكوين البويضة</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6551" y="1935163"/>
            <a:ext cx="3670898" cy="4389437"/>
          </a:xfrm>
        </p:spPr>
      </p:pic>
    </p:spTree>
    <p:extLst>
      <p:ext uri="{BB962C8B-B14F-4D97-AF65-F5344CB8AC3E}">
        <p14:creationId xmlns:p14="http://schemas.microsoft.com/office/powerpoint/2010/main" val="2473523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الاخصاب (</a:t>
            </a:r>
            <a:r>
              <a:rPr lang="en-US" dirty="0"/>
              <a:t>Fertilization</a:t>
            </a:r>
            <a:r>
              <a:rPr lang="ar-IQ" dirty="0"/>
              <a:t> )</a:t>
            </a:r>
          </a:p>
        </p:txBody>
      </p:sp>
      <p:sp>
        <p:nvSpPr>
          <p:cNvPr id="3" name="عنصر نائب للمحتوى 2"/>
          <p:cNvSpPr>
            <a:spLocks noGrp="1"/>
          </p:cNvSpPr>
          <p:nvPr>
            <p:ph idx="1"/>
          </p:nvPr>
        </p:nvSpPr>
        <p:spPr/>
        <p:txBody>
          <a:bodyPr>
            <a:normAutofit/>
          </a:bodyPr>
          <a:lstStyle/>
          <a:p>
            <a:pPr algn="just"/>
            <a:r>
              <a:rPr lang="ar-IQ" sz="2400" dirty="0"/>
              <a:t>ان السائل المنوي يوضع في </a:t>
            </a:r>
            <a:r>
              <a:rPr lang="ar-IQ" sz="2400" dirty="0" err="1"/>
              <a:t>الفتحه</a:t>
            </a:r>
            <a:r>
              <a:rPr lang="ar-IQ" sz="2400" dirty="0"/>
              <a:t> </a:t>
            </a:r>
            <a:r>
              <a:rPr lang="ar-IQ" sz="2400" dirty="0" err="1"/>
              <a:t>المؤديه</a:t>
            </a:r>
            <a:r>
              <a:rPr lang="ar-IQ" sz="2400" dirty="0"/>
              <a:t> للقناة </a:t>
            </a:r>
            <a:r>
              <a:rPr lang="ar-IQ" sz="2400" dirty="0" err="1"/>
              <a:t>التناسليه</a:t>
            </a:r>
            <a:r>
              <a:rPr lang="ar-IQ" sz="2400" dirty="0"/>
              <a:t> المسماة</a:t>
            </a:r>
            <a:r>
              <a:rPr lang="en-US" sz="2400" dirty="0" err="1" smtClean="0"/>
              <a:t>proctrodaem</a:t>
            </a:r>
            <a:r>
              <a:rPr lang="en-US" sz="2400" dirty="0" smtClean="0"/>
              <a:t>) </a:t>
            </a:r>
            <a:r>
              <a:rPr lang="ar-IQ" sz="2400" dirty="0" smtClean="0"/>
              <a:t> )سواء </a:t>
            </a:r>
            <a:r>
              <a:rPr lang="ar-IQ" sz="2400" dirty="0"/>
              <a:t>كان التلقيح طبيعيا او </a:t>
            </a:r>
            <a:r>
              <a:rPr lang="ar-IQ" sz="2400" dirty="0" smtClean="0"/>
              <a:t>صناعيا . في </a:t>
            </a:r>
            <a:r>
              <a:rPr lang="ar-IQ" sz="2400" dirty="0"/>
              <a:t>الطيور </a:t>
            </a:r>
            <a:r>
              <a:rPr lang="ar-IQ" sz="2400" dirty="0" smtClean="0"/>
              <a:t>الداجنة , تستطيع </a:t>
            </a:r>
            <a:r>
              <a:rPr lang="ar-IQ" sz="2400" dirty="0"/>
              <a:t>الانثى </a:t>
            </a:r>
            <a:r>
              <a:rPr lang="ar-IQ" sz="2400" dirty="0" smtClean="0"/>
              <a:t>الملقحة </a:t>
            </a:r>
            <a:r>
              <a:rPr lang="ar-IQ" sz="2400" dirty="0"/>
              <a:t>مره واحده يوميا ان تعطي بيضا مخصبا </a:t>
            </a:r>
            <a:r>
              <a:rPr lang="ar-IQ" sz="2400" dirty="0" smtClean="0"/>
              <a:t>لمدة </a:t>
            </a:r>
            <a:r>
              <a:rPr lang="ar-IQ" sz="2400" dirty="0"/>
              <a:t>تتراوح بين 7-15يوما حسب نوع الطيور .استنادا الى هذه </a:t>
            </a:r>
            <a:r>
              <a:rPr lang="ar-IQ" sz="2400" dirty="0" err="1"/>
              <a:t>الحقيقه</a:t>
            </a:r>
            <a:r>
              <a:rPr lang="ar-IQ" sz="2400" dirty="0"/>
              <a:t> فلابد من وجود مخزن للسائل المنوي تنطلق منه مجموعه من </a:t>
            </a:r>
            <a:r>
              <a:rPr lang="ar-IQ" sz="2400" dirty="0" smtClean="0"/>
              <a:t>النطف </a:t>
            </a:r>
            <a:r>
              <a:rPr lang="ar-IQ" sz="2400" dirty="0"/>
              <a:t>لتلقح البيض المتحرر من المبيض خلال هذه </a:t>
            </a:r>
            <a:r>
              <a:rPr lang="ar-IQ" sz="2400" dirty="0" smtClean="0"/>
              <a:t>المدة </a:t>
            </a:r>
            <a:r>
              <a:rPr lang="ar-IQ" sz="2400" dirty="0"/>
              <a:t>.وقد كشفت الدراسات </a:t>
            </a:r>
            <a:r>
              <a:rPr lang="ar-IQ" sz="2400" dirty="0" err="1"/>
              <a:t>التشريحيه</a:t>
            </a:r>
            <a:r>
              <a:rPr lang="ar-IQ" sz="2400" dirty="0"/>
              <a:t> للقناة </a:t>
            </a:r>
            <a:r>
              <a:rPr lang="ar-IQ" sz="2400" dirty="0" err="1"/>
              <a:t>التناسليه</a:t>
            </a:r>
            <a:r>
              <a:rPr lang="ar-IQ" sz="2400" dirty="0"/>
              <a:t> عن وجود بعض التجاويف </a:t>
            </a:r>
            <a:r>
              <a:rPr lang="ar-IQ" sz="2400" dirty="0" err="1"/>
              <a:t>المغلقه</a:t>
            </a:r>
            <a:r>
              <a:rPr lang="ar-IQ" sz="2400" dirty="0"/>
              <a:t> </a:t>
            </a:r>
            <a:r>
              <a:rPr lang="ar-IQ" sz="2400" dirty="0" err="1"/>
              <a:t>النهايه</a:t>
            </a:r>
            <a:r>
              <a:rPr lang="ar-IQ" sz="2400" dirty="0"/>
              <a:t> في منطقه التقاء الرحم والمهبل </a:t>
            </a:r>
            <a:r>
              <a:rPr lang="ar-IQ" sz="2400" dirty="0" err="1"/>
              <a:t>والمملؤه</a:t>
            </a:r>
            <a:r>
              <a:rPr lang="ar-IQ" sz="2400" dirty="0"/>
              <a:t> </a:t>
            </a:r>
            <a:r>
              <a:rPr lang="ar-IQ" sz="2400" dirty="0" smtClean="0"/>
              <a:t>بالنطف </a:t>
            </a:r>
            <a:r>
              <a:rPr lang="ar-IQ" sz="2400" dirty="0"/>
              <a:t>في الدجاج </a:t>
            </a:r>
            <a:r>
              <a:rPr lang="ar-IQ" sz="2400" dirty="0" smtClean="0"/>
              <a:t>الملقح </a:t>
            </a:r>
            <a:r>
              <a:rPr lang="ar-IQ" sz="2400" dirty="0"/>
              <a:t>وتسمى هذه </a:t>
            </a:r>
            <a:r>
              <a:rPr lang="ar-IQ" sz="2400" dirty="0" smtClean="0"/>
              <a:t>التجاويف </a:t>
            </a:r>
            <a:r>
              <a:rPr lang="en-US" sz="2400" dirty="0" smtClean="0"/>
              <a:t>crypts</a:t>
            </a:r>
            <a:r>
              <a:rPr lang="ar-IQ" sz="2400" dirty="0"/>
              <a:t>. لوحظ بواسطه </a:t>
            </a:r>
            <a:r>
              <a:rPr lang="ar-IQ" sz="2400" dirty="0" smtClean="0"/>
              <a:t>المجهر </a:t>
            </a:r>
            <a:r>
              <a:rPr lang="ar-IQ" sz="2400" dirty="0"/>
              <a:t>الالكتروني ان هذه التجاويف </a:t>
            </a:r>
            <a:r>
              <a:rPr lang="ar-IQ" sz="2400" dirty="0" err="1"/>
              <a:t>الدقيقه</a:t>
            </a:r>
            <a:r>
              <a:rPr lang="ar-IQ" sz="2400" dirty="0"/>
              <a:t> مزوده في مقدمتها </a:t>
            </a:r>
            <a:r>
              <a:rPr lang="ar-IQ" sz="2400" dirty="0" err="1"/>
              <a:t>باهداب</a:t>
            </a:r>
            <a:r>
              <a:rPr lang="ar-IQ" sz="2400" dirty="0"/>
              <a:t> </a:t>
            </a:r>
            <a:r>
              <a:rPr lang="ar-IQ" sz="2400" dirty="0" err="1"/>
              <a:t>متحركه</a:t>
            </a:r>
            <a:r>
              <a:rPr lang="ar-IQ" sz="2400" dirty="0"/>
              <a:t> يعتقد انها تفيد في انتخاب </a:t>
            </a:r>
            <a:r>
              <a:rPr lang="ar-IQ" sz="2400" dirty="0" smtClean="0"/>
              <a:t>النطف </a:t>
            </a:r>
            <a:r>
              <a:rPr lang="ar-IQ" sz="2400" dirty="0" err="1"/>
              <a:t>الجيده</a:t>
            </a:r>
            <a:r>
              <a:rPr lang="ar-IQ" sz="2400" dirty="0"/>
              <a:t> لتلقيح </a:t>
            </a:r>
            <a:r>
              <a:rPr lang="ar-IQ" sz="2400" dirty="0" err="1"/>
              <a:t>البويضه</a:t>
            </a:r>
            <a:r>
              <a:rPr lang="ar-IQ" sz="2400" dirty="0"/>
              <a:t> </a:t>
            </a:r>
            <a:r>
              <a:rPr lang="ar-IQ" sz="2400" dirty="0" err="1"/>
              <a:t>المنطلقه</a:t>
            </a:r>
            <a:r>
              <a:rPr lang="ar-IQ" sz="2400" dirty="0"/>
              <a:t> من المبيض في منطقه القمع</a:t>
            </a:r>
          </a:p>
        </p:txBody>
      </p:sp>
    </p:spTree>
    <p:extLst>
      <p:ext uri="{BB962C8B-B14F-4D97-AF65-F5344CB8AC3E}">
        <p14:creationId xmlns:p14="http://schemas.microsoft.com/office/powerpoint/2010/main" val="1686825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a:r>
              <a:rPr lang="ar-IQ" sz="2400" dirty="0"/>
              <a:t>وعن كيفيه انطلاق قسم من </a:t>
            </a:r>
            <a:r>
              <a:rPr lang="ar-IQ" sz="2400" dirty="0" smtClean="0"/>
              <a:t>النطف </a:t>
            </a:r>
            <a:r>
              <a:rPr lang="ar-IQ" sz="2400" dirty="0" err="1"/>
              <a:t>المخزونه</a:t>
            </a:r>
            <a:r>
              <a:rPr lang="ar-IQ" sz="2400" dirty="0"/>
              <a:t> في التجويف الى اعلى </a:t>
            </a:r>
            <a:r>
              <a:rPr lang="ar-IQ" sz="2400" dirty="0" err="1"/>
              <a:t>القتاة</a:t>
            </a:r>
            <a:r>
              <a:rPr lang="ar-IQ" sz="2400" dirty="0"/>
              <a:t> </a:t>
            </a:r>
            <a:r>
              <a:rPr lang="ar-IQ" sz="2400" dirty="0" err="1"/>
              <a:t>التناسليه</a:t>
            </a:r>
            <a:r>
              <a:rPr lang="ar-IQ" sz="2400" dirty="0"/>
              <a:t> فيعتقد انه اثناء نزول </a:t>
            </a:r>
            <a:r>
              <a:rPr lang="ar-IQ" sz="2400" dirty="0" err="1"/>
              <a:t>البيضه</a:t>
            </a:r>
            <a:r>
              <a:rPr lang="ar-IQ" sz="2400" dirty="0"/>
              <a:t> </a:t>
            </a:r>
            <a:r>
              <a:rPr lang="ar-IQ" sz="2400" dirty="0" err="1"/>
              <a:t>الكامله</a:t>
            </a:r>
            <a:r>
              <a:rPr lang="ar-IQ" sz="2400" dirty="0"/>
              <a:t> ومرورها في منطقه التقاء الرحم  والمهبل يحدث ضغطا داخليا على التجاويف يصاحبه ضغط الى الخارج بعد مرور </a:t>
            </a:r>
            <a:r>
              <a:rPr lang="ar-IQ" sz="2400" dirty="0" err="1"/>
              <a:t>البيضه</a:t>
            </a:r>
            <a:r>
              <a:rPr lang="ar-IQ" sz="2400" dirty="0"/>
              <a:t> مما يؤدي الى اندفاع قسم من الحيوانات </a:t>
            </a:r>
            <a:r>
              <a:rPr lang="ar-IQ" sz="2400" dirty="0" err="1"/>
              <a:t>المنويه</a:t>
            </a:r>
            <a:r>
              <a:rPr lang="ar-IQ" sz="2400" dirty="0"/>
              <a:t> </a:t>
            </a:r>
            <a:r>
              <a:rPr lang="ar-IQ" sz="2400" dirty="0" err="1"/>
              <a:t>الموجوده</a:t>
            </a:r>
            <a:r>
              <a:rPr lang="ar-IQ" sz="2400" dirty="0"/>
              <a:t> في سطح التجاويف الى الاعلى لتقاوم </a:t>
            </a:r>
            <a:r>
              <a:rPr lang="ar-IQ" sz="2400" dirty="0" err="1"/>
              <a:t>الجيده</a:t>
            </a:r>
            <a:r>
              <a:rPr lang="ar-IQ" sz="2400" dirty="0"/>
              <a:t> منها حركه الاهداب وتسير الى اعلى القناة </a:t>
            </a:r>
            <a:r>
              <a:rPr lang="ar-IQ" sz="2400" dirty="0" err="1"/>
              <a:t>التناسليه</a:t>
            </a:r>
            <a:r>
              <a:rPr lang="ar-IQ" sz="2400" dirty="0"/>
              <a:t> لتلقح </a:t>
            </a:r>
            <a:r>
              <a:rPr lang="ar-IQ" sz="2400" dirty="0" err="1"/>
              <a:t>البيضه</a:t>
            </a:r>
            <a:r>
              <a:rPr lang="ar-IQ" sz="2400" dirty="0"/>
              <a:t> </a:t>
            </a:r>
            <a:r>
              <a:rPr lang="ar-IQ" sz="2400" dirty="0" err="1"/>
              <a:t>المتحرره</a:t>
            </a:r>
            <a:r>
              <a:rPr lang="ar-IQ" sz="2400" dirty="0"/>
              <a:t> </a:t>
            </a:r>
            <a:r>
              <a:rPr lang="ar-IQ" sz="2400" dirty="0" err="1"/>
              <a:t>التاليه</a:t>
            </a:r>
            <a:r>
              <a:rPr lang="ar-IQ" sz="2400" dirty="0"/>
              <a:t> في منطقه القمع .وقد لوحظ انه على الرغم من ان ملاين </a:t>
            </a:r>
            <a:r>
              <a:rPr lang="ar-IQ" sz="2400" dirty="0" smtClean="0"/>
              <a:t>النطف </a:t>
            </a:r>
            <a:r>
              <a:rPr lang="ar-IQ" sz="2400" dirty="0"/>
              <a:t>تهاجر الى منطقه القمع الا ان  حيوان  منويا واحدا ينجح بالاتحاد مع نواة </a:t>
            </a:r>
            <a:r>
              <a:rPr lang="ar-IQ" sz="2400" dirty="0" err="1"/>
              <a:t>الخليه</a:t>
            </a:r>
            <a:r>
              <a:rPr lang="ar-IQ" sz="2400" dirty="0"/>
              <a:t> </a:t>
            </a:r>
            <a:r>
              <a:rPr lang="ar-IQ" sz="2400" dirty="0" err="1"/>
              <a:t>التناسليه</a:t>
            </a:r>
            <a:r>
              <a:rPr lang="ar-IQ" sz="2400" dirty="0"/>
              <a:t> </a:t>
            </a:r>
            <a:r>
              <a:rPr lang="ar-IQ" sz="2400" dirty="0" err="1"/>
              <a:t>الانثويه</a:t>
            </a:r>
            <a:r>
              <a:rPr lang="ar-IQ" sz="2400" dirty="0"/>
              <a:t> لتكوين </a:t>
            </a:r>
            <a:r>
              <a:rPr lang="ar-IQ" sz="2400" dirty="0" err="1"/>
              <a:t>البلاستودرم</a:t>
            </a:r>
            <a:r>
              <a:rPr lang="ar-IQ" sz="2400" dirty="0"/>
              <a:t> .لقد اشار</a:t>
            </a:r>
            <a:r>
              <a:rPr lang="en-US" sz="2400" dirty="0"/>
              <a:t> </a:t>
            </a:r>
            <a:r>
              <a:rPr lang="en-US" sz="2400" dirty="0" err="1" smtClean="0"/>
              <a:t>Sturki</a:t>
            </a:r>
            <a:r>
              <a:rPr lang="en-US" sz="2400" dirty="0" smtClean="0"/>
              <a:t> </a:t>
            </a:r>
            <a:r>
              <a:rPr lang="ar-IQ" sz="2400" dirty="0" smtClean="0"/>
              <a:t>(</a:t>
            </a:r>
            <a:r>
              <a:rPr lang="en-US" sz="2400" dirty="0" smtClean="0"/>
              <a:t>1976</a:t>
            </a:r>
            <a:r>
              <a:rPr lang="ar-IQ" sz="2400" dirty="0" smtClean="0"/>
              <a:t>)انه </a:t>
            </a:r>
            <a:r>
              <a:rPr lang="ar-IQ" sz="2400" dirty="0"/>
              <a:t>يجب توفر ما لا يقل 100مليون </a:t>
            </a:r>
            <a:r>
              <a:rPr lang="ar-IQ" sz="2400" dirty="0" smtClean="0"/>
              <a:t>نطفة في </a:t>
            </a:r>
            <a:r>
              <a:rPr lang="ar-IQ" sz="2400" dirty="0"/>
              <a:t>القناة </a:t>
            </a:r>
            <a:r>
              <a:rPr lang="ar-IQ" sz="2400" dirty="0" err="1"/>
              <a:t>التناسليه</a:t>
            </a:r>
            <a:r>
              <a:rPr lang="ar-IQ" sz="2400" dirty="0"/>
              <a:t> </a:t>
            </a:r>
            <a:r>
              <a:rPr lang="ar-IQ" sz="2400" dirty="0" err="1"/>
              <a:t>الانثويه</a:t>
            </a:r>
            <a:r>
              <a:rPr lang="ar-IQ" sz="2400" dirty="0"/>
              <a:t> لضمان الحصول على بيض مخصب وبدرجه جيده .اما بخصوص مده بقاء </a:t>
            </a:r>
            <a:r>
              <a:rPr lang="ar-IQ" sz="2400" dirty="0" smtClean="0"/>
              <a:t>النطف </a:t>
            </a:r>
            <a:r>
              <a:rPr lang="ar-IQ" sz="2400" dirty="0"/>
              <a:t>داخل التجويف وقابليتها على الاخصاب فان لنوع الطيور </a:t>
            </a:r>
            <a:r>
              <a:rPr lang="ar-IQ" sz="2400" dirty="0" err="1"/>
              <a:t>تاثيرا</a:t>
            </a:r>
            <a:r>
              <a:rPr lang="ar-IQ" sz="2400" dirty="0"/>
              <a:t> واضحا على تلك </a:t>
            </a:r>
            <a:r>
              <a:rPr lang="ar-IQ" sz="2400" dirty="0" err="1"/>
              <a:t>المده</a:t>
            </a:r>
            <a:r>
              <a:rPr lang="ar-IQ" sz="2400" dirty="0"/>
              <a:t> وعلى نسبه الاخصاب بعد اجراء </a:t>
            </a:r>
            <a:r>
              <a:rPr lang="ar-IQ" sz="2400" dirty="0" err="1"/>
              <a:t>التلقيحه</a:t>
            </a:r>
            <a:r>
              <a:rPr lang="ar-IQ" sz="2400" dirty="0"/>
              <a:t> </a:t>
            </a:r>
            <a:r>
              <a:rPr lang="ar-IQ" sz="2400" dirty="0" err="1"/>
              <a:t>الواحده</a:t>
            </a:r>
            <a:r>
              <a:rPr lang="ar-IQ" sz="2400" dirty="0"/>
              <a:t>.</a:t>
            </a:r>
            <a:endParaRPr lang="en-US" sz="2400" dirty="0"/>
          </a:p>
          <a:p>
            <a:endParaRPr lang="ar-IQ" sz="2400" dirty="0"/>
          </a:p>
        </p:txBody>
      </p:sp>
    </p:spTree>
    <p:extLst>
      <p:ext uri="{BB962C8B-B14F-4D97-AF65-F5344CB8AC3E}">
        <p14:creationId xmlns:p14="http://schemas.microsoft.com/office/powerpoint/2010/main" val="2472537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a:t>النمو الجنيني (</a:t>
            </a:r>
            <a:r>
              <a:rPr lang="en-US" dirty="0"/>
              <a:t>Embryonic development </a:t>
            </a:r>
            <a:r>
              <a:rPr lang="ar-IQ" dirty="0"/>
              <a:t> )</a:t>
            </a:r>
          </a:p>
        </p:txBody>
      </p:sp>
      <p:sp>
        <p:nvSpPr>
          <p:cNvPr id="3" name="عنصر نائب للمحتوى 2"/>
          <p:cNvSpPr>
            <a:spLocks noGrp="1"/>
          </p:cNvSpPr>
          <p:nvPr>
            <p:ph idx="1"/>
          </p:nvPr>
        </p:nvSpPr>
        <p:spPr/>
        <p:txBody>
          <a:bodyPr>
            <a:normAutofit fontScale="92500" lnSpcReduction="10000"/>
          </a:bodyPr>
          <a:lstStyle/>
          <a:p>
            <a:pPr algn="just"/>
            <a:r>
              <a:rPr lang="ar-IQ" sz="2400" dirty="0"/>
              <a:t>ان عمليه التطور  الجنيني تشمل على مرحلتين رئيستين حيث الاولى تتركز على زيادة عدد خلايا التي ينتج عنها زياده في عدد خلايا </a:t>
            </a:r>
            <a:r>
              <a:rPr lang="ar-IQ" sz="2400" dirty="0" err="1"/>
              <a:t>البلاستودرم.والمرحله</a:t>
            </a:r>
            <a:r>
              <a:rPr lang="ar-IQ" sz="2400" dirty="0"/>
              <a:t> </a:t>
            </a:r>
            <a:r>
              <a:rPr lang="ar-IQ" sz="2400" dirty="0" err="1"/>
              <a:t>الثانيه</a:t>
            </a:r>
            <a:r>
              <a:rPr lang="ar-IQ" sz="2400" dirty="0"/>
              <a:t> تشمل احداث تغيرات </a:t>
            </a:r>
            <a:r>
              <a:rPr lang="ar-IQ" sz="2400" dirty="0" err="1"/>
              <a:t>مستمره</a:t>
            </a:r>
            <a:r>
              <a:rPr lang="ar-IQ" sz="2400" dirty="0"/>
              <a:t> في تركيب الخلايا لينتج عنها اعضاء الجسم </a:t>
            </a:r>
            <a:r>
              <a:rPr lang="ar-IQ" sz="2400" dirty="0" err="1"/>
              <a:t>المختلفه</a:t>
            </a:r>
            <a:r>
              <a:rPr lang="ar-IQ" sz="2400" dirty="0"/>
              <a:t> .وان اجنه الطيور </a:t>
            </a:r>
            <a:r>
              <a:rPr lang="ar-IQ" sz="2400" dirty="0" smtClean="0"/>
              <a:t>تعتمد </a:t>
            </a:r>
            <a:r>
              <a:rPr lang="ar-IQ" sz="2400" dirty="0"/>
              <a:t>في تطورها على تجزئه المواد </a:t>
            </a:r>
            <a:r>
              <a:rPr lang="ar-IQ" sz="2400" dirty="0" err="1"/>
              <a:t>الغذائيه</a:t>
            </a:r>
            <a:r>
              <a:rPr lang="ar-IQ" sz="2400" dirty="0"/>
              <a:t> في </a:t>
            </a:r>
            <a:r>
              <a:rPr lang="ar-IQ" sz="2400" dirty="0" err="1"/>
              <a:t>البيضه</a:t>
            </a:r>
            <a:r>
              <a:rPr lang="ar-IQ" sz="2400" dirty="0"/>
              <a:t> للحصول على </a:t>
            </a:r>
            <a:r>
              <a:rPr lang="ar-IQ" sz="2400" dirty="0" err="1"/>
              <a:t>الطاقه</a:t>
            </a:r>
            <a:r>
              <a:rPr lang="ar-IQ" sz="2400" dirty="0"/>
              <a:t> وبناء البروتين في انسجه جسم الجنين .بما ان الاوكسجين هو العنصر الاساس لهذه العمليات فعليه يجب ان يكون </a:t>
            </a:r>
            <a:r>
              <a:rPr lang="ar-IQ" sz="2400" dirty="0" smtClean="0"/>
              <a:t>هنالك </a:t>
            </a:r>
            <a:r>
              <a:rPr lang="ar-IQ" sz="2400" dirty="0"/>
              <a:t>نوع من التنفس ودوره </a:t>
            </a:r>
            <a:r>
              <a:rPr lang="ar-IQ" sz="2400" dirty="0" err="1"/>
              <a:t>دمويه</a:t>
            </a:r>
            <a:r>
              <a:rPr lang="ar-IQ" sz="2400" dirty="0"/>
              <a:t> تحمل الاوكسجين والعناصر </a:t>
            </a:r>
            <a:r>
              <a:rPr lang="ar-IQ" sz="2400" dirty="0" err="1"/>
              <a:t>الغذائيه</a:t>
            </a:r>
            <a:r>
              <a:rPr lang="ar-IQ" sz="2400" dirty="0"/>
              <a:t> الى اعضاء جسم الجنين </a:t>
            </a:r>
            <a:r>
              <a:rPr lang="ar-IQ" sz="2400" dirty="0" err="1"/>
              <a:t>المختلفه</a:t>
            </a:r>
            <a:r>
              <a:rPr lang="ar-IQ" sz="2400" dirty="0"/>
              <a:t> والتخلص من النواتج </a:t>
            </a:r>
            <a:r>
              <a:rPr lang="ar-IQ" sz="2400" dirty="0" err="1"/>
              <a:t>العرضيه</a:t>
            </a:r>
            <a:r>
              <a:rPr lang="ar-IQ" sz="2400" dirty="0"/>
              <a:t> لعمليات الهدم والبناء</a:t>
            </a:r>
            <a:r>
              <a:rPr lang="ar-IQ" sz="2400" dirty="0" smtClean="0"/>
              <a:t>. </a:t>
            </a:r>
            <a:r>
              <a:rPr lang="ar-IQ" sz="2400" dirty="0" err="1" smtClean="0"/>
              <a:t>يبدء</a:t>
            </a:r>
            <a:r>
              <a:rPr lang="ar-IQ" sz="2400" dirty="0" smtClean="0"/>
              <a:t> </a:t>
            </a:r>
            <a:r>
              <a:rPr lang="ar-IQ" sz="2400" dirty="0"/>
              <a:t>نمو جنين الطيور عندما تكون </a:t>
            </a:r>
            <a:r>
              <a:rPr lang="ar-IQ" sz="2400" dirty="0" err="1"/>
              <a:t>البيضه</a:t>
            </a:r>
            <a:r>
              <a:rPr lang="ar-IQ" sz="2400" dirty="0"/>
              <a:t> </a:t>
            </a:r>
            <a:r>
              <a:rPr lang="ar-IQ" sz="2400" dirty="0" err="1"/>
              <a:t>المخصبه</a:t>
            </a:r>
            <a:r>
              <a:rPr lang="ar-IQ" sz="2400" dirty="0"/>
              <a:t> في منطقه </a:t>
            </a:r>
            <a:r>
              <a:rPr lang="ar-IQ" sz="2400" dirty="0" smtClean="0"/>
              <a:t>المعظم </a:t>
            </a:r>
            <a:r>
              <a:rPr lang="ar-IQ" sz="2400" dirty="0"/>
              <a:t>حيث تبدا </a:t>
            </a:r>
            <a:r>
              <a:rPr lang="ar-IQ" sz="2400" dirty="0" err="1"/>
              <a:t>الخليه</a:t>
            </a:r>
            <a:r>
              <a:rPr lang="ar-IQ" sz="2400" dirty="0"/>
              <a:t> </a:t>
            </a:r>
            <a:r>
              <a:rPr lang="ar-IQ" sz="2400" dirty="0" err="1"/>
              <a:t>المخصبه</a:t>
            </a:r>
            <a:r>
              <a:rPr lang="ar-IQ" sz="2400" dirty="0"/>
              <a:t> انقساما اعتياديا لينتج عنها خليتين كل منها نواتها </a:t>
            </a:r>
            <a:r>
              <a:rPr lang="ar-IQ" sz="2400" dirty="0" err="1"/>
              <a:t>الخاصه</a:t>
            </a:r>
            <a:r>
              <a:rPr lang="ar-IQ" sz="2400" dirty="0"/>
              <a:t> وهذه </a:t>
            </a:r>
            <a:r>
              <a:rPr lang="ar-IQ" sz="2400" dirty="0" smtClean="0"/>
              <a:t>الخلايا </a:t>
            </a:r>
            <a:r>
              <a:rPr lang="ar-IQ" sz="2400" dirty="0"/>
              <a:t>تنقسم بدورها الى اربعه ثم الى </a:t>
            </a:r>
            <a:r>
              <a:rPr lang="ar-IQ" sz="2400" dirty="0" err="1"/>
              <a:t>ثمانيه</a:t>
            </a:r>
            <a:r>
              <a:rPr lang="ar-IQ" sz="2400" dirty="0"/>
              <a:t> وهكذا </a:t>
            </a:r>
            <a:r>
              <a:rPr lang="ar-IQ" sz="2400" dirty="0" err="1"/>
              <a:t>باشكال</a:t>
            </a:r>
            <a:r>
              <a:rPr lang="ar-IQ" sz="2400" dirty="0"/>
              <a:t> متواليه عدديه ليصل عدد </a:t>
            </a:r>
            <a:r>
              <a:rPr lang="ar-IQ" sz="2400" dirty="0" smtClean="0"/>
              <a:t>الخلايا </a:t>
            </a:r>
            <a:r>
              <a:rPr lang="ar-IQ" sz="2400" dirty="0"/>
              <a:t>الى256.عندما تكون </a:t>
            </a:r>
            <a:r>
              <a:rPr lang="ar-IQ" sz="2400" dirty="0" err="1"/>
              <a:t>البيضه</a:t>
            </a:r>
            <a:r>
              <a:rPr lang="ar-IQ" sz="2400" dirty="0"/>
              <a:t> في منطقه الرحم ,وتعرف هذه </a:t>
            </a:r>
            <a:r>
              <a:rPr lang="ar-IQ" sz="2400" dirty="0" err="1"/>
              <a:t>المرحله</a:t>
            </a:r>
            <a:r>
              <a:rPr lang="ar-IQ" sz="2400" dirty="0"/>
              <a:t> </a:t>
            </a:r>
            <a:r>
              <a:rPr lang="ar-IQ" sz="2400" dirty="0" err="1"/>
              <a:t>بالكسترله.لقد</a:t>
            </a:r>
            <a:r>
              <a:rPr lang="ar-IQ" sz="2400" dirty="0"/>
              <a:t> كشفت دراسات النمو الجنيني ان من هذا العدد من خلايا </a:t>
            </a:r>
            <a:r>
              <a:rPr lang="ar-IQ" sz="2400" dirty="0" err="1"/>
              <a:t>البلاستودرم</a:t>
            </a:r>
            <a:r>
              <a:rPr lang="ar-IQ" sz="2400" dirty="0"/>
              <a:t> تنشا ثلاث طبقات جرثوميه كل منها متخصصه لتكوين اعضاء معينه في الجسم ,وهذه الطبقات هي:</a:t>
            </a:r>
            <a:endParaRPr lang="en-US" sz="2400" dirty="0"/>
          </a:p>
          <a:p>
            <a:pPr algn="just"/>
            <a:endParaRPr lang="ar-IQ" sz="2400" dirty="0"/>
          </a:p>
        </p:txBody>
      </p:sp>
    </p:spTree>
    <p:extLst>
      <p:ext uri="{BB962C8B-B14F-4D97-AF65-F5344CB8AC3E}">
        <p14:creationId xmlns:p14="http://schemas.microsoft.com/office/powerpoint/2010/main" val="1675049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a:r>
              <a:rPr lang="ar-IQ" sz="2400" dirty="0"/>
              <a:t>أ-</a:t>
            </a:r>
            <a:r>
              <a:rPr lang="ar-IQ" sz="2400" dirty="0" err="1"/>
              <a:t>الاكتدورم</a:t>
            </a:r>
            <a:r>
              <a:rPr lang="ar-IQ" sz="2400" dirty="0"/>
              <a:t> (</a:t>
            </a:r>
            <a:r>
              <a:rPr lang="en-US" sz="2400" dirty="0"/>
              <a:t>Ectoderm</a:t>
            </a:r>
            <a:r>
              <a:rPr lang="ar-IQ" sz="2400" dirty="0"/>
              <a:t> ) : </a:t>
            </a:r>
            <a:r>
              <a:rPr lang="ar-IQ" sz="2400" dirty="0" err="1"/>
              <a:t>ينشاء</a:t>
            </a:r>
            <a:r>
              <a:rPr lang="ar-IQ" sz="2400" dirty="0"/>
              <a:t> من هذه </a:t>
            </a:r>
            <a:r>
              <a:rPr lang="ar-IQ" sz="2400" dirty="0" err="1"/>
              <a:t>الطبقه</a:t>
            </a:r>
            <a:r>
              <a:rPr lang="ar-IQ" sz="2400" dirty="0"/>
              <a:t> الجهاز العصبي </a:t>
            </a:r>
            <a:r>
              <a:rPr lang="ar-IQ" sz="2400" dirty="0" smtClean="0"/>
              <a:t>واجزاء </a:t>
            </a:r>
            <a:r>
              <a:rPr lang="ar-IQ" sz="2400" dirty="0"/>
              <a:t>العين والانف والاذن </a:t>
            </a:r>
            <a:r>
              <a:rPr lang="ar-IQ" sz="2400" dirty="0" smtClean="0"/>
              <a:t>والريش </a:t>
            </a:r>
            <a:r>
              <a:rPr lang="ar-IQ" sz="2400" dirty="0"/>
              <a:t>والحراشيف المغطاة </a:t>
            </a:r>
            <a:r>
              <a:rPr lang="ar-IQ" sz="2400" dirty="0" err="1"/>
              <a:t>للارجل</a:t>
            </a:r>
            <a:r>
              <a:rPr lang="ar-IQ" sz="2400" dirty="0"/>
              <a:t>.</a:t>
            </a:r>
            <a:endParaRPr lang="en-US" sz="2400" dirty="0"/>
          </a:p>
          <a:p>
            <a:pPr algn="just"/>
            <a:r>
              <a:rPr lang="ar-IQ" sz="2400" dirty="0"/>
              <a:t>ب-</a:t>
            </a:r>
            <a:r>
              <a:rPr lang="ar-IQ" sz="2400" dirty="0" err="1"/>
              <a:t>الميزودرم</a:t>
            </a:r>
            <a:r>
              <a:rPr lang="ar-IQ" sz="2400" dirty="0"/>
              <a:t> (</a:t>
            </a:r>
            <a:r>
              <a:rPr lang="en-US" sz="2400" dirty="0"/>
              <a:t>Mesoderm</a:t>
            </a:r>
            <a:r>
              <a:rPr lang="ar-IQ" sz="2400" dirty="0"/>
              <a:t> ) : يتطور من هذه </a:t>
            </a:r>
            <a:r>
              <a:rPr lang="ar-IQ" sz="2400" dirty="0" err="1"/>
              <a:t>الطبقه</a:t>
            </a:r>
            <a:r>
              <a:rPr lang="ar-IQ" sz="2400" dirty="0"/>
              <a:t> العضلات </a:t>
            </a:r>
            <a:r>
              <a:rPr lang="ar-IQ" sz="2400" dirty="0" smtClean="0"/>
              <a:t>والقلب </a:t>
            </a:r>
            <a:r>
              <a:rPr lang="ar-IQ" sz="2400" dirty="0" err="1"/>
              <a:t>والاوعيه</a:t>
            </a:r>
            <a:r>
              <a:rPr lang="ar-IQ" sz="2400" dirty="0"/>
              <a:t> </a:t>
            </a:r>
            <a:r>
              <a:rPr lang="ar-IQ" sz="2400" dirty="0" err="1" smtClean="0"/>
              <a:t>الدمويه</a:t>
            </a:r>
            <a:r>
              <a:rPr lang="ar-IQ" sz="2400" dirty="0"/>
              <a:t> </a:t>
            </a:r>
            <a:r>
              <a:rPr lang="ar-IQ" sz="2400" dirty="0" smtClean="0"/>
              <a:t>والانابيب </a:t>
            </a:r>
            <a:r>
              <a:rPr lang="ar-IQ" sz="2400" dirty="0" err="1" smtClean="0"/>
              <a:t>البوليه</a:t>
            </a:r>
            <a:r>
              <a:rPr lang="ar-IQ" sz="2400" dirty="0" smtClean="0"/>
              <a:t> ومعظم </a:t>
            </a:r>
            <a:r>
              <a:rPr lang="ar-IQ" sz="2400" dirty="0"/>
              <a:t>اجزاء الجهاز العظمي </a:t>
            </a:r>
            <a:r>
              <a:rPr lang="ar-IQ" sz="2400" dirty="0" err="1"/>
              <a:t>والانسجه</a:t>
            </a:r>
            <a:r>
              <a:rPr lang="ar-IQ" sz="2400" dirty="0"/>
              <a:t> </a:t>
            </a:r>
            <a:r>
              <a:rPr lang="ar-IQ" sz="2400" dirty="0" err="1"/>
              <a:t>الرابطه</a:t>
            </a:r>
            <a:r>
              <a:rPr lang="ar-IQ" sz="2400" dirty="0"/>
              <a:t>.</a:t>
            </a:r>
            <a:endParaRPr lang="en-US" sz="2400" dirty="0"/>
          </a:p>
          <a:p>
            <a:pPr algn="just"/>
            <a:r>
              <a:rPr lang="ar-IQ" sz="2400" dirty="0"/>
              <a:t>ج-</a:t>
            </a:r>
            <a:r>
              <a:rPr lang="ar-IQ" sz="2400" dirty="0" err="1"/>
              <a:t>الاندودرم</a:t>
            </a:r>
            <a:r>
              <a:rPr lang="ar-IQ" sz="2400" dirty="0"/>
              <a:t> (</a:t>
            </a:r>
            <a:r>
              <a:rPr lang="en-US" sz="2400" dirty="0"/>
              <a:t>Endoderm</a:t>
            </a:r>
            <a:r>
              <a:rPr lang="ar-IQ" sz="2400" dirty="0"/>
              <a:t> ) : </a:t>
            </a:r>
            <a:r>
              <a:rPr lang="ar-IQ" sz="2400" dirty="0" err="1"/>
              <a:t>ينشاء</a:t>
            </a:r>
            <a:r>
              <a:rPr lang="ar-IQ" sz="2400" dirty="0"/>
              <a:t> عنها </a:t>
            </a:r>
            <a:r>
              <a:rPr lang="ar-IQ" sz="2400" dirty="0" err="1"/>
              <a:t>الاغشيه</a:t>
            </a:r>
            <a:r>
              <a:rPr lang="ar-IQ" sz="2400" dirty="0"/>
              <a:t> </a:t>
            </a:r>
            <a:r>
              <a:rPr lang="ar-IQ" sz="2400" dirty="0" err="1"/>
              <a:t>المبطنه</a:t>
            </a:r>
            <a:r>
              <a:rPr lang="ar-IQ" sz="2400" dirty="0"/>
              <a:t> </a:t>
            </a:r>
            <a:r>
              <a:rPr lang="ar-IQ" sz="2400" dirty="0" err="1" smtClean="0"/>
              <a:t>للامعاء</a:t>
            </a:r>
            <a:r>
              <a:rPr lang="ar-IQ" sz="2400" dirty="0" smtClean="0"/>
              <a:t> والكبد والطحال وكيس </a:t>
            </a:r>
            <a:r>
              <a:rPr lang="ar-IQ" sz="2400" dirty="0"/>
              <a:t>الصفراء </a:t>
            </a:r>
            <a:r>
              <a:rPr lang="ar-IQ" sz="2400" dirty="0" err="1"/>
              <a:t>والاغشيه</a:t>
            </a:r>
            <a:r>
              <a:rPr lang="ar-IQ" sz="2400" dirty="0"/>
              <a:t> </a:t>
            </a:r>
            <a:r>
              <a:rPr lang="ar-IQ" sz="2400" dirty="0" err="1"/>
              <a:t>المبطنه</a:t>
            </a:r>
            <a:r>
              <a:rPr lang="ar-IQ" sz="2400" dirty="0"/>
              <a:t> </a:t>
            </a:r>
            <a:r>
              <a:rPr lang="ar-IQ" sz="2400" dirty="0" smtClean="0"/>
              <a:t>للقناة </a:t>
            </a:r>
            <a:r>
              <a:rPr lang="ar-IQ" sz="2400" dirty="0" err="1"/>
              <a:t>التنفسيه</a:t>
            </a:r>
            <a:r>
              <a:rPr lang="ar-IQ" sz="2400" dirty="0"/>
              <a:t>.</a:t>
            </a:r>
            <a:endParaRPr lang="en-US" sz="2400" dirty="0"/>
          </a:p>
          <a:p>
            <a:endParaRPr lang="ar-IQ" sz="2400" dirty="0"/>
          </a:p>
        </p:txBody>
      </p:sp>
    </p:spTree>
    <p:extLst>
      <p:ext uri="{BB962C8B-B14F-4D97-AF65-F5344CB8AC3E}">
        <p14:creationId xmlns:p14="http://schemas.microsoft.com/office/powerpoint/2010/main" val="71773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a:r>
              <a:rPr lang="ar-IQ" sz="2400" dirty="0" err="1"/>
              <a:t>الخصيتان:تقع</a:t>
            </a:r>
            <a:r>
              <a:rPr lang="ar-IQ" sz="2400" dirty="0"/>
              <a:t> الخصيتان في الجزء العلوي من التجويف البطني امام الكليتين </a:t>
            </a:r>
            <a:r>
              <a:rPr lang="ar-IQ" sz="2400" dirty="0" err="1"/>
              <a:t>وبموازاه</a:t>
            </a:r>
            <a:r>
              <a:rPr lang="ar-IQ" sz="2400" dirty="0"/>
              <a:t> العمود الفقري وهي محاطه </a:t>
            </a:r>
            <a:r>
              <a:rPr lang="ar-IQ" sz="2400" dirty="0" err="1"/>
              <a:t>بالاحشاء</a:t>
            </a:r>
            <a:r>
              <a:rPr lang="ar-IQ" sz="2400" dirty="0"/>
              <a:t> </a:t>
            </a:r>
            <a:r>
              <a:rPr lang="ar-IQ" sz="2400" dirty="0" err="1"/>
              <a:t>الداخليه</a:t>
            </a:r>
            <a:r>
              <a:rPr lang="ar-IQ" sz="2400" dirty="0"/>
              <a:t> </a:t>
            </a:r>
            <a:r>
              <a:rPr lang="ar-IQ" sz="2400" dirty="0" err="1"/>
              <a:t>كالامعاء</a:t>
            </a:r>
            <a:r>
              <a:rPr lang="ar-IQ" sz="2400" dirty="0"/>
              <a:t> </a:t>
            </a:r>
            <a:r>
              <a:rPr lang="ar-IQ" sz="2400" dirty="0" err="1"/>
              <a:t>وغيرها.ان</a:t>
            </a:r>
            <a:r>
              <a:rPr lang="ar-IQ" sz="2400" dirty="0"/>
              <a:t> شكل الخصيه بيضوي ولونها ابيض مصفر ومغلفه بنسيج  ضام رقيق يتراوح وزنها في الذكور </a:t>
            </a:r>
            <a:r>
              <a:rPr lang="ar-IQ" sz="2400" dirty="0" err="1"/>
              <a:t>البالغه</a:t>
            </a:r>
            <a:r>
              <a:rPr lang="ar-IQ" sz="2400" dirty="0"/>
              <a:t> بين10-15غم في انواع الدجاج </a:t>
            </a:r>
            <a:r>
              <a:rPr lang="ar-IQ" sz="2400" dirty="0" err="1"/>
              <a:t>الخفيفه</a:t>
            </a:r>
            <a:r>
              <a:rPr lang="ar-IQ" sz="2400" dirty="0"/>
              <a:t> وبين 20-40غم في الانواع </a:t>
            </a:r>
            <a:r>
              <a:rPr lang="ar-IQ" sz="2400" dirty="0" err="1"/>
              <a:t>الثقيله</a:t>
            </a:r>
            <a:r>
              <a:rPr lang="ar-IQ" sz="2400" dirty="0"/>
              <a:t> .ومن الجدير بالذكر وجود زوج من الاكياس </a:t>
            </a:r>
            <a:r>
              <a:rPr lang="ar-IQ" sz="2400" dirty="0" err="1"/>
              <a:t>الهوائه</a:t>
            </a:r>
            <a:r>
              <a:rPr lang="ar-IQ" sz="2400" dirty="0"/>
              <a:t> </a:t>
            </a:r>
            <a:r>
              <a:rPr lang="ar-IQ" sz="2400" dirty="0" err="1"/>
              <a:t>ملاصقه</a:t>
            </a:r>
            <a:r>
              <a:rPr lang="ar-IQ" sz="2400" dirty="0"/>
              <a:t> للخصيتين يعتقد ان لهم اهميه في خفض درجه </a:t>
            </a:r>
            <a:r>
              <a:rPr lang="ar-IQ" sz="2400" dirty="0" err="1"/>
              <a:t>الحراره</a:t>
            </a:r>
            <a:r>
              <a:rPr lang="ar-IQ" sz="2400" dirty="0"/>
              <a:t> للخصيتين بعدل 4درجات </a:t>
            </a:r>
            <a:r>
              <a:rPr lang="ar-IQ" sz="2400" dirty="0" err="1"/>
              <a:t>مئويه</a:t>
            </a:r>
            <a:r>
              <a:rPr lang="ar-IQ" sz="2400" dirty="0"/>
              <a:t> اقل من حراره الجسم </a:t>
            </a:r>
            <a:r>
              <a:rPr lang="ar-IQ" sz="2400" dirty="0" err="1"/>
              <a:t>كنتيجه</a:t>
            </a:r>
            <a:r>
              <a:rPr lang="ar-IQ" sz="2400" dirty="0"/>
              <a:t> تحرك الهواء الشهيق والزفير </a:t>
            </a:r>
            <a:r>
              <a:rPr lang="ar-IQ" sz="2400" dirty="0" err="1"/>
              <a:t>ممايزيد</a:t>
            </a:r>
            <a:r>
              <a:rPr lang="ar-IQ" sz="2400" dirty="0"/>
              <a:t> من كفائه عمل الخصيتين في انتاج </a:t>
            </a:r>
            <a:r>
              <a:rPr lang="ar-IQ" sz="2400" dirty="0" err="1" smtClean="0"/>
              <a:t>النطف.هنالك</a:t>
            </a:r>
            <a:r>
              <a:rPr lang="ar-IQ" sz="2400" dirty="0" smtClean="0"/>
              <a:t> </a:t>
            </a:r>
            <a:r>
              <a:rPr lang="ar-IQ" sz="2400" dirty="0"/>
              <a:t>في كل خصيه منطقه تسمى </a:t>
            </a:r>
            <a:r>
              <a:rPr lang="ar-IQ" sz="2400" dirty="0" smtClean="0"/>
              <a:t>بالبربخ (</a:t>
            </a:r>
            <a:r>
              <a:rPr lang="en-US" sz="2400" dirty="0" smtClean="0"/>
              <a:t>Epididymis</a:t>
            </a:r>
            <a:r>
              <a:rPr lang="ar-IQ" sz="2400" dirty="0" smtClean="0"/>
              <a:t>) تضم </a:t>
            </a:r>
            <a:r>
              <a:rPr lang="ar-IQ" sz="2400" dirty="0"/>
              <a:t>نوعين من </a:t>
            </a:r>
            <a:r>
              <a:rPr lang="ar-IQ" sz="2400" dirty="0" err="1"/>
              <a:t>الانسجه</a:t>
            </a:r>
            <a:r>
              <a:rPr lang="ar-IQ" sz="2400" dirty="0"/>
              <a:t> التي لها علاقه في عمليه تكوين </a:t>
            </a:r>
            <a:r>
              <a:rPr lang="ar-IQ" sz="2400" dirty="0" smtClean="0"/>
              <a:t>النطف</a:t>
            </a:r>
            <a:endParaRPr lang="ar-IQ" sz="2400" dirty="0"/>
          </a:p>
        </p:txBody>
      </p:sp>
    </p:spTree>
    <p:extLst>
      <p:ext uri="{BB962C8B-B14F-4D97-AF65-F5344CB8AC3E}">
        <p14:creationId xmlns:p14="http://schemas.microsoft.com/office/powerpoint/2010/main" val="794650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just"/>
            <a:r>
              <a:rPr lang="ar-IQ" sz="2400" dirty="0"/>
              <a:t>بعد مرحله </a:t>
            </a:r>
            <a:r>
              <a:rPr lang="ar-IQ" sz="2400" dirty="0" err="1"/>
              <a:t>الكسترله</a:t>
            </a:r>
            <a:r>
              <a:rPr lang="ar-IQ" sz="2400" dirty="0"/>
              <a:t> وتكوين الطبقات </a:t>
            </a:r>
            <a:r>
              <a:rPr lang="ar-IQ" sz="2400" dirty="0" err="1"/>
              <a:t>الجرثوميه</a:t>
            </a:r>
            <a:r>
              <a:rPr lang="ar-IQ" sz="2400" dirty="0"/>
              <a:t> </a:t>
            </a:r>
            <a:r>
              <a:rPr lang="ar-IQ" sz="2400" dirty="0" err="1"/>
              <a:t>الثلاثه</a:t>
            </a:r>
            <a:r>
              <a:rPr lang="ar-IQ" sz="2400" dirty="0"/>
              <a:t> تكون </a:t>
            </a:r>
            <a:r>
              <a:rPr lang="ar-IQ" sz="2400" dirty="0" err="1"/>
              <a:t>البيضه</a:t>
            </a:r>
            <a:r>
              <a:rPr lang="ar-IQ" sz="2400" dirty="0"/>
              <a:t> قد اكتمل تكوينها ووضعت خارج جسم الام .</a:t>
            </a:r>
            <a:r>
              <a:rPr lang="ar-IQ" sz="2400" dirty="0" err="1"/>
              <a:t>وكنتيجه</a:t>
            </a:r>
            <a:r>
              <a:rPr lang="ar-IQ" sz="2400" dirty="0"/>
              <a:t> لانخفاض درجه </a:t>
            </a:r>
            <a:r>
              <a:rPr lang="ar-IQ" sz="2400" dirty="0" err="1"/>
              <a:t>الحراره</a:t>
            </a:r>
            <a:r>
              <a:rPr lang="ar-IQ" sz="2400" dirty="0"/>
              <a:t> </a:t>
            </a:r>
            <a:r>
              <a:rPr lang="ar-IQ" sz="2400" dirty="0" err="1"/>
              <a:t>البيضه</a:t>
            </a:r>
            <a:r>
              <a:rPr lang="ar-IQ" sz="2400" dirty="0"/>
              <a:t> بعد وضعها فقد يتوقف النمو الجنيني مالم </a:t>
            </a:r>
            <a:r>
              <a:rPr lang="ar-IQ" sz="2400" dirty="0" err="1"/>
              <a:t>تهئ</a:t>
            </a:r>
            <a:r>
              <a:rPr lang="ar-IQ" sz="2400" dirty="0"/>
              <a:t> ظروف </a:t>
            </a:r>
            <a:r>
              <a:rPr lang="ar-IQ" sz="2400" dirty="0" err="1"/>
              <a:t>الحظانه</a:t>
            </a:r>
            <a:r>
              <a:rPr lang="ar-IQ" sz="2400" dirty="0"/>
              <a:t> من حراره </a:t>
            </a:r>
            <a:r>
              <a:rPr lang="ar-IQ" sz="2400" dirty="0" err="1"/>
              <a:t>ورطوبه</a:t>
            </a:r>
            <a:r>
              <a:rPr lang="ar-IQ" sz="2400" dirty="0"/>
              <a:t> نسبيه عند احتضان </a:t>
            </a:r>
            <a:r>
              <a:rPr lang="ar-IQ" sz="2400" dirty="0" err="1"/>
              <a:t>البيضه</a:t>
            </a:r>
            <a:r>
              <a:rPr lang="ar-IQ" sz="2400" dirty="0"/>
              <a:t> </a:t>
            </a:r>
            <a:r>
              <a:rPr lang="ar-IQ" sz="2400" dirty="0" err="1"/>
              <a:t>المخصبه</a:t>
            </a:r>
            <a:r>
              <a:rPr lang="ar-IQ" sz="2400" dirty="0"/>
              <a:t> من قبل الام او وضعها في ماكنه التفقيس يبدا نمو الجنين من جديد حيث يبدا القرص الجرثومي الموجود على السطح العلوي للصفار بالتوسع الى الاعلى بعد عده ساعات من </a:t>
            </a:r>
            <a:r>
              <a:rPr lang="ar-IQ" sz="2400" dirty="0" err="1"/>
              <a:t>الحضانه</a:t>
            </a:r>
            <a:r>
              <a:rPr lang="ar-IQ" sz="2400" dirty="0"/>
              <a:t> تاركا بينه وبين سطح الصفار مساحه </a:t>
            </a:r>
            <a:r>
              <a:rPr lang="ar-IQ" sz="2400" dirty="0" err="1"/>
              <a:t>مملؤه</a:t>
            </a:r>
            <a:r>
              <a:rPr lang="ar-IQ" sz="2400" dirty="0"/>
              <a:t> بسائل شفاف تسمى </a:t>
            </a:r>
            <a:r>
              <a:rPr lang="ar-IQ" sz="2400" dirty="0" err="1"/>
              <a:t>المنطقه</a:t>
            </a:r>
            <a:r>
              <a:rPr lang="ar-IQ" sz="2400" dirty="0"/>
              <a:t> </a:t>
            </a:r>
            <a:r>
              <a:rPr lang="ar-IQ" sz="2400" dirty="0" err="1" smtClean="0"/>
              <a:t>الشفافه</a:t>
            </a:r>
            <a:r>
              <a:rPr lang="ar-IQ" sz="2400" dirty="0" smtClean="0"/>
              <a:t> (</a:t>
            </a:r>
            <a:r>
              <a:rPr lang="en-US" sz="2400" dirty="0" smtClean="0"/>
              <a:t>Area </a:t>
            </a:r>
            <a:r>
              <a:rPr lang="en-US" sz="2400" dirty="0" err="1" smtClean="0"/>
              <a:t>pelucida</a:t>
            </a:r>
            <a:r>
              <a:rPr lang="ar-IQ" sz="2400" dirty="0" smtClean="0"/>
              <a:t> )في </a:t>
            </a:r>
            <a:r>
              <a:rPr lang="ar-IQ" sz="2400" dirty="0"/>
              <a:t>حين يمكن ملاحظه </a:t>
            </a:r>
            <a:r>
              <a:rPr lang="ar-IQ" sz="2400" dirty="0" err="1"/>
              <a:t>المنطقه</a:t>
            </a:r>
            <a:r>
              <a:rPr lang="ar-IQ" sz="2400" dirty="0"/>
              <a:t> السفلى للقرص الجرثومي ملتصقه بالصفار وبصوره </a:t>
            </a:r>
            <a:r>
              <a:rPr lang="ar-IQ" sz="2400" dirty="0" err="1"/>
              <a:t>داكنه.وتسمى</a:t>
            </a:r>
            <a:r>
              <a:rPr lang="ar-IQ" sz="2400" dirty="0"/>
              <a:t> هذه </a:t>
            </a:r>
            <a:r>
              <a:rPr lang="ar-IQ" sz="2400" dirty="0" err="1"/>
              <a:t>المنطقه</a:t>
            </a:r>
            <a:r>
              <a:rPr lang="ar-IQ" sz="2400" dirty="0"/>
              <a:t> </a:t>
            </a:r>
            <a:r>
              <a:rPr lang="ar-IQ" sz="2400" dirty="0" err="1" smtClean="0"/>
              <a:t>بالمساحه</a:t>
            </a:r>
            <a:r>
              <a:rPr lang="ar-IQ" sz="2400" dirty="0" smtClean="0"/>
              <a:t> </a:t>
            </a:r>
            <a:r>
              <a:rPr lang="ar-IQ" sz="2400" dirty="0" err="1"/>
              <a:t>المعتمه</a:t>
            </a:r>
            <a:r>
              <a:rPr lang="en-US" sz="2400" dirty="0" smtClean="0"/>
              <a:t>Area) </a:t>
            </a:r>
            <a:r>
              <a:rPr lang="en-US" sz="2400" dirty="0" err="1" smtClean="0"/>
              <a:t>opeca</a:t>
            </a:r>
            <a:r>
              <a:rPr lang="ar-IQ" sz="2400" dirty="0" smtClean="0"/>
              <a:t>).</a:t>
            </a:r>
            <a:r>
              <a:rPr lang="ar-IQ" sz="2400" dirty="0"/>
              <a:t>وبعد هذه </a:t>
            </a:r>
            <a:r>
              <a:rPr lang="ar-IQ" sz="2400" dirty="0" err="1"/>
              <a:t>المرحله</a:t>
            </a:r>
            <a:r>
              <a:rPr lang="ar-IQ" sz="2400" dirty="0"/>
              <a:t> تبدا خلايا </a:t>
            </a:r>
            <a:r>
              <a:rPr lang="ar-IQ" sz="2400" dirty="0" err="1"/>
              <a:t>الاكتودرم</a:t>
            </a:r>
            <a:r>
              <a:rPr lang="ar-IQ" sz="2400" dirty="0"/>
              <a:t> بالنمو الى الداخل مكونه اخدود طوليا في مركز </a:t>
            </a:r>
            <a:r>
              <a:rPr lang="ar-IQ" sz="2400" dirty="0" err="1"/>
              <a:t>المنطقه</a:t>
            </a:r>
            <a:r>
              <a:rPr lang="ar-IQ" sz="2400" dirty="0"/>
              <a:t> </a:t>
            </a:r>
            <a:r>
              <a:rPr lang="ar-IQ" sz="2400" dirty="0" err="1"/>
              <a:t>الشفافه</a:t>
            </a:r>
            <a:r>
              <a:rPr lang="ar-IQ" sz="2400" dirty="0"/>
              <a:t> يسمى الشريط </a:t>
            </a:r>
            <a:r>
              <a:rPr lang="ar-IQ" sz="2400" dirty="0" smtClean="0"/>
              <a:t>البدائي</a:t>
            </a:r>
            <a:r>
              <a:rPr lang="en-US" sz="2400" dirty="0" smtClean="0"/>
              <a:t>Primitive streak)</a:t>
            </a:r>
            <a:r>
              <a:rPr lang="ar-IQ" sz="2400" dirty="0" smtClean="0"/>
              <a:t>) وذلك </a:t>
            </a:r>
            <a:r>
              <a:rPr lang="ar-IQ" sz="2400" dirty="0"/>
              <a:t>عندما تكون </a:t>
            </a:r>
            <a:r>
              <a:rPr lang="ar-IQ" sz="2400" dirty="0" err="1"/>
              <a:t>البيضه</a:t>
            </a:r>
            <a:r>
              <a:rPr lang="ar-IQ" sz="2400" dirty="0"/>
              <a:t> </a:t>
            </a:r>
            <a:r>
              <a:rPr lang="ar-IQ" sz="2400" dirty="0" err="1"/>
              <a:t>المخصبه</a:t>
            </a:r>
            <a:r>
              <a:rPr lang="ar-IQ" sz="2400" dirty="0"/>
              <a:t> قد مضى </a:t>
            </a:r>
            <a:r>
              <a:rPr lang="ar-IQ" sz="2400" dirty="0" smtClean="0"/>
              <a:t>عليها 18  </a:t>
            </a:r>
            <a:r>
              <a:rPr lang="ar-IQ" sz="2400" dirty="0"/>
              <a:t>ساعه من فتره التفريخ , بعد تكون هذا الشريط بعده ساعات تبدا عمليات النمو الجنيني بصوره اسرع وبعمليات اكثر تعقيدا من المراحل </a:t>
            </a:r>
            <a:r>
              <a:rPr lang="ar-IQ" sz="2400" dirty="0" err="1"/>
              <a:t>السابقه</a:t>
            </a:r>
            <a:r>
              <a:rPr lang="ar-IQ" sz="2400" dirty="0"/>
              <a:t> حيث تتكون من منطقه </a:t>
            </a:r>
            <a:r>
              <a:rPr lang="ar-IQ" sz="2400" dirty="0" err="1"/>
              <a:t>الميزودرم</a:t>
            </a:r>
            <a:r>
              <a:rPr lang="ar-IQ" sz="2400" dirty="0"/>
              <a:t> اجسام كثيفه تسمى </a:t>
            </a:r>
            <a:r>
              <a:rPr lang="en-US" sz="2400" dirty="0" err="1" smtClean="0"/>
              <a:t>Somites</a:t>
            </a:r>
            <a:r>
              <a:rPr lang="ar-IQ" sz="2400" dirty="0" smtClean="0"/>
              <a:t> العمود </a:t>
            </a:r>
            <a:r>
              <a:rPr lang="ar-IQ" sz="2400" dirty="0"/>
              <a:t>الفقري فيما بعد. فيما يلي ملخص لتطور ونمو جنين الدجاج خلال فترة التفريخ.</a:t>
            </a:r>
            <a:endParaRPr lang="en-US" sz="2400" dirty="0"/>
          </a:p>
          <a:p>
            <a:endParaRPr lang="ar-IQ" sz="2400" dirty="0"/>
          </a:p>
        </p:txBody>
      </p:sp>
    </p:spTree>
    <p:extLst>
      <p:ext uri="{BB962C8B-B14F-4D97-AF65-F5344CB8AC3E}">
        <p14:creationId xmlns:p14="http://schemas.microsoft.com/office/powerpoint/2010/main" val="2884697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sz="2400" b="1" dirty="0"/>
              <a:t>اليوم الاول وخلال الساعة :</a:t>
            </a:r>
            <a:endParaRPr lang="en-US" sz="2400" dirty="0"/>
          </a:p>
          <a:p>
            <a:r>
              <a:rPr lang="ar-IQ" sz="2400" b="1" dirty="0"/>
              <a:t>16: دلائل الشبه لجنين الدجاج</a:t>
            </a:r>
            <a:endParaRPr lang="en-US" sz="2400" dirty="0"/>
          </a:p>
          <a:p>
            <a:r>
              <a:rPr lang="ar-IQ" sz="2400" b="1" dirty="0"/>
              <a:t>18 : ظهور القناة الهضمية</a:t>
            </a:r>
            <a:endParaRPr lang="en-US" sz="2400" dirty="0"/>
          </a:p>
          <a:p>
            <a:r>
              <a:rPr lang="ar-IQ" sz="2400" b="1" dirty="0"/>
              <a:t>20 : ظهور العمود الفقري</a:t>
            </a:r>
            <a:endParaRPr lang="en-US" sz="2400" dirty="0"/>
          </a:p>
          <a:p>
            <a:r>
              <a:rPr lang="ar-IQ" sz="2400" b="1" dirty="0"/>
              <a:t>21 : بداية ظهور الجهاز العصبي</a:t>
            </a:r>
            <a:endParaRPr lang="en-US" sz="2400" dirty="0"/>
          </a:p>
          <a:p>
            <a:r>
              <a:rPr lang="ar-IQ" sz="2400" b="1" dirty="0"/>
              <a:t>22 : بداية تكوين الرأس</a:t>
            </a:r>
            <a:endParaRPr lang="en-US" sz="2400" dirty="0"/>
          </a:p>
          <a:p>
            <a:r>
              <a:rPr lang="ar-IQ" sz="2400" b="1" dirty="0"/>
              <a:t>24 : نشوء العيون</a:t>
            </a:r>
            <a:endParaRPr lang="en-US" sz="2400" dirty="0"/>
          </a:p>
          <a:p>
            <a:r>
              <a:rPr lang="ar-IQ" sz="2400" b="1" dirty="0"/>
              <a:t> </a:t>
            </a:r>
            <a:endParaRPr lang="en-US" sz="2400" dirty="0"/>
          </a:p>
          <a:p>
            <a:endParaRPr lang="ar-IQ" sz="2400" dirty="0"/>
          </a:p>
        </p:txBody>
      </p:sp>
    </p:spTree>
    <p:extLst>
      <p:ext uri="{BB962C8B-B14F-4D97-AF65-F5344CB8AC3E}">
        <p14:creationId xmlns:p14="http://schemas.microsoft.com/office/powerpoint/2010/main" val="3162350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r>
              <a:rPr lang="ar-IQ" sz="2400" b="1" dirty="0"/>
              <a:t>اليوم الثاني :</a:t>
            </a:r>
            <a:endParaRPr lang="en-US" sz="2400" dirty="0"/>
          </a:p>
          <a:p>
            <a:r>
              <a:rPr lang="ar-IQ" sz="2400" b="1" dirty="0"/>
              <a:t>25 : نمو القلب والاوعية الدموية</a:t>
            </a:r>
            <a:endParaRPr lang="en-US" sz="2400" dirty="0"/>
          </a:p>
          <a:p>
            <a:r>
              <a:rPr lang="ar-IQ" sz="2400" b="1" dirty="0"/>
              <a:t>35 : بداية تكوين الاذان</a:t>
            </a:r>
            <a:endParaRPr lang="en-US" sz="2400" dirty="0"/>
          </a:p>
          <a:p>
            <a:r>
              <a:rPr lang="ar-IQ" sz="2400" b="1" dirty="0"/>
              <a:t>42 : يبدأ القلب </a:t>
            </a:r>
            <a:r>
              <a:rPr lang="ar-IQ" sz="2400" b="1" dirty="0" smtClean="0"/>
              <a:t>بالضربات</a:t>
            </a:r>
            <a:endParaRPr lang="en-US" sz="2400" dirty="0"/>
          </a:p>
          <a:p>
            <a:r>
              <a:rPr lang="ar-IQ" sz="2400" b="1" dirty="0"/>
              <a:t> </a:t>
            </a:r>
            <a:endParaRPr lang="en-US" sz="2400" dirty="0"/>
          </a:p>
          <a:p>
            <a:r>
              <a:rPr lang="ar-IQ" sz="2400" b="1" dirty="0"/>
              <a:t>اليوم الثالث :</a:t>
            </a:r>
            <a:endParaRPr lang="en-US" sz="2400" dirty="0"/>
          </a:p>
          <a:p>
            <a:r>
              <a:rPr lang="ar-IQ" sz="2400" b="1" dirty="0"/>
              <a:t>60 : بداية نشوء الانف</a:t>
            </a:r>
            <a:endParaRPr lang="en-US" sz="2400" dirty="0"/>
          </a:p>
          <a:p>
            <a:r>
              <a:rPr lang="ar-IQ" sz="2400" b="1" dirty="0"/>
              <a:t>62 : بداية نمو الارجل</a:t>
            </a:r>
            <a:endParaRPr lang="en-US" sz="2400" dirty="0"/>
          </a:p>
          <a:p>
            <a:r>
              <a:rPr lang="ar-IQ" sz="2400" b="1" dirty="0"/>
              <a:t>64 : نمو الاجنحة واستدارة الجنين نحو جهة اليسار</a:t>
            </a:r>
            <a:endParaRPr lang="en-US" sz="2400" dirty="0"/>
          </a:p>
          <a:p>
            <a:r>
              <a:rPr lang="ar-IQ" sz="2400" b="1" dirty="0"/>
              <a:t> </a:t>
            </a:r>
            <a:endParaRPr lang="en-US" sz="2400" dirty="0"/>
          </a:p>
          <a:p>
            <a:r>
              <a:rPr lang="ar-IQ" sz="2400" b="1" dirty="0"/>
              <a:t>اليوم الرابع :</a:t>
            </a:r>
            <a:endParaRPr lang="en-US" sz="2400" dirty="0"/>
          </a:p>
          <a:p>
            <a:r>
              <a:rPr lang="ar-IQ" sz="2400" b="1" dirty="0"/>
              <a:t>بداية تكوين اللسان واكتمال نمو جميع اعضاء الجسم</a:t>
            </a:r>
            <a:endParaRPr lang="en-US" sz="2400" dirty="0"/>
          </a:p>
          <a:p>
            <a:endParaRPr lang="ar-IQ" sz="2400" dirty="0"/>
          </a:p>
        </p:txBody>
      </p:sp>
    </p:spTree>
    <p:extLst>
      <p:ext uri="{BB962C8B-B14F-4D97-AF65-F5344CB8AC3E}">
        <p14:creationId xmlns:p14="http://schemas.microsoft.com/office/powerpoint/2010/main" val="3529600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sz="2400" b="1" dirty="0"/>
              <a:t>اليوم الخامس : تمييز الاجهزة التناسلية وتحديد نوع الجنس</a:t>
            </a:r>
            <a:endParaRPr lang="en-US" sz="2400" dirty="0"/>
          </a:p>
          <a:p>
            <a:r>
              <a:rPr lang="ar-IQ" sz="2400" b="1" dirty="0"/>
              <a:t>اليوم السادس : المنقار </a:t>
            </a:r>
            <a:r>
              <a:rPr lang="ar-IQ" sz="2400" b="1" dirty="0" smtClean="0"/>
              <a:t>يظهر </a:t>
            </a:r>
            <a:r>
              <a:rPr lang="ar-IQ" sz="2400" b="1" dirty="0"/>
              <a:t>بالشكل الطبيعي</a:t>
            </a:r>
            <a:endParaRPr lang="en-US" sz="2400" dirty="0"/>
          </a:p>
          <a:p>
            <a:r>
              <a:rPr lang="ar-IQ" sz="2400" b="1" dirty="0"/>
              <a:t>اليوم السابع : يبدأ الجسم بالنمو السريع ووضوح أعضاء الجسم</a:t>
            </a:r>
            <a:endParaRPr lang="en-US" sz="2400" dirty="0"/>
          </a:p>
          <a:p>
            <a:r>
              <a:rPr lang="ar-IQ" sz="2400" b="1" dirty="0"/>
              <a:t>اليوم الثامن : ظهور مواقع نشوء الريش</a:t>
            </a:r>
            <a:endParaRPr lang="en-US" sz="2400" dirty="0"/>
          </a:p>
          <a:p>
            <a:r>
              <a:rPr lang="ar-IQ" sz="2400" b="1" dirty="0"/>
              <a:t>اليوم العاشر : تقرن المنقار </a:t>
            </a:r>
            <a:r>
              <a:rPr lang="ar-IQ" sz="2400" b="1" dirty="0" smtClean="0"/>
              <a:t>وظهور </a:t>
            </a:r>
            <a:r>
              <a:rPr lang="ar-IQ" sz="2400" b="1" dirty="0"/>
              <a:t>اصابع القدم والحراشف</a:t>
            </a:r>
            <a:endParaRPr lang="en-US" sz="2400" dirty="0"/>
          </a:p>
          <a:p>
            <a:endParaRPr lang="ar-IQ" sz="2400" dirty="0"/>
          </a:p>
        </p:txBody>
      </p:sp>
    </p:spTree>
    <p:extLst>
      <p:ext uri="{BB962C8B-B14F-4D97-AF65-F5344CB8AC3E}">
        <p14:creationId xmlns:p14="http://schemas.microsoft.com/office/powerpoint/2010/main" val="2692199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sz="2400" b="1" dirty="0"/>
              <a:t>اليوم الثالث العشر : ظهور ريش الزغب واكتمال  تصلب  الجهاز العظمي</a:t>
            </a:r>
            <a:endParaRPr lang="en-US" sz="2400" dirty="0"/>
          </a:p>
          <a:p>
            <a:r>
              <a:rPr lang="ar-IQ" sz="2400" b="1" dirty="0"/>
              <a:t>اليوم الرابع عشر : استدارة الجنين ليكون الرأس باتجاه النهاية العريضة للبيضة</a:t>
            </a:r>
            <a:endParaRPr lang="en-US" sz="2400" dirty="0"/>
          </a:p>
          <a:p>
            <a:r>
              <a:rPr lang="ar-IQ" sz="2400" b="1" dirty="0"/>
              <a:t>اليوم السابع عشر : استدارة رأس الجنين ليكون المنقار تحت الجناح الايمن وباتجاه الجزء السفلي للخلية الهوائية.</a:t>
            </a:r>
            <a:endParaRPr lang="en-US" sz="2400" dirty="0"/>
          </a:p>
          <a:p>
            <a:r>
              <a:rPr lang="ar-IQ" sz="2400" b="1" dirty="0"/>
              <a:t>اليوم التاسع عشر : يبدأ كيس الصفار بالدخول الى فجوة الجسم  ويتخذ الجنين الموقع اللازم لكسر قشرة البيضة.</a:t>
            </a:r>
            <a:endParaRPr lang="en-US" sz="2400" dirty="0"/>
          </a:p>
          <a:p>
            <a:endParaRPr lang="ar-IQ" sz="2400" dirty="0"/>
          </a:p>
        </p:txBody>
      </p:sp>
    </p:spTree>
    <p:extLst>
      <p:ext uri="{BB962C8B-B14F-4D97-AF65-F5344CB8AC3E}">
        <p14:creationId xmlns:p14="http://schemas.microsoft.com/office/powerpoint/2010/main" val="728212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r>
              <a:rPr lang="ar-IQ" sz="2400" b="1" dirty="0"/>
              <a:t>اليوم العشرين : نهاية امتصاص الجسم لكيس الصفار والتحام منطقة السرة ,ودخول المنقار عبر الخلية الهوائية ليبدأ بالتنفس الطبيعي تدريجيا ثم يبدأ الجنين بكسر القشرة تدريجيا .</a:t>
            </a:r>
            <a:endParaRPr lang="en-US" sz="2400" dirty="0"/>
          </a:p>
          <a:p>
            <a:r>
              <a:rPr lang="ar-IQ" sz="2400" b="1" dirty="0"/>
              <a:t>اليوم الحادي والعشرون : بعد اول كسر في قشرة البيضة بواسطة سن البيضة تستمر العملية لمدة 20 ساعة لحين تحرر الجنين وخروجه من البيضة .</a:t>
            </a:r>
            <a:endParaRPr lang="en-US" sz="2400" dirty="0"/>
          </a:p>
          <a:p>
            <a:endParaRPr lang="ar-IQ" sz="2400" dirty="0"/>
          </a:p>
        </p:txBody>
      </p:sp>
    </p:spTree>
    <p:extLst>
      <p:ext uri="{BB962C8B-B14F-4D97-AF65-F5344CB8AC3E}">
        <p14:creationId xmlns:p14="http://schemas.microsoft.com/office/powerpoint/2010/main" val="571989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935163"/>
            <a:ext cx="8424936" cy="4389437"/>
          </a:xfrm>
        </p:spPr>
      </p:pic>
    </p:spTree>
    <p:extLst>
      <p:ext uri="{BB962C8B-B14F-4D97-AF65-F5344CB8AC3E}">
        <p14:creationId xmlns:p14="http://schemas.microsoft.com/office/powerpoint/2010/main" val="283164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a:t>الاغشية الجنينية الزائدة</a:t>
            </a:r>
            <a:endParaRPr lang="ar-IQ" dirty="0"/>
          </a:p>
        </p:txBody>
      </p:sp>
      <p:sp>
        <p:nvSpPr>
          <p:cNvPr id="3" name="عنصر نائب للمحتوى 2"/>
          <p:cNvSpPr>
            <a:spLocks noGrp="1"/>
          </p:cNvSpPr>
          <p:nvPr>
            <p:ph idx="1"/>
          </p:nvPr>
        </p:nvSpPr>
        <p:spPr/>
        <p:txBody>
          <a:bodyPr>
            <a:normAutofit/>
          </a:bodyPr>
          <a:lstStyle/>
          <a:p>
            <a:pPr algn="just"/>
            <a:r>
              <a:rPr lang="ar-IQ" sz="2400" dirty="0"/>
              <a:t>تنشأ خلال فترة التفريخ </a:t>
            </a:r>
            <a:r>
              <a:rPr lang="ar-IQ" sz="2400" dirty="0" smtClean="0"/>
              <a:t>اربعة </a:t>
            </a:r>
            <a:r>
              <a:rPr lang="ar-IQ" sz="2400" dirty="0"/>
              <a:t>اغشية جنينية تساعد الجنين في نموه وتطوره على اداء بعض الفعاليات البيولوجية مثل التنفس </a:t>
            </a:r>
            <a:r>
              <a:rPr lang="ar-IQ" sz="2400" dirty="0" smtClean="0"/>
              <a:t>والتغذية </a:t>
            </a:r>
            <a:r>
              <a:rPr lang="ar-IQ" sz="2400" dirty="0"/>
              <a:t>و</a:t>
            </a:r>
            <a:r>
              <a:rPr lang="ar-IQ" sz="2400" dirty="0" smtClean="0"/>
              <a:t>الافراز </a:t>
            </a:r>
            <a:r>
              <a:rPr lang="ar-IQ" sz="2400" dirty="0"/>
              <a:t>والحماية </a:t>
            </a:r>
            <a:r>
              <a:rPr lang="ar-IQ" sz="2400" dirty="0" smtClean="0"/>
              <a:t>وقد </a:t>
            </a:r>
            <a:r>
              <a:rPr lang="ar-IQ" sz="2400" dirty="0"/>
              <a:t>سميت الاغشية الزائدة لكونها تؤدي وظائفها خارج جسم الجنين وخلال فترة التفريخ </a:t>
            </a:r>
            <a:r>
              <a:rPr lang="ar-IQ" sz="2400" dirty="0" smtClean="0"/>
              <a:t>فقط. وهذه </a:t>
            </a:r>
            <a:r>
              <a:rPr lang="ar-IQ" sz="2400" dirty="0"/>
              <a:t>الاغشية هي :</a:t>
            </a:r>
            <a:endParaRPr lang="en-US" sz="2400" dirty="0"/>
          </a:p>
          <a:p>
            <a:pPr algn="just"/>
            <a:r>
              <a:rPr lang="ar-IQ" sz="2400" dirty="0"/>
              <a:t>1-كيس الصفار :هو الغشاء الذي يحيط بالصفار ويقوم </a:t>
            </a:r>
            <a:r>
              <a:rPr lang="ar-IQ" sz="2400" dirty="0" err="1"/>
              <a:t>بايصال</a:t>
            </a:r>
            <a:r>
              <a:rPr lang="ar-IQ" sz="2400" dirty="0"/>
              <a:t> العناصر الغذائية الممتصة الى الجنين حيث ان لكيس الصفار اتصالا مباشرا مع الامعاء الدقيقة في جسم الجنين .</a:t>
            </a:r>
          </a:p>
        </p:txBody>
      </p:sp>
    </p:spTree>
    <p:extLst>
      <p:ext uri="{BB962C8B-B14F-4D97-AF65-F5344CB8AC3E}">
        <p14:creationId xmlns:p14="http://schemas.microsoft.com/office/powerpoint/2010/main" val="939628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a:bodyPr>
          <a:lstStyle/>
          <a:p>
            <a:pPr algn="just"/>
            <a:r>
              <a:rPr lang="ar-IQ" sz="2400" dirty="0"/>
              <a:t>2-غشاء الامنيون </a:t>
            </a:r>
            <a:r>
              <a:rPr lang="ar-IQ" sz="2400" dirty="0" smtClean="0"/>
              <a:t>(</a:t>
            </a:r>
            <a:r>
              <a:rPr lang="en-US" sz="2400" dirty="0" smtClean="0"/>
              <a:t>Amnion</a:t>
            </a:r>
            <a:r>
              <a:rPr lang="ar-IQ" sz="2400" dirty="0" smtClean="0"/>
              <a:t>):</a:t>
            </a:r>
            <a:r>
              <a:rPr lang="ar-IQ" sz="2400" dirty="0"/>
              <a:t>كيس شفاف خال من الاوعية الدموية ومملوء بسائل عديم اللون وظيفته حماية الجنين من الصدمات الخارجية التي تتعرض لها البيضة حيث ان هذا الكيس يحيط بالجنين احاطة تامة ويسمح له بالحركة والنمو.</a:t>
            </a:r>
            <a:endParaRPr lang="en-US" sz="2400" dirty="0"/>
          </a:p>
          <a:p>
            <a:pPr algn="just"/>
            <a:r>
              <a:rPr lang="ar-IQ" sz="2400" dirty="0" smtClean="0"/>
              <a:t>3-الالنتويس(</a:t>
            </a:r>
            <a:r>
              <a:rPr lang="en-US" sz="2400" dirty="0" smtClean="0"/>
              <a:t>Allantois</a:t>
            </a:r>
            <a:r>
              <a:rPr lang="ar-IQ" sz="2400" dirty="0" smtClean="0"/>
              <a:t>) : يعد </a:t>
            </a:r>
            <a:r>
              <a:rPr lang="ar-IQ" sz="2400" dirty="0"/>
              <a:t>غشاء </a:t>
            </a:r>
            <a:r>
              <a:rPr lang="ar-IQ" sz="2400" dirty="0" err="1"/>
              <a:t>الالنتويس</a:t>
            </a:r>
            <a:r>
              <a:rPr lang="ar-IQ" sz="2400" dirty="0"/>
              <a:t> الجهاز التنفسي للجنين حيث تقوم الاوعية الدموية في هذا الغشاء بتزويد الجنين </a:t>
            </a:r>
            <a:r>
              <a:rPr lang="ar-IQ" sz="2400" dirty="0" err="1"/>
              <a:t>بالاوكسجين</a:t>
            </a:r>
            <a:r>
              <a:rPr lang="ar-IQ" sz="2400" dirty="0"/>
              <a:t> وطرح ثاني اوكسيد الكربون خارج الجسم </a:t>
            </a:r>
            <a:r>
              <a:rPr lang="ar-IQ" sz="2400" dirty="0" smtClean="0"/>
              <a:t>ويقوم ايضا </a:t>
            </a:r>
            <a:r>
              <a:rPr lang="ar-IQ" sz="2400" dirty="0"/>
              <a:t>بوظيفة امتصاص الالبومين وتزويدها بجسم الجنين النامي وخزن الفضلات الناتجة من هضم العناصر الغذائية وكذلك امتصاص الكالسيوم من قشرة البيضة لتزويد الجنين .ان وظائف </a:t>
            </a:r>
            <a:r>
              <a:rPr lang="ar-IQ" sz="2400" dirty="0" err="1"/>
              <a:t>الالنتويس</a:t>
            </a:r>
            <a:r>
              <a:rPr lang="ar-IQ" sz="2400" dirty="0"/>
              <a:t> تتوقف عندما يبدأ الفرخ بثقب الفسحة الهوائية وبدئه بتنفس الهواء الحر بالاعتماد على نفسه وذلك بعد اليوم التاسع عشر من فترة النمو الجنيني في الدجاج .</a:t>
            </a:r>
            <a:endParaRPr lang="en-US" sz="2400" dirty="0"/>
          </a:p>
          <a:p>
            <a:endParaRPr lang="ar-IQ" sz="2400" dirty="0"/>
          </a:p>
        </p:txBody>
      </p:sp>
    </p:spTree>
    <p:extLst>
      <p:ext uri="{BB962C8B-B14F-4D97-AF65-F5344CB8AC3E}">
        <p14:creationId xmlns:p14="http://schemas.microsoft.com/office/powerpoint/2010/main" val="3763251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marL="0" indent="0" algn="just">
              <a:buNone/>
            </a:pPr>
            <a:r>
              <a:rPr lang="ar-IQ" sz="2400" dirty="0" smtClean="0"/>
              <a:t>4 -الكوريون ( </a:t>
            </a:r>
            <a:r>
              <a:rPr lang="en-US" sz="2400" dirty="0" err="1" smtClean="0"/>
              <a:t>Chorion</a:t>
            </a:r>
            <a:r>
              <a:rPr lang="ar-IQ" sz="2400" dirty="0" smtClean="0"/>
              <a:t> ):يحيط </a:t>
            </a:r>
            <a:r>
              <a:rPr lang="ar-IQ" sz="2400" dirty="0"/>
              <a:t>هذا الغشاء كلا من الامنيون وكيس الصفار ويعتقد ان وظيفته تساهم في حماية </a:t>
            </a:r>
            <a:r>
              <a:rPr lang="ar-IQ" sz="2400" dirty="0" err="1"/>
              <a:t>الجنين.يندمج</a:t>
            </a:r>
            <a:r>
              <a:rPr lang="ar-IQ" sz="2400" dirty="0"/>
              <a:t> هذا الغشاء مع </a:t>
            </a:r>
            <a:r>
              <a:rPr lang="ar-IQ" sz="2400" dirty="0" err="1"/>
              <a:t>الالنتويس</a:t>
            </a:r>
            <a:r>
              <a:rPr lang="ar-IQ" sz="2400" dirty="0"/>
              <a:t> وذلك بعد اليوم العاشر من فترة التفريخ في الدجاج ليكون غشاء مشتركا وهو غشاء عديم الاوعية </a:t>
            </a:r>
            <a:r>
              <a:rPr lang="ar-IQ" sz="2400" dirty="0" err="1"/>
              <a:t>الدميوية</a:t>
            </a:r>
            <a:r>
              <a:rPr lang="ar-IQ" sz="2400" dirty="0"/>
              <a:t> بخلاف </a:t>
            </a:r>
            <a:r>
              <a:rPr lang="ar-IQ" sz="2400" dirty="0" err="1"/>
              <a:t>الالنتويس</a:t>
            </a:r>
            <a:r>
              <a:rPr lang="ar-IQ" sz="2400" dirty="0"/>
              <a:t> المندمج معه .</a:t>
            </a:r>
            <a:endParaRPr lang="en-US" sz="2400" dirty="0"/>
          </a:p>
          <a:p>
            <a:pPr algn="just"/>
            <a:r>
              <a:rPr lang="ar-IQ" sz="2400" dirty="0"/>
              <a:t>بخصوص تغذية الجنين خلال فترة النمو الجنيني في الطيور الداجنة يتم هضم محتويات البيضة من الكربوهيدرات خلال الاربعة ايام الاولى من فترة التفريخ وذلك لسهولة امتصاصها . من المعلوم ان غشاء </a:t>
            </a:r>
            <a:r>
              <a:rPr lang="ar-IQ" sz="2400" dirty="0" err="1"/>
              <a:t>الالنتويس</a:t>
            </a:r>
            <a:r>
              <a:rPr lang="ar-IQ" sz="2400" dirty="0"/>
              <a:t> يتكون بعد اليوم الرابع من فترة التفريخ فعليه يبدأ الجنين بالاعتماد على البروتين بصورة رئيسية كمصدر للطاقة والنمو ولغاية اليوم التاسع .اما بعد هذه الفترة فان الدهون الموجودة في مكونات البيضة تعد هي المصدر الرئيس لتزويد الجنين بالطاقة .</a:t>
            </a:r>
            <a:endParaRPr lang="en-US" sz="2400" dirty="0"/>
          </a:p>
          <a:p>
            <a:pPr algn="just"/>
            <a:r>
              <a:rPr lang="ar-IQ" sz="2400" dirty="0"/>
              <a:t> </a:t>
            </a:r>
            <a:endParaRPr lang="en-US" sz="2400" dirty="0"/>
          </a:p>
          <a:p>
            <a:r>
              <a:rPr lang="en-US" sz="2400" dirty="0"/>
              <a:t> </a:t>
            </a:r>
          </a:p>
          <a:p>
            <a:endParaRPr lang="ar-IQ" sz="2400" dirty="0"/>
          </a:p>
        </p:txBody>
      </p:sp>
    </p:spTree>
    <p:extLst>
      <p:ext uri="{BB962C8B-B14F-4D97-AF65-F5344CB8AC3E}">
        <p14:creationId xmlns:p14="http://schemas.microsoft.com/office/powerpoint/2010/main" val="2075226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algn="r"/>
            <a:r>
              <a:rPr lang="ar-IQ" dirty="0"/>
              <a:t>وهذه </a:t>
            </a:r>
            <a:r>
              <a:rPr lang="ar-IQ" dirty="0" err="1"/>
              <a:t>الانسجه</a:t>
            </a:r>
            <a:r>
              <a:rPr lang="ar-IQ" dirty="0"/>
              <a:t> هي:</a:t>
            </a:r>
            <a:r>
              <a:rPr lang="en-US" dirty="0"/>
              <a:t/>
            </a:r>
            <a:br>
              <a:rPr lang="en-US" dirty="0"/>
            </a:br>
            <a:endParaRPr lang="ar-IQ" dirty="0"/>
          </a:p>
        </p:txBody>
      </p:sp>
      <p:sp>
        <p:nvSpPr>
          <p:cNvPr id="3" name="عنصر نائب للمحتوى 2"/>
          <p:cNvSpPr>
            <a:spLocks noGrp="1"/>
          </p:cNvSpPr>
          <p:nvPr>
            <p:ph idx="1"/>
          </p:nvPr>
        </p:nvSpPr>
        <p:spPr/>
        <p:txBody>
          <a:bodyPr>
            <a:normAutofit/>
          </a:bodyPr>
          <a:lstStyle/>
          <a:p>
            <a:pPr algn="justLow"/>
            <a:r>
              <a:rPr lang="ar-IQ" sz="2400" dirty="0"/>
              <a:t>أ-الانابيب </a:t>
            </a:r>
            <a:r>
              <a:rPr lang="ar-IQ" sz="2400" dirty="0" err="1"/>
              <a:t>المنويه</a:t>
            </a:r>
            <a:r>
              <a:rPr lang="ar-IQ" sz="2400" dirty="0"/>
              <a:t> </a:t>
            </a:r>
            <a:r>
              <a:rPr lang="ar-IQ" sz="2400" dirty="0" err="1" smtClean="0"/>
              <a:t>الدقيقه</a:t>
            </a:r>
            <a:r>
              <a:rPr lang="ar-IQ" sz="2400" dirty="0" smtClean="0"/>
              <a:t> (ٍ</a:t>
            </a:r>
            <a:r>
              <a:rPr lang="en-US" sz="2400" dirty="0" smtClean="0"/>
              <a:t>Seminiferous Tubules</a:t>
            </a:r>
            <a:r>
              <a:rPr lang="ar-IQ" sz="2400" dirty="0" smtClean="0"/>
              <a:t>) </a:t>
            </a:r>
            <a:r>
              <a:rPr lang="ar-IQ" sz="2400" dirty="0"/>
              <a:t>:مجموعه من الانابيب </a:t>
            </a:r>
            <a:r>
              <a:rPr lang="ar-IQ" sz="2400" dirty="0" err="1"/>
              <a:t>الكثيره</a:t>
            </a:r>
            <a:r>
              <a:rPr lang="ar-IQ" sz="2400" dirty="0"/>
              <a:t> العدد </a:t>
            </a:r>
            <a:r>
              <a:rPr lang="ar-IQ" sz="2400" dirty="0" err="1"/>
              <a:t>والدقيقه</a:t>
            </a:r>
            <a:r>
              <a:rPr lang="ar-IQ" sz="2400" dirty="0"/>
              <a:t> الحجم ملتويه على بعضها تتم فيها عمليه تكوين </a:t>
            </a:r>
            <a:r>
              <a:rPr lang="ar-IQ" sz="2400" dirty="0" smtClean="0"/>
              <a:t>النطف </a:t>
            </a:r>
            <a:r>
              <a:rPr lang="ar-IQ" sz="2400" dirty="0" err="1"/>
              <a:t>نتيجه</a:t>
            </a:r>
            <a:r>
              <a:rPr lang="ar-IQ" sz="2400" dirty="0"/>
              <a:t> انقسام جدران هذه الانابيب.</a:t>
            </a:r>
            <a:endParaRPr lang="en-US" sz="2400" dirty="0"/>
          </a:p>
          <a:p>
            <a:pPr algn="justLow"/>
            <a:r>
              <a:rPr lang="ar-IQ" sz="2400" dirty="0"/>
              <a:t>ب-</a:t>
            </a:r>
            <a:r>
              <a:rPr lang="ar-IQ" sz="2400" dirty="0" err="1"/>
              <a:t>الانسجه</a:t>
            </a:r>
            <a:r>
              <a:rPr lang="ar-IQ" sz="2400" dirty="0"/>
              <a:t> </a:t>
            </a:r>
            <a:r>
              <a:rPr lang="ar-IQ" sz="2400" dirty="0" err="1" smtClean="0"/>
              <a:t>البينيه</a:t>
            </a:r>
            <a:r>
              <a:rPr lang="ar-IQ" sz="2400" dirty="0" smtClean="0"/>
              <a:t> ( </a:t>
            </a:r>
            <a:r>
              <a:rPr lang="en-US" sz="2400" dirty="0" smtClean="0"/>
              <a:t>Interstitial Tissues</a:t>
            </a:r>
            <a:r>
              <a:rPr lang="ar-IQ" sz="2400" dirty="0" smtClean="0"/>
              <a:t>) </a:t>
            </a:r>
            <a:r>
              <a:rPr lang="ar-IQ" sz="2400" dirty="0"/>
              <a:t>:مجموعه من </a:t>
            </a:r>
            <a:r>
              <a:rPr lang="ar-IQ" sz="2400" dirty="0" err="1"/>
              <a:t>الانسجه</a:t>
            </a:r>
            <a:r>
              <a:rPr lang="ar-IQ" sz="2400" dirty="0"/>
              <a:t> </a:t>
            </a:r>
            <a:r>
              <a:rPr lang="ar-IQ" sz="2400" dirty="0" err="1"/>
              <a:t>الكثيفه</a:t>
            </a:r>
            <a:r>
              <a:rPr lang="ar-IQ" sz="2400" dirty="0"/>
              <a:t> تقع بين الانابيب </a:t>
            </a:r>
            <a:r>
              <a:rPr lang="ar-IQ" sz="2400" dirty="0" err="1"/>
              <a:t>المنويه</a:t>
            </a:r>
            <a:r>
              <a:rPr lang="ar-IQ" sz="2400" dirty="0"/>
              <a:t> </a:t>
            </a:r>
            <a:r>
              <a:rPr lang="ar-IQ" sz="2400" dirty="0" err="1"/>
              <a:t>الدقيقه</a:t>
            </a:r>
            <a:r>
              <a:rPr lang="ar-IQ" sz="2400" dirty="0"/>
              <a:t> تنتشر فيها الكثير من </a:t>
            </a:r>
            <a:r>
              <a:rPr lang="ar-IQ" sz="2400" dirty="0" err="1"/>
              <a:t>الاوعيه</a:t>
            </a:r>
            <a:r>
              <a:rPr lang="ar-IQ" sz="2400" dirty="0"/>
              <a:t> </a:t>
            </a:r>
            <a:r>
              <a:rPr lang="ar-IQ" sz="2400" dirty="0" err="1"/>
              <a:t>الدمويه</a:t>
            </a:r>
            <a:r>
              <a:rPr lang="ar-IQ" sz="2400" dirty="0"/>
              <a:t> </a:t>
            </a:r>
            <a:r>
              <a:rPr lang="ar-IQ" sz="2400" dirty="0" err="1"/>
              <a:t>الدقيقه</a:t>
            </a:r>
            <a:r>
              <a:rPr lang="ar-IQ" sz="2400" dirty="0"/>
              <a:t> وتحوي خلايا خاصه </a:t>
            </a:r>
            <a:r>
              <a:rPr lang="ar-IQ" sz="2400" dirty="0" err="1"/>
              <a:t>بافراز</a:t>
            </a:r>
            <a:r>
              <a:rPr lang="ar-IQ" sz="2400" dirty="0"/>
              <a:t> هرمون الاندروجين الذكري الذي يعطي صفات الجنس </a:t>
            </a:r>
            <a:r>
              <a:rPr lang="ar-IQ" sz="2400" dirty="0" err="1"/>
              <a:t>الرئيسه</a:t>
            </a:r>
            <a:r>
              <a:rPr lang="ar-IQ" sz="2400" dirty="0"/>
              <a:t> للذكور.</a:t>
            </a:r>
            <a:endParaRPr lang="en-US" sz="2400" dirty="0"/>
          </a:p>
          <a:p>
            <a:pPr algn="justLow"/>
            <a:r>
              <a:rPr lang="ar-IQ" sz="2400" dirty="0"/>
              <a:t>ان الانابيب </a:t>
            </a:r>
            <a:r>
              <a:rPr lang="ar-IQ" sz="2400" dirty="0" err="1"/>
              <a:t>المنويه</a:t>
            </a:r>
            <a:r>
              <a:rPr lang="ar-IQ" sz="2400" dirty="0"/>
              <a:t> </a:t>
            </a:r>
            <a:r>
              <a:rPr lang="ar-IQ" sz="2400" dirty="0" err="1"/>
              <a:t>الدقيقه</a:t>
            </a:r>
            <a:r>
              <a:rPr lang="ar-IQ" sz="2400" dirty="0"/>
              <a:t> تنتهي في طرف الخصيه الخلفي لتصب محتوياتها في قناه </a:t>
            </a:r>
            <a:r>
              <a:rPr lang="ar-IQ" sz="2400" dirty="0" err="1"/>
              <a:t>متعرجه</a:t>
            </a:r>
            <a:r>
              <a:rPr lang="ar-IQ" sz="2400" dirty="0"/>
              <a:t> تمتد بموازاة السطح البطني </a:t>
            </a:r>
            <a:r>
              <a:rPr lang="ar-IQ" sz="2400" dirty="0" err="1"/>
              <a:t>للكليه</a:t>
            </a:r>
            <a:r>
              <a:rPr lang="ar-IQ" sz="2400" dirty="0"/>
              <a:t> وهذه القناة تسمى بالوعاء الناقل للحيامن .</a:t>
            </a:r>
            <a:endParaRPr lang="en-US" sz="2400" dirty="0"/>
          </a:p>
          <a:p>
            <a:endParaRPr lang="ar-IQ" sz="2400" dirty="0"/>
          </a:p>
        </p:txBody>
      </p:sp>
    </p:spTree>
    <p:extLst>
      <p:ext uri="{BB962C8B-B14F-4D97-AF65-F5344CB8AC3E}">
        <p14:creationId xmlns:p14="http://schemas.microsoft.com/office/powerpoint/2010/main" val="239391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الأوعية الناقلة(</a:t>
            </a:r>
            <a:r>
              <a:rPr lang="en-US" dirty="0" smtClean="0"/>
              <a:t>Vasa </a:t>
            </a:r>
            <a:r>
              <a:rPr lang="en-US" dirty="0" err="1" smtClean="0"/>
              <a:t>deferentia</a:t>
            </a:r>
            <a:r>
              <a:rPr lang="ar-IQ" dirty="0" smtClean="0"/>
              <a:t>)</a:t>
            </a:r>
            <a:endParaRPr lang="ar-IQ" dirty="0"/>
          </a:p>
        </p:txBody>
      </p:sp>
      <p:sp>
        <p:nvSpPr>
          <p:cNvPr id="3" name="عنصر نائب للمحتوى 2"/>
          <p:cNvSpPr>
            <a:spLocks noGrp="1"/>
          </p:cNvSpPr>
          <p:nvPr>
            <p:ph idx="1"/>
          </p:nvPr>
        </p:nvSpPr>
        <p:spPr/>
        <p:txBody>
          <a:bodyPr>
            <a:normAutofit/>
          </a:bodyPr>
          <a:lstStyle/>
          <a:p>
            <a:r>
              <a:rPr lang="ar-IQ" sz="2400" dirty="0"/>
              <a:t>ينتهي كل وعاء ناقل للحيامن بفتحه صغيره تسمى بالقناة </a:t>
            </a:r>
            <a:r>
              <a:rPr lang="ar-IQ" sz="2400" dirty="0" err="1"/>
              <a:t>القاذفه</a:t>
            </a:r>
            <a:r>
              <a:rPr lang="ar-IQ" sz="2400" dirty="0"/>
              <a:t> في منطقه المجمع المسمى</a:t>
            </a:r>
            <a:r>
              <a:rPr lang="en-US" sz="2400" dirty="0" err="1"/>
              <a:t>proctadaem</a:t>
            </a:r>
            <a:r>
              <a:rPr lang="ar-IQ" sz="2400" dirty="0"/>
              <a:t>.ان </a:t>
            </a:r>
            <a:r>
              <a:rPr lang="ar-IQ" sz="2400" dirty="0" err="1"/>
              <a:t>حيامن</a:t>
            </a:r>
            <a:r>
              <a:rPr lang="ar-IQ" sz="2400" dirty="0"/>
              <a:t> ذكور الطيور الداجنة تعد وحدات </a:t>
            </a:r>
            <a:r>
              <a:rPr lang="ar-IQ" sz="2400" dirty="0" err="1"/>
              <a:t>متتخصصه</a:t>
            </a:r>
            <a:r>
              <a:rPr lang="ar-IQ" sz="2400" dirty="0"/>
              <a:t> جدا .</a:t>
            </a:r>
            <a:endParaRPr lang="en-US" sz="2400" dirty="0"/>
          </a:p>
          <a:p>
            <a:r>
              <a:rPr lang="ar-IQ" sz="2400" dirty="0" smtClean="0"/>
              <a:t>اما حجم </a:t>
            </a:r>
            <a:r>
              <a:rPr lang="ar-IQ" sz="2400" dirty="0"/>
              <a:t>السائل المنوي وتركيز </a:t>
            </a:r>
            <a:r>
              <a:rPr lang="ar-IQ" sz="2400" dirty="0" smtClean="0"/>
              <a:t>النطف </a:t>
            </a:r>
            <a:r>
              <a:rPr lang="ar-IQ" sz="2400" dirty="0"/>
              <a:t>فهنالك اختلاف واضح تبعا </a:t>
            </a:r>
            <a:r>
              <a:rPr lang="ar-IQ" sz="2400" dirty="0" err="1"/>
              <a:t>لانواع</a:t>
            </a:r>
            <a:r>
              <a:rPr lang="ar-IQ" sz="2400" dirty="0"/>
              <a:t> الطيور حيث يتراوح حجم </a:t>
            </a:r>
            <a:r>
              <a:rPr lang="ar-IQ" sz="2400" dirty="0" err="1"/>
              <a:t>القذفه</a:t>
            </a:r>
            <a:r>
              <a:rPr lang="ar-IQ" sz="2400" dirty="0"/>
              <a:t> في الدجاج بين 0,2-1,5مل</a:t>
            </a:r>
            <a:r>
              <a:rPr lang="ar-IQ" sz="2400" baseline="30000" dirty="0"/>
              <a:t>3 </a:t>
            </a:r>
            <a:r>
              <a:rPr lang="ar-IQ" sz="2400" dirty="0"/>
              <a:t>من السائل المنوي وبتركيز يصل الى معدل 3,5مليون </a:t>
            </a:r>
            <a:r>
              <a:rPr lang="ar-IQ" sz="2400" dirty="0" err="1" smtClean="0"/>
              <a:t>نطفةلكل</a:t>
            </a:r>
            <a:r>
              <a:rPr lang="ar-IQ" sz="2400" dirty="0" smtClean="0"/>
              <a:t> </a:t>
            </a:r>
            <a:r>
              <a:rPr lang="ar-IQ" sz="2400" dirty="0"/>
              <a:t>ملم</a:t>
            </a:r>
            <a:r>
              <a:rPr lang="ar-IQ" sz="2400" baseline="30000" dirty="0"/>
              <a:t>3 في </a:t>
            </a:r>
            <a:r>
              <a:rPr lang="ar-IQ" sz="2400" dirty="0"/>
              <a:t>حين ان حجم السائل المنوي من الديك الرومي </a:t>
            </a:r>
            <a:r>
              <a:rPr lang="ar-IQ" sz="2400" dirty="0" smtClean="0"/>
              <a:t>لا يزيد </a:t>
            </a:r>
            <a:r>
              <a:rPr lang="ar-IQ" sz="2400" dirty="0"/>
              <a:t>عن </a:t>
            </a:r>
            <a:r>
              <a:rPr lang="ar-IQ" sz="2400" dirty="0" smtClean="0"/>
              <a:t>0,4</a:t>
            </a:r>
            <a:r>
              <a:rPr lang="ar-IQ" sz="2400" dirty="0"/>
              <a:t> ملم</a:t>
            </a:r>
            <a:r>
              <a:rPr lang="ar-IQ" sz="2400" baseline="30000" dirty="0"/>
              <a:t>3 </a:t>
            </a:r>
            <a:r>
              <a:rPr lang="ar-IQ" sz="2400" dirty="0" smtClean="0"/>
              <a:t>ولكن </a:t>
            </a:r>
            <a:r>
              <a:rPr lang="ar-IQ" sz="2400" dirty="0"/>
              <a:t>بتركيز اعلـــــــــى(6-7مليون </a:t>
            </a:r>
            <a:r>
              <a:rPr lang="ar-IQ" sz="2400" dirty="0" err="1" smtClean="0"/>
              <a:t>نطفةلكل</a:t>
            </a:r>
            <a:r>
              <a:rPr lang="ar-IQ" sz="2400" dirty="0" smtClean="0"/>
              <a:t> </a:t>
            </a:r>
            <a:r>
              <a:rPr lang="ar-IQ" sz="2400" dirty="0"/>
              <a:t>ملم</a:t>
            </a:r>
            <a:r>
              <a:rPr lang="ar-IQ" sz="2400" baseline="30000" dirty="0"/>
              <a:t>3</a:t>
            </a:r>
            <a:r>
              <a:rPr lang="ar-IQ" sz="2400" dirty="0"/>
              <a:t>).</a:t>
            </a:r>
            <a:endParaRPr lang="en-US" sz="2400" dirty="0"/>
          </a:p>
          <a:p>
            <a:endParaRPr lang="ar-IQ" sz="2400" dirty="0"/>
          </a:p>
        </p:txBody>
      </p:sp>
    </p:spTree>
    <p:extLst>
      <p:ext uri="{BB962C8B-B14F-4D97-AF65-F5344CB8AC3E}">
        <p14:creationId xmlns:p14="http://schemas.microsoft.com/office/powerpoint/2010/main" val="124298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الجهاز التناسلي الذكري</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2276872"/>
            <a:ext cx="3248025" cy="2887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1107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4002" y="2070403"/>
            <a:ext cx="3295996" cy="41189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7932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شكل النطفة في الديك</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125" y="3239294"/>
            <a:ext cx="2571750" cy="1781175"/>
          </a:xfrm>
        </p:spPr>
      </p:pic>
    </p:spTree>
    <p:extLst>
      <p:ext uri="{BB962C8B-B14F-4D97-AF65-F5344CB8AC3E}">
        <p14:creationId xmlns:p14="http://schemas.microsoft.com/office/powerpoint/2010/main" val="9600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a:t>الجهاز التناسلي الانثوي</a:t>
            </a:r>
          </a:p>
        </p:txBody>
      </p:sp>
      <p:sp>
        <p:nvSpPr>
          <p:cNvPr id="3" name="عنصر نائب للمحتوى 2"/>
          <p:cNvSpPr>
            <a:spLocks noGrp="1"/>
          </p:cNvSpPr>
          <p:nvPr>
            <p:ph idx="1"/>
          </p:nvPr>
        </p:nvSpPr>
        <p:spPr/>
        <p:txBody>
          <a:bodyPr>
            <a:normAutofit/>
          </a:bodyPr>
          <a:lstStyle/>
          <a:p>
            <a:pPr algn="just"/>
            <a:r>
              <a:rPr lang="ar-IQ" sz="2400" dirty="0"/>
              <a:t>يتكون الجهاز التناسلي الانثوي من </a:t>
            </a:r>
            <a:r>
              <a:rPr lang="ar-IQ" sz="2400" dirty="0" err="1"/>
              <a:t>جزئين</a:t>
            </a:r>
            <a:r>
              <a:rPr lang="ar-IQ" sz="2400" dirty="0"/>
              <a:t> رئيسين هما المبيض الايسر وقناه البيض </a:t>
            </a:r>
            <a:r>
              <a:rPr lang="ar-IQ" sz="2400" dirty="0" smtClean="0"/>
              <a:t>اليسرى .لابد </a:t>
            </a:r>
            <a:r>
              <a:rPr lang="ar-IQ" sz="2400" dirty="0"/>
              <a:t>الى </a:t>
            </a:r>
            <a:r>
              <a:rPr lang="ar-IQ" sz="2400" dirty="0" err="1"/>
              <a:t>الاشاره</a:t>
            </a:r>
            <a:r>
              <a:rPr lang="ar-IQ" sz="2400" dirty="0"/>
              <a:t> الى ان في </a:t>
            </a:r>
            <a:r>
              <a:rPr lang="ar-IQ" sz="2400" dirty="0" err="1"/>
              <a:t>بدايه</a:t>
            </a:r>
            <a:r>
              <a:rPr lang="ar-IQ" sz="2400" dirty="0"/>
              <a:t> النمو الجنيني هما قناتي البيض اليمنى واليسرى تبدان بالنمو الا انه يتقدم النمو الجنيني فان قناة البيض والمبيض الايمن يتوقفان عن النمو لكي يصبحا عضوين اثريين عند الفقس ويبقى المبيض الايسر </a:t>
            </a:r>
            <a:r>
              <a:rPr lang="ar-IQ" sz="2400" dirty="0" smtClean="0"/>
              <a:t>وقناة </a:t>
            </a:r>
            <a:r>
              <a:rPr lang="ar-IQ" sz="2400" dirty="0"/>
              <a:t>البيض اليسرى ليكونا الجهاز التناسلي الفعال في انتاج البيض عند البلوغ الجنسي والمتكون من الاجزاء </a:t>
            </a:r>
            <a:r>
              <a:rPr lang="ar-IQ" sz="2400" dirty="0" err="1"/>
              <a:t>التاليه</a:t>
            </a:r>
            <a:endParaRPr lang="ar-IQ" sz="2400" dirty="0"/>
          </a:p>
        </p:txBody>
      </p:sp>
    </p:spTree>
    <p:extLst>
      <p:ext uri="{BB962C8B-B14F-4D97-AF65-F5344CB8AC3E}">
        <p14:creationId xmlns:p14="http://schemas.microsoft.com/office/powerpoint/2010/main" val="2502404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230</TotalTime>
  <Words>2767</Words>
  <Application>Microsoft Office PowerPoint</Application>
  <PresentationFormat>On-screen Show (4:3)</PresentationFormat>
  <Paragraphs>93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Constantia</vt:lpstr>
      <vt:lpstr>Majalla UI</vt:lpstr>
      <vt:lpstr>Traditional Arabic</vt:lpstr>
      <vt:lpstr>Wingdings 2</vt:lpstr>
      <vt:lpstr>تدفق</vt:lpstr>
      <vt:lpstr>الأجهزة التناسلية والتكاثر</vt:lpstr>
      <vt:lpstr>الجهاز التناسلي الذكري</vt:lpstr>
      <vt:lpstr>PowerPoint Presentation</vt:lpstr>
      <vt:lpstr>وهذه الانسجه هي: </vt:lpstr>
      <vt:lpstr>الأوعية الناقلة(Vasa deferentia)</vt:lpstr>
      <vt:lpstr>الجهاز التناسلي الذكري</vt:lpstr>
      <vt:lpstr>PowerPoint Presentation</vt:lpstr>
      <vt:lpstr>شكل النطفة في الديك</vt:lpstr>
      <vt:lpstr>الجهاز التناسلي الانثوي</vt:lpstr>
      <vt:lpstr>   -1المبيض ( ovary )</vt:lpstr>
      <vt:lpstr>2  - قناة البيض (Oviduct ) </vt:lpstr>
      <vt:lpstr>PowerPoint Presentation</vt:lpstr>
      <vt:lpstr>PowerPoint Presentation</vt:lpstr>
      <vt:lpstr>PowerPoint Presentation</vt:lpstr>
      <vt:lpstr>PowerPoint Presentation</vt:lpstr>
      <vt:lpstr>PowerPoint Presentation</vt:lpstr>
      <vt:lpstr> قناة البيض في الدجاج</vt:lpstr>
      <vt:lpstr>تكوين الامشاج</vt:lpstr>
      <vt:lpstr>تكوين النطف (spermatogensis)</vt:lpstr>
      <vt:lpstr>شكل النطفة في الديكة</vt:lpstr>
      <vt:lpstr>PowerPoint Presentation</vt:lpstr>
      <vt:lpstr>PowerPoint Presentation</vt:lpstr>
      <vt:lpstr>تكوين البويضات (Oogenesis )</vt:lpstr>
      <vt:lpstr>PowerPoint Presentation</vt:lpstr>
      <vt:lpstr>عملية تكوين البويضة</vt:lpstr>
      <vt:lpstr>الاخصاب (Fertilization )</vt:lpstr>
      <vt:lpstr>PowerPoint Presentation</vt:lpstr>
      <vt:lpstr>النمو الجنيني (Embryonic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الاغشية الجنينية الزائدة</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الأجهزة التناسلية والتكاثرية</dc:title>
  <dc:creator>tg</dc:creator>
  <cp:lastModifiedBy>hp</cp:lastModifiedBy>
  <cp:revision>38</cp:revision>
  <dcterms:created xsi:type="dcterms:W3CDTF">2015-10-11T02:52:22Z</dcterms:created>
  <dcterms:modified xsi:type="dcterms:W3CDTF">2025-04-13T08:43:03Z</dcterms:modified>
</cp:coreProperties>
</file>