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58" r:id="rId1"/>
  </p:sldMasterIdLst>
  <p:sldIdLst>
    <p:sldId id="267" r:id="rId2"/>
    <p:sldId id="276" r:id="rId3"/>
    <p:sldId id="269" r:id="rId4"/>
    <p:sldId id="257" r:id="rId5"/>
    <p:sldId id="273" r:id="rId6"/>
    <p:sldId id="271" r:id="rId7"/>
    <p:sldId id="272" r:id="rId8"/>
    <p:sldId id="274" r:id="rId9"/>
    <p:sldId id="275" r:id="rId10"/>
    <p:sldId id="277" r:id="rId11"/>
    <p:sldId id="278" r:id="rId12"/>
    <p:sldId id="279" r:id="rId13"/>
    <p:sldId id="280" r:id="rId14"/>
    <p:sldId id="28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5" autoAdjust="0"/>
    <p:restoredTop sz="94660"/>
  </p:normalViewPr>
  <p:slideViewPr>
    <p:cSldViewPr snapToGrid="0">
      <p:cViewPr varScale="1">
        <p:scale>
          <a:sx n="81" d="100"/>
          <a:sy n="81" d="100"/>
        </p:scale>
        <p:origin x="754"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7BCFC0-300A-4D70-B02A-2AF4DD4D6844}" type="doc">
      <dgm:prSet loTypeId="urn:microsoft.com/office/officeart/2005/8/layout/vProcess5" loCatId="process" qsTypeId="urn:microsoft.com/office/officeart/2005/8/quickstyle/simple1" qsCatId="simple" csTypeId="urn:microsoft.com/office/officeart/2005/8/colors/accent1_1" csCatId="accent1"/>
      <dgm:spPr/>
      <dgm:t>
        <a:bodyPr/>
        <a:lstStyle/>
        <a:p>
          <a:pPr rtl="1"/>
          <a:endParaRPr lang="ar-EG"/>
        </a:p>
      </dgm:t>
    </dgm:pt>
    <dgm:pt modelId="{EA877522-1B2E-4E0E-8B54-E3DBF1EED87A}">
      <dgm:prSet custT="1"/>
      <dgm:spPr/>
      <dgm:t>
        <a:bodyPr/>
        <a:lstStyle/>
        <a:p>
          <a:pPr rtl="1"/>
          <a:r>
            <a:rPr lang="en-US" sz="3600" b="1" dirty="0"/>
            <a:t>1. Kingdom Monera</a:t>
          </a:r>
          <a:endParaRPr lang="ar-EG" sz="3600" b="1" dirty="0"/>
        </a:p>
      </dgm:t>
    </dgm:pt>
    <dgm:pt modelId="{B222CA13-5BA0-46A2-B3C8-5F8F7745832C}" type="parTrans" cxnId="{65F79D9F-1E3E-4372-B06A-1A8A8C81CBF0}">
      <dgm:prSet/>
      <dgm:spPr/>
      <dgm:t>
        <a:bodyPr/>
        <a:lstStyle/>
        <a:p>
          <a:pPr rtl="1"/>
          <a:endParaRPr lang="ar-EG"/>
        </a:p>
      </dgm:t>
    </dgm:pt>
    <dgm:pt modelId="{D8BDF06E-D3E1-4B43-A1EA-CE5C3A22C95C}" type="sibTrans" cxnId="{65F79D9F-1E3E-4372-B06A-1A8A8C81CBF0}">
      <dgm:prSet/>
      <dgm:spPr/>
      <dgm:t>
        <a:bodyPr/>
        <a:lstStyle/>
        <a:p>
          <a:pPr rtl="1"/>
          <a:endParaRPr lang="ar-EG"/>
        </a:p>
      </dgm:t>
    </dgm:pt>
    <dgm:pt modelId="{8132AA94-E11B-4547-8C98-612722F25578}">
      <dgm:prSet custT="1"/>
      <dgm:spPr/>
      <dgm:t>
        <a:bodyPr/>
        <a:lstStyle/>
        <a:p>
          <a:pPr rtl="1"/>
          <a:r>
            <a:rPr lang="en-US" sz="3600" b="1" dirty="0"/>
            <a:t>2. Kingdom Protista</a:t>
          </a:r>
          <a:endParaRPr lang="ar-EG" sz="3600" b="1" dirty="0"/>
        </a:p>
      </dgm:t>
    </dgm:pt>
    <dgm:pt modelId="{443D3ED8-3141-430E-802B-5ACC6DDE2504}" type="parTrans" cxnId="{7D54D7EA-8066-43CC-AC3B-30553C48BFB0}">
      <dgm:prSet/>
      <dgm:spPr/>
      <dgm:t>
        <a:bodyPr/>
        <a:lstStyle/>
        <a:p>
          <a:pPr rtl="1"/>
          <a:endParaRPr lang="ar-EG"/>
        </a:p>
      </dgm:t>
    </dgm:pt>
    <dgm:pt modelId="{7E52E7A3-7FFD-4D35-A97C-0BF101DEDDFA}" type="sibTrans" cxnId="{7D54D7EA-8066-43CC-AC3B-30553C48BFB0}">
      <dgm:prSet/>
      <dgm:spPr/>
      <dgm:t>
        <a:bodyPr/>
        <a:lstStyle/>
        <a:p>
          <a:pPr rtl="1"/>
          <a:endParaRPr lang="ar-EG"/>
        </a:p>
      </dgm:t>
    </dgm:pt>
    <dgm:pt modelId="{129EC38C-D9F8-47D2-8454-345BAA7BCDB6}">
      <dgm:prSet custT="1"/>
      <dgm:spPr/>
      <dgm:t>
        <a:bodyPr/>
        <a:lstStyle/>
        <a:p>
          <a:pPr rtl="1"/>
          <a:r>
            <a:rPr lang="en-US" sz="3600" b="1" dirty="0"/>
            <a:t>3. Kingdom Fungi </a:t>
          </a:r>
          <a:endParaRPr lang="ar-EG" sz="3600" b="1" dirty="0"/>
        </a:p>
      </dgm:t>
    </dgm:pt>
    <dgm:pt modelId="{26C6C3C2-2096-49F0-8A51-99C76CA268CE}" type="parTrans" cxnId="{1807768F-225E-4831-9C0E-1EA8EFD6F95B}">
      <dgm:prSet/>
      <dgm:spPr/>
      <dgm:t>
        <a:bodyPr/>
        <a:lstStyle/>
        <a:p>
          <a:pPr rtl="1"/>
          <a:endParaRPr lang="ar-EG"/>
        </a:p>
      </dgm:t>
    </dgm:pt>
    <dgm:pt modelId="{631B8C61-C1A1-4696-918D-ED910D057ECA}" type="sibTrans" cxnId="{1807768F-225E-4831-9C0E-1EA8EFD6F95B}">
      <dgm:prSet/>
      <dgm:spPr/>
      <dgm:t>
        <a:bodyPr/>
        <a:lstStyle/>
        <a:p>
          <a:pPr rtl="1"/>
          <a:endParaRPr lang="ar-EG"/>
        </a:p>
      </dgm:t>
    </dgm:pt>
    <dgm:pt modelId="{BD1C85BA-45B9-4DC1-A07B-9448783DAADC}">
      <dgm:prSet custT="1"/>
      <dgm:spPr/>
      <dgm:t>
        <a:bodyPr/>
        <a:lstStyle/>
        <a:p>
          <a:pPr rtl="1"/>
          <a:r>
            <a:rPr lang="en-US" sz="3600" b="1" dirty="0"/>
            <a:t>4. Kingdom Plantae </a:t>
          </a:r>
          <a:endParaRPr lang="ar-EG" sz="3600" b="1" dirty="0"/>
        </a:p>
      </dgm:t>
    </dgm:pt>
    <dgm:pt modelId="{DA812557-1B09-4918-A980-38BEA3547D20}" type="parTrans" cxnId="{4B2EF543-5849-4981-86DE-F16BCEF38235}">
      <dgm:prSet/>
      <dgm:spPr/>
      <dgm:t>
        <a:bodyPr/>
        <a:lstStyle/>
        <a:p>
          <a:pPr rtl="1"/>
          <a:endParaRPr lang="ar-EG"/>
        </a:p>
      </dgm:t>
    </dgm:pt>
    <dgm:pt modelId="{323BA23E-948C-4C43-B898-0032D9F177AB}" type="sibTrans" cxnId="{4B2EF543-5849-4981-86DE-F16BCEF38235}">
      <dgm:prSet/>
      <dgm:spPr/>
      <dgm:t>
        <a:bodyPr/>
        <a:lstStyle/>
        <a:p>
          <a:pPr rtl="1"/>
          <a:endParaRPr lang="ar-EG"/>
        </a:p>
      </dgm:t>
    </dgm:pt>
    <dgm:pt modelId="{1EB964D7-33E1-4BFD-A78C-D6ED64313D8A}">
      <dgm:prSet custT="1"/>
      <dgm:spPr/>
      <dgm:t>
        <a:bodyPr/>
        <a:lstStyle/>
        <a:p>
          <a:pPr rtl="1"/>
          <a:r>
            <a:rPr lang="en-US" sz="3600" b="1" dirty="0"/>
            <a:t>5. Kingdom Animalia </a:t>
          </a:r>
          <a:endParaRPr lang="ar-EG" sz="3600" b="1" dirty="0"/>
        </a:p>
      </dgm:t>
    </dgm:pt>
    <dgm:pt modelId="{3DCC65C5-E609-4D9B-BA0E-A4E66D74B9FB}" type="parTrans" cxnId="{E2BFD291-290B-4BF9-9F07-E3CABC365699}">
      <dgm:prSet/>
      <dgm:spPr/>
      <dgm:t>
        <a:bodyPr/>
        <a:lstStyle/>
        <a:p>
          <a:pPr rtl="1"/>
          <a:endParaRPr lang="ar-EG"/>
        </a:p>
      </dgm:t>
    </dgm:pt>
    <dgm:pt modelId="{27EB2A10-F6C7-4D99-9046-A9D353BF1403}" type="sibTrans" cxnId="{E2BFD291-290B-4BF9-9F07-E3CABC365699}">
      <dgm:prSet/>
      <dgm:spPr/>
      <dgm:t>
        <a:bodyPr/>
        <a:lstStyle/>
        <a:p>
          <a:pPr rtl="1"/>
          <a:endParaRPr lang="ar-EG"/>
        </a:p>
      </dgm:t>
    </dgm:pt>
    <dgm:pt modelId="{269143E6-5E74-4388-B2C0-2EE389005182}" type="pres">
      <dgm:prSet presAssocID="{C87BCFC0-300A-4D70-B02A-2AF4DD4D6844}" presName="outerComposite" presStyleCnt="0">
        <dgm:presLayoutVars>
          <dgm:chMax val="5"/>
          <dgm:dir/>
          <dgm:resizeHandles val="exact"/>
        </dgm:presLayoutVars>
      </dgm:prSet>
      <dgm:spPr/>
    </dgm:pt>
    <dgm:pt modelId="{846A5786-6243-4E92-87D7-F02306898740}" type="pres">
      <dgm:prSet presAssocID="{C87BCFC0-300A-4D70-B02A-2AF4DD4D6844}" presName="dummyMaxCanvas" presStyleCnt="0">
        <dgm:presLayoutVars/>
      </dgm:prSet>
      <dgm:spPr/>
    </dgm:pt>
    <dgm:pt modelId="{23EBBFE1-B325-4AFB-9FF6-BD0B9A8F46BD}" type="pres">
      <dgm:prSet presAssocID="{C87BCFC0-300A-4D70-B02A-2AF4DD4D6844}" presName="FiveNodes_1" presStyleLbl="node1" presStyleIdx="0" presStyleCnt="5" custLinFactNeighborX="54" custLinFactNeighborY="-2773">
        <dgm:presLayoutVars>
          <dgm:bulletEnabled val="1"/>
        </dgm:presLayoutVars>
      </dgm:prSet>
      <dgm:spPr/>
    </dgm:pt>
    <dgm:pt modelId="{577BB06D-5789-47B0-AA36-FB12EB8B4D02}" type="pres">
      <dgm:prSet presAssocID="{C87BCFC0-300A-4D70-B02A-2AF4DD4D6844}" presName="FiveNodes_2" presStyleLbl="node1" presStyleIdx="1" presStyleCnt="5" custLinFactNeighborX="275" custLinFactNeighborY="4159">
        <dgm:presLayoutVars>
          <dgm:bulletEnabled val="1"/>
        </dgm:presLayoutVars>
      </dgm:prSet>
      <dgm:spPr/>
    </dgm:pt>
    <dgm:pt modelId="{B3D21F1D-8710-4EEA-A9F0-BE53B481056B}" type="pres">
      <dgm:prSet presAssocID="{C87BCFC0-300A-4D70-B02A-2AF4DD4D6844}" presName="FiveNodes_3" presStyleLbl="node1" presStyleIdx="2" presStyleCnt="5">
        <dgm:presLayoutVars>
          <dgm:bulletEnabled val="1"/>
        </dgm:presLayoutVars>
      </dgm:prSet>
      <dgm:spPr/>
    </dgm:pt>
    <dgm:pt modelId="{FF407660-B66B-4A43-8FF1-FFBC65A4B7B2}" type="pres">
      <dgm:prSet presAssocID="{C87BCFC0-300A-4D70-B02A-2AF4DD4D6844}" presName="FiveNodes_4" presStyleLbl="node1" presStyleIdx="3" presStyleCnt="5">
        <dgm:presLayoutVars>
          <dgm:bulletEnabled val="1"/>
        </dgm:presLayoutVars>
      </dgm:prSet>
      <dgm:spPr/>
    </dgm:pt>
    <dgm:pt modelId="{860CA6F8-E82F-4E9A-89C9-E60A5E1107FE}" type="pres">
      <dgm:prSet presAssocID="{C87BCFC0-300A-4D70-B02A-2AF4DD4D6844}" presName="FiveNodes_5" presStyleLbl="node1" presStyleIdx="4" presStyleCnt="5" custLinFactNeighborX="0" custLinFactNeighborY="1386">
        <dgm:presLayoutVars>
          <dgm:bulletEnabled val="1"/>
        </dgm:presLayoutVars>
      </dgm:prSet>
      <dgm:spPr/>
    </dgm:pt>
    <dgm:pt modelId="{240B6E77-5F26-4290-85AC-0006807308E0}" type="pres">
      <dgm:prSet presAssocID="{C87BCFC0-300A-4D70-B02A-2AF4DD4D6844}" presName="FiveConn_1-2" presStyleLbl="fgAccFollowNode1" presStyleIdx="0" presStyleCnt="4">
        <dgm:presLayoutVars>
          <dgm:bulletEnabled val="1"/>
        </dgm:presLayoutVars>
      </dgm:prSet>
      <dgm:spPr/>
    </dgm:pt>
    <dgm:pt modelId="{9688E471-3017-4A97-B98A-2E4F50F02C8E}" type="pres">
      <dgm:prSet presAssocID="{C87BCFC0-300A-4D70-B02A-2AF4DD4D6844}" presName="FiveConn_2-3" presStyleLbl="fgAccFollowNode1" presStyleIdx="1" presStyleCnt="4">
        <dgm:presLayoutVars>
          <dgm:bulletEnabled val="1"/>
        </dgm:presLayoutVars>
      </dgm:prSet>
      <dgm:spPr/>
    </dgm:pt>
    <dgm:pt modelId="{9BF5C0CD-20C2-4A29-AEB3-781AFB4040B0}" type="pres">
      <dgm:prSet presAssocID="{C87BCFC0-300A-4D70-B02A-2AF4DD4D6844}" presName="FiveConn_3-4" presStyleLbl="fgAccFollowNode1" presStyleIdx="2" presStyleCnt="4">
        <dgm:presLayoutVars>
          <dgm:bulletEnabled val="1"/>
        </dgm:presLayoutVars>
      </dgm:prSet>
      <dgm:spPr/>
    </dgm:pt>
    <dgm:pt modelId="{B966E9F5-8FED-4B22-9AAA-A9A945674AB9}" type="pres">
      <dgm:prSet presAssocID="{C87BCFC0-300A-4D70-B02A-2AF4DD4D6844}" presName="FiveConn_4-5" presStyleLbl="fgAccFollowNode1" presStyleIdx="3" presStyleCnt="4">
        <dgm:presLayoutVars>
          <dgm:bulletEnabled val="1"/>
        </dgm:presLayoutVars>
      </dgm:prSet>
      <dgm:spPr/>
    </dgm:pt>
    <dgm:pt modelId="{3E942D84-456C-4343-BA0B-A72F003185BF}" type="pres">
      <dgm:prSet presAssocID="{C87BCFC0-300A-4D70-B02A-2AF4DD4D6844}" presName="FiveNodes_1_text" presStyleLbl="node1" presStyleIdx="4" presStyleCnt="5">
        <dgm:presLayoutVars>
          <dgm:bulletEnabled val="1"/>
        </dgm:presLayoutVars>
      </dgm:prSet>
      <dgm:spPr/>
    </dgm:pt>
    <dgm:pt modelId="{7DDA849D-CDF1-492A-85DE-57D7E37F144D}" type="pres">
      <dgm:prSet presAssocID="{C87BCFC0-300A-4D70-B02A-2AF4DD4D6844}" presName="FiveNodes_2_text" presStyleLbl="node1" presStyleIdx="4" presStyleCnt="5">
        <dgm:presLayoutVars>
          <dgm:bulletEnabled val="1"/>
        </dgm:presLayoutVars>
      </dgm:prSet>
      <dgm:spPr/>
    </dgm:pt>
    <dgm:pt modelId="{9E141F4D-DC02-4D62-99A3-02D2AF0861E4}" type="pres">
      <dgm:prSet presAssocID="{C87BCFC0-300A-4D70-B02A-2AF4DD4D6844}" presName="FiveNodes_3_text" presStyleLbl="node1" presStyleIdx="4" presStyleCnt="5">
        <dgm:presLayoutVars>
          <dgm:bulletEnabled val="1"/>
        </dgm:presLayoutVars>
      </dgm:prSet>
      <dgm:spPr/>
    </dgm:pt>
    <dgm:pt modelId="{6E6BD86B-E356-4451-8B59-50DC36D5FF1D}" type="pres">
      <dgm:prSet presAssocID="{C87BCFC0-300A-4D70-B02A-2AF4DD4D6844}" presName="FiveNodes_4_text" presStyleLbl="node1" presStyleIdx="4" presStyleCnt="5">
        <dgm:presLayoutVars>
          <dgm:bulletEnabled val="1"/>
        </dgm:presLayoutVars>
      </dgm:prSet>
      <dgm:spPr/>
    </dgm:pt>
    <dgm:pt modelId="{11609713-32C2-440E-AB40-A0212DD88F95}" type="pres">
      <dgm:prSet presAssocID="{C87BCFC0-300A-4D70-B02A-2AF4DD4D6844}" presName="FiveNodes_5_text" presStyleLbl="node1" presStyleIdx="4" presStyleCnt="5">
        <dgm:presLayoutVars>
          <dgm:bulletEnabled val="1"/>
        </dgm:presLayoutVars>
      </dgm:prSet>
      <dgm:spPr/>
    </dgm:pt>
  </dgm:ptLst>
  <dgm:cxnLst>
    <dgm:cxn modelId="{0C61C508-7128-492A-8E23-07287C287998}" type="presOf" srcId="{BD1C85BA-45B9-4DC1-A07B-9448783DAADC}" destId="{FF407660-B66B-4A43-8FF1-FFBC65A4B7B2}" srcOrd="0" destOrd="0" presId="urn:microsoft.com/office/officeart/2005/8/layout/vProcess5"/>
    <dgm:cxn modelId="{300B8214-4ADB-49DC-898A-7476C3F180FA}" type="presOf" srcId="{BD1C85BA-45B9-4DC1-A07B-9448783DAADC}" destId="{6E6BD86B-E356-4451-8B59-50DC36D5FF1D}" srcOrd="1" destOrd="0" presId="urn:microsoft.com/office/officeart/2005/8/layout/vProcess5"/>
    <dgm:cxn modelId="{EC6D132A-5940-48C2-9AD8-07560FE47E17}" type="presOf" srcId="{129EC38C-D9F8-47D2-8454-345BAA7BCDB6}" destId="{B3D21F1D-8710-4EEA-A9F0-BE53B481056B}" srcOrd="0" destOrd="0" presId="urn:microsoft.com/office/officeart/2005/8/layout/vProcess5"/>
    <dgm:cxn modelId="{340A2830-5912-41B7-BE98-F2B75B8EC13E}" type="presOf" srcId="{EA877522-1B2E-4E0E-8B54-E3DBF1EED87A}" destId="{3E942D84-456C-4343-BA0B-A72F003185BF}" srcOrd="1" destOrd="0" presId="urn:microsoft.com/office/officeart/2005/8/layout/vProcess5"/>
    <dgm:cxn modelId="{F48F6038-DA5D-447F-B585-92789676ADA8}" type="presOf" srcId="{7E52E7A3-7FFD-4D35-A97C-0BF101DEDDFA}" destId="{9688E471-3017-4A97-B98A-2E4F50F02C8E}" srcOrd="0" destOrd="0" presId="urn:microsoft.com/office/officeart/2005/8/layout/vProcess5"/>
    <dgm:cxn modelId="{A129EA42-683A-4FB2-B5C2-4CA5445921B4}" type="presOf" srcId="{EA877522-1B2E-4E0E-8B54-E3DBF1EED87A}" destId="{23EBBFE1-B325-4AFB-9FF6-BD0B9A8F46BD}" srcOrd="0" destOrd="0" presId="urn:microsoft.com/office/officeart/2005/8/layout/vProcess5"/>
    <dgm:cxn modelId="{4B2EF543-5849-4981-86DE-F16BCEF38235}" srcId="{C87BCFC0-300A-4D70-B02A-2AF4DD4D6844}" destId="{BD1C85BA-45B9-4DC1-A07B-9448783DAADC}" srcOrd="3" destOrd="0" parTransId="{DA812557-1B09-4918-A980-38BEA3547D20}" sibTransId="{323BA23E-948C-4C43-B898-0032D9F177AB}"/>
    <dgm:cxn modelId="{51388553-694C-43D0-9CF8-D5F40F2A7C6B}" type="presOf" srcId="{631B8C61-C1A1-4696-918D-ED910D057ECA}" destId="{9BF5C0CD-20C2-4A29-AEB3-781AFB4040B0}" srcOrd="0" destOrd="0" presId="urn:microsoft.com/office/officeart/2005/8/layout/vProcess5"/>
    <dgm:cxn modelId="{1CA92B8C-E6FF-4DBF-8581-E25F4FFFDA17}" type="presOf" srcId="{8132AA94-E11B-4547-8C98-612722F25578}" destId="{577BB06D-5789-47B0-AA36-FB12EB8B4D02}" srcOrd="0" destOrd="0" presId="urn:microsoft.com/office/officeart/2005/8/layout/vProcess5"/>
    <dgm:cxn modelId="{1807768F-225E-4831-9C0E-1EA8EFD6F95B}" srcId="{C87BCFC0-300A-4D70-B02A-2AF4DD4D6844}" destId="{129EC38C-D9F8-47D2-8454-345BAA7BCDB6}" srcOrd="2" destOrd="0" parTransId="{26C6C3C2-2096-49F0-8A51-99C76CA268CE}" sibTransId="{631B8C61-C1A1-4696-918D-ED910D057ECA}"/>
    <dgm:cxn modelId="{E2BFD291-290B-4BF9-9F07-E3CABC365699}" srcId="{C87BCFC0-300A-4D70-B02A-2AF4DD4D6844}" destId="{1EB964D7-33E1-4BFD-A78C-D6ED64313D8A}" srcOrd="4" destOrd="0" parTransId="{3DCC65C5-E609-4D9B-BA0E-A4E66D74B9FB}" sibTransId="{27EB2A10-F6C7-4D99-9046-A9D353BF1403}"/>
    <dgm:cxn modelId="{A2FE0798-A353-4689-9960-C909930FF523}" type="presOf" srcId="{1EB964D7-33E1-4BFD-A78C-D6ED64313D8A}" destId="{860CA6F8-E82F-4E9A-89C9-E60A5E1107FE}" srcOrd="0" destOrd="0" presId="urn:microsoft.com/office/officeart/2005/8/layout/vProcess5"/>
    <dgm:cxn modelId="{82756C9E-E8AE-4212-97D4-40DA126C4A2F}" type="presOf" srcId="{323BA23E-948C-4C43-B898-0032D9F177AB}" destId="{B966E9F5-8FED-4B22-9AAA-A9A945674AB9}" srcOrd="0" destOrd="0" presId="urn:microsoft.com/office/officeart/2005/8/layout/vProcess5"/>
    <dgm:cxn modelId="{65F79D9F-1E3E-4372-B06A-1A8A8C81CBF0}" srcId="{C87BCFC0-300A-4D70-B02A-2AF4DD4D6844}" destId="{EA877522-1B2E-4E0E-8B54-E3DBF1EED87A}" srcOrd="0" destOrd="0" parTransId="{B222CA13-5BA0-46A2-B3C8-5F8F7745832C}" sibTransId="{D8BDF06E-D3E1-4B43-A1EA-CE5C3A22C95C}"/>
    <dgm:cxn modelId="{E913D7B3-E39B-4C75-947E-23727F135352}" type="presOf" srcId="{129EC38C-D9F8-47D2-8454-345BAA7BCDB6}" destId="{9E141F4D-DC02-4D62-99A3-02D2AF0861E4}" srcOrd="1" destOrd="0" presId="urn:microsoft.com/office/officeart/2005/8/layout/vProcess5"/>
    <dgm:cxn modelId="{7C6B0BD2-545F-44CC-B6AA-3E38AD7E5463}" type="presOf" srcId="{8132AA94-E11B-4547-8C98-612722F25578}" destId="{7DDA849D-CDF1-492A-85DE-57D7E37F144D}" srcOrd="1" destOrd="0" presId="urn:microsoft.com/office/officeart/2005/8/layout/vProcess5"/>
    <dgm:cxn modelId="{9B00F8DE-8F06-4B83-90CC-E1AFD1FC6AE5}" type="presOf" srcId="{1EB964D7-33E1-4BFD-A78C-D6ED64313D8A}" destId="{11609713-32C2-440E-AB40-A0212DD88F95}" srcOrd="1" destOrd="0" presId="urn:microsoft.com/office/officeart/2005/8/layout/vProcess5"/>
    <dgm:cxn modelId="{BEA385E1-8E17-41E9-9039-27F816678EF7}" type="presOf" srcId="{C87BCFC0-300A-4D70-B02A-2AF4DD4D6844}" destId="{269143E6-5E74-4388-B2C0-2EE389005182}" srcOrd="0" destOrd="0" presId="urn:microsoft.com/office/officeart/2005/8/layout/vProcess5"/>
    <dgm:cxn modelId="{CBCE83E6-C939-4A73-B060-E9825D0F11D0}" type="presOf" srcId="{D8BDF06E-D3E1-4B43-A1EA-CE5C3A22C95C}" destId="{240B6E77-5F26-4290-85AC-0006807308E0}" srcOrd="0" destOrd="0" presId="urn:microsoft.com/office/officeart/2005/8/layout/vProcess5"/>
    <dgm:cxn modelId="{7D54D7EA-8066-43CC-AC3B-30553C48BFB0}" srcId="{C87BCFC0-300A-4D70-B02A-2AF4DD4D6844}" destId="{8132AA94-E11B-4547-8C98-612722F25578}" srcOrd="1" destOrd="0" parTransId="{443D3ED8-3141-430E-802B-5ACC6DDE2504}" sibTransId="{7E52E7A3-7FFD-4D35-A97C-0BF101DEDDFA}"/>
    <dgm:cxn modelId="{B556952E-6113-47FB-88B6-1D2BB55B30AC}" type="presParOf" srcId="{269143E6-5E74-4388-B2C0-2EE389005182}" destId="{846A5786-6243-4E92-87D7-F02306898740}" srcOrd="0" destOrd="0" presId="urn:microsoft.com/office/officeart/2005/8/layout/vProcess5"/>
    <dgm:cxn modelId="{E6649FD1-39F3-463C-BB76-7AC409D44B64}" type="presParOf" srcId="{269143E6-5E74-4388-B2C0-2EE389005182}" destId="{23EBBFE1-B325-4AFB-9FF6-BD0B9A8F46BD}" srcOrd="1" destOrd="0" presId="urn:microsoft.com/office/officeart/2005/8/layout/vProcess5"/>
    <dgm:cxn modelId="{0ED9A369-F3FA-4F5F-B517-D1D21153F02D}" type="presParOf" srcId="{269143E6-5E74-4388-B2C0-2EE389005182}" destId="{577BB06D-5789-47B0-AA36-FB12EB8B4D02}" srcOrd="2" destOrd="0" presId="urn:microsoft.com/office/officeart/2005/8/layout/vProcess5"/>
    <dgm:cxn modelId="{0531B809-BF14-46DF-B3E3-280F68DDA319}" type="presParOf" srcId="{269143E6-5E74-4388-B2C0-2EE389005182}" destId="{B3D21F1D-8710-4EEA-A9F0-BE53B481056B}" srcOrd="3" destOrd="0" presId="urn:microsoft.com/office/officeart/2005/8/layout/vProcess5"/>
    <dgm:cxn modelId="{5EC4F0E5-020E-4A6F-99F6-A6A0A06D350C}" type="presParOf" srcId="{269143E6-5E74-4388-B2C0-2EE389005182}" destId="{FF407660-B66B-4A43-8FF1-FFBC65A4B7B2}" srcOrd="4" destOrd="0" presId="urn:microsoft.com/office/officeart/2005/8/layout/vProcess5"/>
    <dgm:cxn modelId="{2E916494-DBA9-49C2-BE73-3308423A5A90}" type="presParOf" srcId="{269143E6-5E74-4388-B2C0-2EE389005182}" destId="{860CA6F8-E82F-4E9A-89C9-E60A5E1107FE}" srcOrd="5" destOrd="0" presId="urn:microsoft.com/office/officeart/2005/8/layout/vProcess5"/>
    <dgm:cxn modelId="{CC36A41A-686D-49B2-8BEA-1ADC2CFD3243}" type="presParOf" srcId="{269143E6-5E74-4388-B2C0-2EE389005182}" destId="{240B6E77-5F26-4290-85AC-0006807308E0}" srcOrd="6" destOrd="0" presId="urn:microsoft.com/office/officeart/2005/8/layout/vProcess5"/>
    <dgm:cxn modelId="{1D7CB77B-BEA0-477C-94B4-343F14CCF760}" type="presParOf" srcId="{269143E6-5E74-4388-B2C0-2EE389005182}" destId="{9688E471-3017-4A97-B98A-2E4F50F02C8E}" srcOrd="7" destOrd="0" presId="urn:microsoft.com/office/officeart/2005/8/layout/vProcess5"/>
    <dgm:cxn modelId="{CAAB506B-5333-4BC5-B619-9568DB87725D}" type="presParOf" srcId="{269143E6-5E74-4388-B2C0-2EE389005182}" destId="{9BF5C0CD-20C2-4A29-AEB3-781AFB4040B0}" srcOrd="8" destOrd="0" presId="urn:microsoft.com/office/officeart/2005/8/layout/vProcess5"/>
    <dgm:cxn modelId="{B13716DF-B3D2-425D-97C9-742B0EA2F505}" type="presParOf" srcId="{269143E6-5E74-4388-B2C0-2EE389005182}" destId="{B966E9F5-8FED-4B22-9AAA-A9A945674AB9}" srcOrd="9" destOrd="0" presId="urn:microsoft.com/office/officeart/2005/8/layout/vProcess5"/>
    <dgm:cxn modelId="{E537F491-DE19-497F-B1E4-256DBFA5B176}" type="presParOf" srcId="{269143E6-5E74-4388-B2C0-2EE389005182}" destId="{3E942D84-456C-4343-BA0B-A72F003185BF}" srcOrd="10" destOrd="0" presId="urn:microsoft.com/office/officeart/2005/8/layout/vProcess5"/>
    <dgm:cxn modelId="{B41C9AC5-92E7-446C-B4E4-EDD086701F9B}" type="presParOf" srcId="{269143E6-5E74-4388-B2C0-2EE389005182}" destId="{7DDA849D-CDF1-492A-85DE-57D7E37F144D}" srcOrd="11" destOrd="0" presId="urn:microsoft.com/office/officeart/2005/8/layout/vProcess5"/>
    <dgm:cxn modelId="{D3513F4C-C698-4866-80EA-412003FE98F0}" type="presParOf" srcId="{269143E6-5E74-4388-B2C0-2EE389005182}" destId="{9E141F4D-DC02-4D62-99A3-02D2AF0861E4}" srcOrd="12" destOrd="0" presId="urn:microsoft.com/office/officeart/2005/8/layout/vProcess5"/>
    <dgm:cxn modelId="{564A60C8-AB3F-4EAB-BB8F-D234B7B94526}" type="presParOf" srcId="{269143E6-5E74-4388-B2C0-2EE389005182}" destId="{6E6BD86B-E356-4451-8B59-50DC36D5FF1D}" srcOrd="13" destOrd="0" presId="urn:microsoft.com/office/officeart/2005/8/layout/vProcess5"/>
    <dgm:cxn modelId="{BB206E17-82DA-4798-A9C9-289FF0FF023A}" type="presParOf" srcId="{269143E6-5E74-4388-B2C0-2EE389005182}" destId="{11609713-32C2-440E-AB40-A0212DD88F9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E05452-F7B5-4932-A8A2-AF77CC208F71}" type="doc">
      <dgm:prSet loTypeId="urn:microsoft.com/office/officeart/2005/8/layout/arrow4" loCatId="process" qsTypeId="urn:microsoft.com/office/officeart/2005/8/quickstyle/simple1" qsCatId="simple" csTypeId="urn:microsoft.com/office/officeart/2005/8/colors/colorful5" csCatId="colorful" phldr="1"/>
      <dgm:spPr/>
      <dgm:t>
        <a:bodyPr/>
        <a:lstStyle/>
        <a:p>
          <a:pPr rtl="1"/>
          <a:endParaRPr lang="ar-EG"/>
        </a:p>
      </dgm:t>
    </dgm:pt>
    <dgm:pt modelId="{384B2FC3-7D37-4623-A4E8-7FD9010BC623}">
      <dgm:prSet/>
      <dgm:spPr/>
      <dgm:t>
        <a:bodyPr/>
        <a:lstStyle/>
        <a:p>
          <a:pPr rtl="1"/>
          <a:r>
            <a:rPr lang="en-US" dirty="0"/>
            <a:t>a. </a:t>
          </a:r>
          <a:r>
            <a:rPr lang="en-US" b="1" dirty="0" err="1"/>
            <a:t>Thallophyta</a:t>
          </a:r>
          <a:r>
            <a:rPr lang="en-US" b="1" dirty="0"/>
            <a:t> </a:t>
          </a:r>
          <a:r>
            <a:rPr lang="en-US" dirty="0"/>
            <a:t>example </a:t>
          </a:r>
          <a:r>
            <a:rPr lang="en-US" b="1" dirty="0"/>
            <a:t>(algae and fungi).</a:t>
          </a:r>
        </a:p>
        <a:p>
          <a:pPr rtl="1"/>
          <a:endParaRPr lang="en-US" dirty="0"/>
        </a:p>
        <a:p>
          <a:pPr rtl="1"/>
          <a:r>
            <a:rPr lang="en-US" dirty="0"/>
            <a:t> b. </a:t>
          </a:r>
          <a:r>
            <a:rPr lang="en-US" b="1" dirty="0"/>
            <a:t>Bryophyta</a:t>
          </a:r>
          <a:r>
            <a:rPr lang="en-US" dirty="0"/>
            <a:t> example </a:t>
          </a:r>
          <a:r>
            <a:rPr lang="en-US" b="1" dirty="0"/>
            <a:t>(Mosses). </a:t>
          </a:r>
          <a:endParaRPr lang="ar-EG" b="1" dirty="0"/>
        </a:p>
      </dgm:t>
    </dgm:pt>
    <dgm:pt modelId="{7569AEA6-ABF2-4B9B-A5CE-CFC19497734C}" type="parTrans" cxnId="{07AA1E70-321D-4B38-BD69-3938DC675010}">
      <dgm:prSet/>
      <dgm:spPr/>
      <dgm:t>
        <a:bodyPr/>
        <a:lstStyle/>
        <a:p>
          <a:pPr rtl="1"/>
          <a:endParaRPr lang="ar-EG"/>
        </a:p>
      </dgm:t>
    </dgm:pt>
    <dgm:pt modelId="{1F4675B5-D3E9-4CE0-BD58-60D8EFE24678}" type="sibTrans" cxnId="{07AA1E70-321D-4B38-BD69-3938DC675010}">
      <dgm:prSet/>
      <dgm:spPr/>
      <dgm:t>
        <a:bodyPr/>
        <a:lstStyle/>
        <a:p>
          <a:pPr rtl="1"/>
          <a:endParaRPr lang="ar-EG"/>
        </a:p>
      </dgm:t>
    </dgm:pt>
    <dgm:pt modelId="{F0B43F4C-22A7-4320-85E1-34FC82F22630}" type="pres">
      <dgm:prSet presAssocID="{66E05452-F7B5-4932-A8A2-AF77CC208F71}" presName="compositeShape" presStyleCnt="0">
        <dgm:presLayoutVars>
          <dgm:chMax val="2"/>
          <dgm:dir/>
          <dgm:resizeHandles val="exact"/>
        </dgm:presLayoutVars>
      </dgm:prSet>
      <dgm:spPr/>
    </dgm:pt>
    <dgm:pt modelId="{49D07E7B-F1E8-4588-975D-244663AB5601}" type="pres">
      <dgm:prSet presAssocID="{384B2FC3-7D37-4623-A4E8-7FD9010BC623}" presName="upArrow" presStyleLbl="node1" presStyleIdx="0" presStyleCnt="1" custLinFactNeighborX="-12176" custLinFactNeighborY="-2246"/>
      <dgm:spPr/>
    </dgm:pt>
    <dgm:pt modelId="{34AC114D-A47A-480F-A127-C24445D28634}" type="pres">
      <dgm:prSet presAssocID="{384B2FC3-7D37-4623-A4E8-7FD9010BC623}" presName="upArrowText" presStyleLbl="revTx" presStyleIdx="0" presStyleCnt="1" custScaleX="122250">
        <dgm:presLayoutVars>
          <dgm:chMax val="0"/>
          <dgm:bulletEnabled val="1"/>
        </dgm:presLayoutVars>
      </dgm:prSet>
      <dgm:spPr/>
    </dgm:pt>
  </dgm:ptLst>
  <dgm:cxnLst>
    <dgm:cxn modelId="{6B83420A-BDD9-4AC2-AE7C-1893B08D058F}" type="presOf" srcId="{384B2FC3-7D37-4623-A4E8-7FD9010BC623}" destId="{34AC114D-A47A-480F-A127-C24445D28634}" srcOrd="0" destOrd="0" presId="urn:microsoft.com/office/officeart/2005/8/layout/arrow4"/>
    <dgm:cxn modelId="{28250023-245B-41D1-AA34-2AB997129A47}" type="presOf" srcId="{66E05452-F7B5-4932-A8A2-AF77CC208F71}" destId="{F0B43F4C-22A7-4320-85E1-34FC82F22630}" srcOrd="0" destOrd="0" presId="urn:microsoft.com/office/officeart/2005/8/layout/arrow4"/>
    <dgm:cxn modelId="{07AA1E70-321D-4B38-BD69-3938DC675010}" srcId="{66E05452-F7B5-4932-A8A2-AF77CC208F71}" destId="{384B2FC3-7D37-4623-A4E8-7FD9010BC623}" srcOrd="0" destOrd="0" parTransId="{7569AEA6-ABF2-4B9B-A5CE-CFC19497734C}" sibTransId="{1F4675B5-D3E9-4CE0-BD58-60D8EFE24678}"/>
    <dgm:cxn modelId="{1F37FDD2-7B48-4189-AE49-E8739B7A38BE}" type="presParOf" srcId="{F0B43F4C-22A7-4320-85E1-34FC82F22630}" destId="{49D07E7B-F1E8-4588-975D-244663AB5601}" srcOrd="0" destOrd="0" presId="urn:microsoft.com/office/officeart/2005/8/layout/arrow4"/>
    <dgm:cxn modelId="{E0581774-5BBD-4763-A741-F2AAED8E32DF}" type="presParOf" srcId="{F0B43F4C-22A7-4320-85E1-34FC82F22630}" destId="{34AC114D-A47A-480F-A127-C24445D28634}" srcOrd="1"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EBBFE1-B325-4AFB-9FF6-BD0B9A8F46BD}">
      <dsp:nvSpPr>
        <dsp:cNvPr id="0" name=""/>
        <dsp:cNvSpPr/>
      </dsp:nvSpPr>
      <dsp:spPr>
        <a:xfrm>
          <a:off x="3707" y="0"/>
          <a:ext cx="6864858" cy="679971"/>
        </a:xfrm>
        <a:prstGeom prst="roundRect">
          <a:avLst>
            <a:gd name="adj" fmla="val 1000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1">
            <a:lnSpc>
              <a:spcPct val="90000"/>
            </a:lnSpc>
            <a:spcBef>
              <a:spcPct val="0"/>
            </a:spcBef>
            <a:spcAft>
              <a:spcPct val="35000"/>
            </a:spcAft>
            <a:buNone/>
          </a:pPr>
          <a:r>
            <a:rPr lang="en-US" sz="3600" b="1" kern="1200" dirty="0"/>
            <a:t>1. Kingdom Monera</a:t>
          </a:r>
          <a:endParaRPr lang="ar-EG" sz="3600" b="1" kern="1200" dirty="0"/>
        </a:p>
      </dsp:txBody>
      <dsp:txXfrm>
        <a:off x="23623" y="19916"/>
        <a:ext cx="6051557" cy="640139"/>
      </dsp:txXfrm>
    </dsp:sp>
    <dsp:sp modelId="{577BB06D-5789-47B0-AA36-FB12EB8B4D02}">
      <dsp:nvSpPr>
        <dsp:cNvPr id="0" name=""/>
        <dsp:cNvSpPr/>
      </dsp:nvSpPr>
      <dsp:spPr>
        <a:xfrm>
          <a:off x="531513" y="802692"/>
          <a:ext cx="6864858" cy="679971"/>
        </a:xfrm>
        <a:prstGeom prst="roundRect">
          <a:avLst>
            <a:gd name="adj" fmla="val 1000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1">
            <a:lnSpc>
              <a:spcPct val="90000"/>
            </a:lnSpc>
            <a:spcBef>
              <a:spcPct val="0"/>
            </a:spcBef>
            <a:spcAft>
              <a:spcPct val="35000"/>
            </a:spcAft>
            <a:buNone/>
          </a:pPr>
          <a:r>
            <a:rPr lang="en-US" sz="3600" b="1" kern="1200" dirty="0"/>
            <a:t>2. Kingdom Protista</a:t>
          </a:r>
          <a:endParaRPr lang="ar-EG" sz="3600" b="1" kern="1200" dirty="0"/>
        </a:p>
      </dsp:txBody>
      <dsp:txXfrm>
        <a:off x="551429" y="822608"/>
        <a:ext cx="5870408" cy="640139"/>
      </dsp:txXfrm>
    </dsp:sp>
    <dsp:sp modelId="{B3D21F1D-8710-4EEA-A9F0-BE53B481056B}">
      <dsp:nvSpPr>
        <dsp:cNvPr id="0" name=""/>
        <dsp:cNvSpPr/>
      </dsp:nvSpPr>
      <dsp:spPr>
        <a:xfrm>
          <a:off x="1025270" y="1548825"/>
          <a:ext cx="6864858" cy="679971"/>
        </a:xfrm>
        <a:prstGeom prst="roundRect">
          <a:avLst>
            <a:gd name="adj" fmla="val 1000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1">
            <a:lnSpc>
              <a:spcPct val="90000"/>
            </a:lnSpc>
            <a:spcBef>
              <a:spcPct val="0"/>
            </a:spcBef>
            <a:spcAft>
              <a:spcPct val="35000"/>
            </a:spcAft>
            <a:buNone/>
          </a:pPr>
          <a:r>
            <a:rPr lang="en-US" sz="3600" b="1" kern="1200" dirty="0"/>
            <a:t>3. Kingdom Fungi </a:t>
          </a:r>
          <a:endParaRPr lang="ar-EG" sz="3600" b="1" kern="1200" dirty="0"/>
        </a:p>
      </dsp:txBody>
      <dsp:txXfrm>
        <a:off x="1045186" y="1568741"/>
        <a:ext cx="5870408" cy="640139"/>
      </dsp:txXfrm>
    </dsp:sp>
    <dsp:sp modelId="{FF407660-B66B-4A43-8FF1-FFBC65A4B7B2}">
      <dsp:nvSpPr>
        <dsp:cNvPr id="0" name=""/>
        <dsp:cNvSpPr/>
      </dsp:nvSpPr>
      <dsp:spPr>
        <a:xfrm>
          <a:off x="1537906" y="2323237"/>
          <a:ext cx="6864858" cy="679971"/>
        </a:xfrm>
        <a:prstGeom prst="roundRect">
          <a:avLst>
            <a:gd name="adj" fmla="val 1000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1">
            <a:lnSpc>
              <a:spcPct val="90000"/>
            </a:lnSpc>
            <a:spcBef>
              <a:spcPct val="0"/>
            </a:spcBef>
            <a:spcAft>
              <a:spcPct val="35000"/>
            </a:spcAft>
            <a:buNone/>
          </a:pPr>
          <a:r>
            <a:rPr lang="en-US" sz="3600" b="1" kern="1200" dirty="0"/>
            <a:t>4. Kingdom Plantae </a:t>
          </a:r>
          <a:endParaRPr lang="ar-EG" sz="3600" b="1" kern="1200" dirty="0"/>
        </a:p>
      </dsp:txBody>
      <dsp:txXfrm>
        <a:off x="1557822" y="2343153"/>
        <a:ext cx="5870408" cy="640139"/>
      </dsp:txXfrm>
    </dsp:sp>
    <dsp:sp modelId="{860CA6F8-E82F-4E9A-89C9-E60A5E1107FE}">
      <dsp:nvSpPr>
        <dsp:cNvPr id="0" name=""/>
        <dsp:cNvSpPr/>
      </dsp:nvSpPr>
      <dsp:spPr>
        <a:xfrm>
          <a:off x="2050541" y="3097650"/>
          <a:ext cx="6864858" cy="679971"/>
        </a:xfrm>
        <a:prstGeom prst="roundRect">
          <a:avLst>
            <a:gd name="adj" fmla="val 1000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1">
            <a:lnSpc>
              <a:spcPct val="90000"/>
            </a:lnSpc>
            <a:spcBef>
              <a:spcPct val="0"/>
            </a:spcBef>
            <a:spcAft>
              <a:spcPct val="35000"/>
            </a:spcAft>
            <a:buNone/>
          </a:pPr>
          <a:r>
            <a:rPr lang="en-US" sz="3600" b="1" kern="1200" dirty="0"/>
            <a:t>5. Kingdom Animalia </a:t>
          </a:r>
          <a:endParaRPr lang="ar-EG" sz="3600" b="1" kern="1200" dirty="0"/>
        </a:p>
      </dsp:txBody>
      <dsp:txXfrm>
        <a:off x="2070457" y="3117566"/>
        <a:ext cx="5870408" cy="640139"/>
      </dsp:txXfrm>
    </dsp:sp>
    <dsp:sp modelId="{240B6E77-5F26-4290-85AC-0006807308E0}">
      <dsp:nvSpPr>
        <dsp:cNvPr id="0" name=""/>
        <dsp:cNvSpPr/>
      </dsp:nvSpPr>
      <dsp:spPr>
        <a:xfrm>
          <a:off x="6422876" y="496757"/>
          <a:ext cx="441981" cy="441981"/>
        </a:xfrm>
        <a:prstGeom prst="downArrow">
          <a:avLst>
            <a:gd name="adj1" fmla="val 55000"/>
            <a:gd name="adj2" fmla="val 45000"/>
          </a:avLst>
        </a:prstGeom>
        <a:solidFill>
          <a:schemeClr val="lt1">
            <a:alpha val="90000"/>
            <a:tint val="40000"/>
            <a:hueOff val="0"/>
            <a:satOff val="0"/>
            <a:lumOff val="0"/>
            <a:alphaOff val="0"/>
          </a:schemeClr>
        </a:solidFill>
        <a:ln w="15875" cap="rnd"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rtl="1">
            <a:lnSpc>
              <a:spcPct val="90000"/>
            </a:lnSpc>
            <a:spcBef>
              <a:spcPct val="0"/>
            </a:spcBef>
            <a:spcAft>
              <a:spcPct val="35000"/>
            </a:spcAft>
            <a:buNone/>
          </a:pPr>
          <a:endParaRPr lang="ar-EG" sz="2000" kern="1200"/>
        </a:p>
      </dsp:txBody>
      <dsp:txXfrm>
        <a:off x="6522322" y="496757"/>
        <a:ext cx="243089" cy="332591"/>
      </dsp:txXfrm>
    </dsp:sp>
    <dsp:sp modelId="{9688E471-3017-4A97-B98A-2E4F50F02C8E}">
      <dsp:nvSpPr>
        <dsp:cNvPr id="0" name=""/>
        <dsp:cNvSpPr/>
      </dsp:nvSpPr>
      <dsp:spPr>
        <a:xfrm>
          <a:off x="6935511" y="1271169"/>
          <a:ext cx="441981" cy="441981"/>
        </a:xfrm>
        <a:prstGeom prst="downArrow">
          <a:avLst>
            <a:gd name="adj1" fmla="val 55000"/>
            <a:gd name="adj2" fmla="val 45000"/>
          </a:avLst>
        </a:prstGeom>
        <a:solidFill>
          <a:schemeClr val="lt1">
            <a:alpha val="90000"/>
            <a:tint val="40000"/>
            <a:hueOff val="0"/>
            <a:satOff val="0"/>
            <a:lumOff val="0"/>
            <a:alphaOff val="0"/>
          </a:schemeClr>
        </a:solidFill>
        <a:ln w="15875" cap="rnd"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rtl="1">
            <a:lnSpc>
              <a:spcPct val="90000"/>
            </a:lnSpc>
            <a:spcBef>
              <a:spcPct val="0"/>
            </a:spcBef>
            <a:spcAft>
              <a:spcPct val="35000"/>
            </a:spcAft>
            <a:buNone/>
          </a:pPr>
          <a:endParaRPr lang="ar-EG" sz="2000" kern="1200"/>
        </a:p>
      </dsp:txBody>
      <dsp:txXfrm>
        <a:off x="7034957" y="1271169"/>
        <a:ext cx="243089" cy="332591"/>
      </dsp:txXfrm>
    </dsp:sp>
    <dsp:sp modelId="{9BF5C0CD-20C2-4A29-AEB3-781AFB4040B0}">
      <dsp:nvSpPr>
        <dsp:cNvPr id="0" name=""/>
        <dsp:cNvSpPr/>
      </dsp:nvSpPr>
      <dsp:spPr>
        <a:xfrm>
          <a:off x="7448147" y="2034249"/>
          <a:ext cx="441981" cy="441981"/>
        </a:xfrm>
        <a:prstGeom prst="downArrow">
          <a:avLst>
            <a:gd name="adj1" fmla="val 55000"/>
            <a:gd name="adj2" fmla="val 45000"/>
          </a:avLst>
        </a:prstGeom>
        <a:solidFill>
          <a:schemeClr val="lt1">
            <a:alpha val="90000"/>
            <a:tint val="40000"/>
            <a:hueOff val="0"/>
            <a:satOff val="0"/>
            <a:lumOff val="0"/>
            <a:alphaOff val="0"/>
          </a:schemeClr>
        </a:solidFill>
        <a:ln w="15875" cap="rnd"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rtl="1">
            <a:lnSpc>
              <a:spcPct val="90000"/>
            </a:lnSpc>
            <a:spcBef>
              <a:spcPct val="0"/>
            </a:spcBef>
            <a:spcAft>
              <a:spcPct val="35000"/>
            </a:spcAft>
            <a:buNone/>
          </a:pPr>
          <a:endParaRPr lang="ar-EG" sz="2000" kern="1200"/>
        </a:p>
      </dsp:txBody>
      <dsp:txXfrm>
        <a:off x="7547593" y="2034249"/>
        <a:ext cx="243089" cy="332591"/>
      </dsp:txXfrm>
    </dsp:sp>
    <dsp:sp modelId="{B966E9F5-8FED-4B22-9AAA-A9A945674AB9}">
      <dsp:nvSpPr>
        <dsp:cNvPr id="0" name=""/>
        <dsp:cNvSpPr/>
      </dsp:nvSpPr>
      <dsp:spPr>
        <a:xfrm>
          <a:off x="7960782" y="2816217"/>
          <a:ext cx="441981" cy="441981"/>
        </a:xfrm>
        <a:prstGeom prst="downArrow">
          <a:avLst>
            <a:gd name="adj1" fmla="val 55000"/>
            <a:gd name="adj2" fmla="val 45000"/>
          </a:avLst>
        </a:prstGeom>
        <a:solidFill>
          <a:schemeClr val="lt1">
            <a:alpha val="90000"/>
            <a:tint val="40000"/>
            <a:hueOff val="0"/>
            <a:satOff val="0"/>
            <a:lumOff val="0"/>
            <a:alphaOff val="0"/>
          </a:schemeClr>
        </a:solidFill>
        <a:ln w="15875" cap="rnd"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rtl="1">
            <a:lnSpc>
              <a:spcPct val="90000"/>
            </a:lnSpc>
            <a:spcBef>
              <a:spcPct val="0"/>
            </a:spcBef>
            <a:spcAft>
              <a:spcPct val="35000"/>
            </a:spcAft>
            <a:buNone/>
          </a:pPr>
          <a:endParaRPr lang="ar-EG" sz="2000" kern="1200"/>
        </a:p>
      </dsp:txBody>
      <dsp:txXfrm>
        <a:off x="8060228" y="2816217"/>
        <a:ext cx="243089" cy="3325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D07E7B-F1E8-4588-975D-244663AB5601}">
      <dsp:nvSpPr>
        <dsp:cNvPr id="0" name=""/>
        <dsp:cNvSpPr/>
      </dsp:nvSpPr>
      <dsp:spPr>
        <a:xfrm>
          <a:off x="0" y="0"/>
          <a:ext cx="2942082" cy="3777622"/>
        </a:xfrm>
        <a:prstGeom prst="upArrow">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AC114D-A47A-480F-A127-C24445D28634}">
      <dsp:nvSpPr>
        <dsp:cNvPr id="0" name=""/>
        <dsp:cNvSpPr/>
      </dsp:nvSpPr>
      <dsp:spPr>
        <a:xfrm>
          <a:off x="2643416" y="0"/>
          <a:ext cx="6103482" cy="3777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256" tIns="0" rIns="270256" bIns="270256" numCol="1" spcCol="1270" anchor="ctr" anchorCtr="0">
          <a:noAutofit/>
        </a:bodyPr>
        <a:lstStyle/>
        <a:p>
          <a:pPr marL="0" lvl="0" indent="0" algn="l" defTabSz="1689100" rtl="1">
            <a:lnSpc>
              <a:spcPct val="90000"/>
            </a:lnSpc>
            <a:spcBef>
              <a:spcPct val="0"/>
            </a:spcBef>
            <a:spcAft>
              <a:spcPct val="35000"/>
            </a:spcAft>
            <a:buNone/>
          </a:pPr>
          <a:r>
            <a:rPr lang="en-US" sz="3800" kern="1200" dirty="0"/>
            <a:t>a. </a:t>
          </a:r>
          <a:r>
            <a:rPr lang="en-US" sz="3800" b="1" kern="1200" dirty="0" err="1"/>
            <a:t>Thallophyta</a:t>
          </a:r>
          <a:r>
            <a:rPr lang="en-US" sz="3800" b="1" kern="1200" dirty="0"/>
            <a:t> </a:t>
          </a:r>
          <a:r>
            <a:rPr lang="en-US" sz="3800" kern="1200" dirty="0"/>
            <a:t>example </a:t>
          </a:r>
          <a:r>
            <a:rPr lang="en-US" sz="3800" b="1" kern="1200" dirty="0"/>
            <a:t>(algae and fungi).</a:t>
          </a:r>
        </a:p>
        <a:p>
          <a:pPr marL="0" lvl="0" indent="0" algn="l" defTabSz="1689100" rtl="1">
            <a:lnSpc>
              <a:spcPct val="90000"/>
            </a:lnSpc>
            <a:spcBef>
              <a:spcPct val="0"/>
            </a:spcBef>
            <a:spcAft>
              <a:spcPct val="35000"/>
            </a:spcAft>
            <a:buNone/>
          </a:pPr>
          <a:endParaRPr lang="en-US" sz="3800" kern="1200" dirty="0"/>
        </a:p>
        <a:p>
          <a:pPr marL="0" lvl="0" indent="0" algn="l" defTabSz="1689100" rtl="1">
            <a:lnSpc>
              <a:spcPct val="90000"/>
            </a:lnSpc>
            <a:spcBef>
              <a:spcPct val="0"/>
            </a:spcBef>
            <a:spcAft>
              <a:spcPct val="35000"/>
            </a:spcAft>
            <a:buNone/>
          </a:pPr>
          <a:r>
            <a:rPr lang="en-US" sz="3800" kern="1200" dirty="0"/>
            <a:t> b. </a:t>
          </a:r>
          <a:r>
            <a:rPr lang="en-US" sz="3800" b="1" kern="1200" dirty="0"/>
            <a:t>Bryophyta</a:t>
          </a:r>
          <a:r>
            <a:rPr lang="en-US" sz="3800" kern="1200" dirty="0"/>
            <a:t> example </a:t>
          </a:r>
          <a:r>
            <a:rPr lang="en-US" sz="3800" b="1" kern="1200" dirty="0"/>
            <a:t>(Mosses). </a:t>
          </a:r>
          <a:endParaRPr lang="ar-EG" sz="3800" b="1" kern="1200" dirty="0"/>
        </a:p>
      </dsp:txBody>
      <dsp:txXfrm>
        <a:off x="2643416" y="0"/>
        <a:ext cx="6103482" cy="377762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96DB40B4-71C5-4879-8716-60A2B9730F53}" type="datetimeFigureOut">
              <a:rPr lang="ar-EG" smtClean="0"/>
              <a:t>16/10/1446</a:t>
            </a:fld>
            <a:endParaRPr lang="ar-EG"/>
          </a:p>
        </p:txBody>
      </p:sp>
      <p:sp>
        <p:nvSpPr>
          <p:cNvPr id="5" name="Footer Placeholder 4"/>
          <p:cNvSpPr>
            <a:spLocks noGrp="1"/>
          </p:cNvSpPr>
          <p:nvPr>
            <p:ph type="ftr" sz="quarter" idx="11"/>
          </p:nvPr>
        </p:nvSpPr>
        <p:spPr/>
        <p:txBody>
          <a:bodyPr/>
          <a:lstStyle/>
          <a:p>
            <a:endParaRPr lang="ar-EG"/>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1472117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96DB40B4-71C5-4879-8716-60A2B9730F53}" type="datetimeFigureOut">
              <a:rPr lang="ar-EG" smtClean="0"/>
              <a:t>16/10/1446</a:t>
            </a:fld>
            <a:endParaRPr lang="ar-EG"/>
          </a:p>
        </p:txBody>
      </p:sp>
      <p:sp>
        <p:nvSpPr>
          <p:cNvPr id="5" name="Footer Placeholder 4"/>
          <p:cNvSpPr>
            <a:spLocks noGrp="1"/>
          </p:cNvSpPr>
          <p:nvPr>
            <p:ph type="ftr" sz="quarter" idx="11"/>
          </p:nvPr>
        </p:nvSpPr>
        <p:spPr/>
        <p:txBody>
          <a:bodyPr/>
          <a:lstStyle/>
          <a:p>
            <a:endParaRPr lang="ar-EG"/>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251484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96DB40B4-71C5-4879-8716-60A2B9730F53}" type="datetimeFigureOut">
              <a:rPr lang="ar-EG" smtClean="0"/>
              <a:t>16/10/1446</a:t>
            </a:fld>
            <a:endParaRPr lang="ar-EG"/>
          </a:p>
        </p:txBody>
      </p:sp>
      <p:sp>
        <p:nvSpPr>
          <p:cNvPr id="5" name="Footer Placeholder 4"/>
          <p:cNvSpPr>
            <a:spLocks noGrp="1"/>
          </p:cNvSpPr>
          <p:nvPr>
            <p:ph type="ftr" sz="quarter" idx="11"/>
          </p:nvPr>
        </p:nvSpPr>
        <p:spPr/>
        <p:txBody>
          <a:bodyPr/>
          <a:lstStyle/>
          <a:p>
            <a:endParaRPr lang="ar-EG"/>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0AAB35-AB56-4360-BA13-B185832E335B}" type="slidenum">
              <a:rPr lang="ar-EG" smtClean="0"/>
              <a:t>‹#›</a:t>
            </a:fld>
            <a:endParaRPr lang="ar-EG"/>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99850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96DB40B4-71C5-4879-8716-60A2B9730F53}" type="datetimeFigureOut">
              <a:rPr lang="ar-EG" smtClean="0"/>
              <a:t>16/10/1446</a:t>
            </a:fld>
            <a:endParaRPr lang="ar-EG"/>
          </a:p>
        </p:txBody>
      </p:sp>
      <p:sp>
        <p:nvSpPr>
          <p:cNvPr id="6" name="Footer Placeholder 5"/>
          <p:cNvSpPr>
            <a:spLocks noGrp="1"/>
          </p:cNvSpPr>
          <p:nvPr>
            <p:ph type="ftr" sz="quarter" idx="11"/>
          </p:nvPr>
        </p:nvSpPr>
        <p:spPr/>
        <p:txBody>
          <a:bodyPr/>
          <a:lstStyle/>
          <a:p>
            <a:endParaRPr lang="ar-EG"/>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2027878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96DB40B4-71C5-4879-8716-60A2B9730F53}" type="datetimeFigureOut">
              <a:rPr lang="ar-EG" smtClean="0"/>
              <a:t>16/10/1446</a:t>
            </a:fld>
            <a:endParaRPr lang="ar-EG"/>
          </a:p>
        </p:txBody>
      </p:sp>
      <p:sp>
        <p:nvSpPr>
          <p:cNvPr id="6" name="Footer Placeholder 5"/>
          <p:cNvSpPr>
            <a:spLocks noGrp="1"/>
          </p:cNvSpPr>
          <p:nvPr>
            <p:ph type="ftr" sz="quarter" idx="11"/>
          </p:nvPr>
        </p:nvSpPr>
        <p:spPr/>
        <p:txBody>
          <a:bodyPr/>
          <a:lstStyle/>
          <a:p>
            <a:endParaRPr lang="ar-EG"/>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0AAB35-AB56-4360-BA13-B185832E335B}" type="slidenum">
              <a:rPr lang="ar-EG" smtClean="0"/>
              <a:t>‹#›</a:t>
            </a:fld>
            <a:endParaRPr lang="ar-EG"/>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075603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96DB40B4-71C5-4879-8716-60A2B9730F53}" type="datetimeFigureOut">
              <a:rPr lang="ar-EG" smtClean="0"/>
              <a:t>16/10/1446</a:t>
            </a:fld>
            <a:endParaRPr lang="ar-EG"/>
          </a:p>
        </p:txBody>
      </p:sp>
      <p:sp>
        <p:nvSpPr>
          <p:cNvPr id="6" name="Footer Placeholder 5"/>
          <p:cNvSpPr>
            <a:spLocks noGrp="1"/>
          </p:cNvSpPr>
          <p:nvPr>
            <p:ph type="ftr" sz="quarter" idx="11"/>
          </p:nvPr>
        </p:nvSpPr>
        <p:spPr/>
        <p:txBody>
          <a:bodyPr/>
          <a:lstStyle/>
          <a:p>
            <a:endParaRPr lang="ar-EG"/>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1352988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96DB40B4-71C5-4879-8716-60A2B9730F53}" type="datetimeFigureOut">
              <a:rPr lang="ar-EG" smtClean="0"/>
              <a:t>16/10/1446</a:t>
            </a:fld>
            <a:endParaRPr lang="ar-EG"/>
          </a:p>
        </p:txBody>
      </p:sp>
      <p:sp>
        <p:nvSpPr>
          <p:cNvPr id="5" name="Footer Placeholder 4"/>
          <p:cNvSpPr>
            <a:spLocks noGrp="1"/>
          </p:cNvSpPr>
          <p:nvPr>
            <p:ph type="ftr" sz="quarter" idx="11"/>
          </p:nvPr>
        </p:nvSpPr>
        <p:spPr/>
        <p:txBody>
          <a:bodyPr/>
          <a:lstStyle/>
          <a:p>
            <a:endParaRPr lang="ar-EG"/>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3164917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96DB40B4-71C5-4879-8716-60A2B9730F53}" type="datetimeFigureOut">
              <a:rPr lang="ar-EG" smtClean="0"/>
              <a:t>16/10/1446</a:t>
            </a:fld>
            <a:endParaRPr lang="ar-EG"/>
          </a:p>
        </p:txBody>
      </p:sp>
      <p:sp>
        <p:nvSpPr>
          <p:cNvPr id="5" name="Footer Placeholder 4"/>
          <p:cNvSpPr>
            <a:spLocks noGrp="1"/>
          </p:cNvSpPr>
          <p:nvPr>
            <p:ph type="ftr" sz="quarter" idx="11"/>
          </p:nvPr>
        </p:nvSpPr>
        <p:spPr/>
        <p:txBody>
          <a:bodyPr/>
          <a:lstStyle/>
          <a:p>
            <a:endParaRPr lang="ar-EG"/>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3243366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96DB40B4-71C5-4879-8716-60A2B9730F53}" type="datetimeFigureOut">
              <a:rPr lang="ar-EG" smtClean="0"/>
              <a:t>16/10/1446</a:t>
            </a:fld>
            <a:endParaRPr lang="ar-EG"/>
          </a:p>
        </p:txBody>
      </p:sp>
      <p:sp>
        <p:nvSpPr>
          <p:cNvPr id="5" name="Footer Placeholder 4"/>
          <p:cNvSpPr>
            <a:spLocks noGrp="1"/>
          </p:cNvSpPr>
          <p:nvPr>
            <p:ph type="ftr" sz="quarter" idx="11"/>
          </p:nvPr>
        </p:nvSpPr>
        <p:spPr/>
        <p:txBody>
          <a:bodyPr/>
          <a:lstStyle/>
          <a:p>
            <a:endParaRPr lang="ar-EG"/>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281104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96DB40B4-71C5-4879-8716-60A2B9730F53}" type="datetimeFigureOut">
              <a:rPr lang="ar-EG" smtClean="0"/>
              <a:t>16/10/1446</a:t>
            </a:fld>
            <a:endParaRPr lang="ar-EG"/>
          </a:p>
        </p:txBody>
      </p:sp>
      <p:sp>
        <p:nvSpPr>
          <p:cNvPr id="5" name="Footer Placeholder 4"/>
          <p:cNvSpPr>
            <a:spLocks noGrp="1"/>
          </p:cNvSpPr>
          <p:nvPr>
            <p:ph type="ftr" sz="quarter" idx="11"/>
          </p:nvPr>
        </p:nvSpPr>
        <p:spPr/>
        <p:txBody>
          <a:bodyPr/>
          <a:lstStyle/>
          <a:p>
            <a:endParaRPr lang="ar-EG"/>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1455241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96DB40B4-71C5-4879-8716-60A2B9730F53}" type="datetimeFigureOut">
              <a:rPr lang="ar-EG" smtClean="0"/>
              <a:t>16/10/1446</a:t>
            </a:fld>
            <a:endParaRPr lang="ar-EG"/>
          </a:p>
        </p:txBody>
      </p:sp>
      <p:sp>
        <p:nvSpPr>
          <p:cNvPr id="6" name="Footer Placeholder 5"/>
          <p:cNvSpPr>
            <a:spLocks noGrp="1"/>
          </p:cNvSpPr>
          <p:nvPr>
            <p:ph type="ftr" sz="quarter" idx="11"/>
          </p:nvPr>
        </p:nvSpPr>
        <p:spPr/>
        <p:txBody>
          <a:bodyPr/>
          <a:lstStyle/>
          <a:p>
            <a:endParaRPr lang="ar-EG"/>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4042824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96DB40B4-71C5-4879-8716-60A2B9730F53}" type="datetimeFigureOut">
              <a:rPr lang="ar-EG" smtClean="0"/>
              <a:t>16/10/1446</a:t>
            </a:fld>
            <a:endParaRPr lang="ar-EG"/>
          </a:p>
        </p:txBody>
      </p:sp>
      <p:sp>
        <p:nvSpPr>
          <p:cNvPr id="8" name="Footer Placeholder 7"/>
          <p:cNvSpPr>
            <a:spLocks noGrp="1"/>
          </p:cNvSpPr>
          <p:nvPr>
            <p:ph type="ftr" sz="quarter" idx="11"/>
          </p:nvPr>
        </p:nvSpPr>
        <p:spPr/>
        <p:txBody>
          <a:bodyPr/>
          <a:lstStyle/>
          <a:p>
            <a:endParaRPr lang="ar-EG"/>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764406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96DB40B4-71C5-4879-8716-60A2B9730F53}" type="datetimeFigureOut">
              <a:rPr lang="ar-EG" smtClean="0"/>
              <a:t>16/10/1446</a:t>
            </a:fld>
            <a:endParaRPr lang="ar-EG"/>
          </a:p>
        </p:txBody>
      </p:sp>
      <p:sp>
        <p:nvSpPr>
          <p:cNvPr id="4" name="Footer Placeholder 3"/>
          <p:cNvSpPr>
            <a:spLocks noGrp="1"/>
          </p:cNvSpPr>
          <p:nvPr>
            <p:ph type="ftr" sz="quarter" idx="11"/>
          </p:nvPr>
        </p:nvSpPr>
        <p:spPr/>
        <p:txBody>
          <a:bodyPr/>
          <a:lstStyle/>
          <a:p>
            <a:endParaRPr lang="ar-EG"/>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2132925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B40B4-71C5-4879-8716-60A2B9730F53}" type="datetimeFigureOut">
              <a:rPr lang="ar-EG" smtClean="0"/>
              <a:t>16/10/1446</a:t>
            </a:fld>
            <a:endParaRPr lang="ar-EG"/>
          </a:p>
        </p:txBody>
      </p:sp>
      <p:sp>
        <p:nvSpPr>
          <p:cNvPr id="3" name="Footer Placeholder 2"/>
          <p:cNvSpPr>
            <a:spLocks noGrp="1"/>
          </p:cNvSpPr>
          <p:nvPr>
            <p:ph type="ftr" sz="quarter" idx="11"/>
          </p:nvPr>
        </p:nvSpPr>
        <p:spPr/>
        <p:txBody>
          <a:bodyPr/>
          <a:lstStyle/>
          <a:p>
            <a:endParaRPr lang="ar-EG"/>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197260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96DB40B4-71C5-4879-8716-60A2B9730F53}" type="datetimeFigureOut">
              <a:rPr lang="ar-EG" smtClean="0"/>
              <a:t>16/10/1446</a:t>
            </a:fld>
            <a:endParaRPr lang="ar-EG"/>
          </a:p>
        </p:txBody>
      </p:sp>
      <p:sp>
        <p:nvSpPr>
          <p:cNvPr id="6" name="Footer Placeholder 5"/>
          <p:cNvSpPr>
            <a:spLocks noGrp="1"/>
          </p:cNvSpPr>
          <p:nvPr>
            <p:ph type="ftr" sz="quarter" idx="11"/>
          </p:nvPr>
        </p:nvSpPr>
        <p:spPr/>
        <p:txBody>
          <a:bodyPr/>
          <a:lstStyle/>
          <a:p>
            <a:endParaRPr lang="ar-EG"/>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178431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96DB40B4-71C5-4879-8716-60A2B9730F53}" type="datetimeFigureOut">
              <a:rPr lang="ar-EG" smtClean="0"/>
              <a:t>16/10/1446</a:t>
            </a:fld>
            <a:endParaRPr lang="ar-EG"/>
          </a:p>
        </p:txBody>
      </p:sp>
      <p:sp>
        <p:nvSpPr>
          <p:cNvPr id="6" name="Footer Placeholder 5"/>
          <p:cNvSpPr>
            <a:spLocks noGrp="1"/>
          </p:cNvSpPr>
          <p:nvPr>
            <p:ph type="ftr" sz="quarter" idx="11"/>
          </p:nvPr>
        </p:nvSpPr>
        <p:spPr/>
        <p:txBody>
          <a:bodyPr/>
          <a:lstStyle/>
          <a:p>
            <a:endParaRPr lang="ar-EG"/>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0AAB35-AB56-4360-BA13-B185832E335B}" type="slidenum">
              <a:rPr lang="ar-EG" smtClean="0"/>
              <a:t>‹#›</a:t>
            </a:fld>
            <a:endParaRPr lang="ar-EG"/>
          </a:p>
        </p:txBody>
      </p:sp>
    </p:spTree>
    <p:extLst>
      <p:ext uri="{BB962C8B-B14F-4D97-AF65-F5344CB8AC3E}">
        <p14:creationId xmlns:p14="http://schemas.microsoft.com/office/powerpoint/2010/main" val="2097255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6DB40B4-71C5-4879-8716-60A2B9730F53}" type="datetimeFigureOut">
              <a:rPr lang="ar-EG" smtClean="0"/>
              <a:t>16/10/1446</a:t>
            </a:fld>
            <a:endParaRPr lang="ar-EG"/>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EG"/>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00AAB35-AB56-4360-BA13-B185832E335B}" type="slidenum">
              <a:rPr lang="ar-EG" smtClean="0"/>
              <a:t>‹#›</a:t>
            </a:fld>
            <a:endParaRPr lang="ar-EG"/>
          </a:p>
        </p:txBody>
      </p:sp>
    </p:spTree>
    <p:extLst>
      <p:ext uri="{BB962C8B-B14F-4D97-AF65-F5344CB8AC3E}">
        <p14:creationId xmlns:p14="http://schemas.microsoft.com/office/powerpoint/2010/main" val="1920699668"/>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p:nvPr/>
        </p:nvPicPr>
        <p:blipFill>
          <a:blip r:embed="rId2" cstate="print">
            <a:extLst>
              <a:ext uri="{28A0092B-C50C-407E-A947-70E740481C1C}">
                <a14:useLocalDpi xmlns:a14="http://schemas.microsoft.com/office/drawing/2010/main" val="0"/>
              </a:ext>
            </a:extLst>
          </a:blip>
          <a:stretch>
            <a:fillRect/>
          </a:stretch>
        </p:blipFill>
        <p:spPr>
          <a:xfrm>
            <a:off x="10132255" y="326661"/>
            <a:ext cx="1761604" cy="1728192"/>
          </a:xfrm>
          <a:prstGeom prst="rect">
            <a:avLst/>
          </a:prstGeom>
        </p:spPr>
      </p:pic>
      <p:pic>
        <p:nvPicPr>
          <p:cNvPr id="3" name="صورة 2"/>
          <p:cNvPicPr/>
          <p:nvPr/>
        </p:nvPicPr>
        <p:blipFill>
          <a:blip r:embed="rId3" cstate="print">
            <a:extLst>
              <a:ext uri="{28A0092B-C50C-407E-A947-70E740481C1C}">
                <a14:useLocalDpi xmlns:a14="http://schemas.microsoft.com/office/drawing/2010/main" val="0"/>
              </a:ext>
            </a:extLst>
          </a:blip>
          <a:stretch>
            <a:fillRect/>
          </a:stretch>
        </p:blipFill>
        <p:spPr>
          <a:xfrm>
            <a:off x="474005" y="326661"/>
            <a:ext cx="1584176" cy="1728192"/>
          </a:xfrm>
          <a:prstGeom prst="rect">
            <a:avLst/>
          </a:prstGeom>
        </p:spPr>
      </p:pic>
      <p:sp>
        <p:nvSpPr>
          <p:cNvPr id="5" name="مستطيل 4"/>
          <p:cNvSpPr/>
          <p:nvPr/>
        </p:nvSpPr>
        <p:spPr>
          <a:xfrm>
            <a:off x="2388534" y="1377807"/>
            <a:ext cx="7619986" cy="1938992"/>
          </a:xfrm>
          <a:prstGeom prst="rect">
            <a:avLst/>
          </a:prstGeom>
          <a:noFill/>
        </p:spPr>
        <p:txBody>
          <a:bodyPr wrap="square">
            <a:spAutoFit/>
          </a:bodyPr>
          <a:lstStyle/>
          <a:p>
            <a:pPr algn="ctr"/>
            <a:r>
              <a:rPr lang="en-US" sz="4000" b="1" dirty="0"/>
              <a:t>Department of biology</a:t>
            </a:r>
          </a:p>
          <a:p>
            <a:pPr algn="ctr"/>
            <a:endParaRPr lang="en-US" sz="4000" b="1" dirty="0"/>
          </a:p>
          <a:p>
            <a:pPr algn="ctr"/>
            <a:endParaRPr lang="en-US" sz="4000" dirty="0">
              <a:solidFill>
                <a:prstClr val="black"/>
              </a:solidFill>
            </a:endParaRPr>
          </a:p>
        </p:txBody>
      </p:sp>
      <p:sp>
        <p:nvSpPr>
          <p:cNvPr id="6" name="مستطيل 5"/>
          <p:cNvSpPr/>
          <p:nvPr/>
        </p:nvSpPr>
        <p:spPr>
          <a:xfrm>
            <a:off x="2610609" y="2411057"/>
            <a:ext cx="6970785" cy="1508105"/>
          </a:xfrm>
          <a:prstGeom prst="rect">
            <a:avLst/>
          </a:prstGeom>
        </p:spPr>
        <p:txBody>
          <a:bodyPr wrap="square">
            <a:spAutoFit/>
          </a:bodyPr>
          <a:lstStyle/>
          <a:p>
            <a:pPr algn="ctr"/>
            <a:r>
              <a:rPr lang="en-US" sz="2800" dirty="0">
                <a:latin typeface="Arial Rounded MT Bold" panose="020F0704030504030204" pitchFamily="34" charset="0"/>
              </a:rPr>
              <a:t>GENERAL BOTANY</a:t>
            </a:r>
          </a:p>
          <a:p>
            <a:pPr algn="ctr"/>
            <a:endParaRPr lang="en-US" sz="2800" dirty="0">
              <a:latin typeface="Arial Rounded MT Bold" panose="020F0704030504030204" pitchFamily="34" charset="0"/>
            </a:endParaRPr>
          </a:p>
          <a:p>
            <a:pPr algn="ctr"/>
            <a:r>
              <a:rPr lang="en-US" sz="3600" b="1" dirty="0"/>
              <a:t>Lab3</a:t>
            </a:r>
            <a:endParaRPr lang="en-US" sz="3600" dirty="0"/>
          </a:p>
        </p:txBody>
      </p:sp>
      <p:sp>
        <p:nvSpPr>
          <p:cNvPr id="8" name="مستطيل 7"/>
          <p:cNvSpPr/>
          <p:nvPr/>
        </p:nvSpPr>
        <p:spPr>
          <a:xfrm>
            <a:off x="1266093" y="3595996"/>
            <a:ext cx="8953081" cy="1569660"/>
          </a:xfrm>
          <a:prstGeom prst="rect">
            <a:avLst/>
          </a:prstGeom>
          <a:effectLst>
            <a:glow>
              <a:schemeClr val="accent1"/>
            </a:glow>
          </a:effectLst>
        </p:spPr>
        <p:txBody>
          <a:bodyPr wrap="square">
            <a:spAutoFit/>
          </a:bodyPr>
          <a:lstStyle/>
          <a:p>
            <a:pPr algn="ctr"/>
            <a:r>
              <a:rPr lang="en-US" sz="2400" b="1" dirty="0">
                <a:solidFill>
                  <a:prstClr val="black"/>
                </a:solidFill>
              </a:rPr>
              <a:t>	</a:t>
            </a:r>
          </a:p>
          <a:p>
            <a:pPr algn="ctr"/>
            <a:r>
              <a:rPr lang="en-US" sz="2800" b="1" dirty="0">
                <a:latin typeface="Times New Roman" panose="02020603050405020304" pitchFamily="18" charset="0"/>
                <a:cs typeface="Times New Roman" panose="02020603050405020304" pitchFamily="18" charset="0"/>
              </a:rPr>
              <a:t>        Stage -1-</a:t>
            </a:r>
          </a:p>
          <a:p>
            <a:pPr algn="ctr"/>
            <a:r>
              <a:rPr lang="en-US"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Spermatophytes (Seed plants )</a:t>
            </a:r>
          </a:p>
        </p:txBody>
      </p:sp>
      <p:sp>
        <p:nvSpPr>
          <p:cNvPr id="10" name="مستطيل 9"/>
          <p:cNvSpPr/>
          <p:nvPr/>
        </p:nvSpPr>
        <p:spPr>
          <a:xfrm>
            <a:off x="3701989" y="4229097"/>
            <a:ext cx="4572000" cy="461665"/>
          </a:xfrm>
          <a:prstGeom prst="rect">
            <a:avLst/>
          </a:prstGeom>
        </p:spPr>
        <p:txBody>
          <a:bodyPr>
            <a:spAutoFit/>
          </a:bodyPr>
          <a:lstStyle/>
          <a:p>
            <a:r>
              <a:rPr lang="en-US" sz="2400" b="1" dirty="0">
                <a:solidFill>
                  <a:prstClr val="black"/>
                </a:solidFill>
              </a:rPr>
              <a:t>	</a:t>
            </a:r>
            <a:endParaRPr lang="en-US" sz="2400" dirty="0">
              <a:solidFill>
                <a:prstClr val="black"/>
              </a:solidFill>
            </a:endParaRPr>
          </a:p>
        </p:txBody>
      </p:sp>
      <p:sp>
        <p:nvSpPr>
          <p:cNvPr id="11" name="مستطيل 10"/>
          <p:cNvSpPr/>
          <p:nvPr/>
        </p:nvSpPr>
        <p:spPr>
          <a:xfrm>
            <a:off x="4503334" y="5387713"/>
            <a:ext cx="3185328" cy="523220"/>
          </a:xfrm>
          <a:prstGeom prst="rect">
            <a:avLst/>
          </a:prstGeom>
        </p:spPr>
        <p:txBody>
          <a:bodyPr wrap="square">
            <a:spAutoFit/>
          </a:bodyPr>
          <a:lstStyle/>
          <a:p>
            <a:pPr algn="ctr"/>
            <a:r>
              <a:rPr lang="en-US" sz="2800" dirty="0">
                <a:latin typeface="Times New Roman" panose="02020603050405020304" pitchFamily="18" charset="0"/>
                <a:cs typeface="Times New Roman" panose="02020603050405020304" pitchFamily="18" charset="0"/>
              </a:rPr>
              <a:t>By</a:t>
            </a:r>
          </a:p>
        </p:txBody>
      </p:sp>
      <p:sp>
        <p:nvSpPr>
          <p:cNvPr id="12" name="مستطيل 11"/>
          <p:cNvSpPr/>
          <p:nvPr/>
        </p:nvSpPr>
        <p:spPr>
          <a:xfrm>
            <a:off x="3977472" y="5937256"/>
            <a:ext cx="4237057" cy="954107"/>
          </a:xfrm>
          <a:prstGeom prst="rect">
            <a:avLst/>
          </a:prstGeom>
        </p:spPr>
        <p:txBody>
          <a:bodyPr wrap="none">
            <a:spAutoFit/>
          </a:bodyPr>
          <a:lstStyle/>
          <a:p>
            <a:pPr algn="ctr"/>
            <a:r>
              <a:rPr lang="en-US" sz="2400" b="1" dirty="0"/>
              <a:t>MSc. Zainab </a:t>
            </a:r>
            <a:r>
              <a:rPr lang="en-US" sz="2400" b="1" dirty="0" err="1"/>
              <a:t>Nadhum</a:t>
            </a:r>
            <a:r>
              <a:rPr lang="en-US" sz="2400" b="1" dirty="0"/>
              <a:t> Aziz</a:t>
            </a:r>
          </a:p>
          <a:p>
            <a:endParaRPr lang="en-US" sz="32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4385997"/>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D0C76F1-543D-BABA-81BC-29E077B87797}"/>
              </a:ext>
            </a:extLst>
          </p:cNvPr>
          <p:cNvSpPr>
            <a:spLocks noGrp="1"/>
          </p:cNvSpPr>
          <p:nvPr>
            <p:ph type="title"/>
          </p:nvPr>
        </p:nvSpPr>
        <p:spPr>
          <a:xfrm>
            <a:off x="2357255" y="397867"/>
            <a:ext cx="8911687" cy="1280890"/>
          </a:xfrm>
        </p:spPr>
        <p:txBody>
          <a:bodyPr>
            <a:normAutofit/>
          </a:bodyPr>
          <a:lstStyle/>
          <a:p>
            <a:pPr algn="ctr"/>
            <a:r>
              <a:rPr lang="en-US" sz="5400" b="1" dirty="0">
                <a:solidFill>
                  <a:srgbClr val="FF0000"/>
                </a:solidFill>
              </a:rPr>
              <a:t>Gymnosperms</a:t>
            </a:r>
            <a:endParaRPr lang="ar-EG" sz="5400" dirty="0"/>
          </a:p>
        </p:txBody>
      </p:sp>
      <p:sp>
        <p:nvSpPr>
          <p:cNvPr id="3" name="عنصر نائب للمحتوى 2">
            <a:extLst>
              <a:ext uri="{FF2B5EF4-FFF2-40B4-BE49-F238E27FC236}">
                <a16:creationId xmlns:a16="http://schemas.microsoft.com/office/drawing/2014/main" id="{A2CF3ABA-EB69-D50E-5C87-FDBD59BAEDD1}"/>
              </a:ext>
            </a:extLst>
          </p:cNvPr>
          <p:cNvSpPr>
            <a:spLocks noGrp="1"/>
          </p:cNvSpPr>
          <p:nvPr>
            <p:ph idx="1"/>
          </p:nvPr>
        </p:nvSpPr>
        <p:spPr>
          <a:xfrm>
            <a:off x="1282045" y="1605698"/>
            <a:ext cx="10222567" cy="4493443"/>
          </a:xfrm>
        </p:spPr>
        <p:txBody>
          <a:bodyPr>
            <a:normAutofit fontScale="92500" lnSpcReduction="10000"/>
          </a:bodyPr>
          <a:lstStyle/>
          <a:p>
            <a:pPr marL="0" indent="0" algn="l" rtl="0">
              <a:buNone/>
            </a:pPr>
            <a:r>
              <a:rPr lang="en-US" sz="3200" dirty="0"/>
              <a:t>3.They have stems and leaves (scaly and vegetative).</a:t>
            </a:r>
          </a:p>
          <a:p>
            <a:pPr marL="0" indent="0" algn="just" rtl="0">
              <a:buNone/>
            </a:pPr>
            <a:r>
              <a:rPr lang="en-US" sz="3200" dirty="0"/>
              <a:t>4. The vascular bundles in the stem are arranged in a ring, with the wood on the inside and the bark on the outside.</a:t>
            </a:r>
          </a:p>
          <a:p>
            <a:pPr marL="0" indent="0" algn="l" rtl="0">
              <a:buNone/>
            </a:pPr>
            <a:r>
              <a:rPr lang="en-US" sz="3200" dirty="0"/>
              <a:t>5. The sexual reproductive organs are grouped in the form of cones, which are either male or female cones.</a:t>
            </a:r>
          </a:p>
          <a:p>
            <a:pPr marL="0" indent="0" algn="l" rtl="0">
              <a:buNone/>
            </a:pPr>
            <a:r>
              <a:rPr lang="en-US" sz="3200" dirty="0"/>
              <a:t>6. Pollen grains are transported by the wind to the female gametophyte (inside the female cone).</a:t>
            </a:r>
          </a:p>
          <a:p>
            <a:pPr marL="0" indent="0" algn="l" rtl="0">
              <a:buNone/>
            </a:pPr>
            <a:r>
              <a:rPr lang="en-US" sz="3200" dirty="0"/>
              <a:t>7. One seed contains two or more cotyledons.</a:t>
            </a:r>
            <a:endParaRPr lang="ar-EG" sz="3200" dirty="0"/>
          </a:p>
        </p:txBody>
      </p:sp>
    </p:spTree>
    <p:extLst>
      <p:ext uri="{BB962C8B-B14F-4D97-AF65-F5344CB8AC3E}">
        <p14:creationId xmlns:p14="http://schemas.microsoft.com/office/powerpoint/2010/main" val="4253013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993DFAD-D7CC-E568-848A-4FA70F03DB2A}"/>
              </a:ext>
            </a:extLst>
          </p:cNvPr>
          <p:cNvSpPr>
            <a:spLocks noGrp="1"/>
          </p:cNvSpPr>
          <p:nvPr>
            <p:ph type="title"/>
          </p:nvPr>
        </p:nvSpPr>
        <p:spPr>
          <a:xfrm>
            <a:off x="2592925" y="652390"/>
            <a:ext cx="8911687" cy="1280890"/>
          </a:xfrm>
        </p:spPr>
        <p:txBody>
          <a:bodyPr>
            <a:normAutofit/>
          </a:bodyPr>
          <a:lstStyle/>
          <a:p>
            <a:pPr algn="ctr"/>
            <a:r>
              <a:rPr lang="en-US" sz="4800" b="1" dirty="0">
                <a:solidFill>
                  <a:srgbClr val="FF0000"/>
                </a:solidFill>
              </a:rPr>
              <a:t>Their Relationship with Ferns</a:t>
            </a:r>
            <a:endParaRPr lang="ar-EG" sz="4800" b="1" dirty="0">
              <a:solidFill>
                <a:srgbClr val="FF0000"/>
              </a:solidFill>
            </a:endParaRPr>
          </a:p>
        </p:txBody>
      </p:sp>
      <p:sp>
        <p:nvSpPr>
          <p:cNvPr id="3" name="عنصر نائب للمحتوى 2">
            <a:extLst>
              <a:ext uri="{FF2B5EF4-FFF2-40B4-BE49-F238E27FC236}">
                <a16:creationId xmlns:a16="http://schemas.microsoft.com/office/drawing/2014/main" id="{73F2FACC-CB15-D771-2250-EF51B1CE03CF}"/>
              </a:ext>
            </a:extLst>
          </p:cNvPr>
          <p:cNvSpPr>
            <a:spLocks noGrp="1"/>
          </p:cNvSpPr>
          <p:nvPr>
            <p:ph idx="1"/>
          </p:nvPr>
        </p:nvSpPr>
        <p:spPr>
          <a:xfrm>
            <a:off x="1611983" y="1611984"/>
            <a:ext cx="10143241" cy="4977352"/>
          </a:xfrm>
        </p:spPr>
        <p:txBody>
          <a:bodyPr>
            <a:normAutofit fontScale="92500" lnSpcReduction="20000"/>
          </a:bodyPr>
          <a:lstStyle/>
          <a:p>
            <a:pPr algn="l" rtl="0"/>
            <a:r>
              <a:rPr lang="en-US" sz="2800" b="1" dirty="0"/>
              <a:t>Gymnosperms resemble ferns in several characteristics, the most important of which are:</a:t>
            </a:r>
          </a:p>
          <a:p>
            <a:pPr marL="0" indent="0" algn="l" rtl="0">
              <a:buNone/>
            </a:pPr>
            <a:r>
              <a:rPr lang="en-US" sz="2800" dirty="0"/>
              <a:t>1-The vegetative body of the plant represents the sporophyte phase, which is characterized by a root, stem, and leaves.</a:t>
            </a:r>
          </a:p>
          <a:p>
            <a:pPr marL="0" indent="0" algn="l" rtl="0">
              <a:buNone/>
            </a:pPr>
            <a:r>
              <a:rPr lang="en-US" sz="2800" dirty="0"/>
              <a:t>2- A few gymnosperms have compound leaves with veins, as in ferns.</a:t>
            </a:r>
          </a:p>
          <a:p>
            <a:pPr marL="0" indent="0" algn="l" rtl="0">
              <a:buNone/>
            </a:pPr>
            <a:r>
              <a:rPr lang="en-US" sz="2800" dirty="0"/>
              <a:t>3- The absence of vessels in the xylem.</a:t>
            </a:r>
          </a:p>
          <a:p>
            <a:pPr marL="0" indent="0" algn="l" rtl="0">
              <a:buNone/>
            </a:pPr>
            <a:r>
              <a:rPr lang="en-US" sz="2800" dirty="0"/>
              <a:t>4- The gametophyte is significantly reduced, but it differs from ferns in that it relies entirely on the sporophyte.</a:t>
            </a:r>
          </a:p>
          <a:p>
            <a:pPr marL="0" indent="0" algn="l" rtl="0">
              <a:buNone/>
            </a:pPr>
            <a:r>
              <a:rPr lang="en-US" sz="2800" dirty="0"/>
              <a:t>6- Gymnosperms are mixed-spore, as is the case with some ferns.</a:t>
            </a:r>
          </a:p>
          <a:p>
            <a:pPr marL="0" indent="0" algn="l" rtl="0">
              <a:buNone/>
            </a:pPr>
            <a:r>
              <a:rPr lang="en-US" sz="2800" dirty="0"/>
              <a:t>7- Some gymnosperms produce multi-flagellar sperm, as in the Cycas plant</a:t>
            </a:r>
            <a:r>
              <a:rPr lang="en-US" dirty="0"/>
              <a:t>.</a:t>
            </a:r>
            <a:endParaRPr lang="ar-EG" dirty="0"/>
          </a:p>
        </p:txBody>
      </p:sp>
    </p:spTree>
    <p:extLst>
      <p:ext uri="{BB962C8B-B14F-4D97-AF65-F5344CB8AC3E}">
        <p14:creationId xmlns:p14="http://schemas.microsoft.com/office/powerpoint/2010/main" val="2266637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DD4563C-5BDF-2625-B177-E7CC3BB2DF40}"/>
              </a:ext>
            </a:extLst>
          </p:cNvPr>
          <p:cNvSpPr>
            <a:spLocks noGrp="1"/>
          </p:cNvSpPr>
          <p:nvPr>
            <p:ph type="title"/>
          </p:nvPr>
        </p:nvSpPr>
        <p:spPr>
          <a:xfrm>
            <a:off x="2602352" y="256465"/>
            <a:ext cx="8911687" cy="1280890"/>
          </a:xfrm>
        </p:spPr>
        <p:txBody>
          <a:bodyPr>
            <a:normAutofit/>
          </a:bodyPr>
          <a:lstStyle/>
          <a:p>
            <a:pPr algn="ctr"/>
            <a:r>
              <a:rPr lang="en-US" b="1" dirty="0">
                <a:solidFill>
                  <a:srgbClr val="FF0000"/>
                </a:solidFill>
              </a:rPr>
              <a:t>Gymnosperms are characterized by more advanced traits than ferns</a:t>
            </a:r>
            <a:endParaRPr lang="ar-EG" b="1" dirty="0">
              <a:solidFill>
                <a:srgbClr val="FF0000"/>
              </a:solidFill>
            </a:endParaRPr>
          </a:p>
        </p:txBody>
      </p:sp>
      <p:sp>
        <p:nvSpPr>
          <p:cNvPr id="3" name="عنصر نائب للمحتوى 2">
            <a:extLst>
              <a:ext uri="{FF2B5EF4-FFF2-40B4-BE49-F238E27FC236}">
                <a16:creationId xmlns:a16="http://schemas.microsoft.com/office/drawing/2014/main" id="{5F8F9B47-AA5F-0880-096D-982683A11EBB}"/>
              </a:ext>
            </a:extLst>
          </p:cNvPr>
          <p:cNvSpPr>
            <a:spLocks noGrp="1"/>
          </p:cNvSpPr>
          <p:nvPr>
            <p:ph idx="1"/>
          </p:nvPr>
        </p:nvSpPr>
        <p:spPr>
          <a:xfrm>
            <a:off x="1451727" y="1737673"/>
            <a:ext cx="10576874" cy="4863862"/>
          </a:xfrm>
        </p:spPr>
        <p:txBody>
          <a:bodyPr>
            <a:normAutofit/>
          </a:bodyPr>
          <a:lstStyle/>
          <a:p>
            <a:pPr algn="l" rtl="0"/>
            <a:r>
              <a:rPr lang="en-US" sz="2800" dirty="0"/>
              <a:t>1. The presence of a long, perennial taproot.</a:t>
            </a:r>
          </a:p>
          <a:p>
            <a:pPr algn="l" rtl="0"/>
            <a:r>
              <a:rPr lang="en-US" sz="2800" dirty="0"/>
              <a:t>2. Gymnosperms are more adapted to desert environments than ferns.</a:t>
            </a:r>
          </a:p>
          <a:p>
            <a:pPr algn="l" rtl="0"/>
            <a:r>
              <a:rPr lang="en-US" sz="2800" dirty="0"/>
              <a:t>3. The presence of secondary growth in the root and stem.</a:t>
            </a:r>
          </a:p>
          <a:p>
            <a:pPr algn="l" rtl="0"/>
            <a:r>
              <a:rPr lang="en-US" sz="2800" dirty="0"/>
              <a:t>4. The absence of neck canal cells in the archaea, and sometimes the absence of a ventral canal cell.</a:t>
            </a:r>
          </a:p>
          <a:p>
            <a:pPr algn="l" rtl="0"/>
            <a:r>
              <a:rPr lang="en-US" sz="2800" dirty="0"/>
              <a:t>5. Pollination is mostly by wind, not water.</a:t>
            </a:r>
          </a:p>
          <a:p>
            <a:pPr algn="l" rtl="0"/>
            <a:r>
              <a:rPr lang="en-US" sz="2800" dirty="0"/>
              <a:t>6. Seed formation</a:t>
            </a:r>
            <a:endParaRPr lang="ar-EG" sz="2800" dirty="0"/>
          </a:p>
        </p:txBody>
      </p:sp>
    </p:spTree>
    <p:extLst>
      <p:ext uri="{BB962C8B-B14F-4D97-AF65-F5344CB8AC3E}">
        <p14:creationId xmlns:p14="http://schemas.microsoft.com/office/powerpoint/2010/main" val="4210248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3976AC7-6967-036D-C5EE-23EB325DC763}"/>
              </a:ext>
            </a:extLst>
          </p:cNvPr>
          <p:cNvSpPr>
            <a:spLocks noGrp="1"/>
          </p:cNvSpPr>
          <p:nvPr>
            <p:ph type="title"/>
          </p:nvPr>
        </p:nvSpPr>
        <p:spPr>
          <a:xfrm>
            <a:off x="1385740" y="624110"/>
            <a:ext cx="10624007" cy="1280890"/>
          </a:xfrm>
        </p:spPr>
        <p:txBody>
          <a:bodyPr>
            <a:normAutofit/>
          </a:bodyPr>
          <a:lstStyle/>
          <a:p>
            <a:pPr algn="ctr"/>
            <a:r>
              <a:rPr lang="en-US" sz="5400" b="1" dirty="0">
                <a:solidFill>
                  <a:srgbClr val="FF0000"/>
                </a:solidFill>
              </a:rPr>
              <a:t>Relationship with angiosperms</a:t>
            </a:r>
            <a:endParaRPr lang="ar-EG" sz="5400" b="1" dirty="0">
              <a:solidFill>
                <a:srgbClr val="FF0000"/>
              </a:solidFill>
            </a:endParaRPr>
          </a:p>
        </p:txBody>
      </p:sp>
      <p:sp>
        <p:nvSpPr>
          <p:cNvPr id="3" name="عنصر نائب للمحتوى 2">
            <a:extLst>
              <a:ext uri="{FF2B5EF4-FFF2-40B4-BE49-F238E27FC236}">
                <a16:creationId xmlns:a16="http://schemas.microsoft.com/office/drawing/2014/main" id="{EEAF3A14-1F0B-D067-E2C9-35E9F7C01082}"/>
              </a:ext>
            </a:extLst>
          </p:cNvPr>
          <p:cNvSpPr>
            <a:spLocks noGrp="1"/>
          </p:cNvSpPr>
          <p:nvPr>
            <p:ph idx="1"/>
          </p:nvPr>
        </p:nvSpPr>
        <p:spPr>
          <a:xfrm>
            <a:off x="1282044" y="1699967"/>
            <a:ext cx="10624007" cy="4724400"/>
          </a:xfrm>
        </p:spPr>
        <p:txBody>
          <a:bodyPr>
            <a:normAutofit/>
          </a:bodyPr>
          <a:lstStyle/>
          <a:p>
            <a:pPr algn="l" rtl="0"/>
            <a:r>
              <a:rPr lang="en-US" sz="2600" b="1" dirty="0"/>
              <a:t>Gymnosperms resemble angiosperms in several characteristics, the most important of which are the following:</a:t>
            </a:r>
          </a:p>
          <a:p>
            <a:pPr algn="l" rtl="0"/>
            <a:r>
              <a:rPr lang="en-US" sz="2600" dirty="0"/>
              <a:t>1- The plants are trees or shrubs.</a:t>
            </a:r>
          </a:p>
          <a:p>
            <a:pPr algn="l" rtl="0"/>
            <a:r>
              <a:rPr lang="en-US" sz="2600" dirty="0"/>
              <a:t>2- The plant body represents the sporophyte stage and is distinguished into a root, stem, and leaves.</a:t>
            </a:r>
          </a:p>
          <a:p>
            <a:pPr algn="l" rtl="0"/>
            <a:r>
              <a:rPr lang="en-US" sz="2600" dirty="0"/>
              <a:t>3- The leaves are either simple or compound.</a:t>
            </a:r>
          </a:p>
          <a:p>
            <a:pPr algn="l" rtl="0"/>
            <a:r>
              <a:rPr lang="en-US" sz="2600" dirty="0"/>
              <a:t>4- The formation of cones is similar to flowering.</a:t>
            </a:r>
          </a:p>
          <a:p>
            <a:pPr algn="l" rtl="0"/>
            <a:r>
              <a:rPr lang="en-US" sz="2600" dirty="0"/>
              <a:t>5- The anatomical structure of the stem and root is similar to that of dicotyledonous plants, except for the absence of vessels</a:t>
            </a:r>
            <a:r>
              <a:rPr lang="en-US" dirty="0"/>
              <a:t>.</a:t>
            </a:r>
            <a:endParaRPr lang="ar-EG" dirty="0"/>
          </a:p>
        </p:txBody>
      </p:sp>
    </p:spTree>
    <p:extLst>
      <p:ext uri="{BB962C8B-B14F-4D97-AF65-F5344CB8AC3E}">
        <p14:creationId xmlns:p14="http://schemas.microsoft.com/office/powerpoint/2010/main" val="3679475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a:extLst>
              <a:ext uri="{FF2B5EF4-FFF2-40B4-BE49-F238E27FC236}">
                <a16:creationId xmlns:a16="http://schemas.microsoft.com/office/drawing/2014/main" id="{FEEA618D-142D-74F6-58F2-13C80EE6CC6A}"/>
              </a:ext>
            </a:extLst>
          </p:cNvPr>
          <p:cNvPicPr>
            <a:picLocks noChangeAspect="1"/>
          </p:cNvPicPr>
          <p:nvPr/>
        </p:nvPicPr>
        <p:blipFill>
          <a:blip r:embed="rId2"/>
          <a:stretch>
            <a:fillRect/>
          </a:stretch>
        </p:blipFill>
        <p:spPr>
          <a:xfrm>
            <a:off x="0" y="0"/>
            <a:ext cx="12192000" cy="7147733"/>
          </a:xfrm>
          <a:prstGeom prst="rect">
            <a:avLst/>
          </a:prstGeom>
        </p:spPr>
      </p:pic>
    </p:spTree>
    <p:extLst>
      <p:ext uri="{BB962C8B-B14F-4D97-AF65-F5344CB8AC3E}">
        <p14:creationId xmlns:p14="http://schemas.microsoft.com/office/powerpoint/2010/main" val="533084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3555D1-396D-3AAA-054B-28076008CC28}"/>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9A9100C1-B7E9-969B-D632-01B4E4CD8FA8}"/>
              </a:ext>
            </a:extLst>
          </p:cNvPr>
          <p:cNvSpPr>
            <a:spLocks noGrp="1"/>
          </p:cNvSpPr>
          <p:nvPr>
            <p:ph type="title"/>
          </p:nvPr>
        </p:nvSpPr>
        <p:spPr>
          <a:xfrm>
            <a:off x="1517715" y="203253"/>
            <a:ext cx="10473179" cy="1280890"/>
          </a:xfrm>
        </p:spPr>
        <p:txBody>
          <a:bodyPr>
            <a:normAutofit/>
          </a:bodyPr>
          <a:lstStyle/>
          <a:p>
            <a:pPr algn="ctr"/>
            <a:r>
              <a:rPr lang="en-US" sz="4800" b="1" dirty="0">
                <a:effectLst>
                  <a:outerShdw blurRad="38100" dist="38100" dir="2700000" algn="tl">
                    <a:srgbClr val="000000">
                      <a:alpha val="43137"/>
                    </a:srgbClr>
                  </a:outerShdw>
                </a:effectLst>
              </a:rPr>
              <a:t>Spermatophytes (Seed plants )</a:t>
            </a:r>
            <a:endParaRPr lang="ar-EG" sz="4800" b="1" dirty="0">
              <a:effectLst>
                <a:outerShdw blurRad="38100" dist="38100" dir="2700000" algn="tl">
                  <a:srgbClr val="000000">
                    <a:alpha val="43137"/>
                  </a:srgbClr>
                </a:outerShdw>
              </a:effectLst>
            </a:endParaRPr>
          </a:p>
        </p:txBody>
      </p:sp>
      <p:sp>
        <p:nvSpPr>
          <p:cNvPr id="3" name="عنصر نائب للمحتوى 2">
            <a:extLst>
              <a:ext uri="{FF2B5EF4-FFF2-40B4-BE49-F238E27FC236}">
                <a16:creationId xmlns:a16="http://schemas.microsoft.com/office/drawing/2014/main" id="{3E83F8EF-63C4-0056-7A53-5EA27C5794E8}"/>
              </a:ext>
            </a:extLst>
          </p:cNvPr>
          <p:cNvSpPr>
            <a:spLocks noGrp="1"/>
          </p:cNvSpPr>
          <p:nvPr>
            <p:ph idx="1"/>
          </p:nvPr>
        </p:nvSpPr>
        <p:spPr>
          <a:xfrm>
            <a:off x="131975" y="1262405"/>
            <a:ext cx="11924907" cy="5392342"/>
          </a:xfrm>
        </p:spPr>
        <p:txBody>
          <a:bodyPr>
            <a:noAutofit/>
          </a:bodyPr>
          <a:lstStyle/>
          <a:p>
            <a:pPr algn="just" rtl="0"/>
            <a:r>
              <a:rPr lang="en-US" sz="2400" dirty="0"/>
              <a:t>Seed plants, often known as flowering plants, are the most dominant plants on Earth. This is primarily due to their seed formation following fertilization and other advanced characteristics. Gymnosperms are among the archaea, so gymnosperms are the simplest of seed plants. They are a link between ferns and angiosperms. They are older and more primitive than angiosperms. They are of great economic importance because they are a major source of timber.  Seed plants, often known as flowering plants, are the most dominant plants on Earth. This is primarily due to their seed formation following fertilization and other advanced characteristics. Gymnosperms are among the archaea, so gymnosperms are the simplest of seed plants. They are a link between ferns and angiosperms. They are older and more primitive than angiosperms. They are of great economic importance because they are a major source of timber.</a:t>
            </a:r>
            <a:endParaRPr lang="ar-EG" sz="2400" dirty="0"/>
          </a:p>
        </p:txBody>
      </p:sp>
    </p:spTree>
    <p:extLst>
      <p:ext uri="{BB962C8B-B14F-4D97-AF65-F5344CB8AC3E}">
        <p14:creationId xmlns:p14="http://schemas.microsoft.com/office/powerpoint/2010/main" val="3718974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7881EF5-3FDD-C431-6A28-638E99A5E4D3}"/>
              </a:ext>
            </a:extLst>
          </p:cNvPr>
          <p:cNvSpPr>
            <a:spLocks noGrp="1"/>
          </p:cNvSpPr>
          <p:nvPr>
            <p:ph type="title"/>
          </p:nvPr>
        </p:nvSpPr>
        <p:spPr>
          <a:xfrm>
            <a:off x="2442096" y="510988"/>
            <a:ext cx="8911687" cy="1280890"/>
          </a:xfrm>
        </p:spPr>
        <p:txBody>
          <a:bodyPr>
            <a:normAutofit/>
          </a:bodyPr>
          <a:lstStyle/>
          <a:p>
            <a:pPr algn="ctr"/>
            <a:r>
              <a:rPr lang="en-US" sz="6000" b="1" dirty="0">
                <a:solidFill>
                  <a:srgbClr val="FF0000"/>
                </a:solidFill>
              </a:rPr>
              <a:t>The Five Kingdoms</a:t>
            </a:r>
            <a:endParaRPr lang="ar-EG" sz="6000" b="1" dirty="0">
              <a:solidFill>
                <a:srgbClr val="FF0000"/>
              </a:solidFill>
            </a:endParaRPr>
          </a:p>
        </p:txBody>
      </p:sp>
      <p:graphicFrame>
        <p:nvGraphicFramePr>
          <p:cNvPr id="4" name="عنصر نائب للمحتوى 3">
            <a:extLst>
              <a:ext uri="{FF2B5EF4-FFF2-40B4-BE49-F238E27FC236}">
                <a16:creationId xmlns:a16="http://schemas.microsoft.com/office/drawing/2014/main" id="{E59B8579-CD03-8517-DF58-48801F81351B}"/>
              </a:ext>
            </a:extLst>
          </p:cNvPr>
          <p:cNvGraphicFramePr>
            <a:graphicFrameLocks noGrp="1"/>
          </p:cNvGraphicFramePr>
          <p:nvPr>
            <p:ph idx="1"/>
            <p:extLst>
              <p:ext uri="{D42A27DB-BD31-4B8C-83A1-F6EECF244321}">
                <p14:modId xmlns:p14="http://schemas.microsoft.com/office/powerpoint/2010/main" val="1743596436"/>
              </p:ext>
            </p:extLst>
          </p:nvPr>
        </p:nvGraphicFramePr>
        <p:xfrm>
          <a:off x="2589212" y="2133600"/>
          <a:ext cx="8915400" cy="3777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3139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116318" y="346842"/>
            <a:ext cx="6274676" cy="961697"/>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a:solidFill>
                  <a:schemeClr val="tx1"/>
                </a:solidFill>
              </a:rPr>
              <a:t>Classification of Kingdom Plantae </a:t>
            </a:r>
            <a:endParaRPr lang="en-US" sz="3200" dirty="0">
              <a:solidFill>
                <a:schemeClr val="tx1"/>
              </a:solidFill>
            </a:endParaRPr>
          </a:p>
        </p:txBody>
      </p:sp>
      <p:cxnSp>
        <p:nvCxnSpPr>
          <p:cNvPr id="6" name="رابط مستقيم 5"/>
          <p:cNvCxnSpPr/>
          <p:nvPr/>
        </p:nvCxnSpPr>
        <p:spPr>
          <a:xfrm>
            <a:off x="6253657" y="1578290"/>
            <a:ext cx="201798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رابط مستقيم 7"/>
          <p:cNvCxnSpPr/>
          <p:nvPr/>
        </p:nvCxnSpPr>
        <p:spPr>
          <a:xfrm flipH="1">
            <a:off x="4282966" y="1578290"/>
            <a:ext cx="197069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رابط مستقيم 10"/>
          <p:cNvCxnSpPr/>
          <p:nvPr/>
        </p:nvCxnSpPr>
        <p:spPr>
          <a:xfrm>
            <a:off x="4282966" y="1578290"/>
            <a:ext cx="0" cy="725214"/>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رابط مستقيم 12"/>
          <p:cNvCxnSpPr/>
          <p:nvPr/>
        </p:nvCxnSpPr>
        <p:spPr>
          <a:xfrm>
            <a:off x="8271641" y="1578290"/>
            <a:ext cx="0" cy="725214"/>
          </a:xfrm>
          <a:prstGeom prst="line">
            <a:avLst/>
          </a:prstGeom>
        </p:spPr>
        <p:style>
          <a:lnRef idx="2">
            <a:schemeClr val="accent1"/>
          </a:lnRef>
          <a:fillRef idx="0">
            <a:schemeClr val="accent1"/>
          </a:fillRef>
          <a:effectRef idx="1">
            <a:schemeClr val="accent1"/>
          </a:effectRef>
          <a:fontRef idx="minor">
            <a:schemeClr val="tx1"/>
          </a:fontRef>
        </p:style>
      </p:cxnSp>
      <p:sp>
        <p:nvSpPr>
          <p:cNvPr id="14" name="مستطيل 13"/>
          <p:cNvSpPr/>
          <p:nvPr/>
        </p:nvSpPr>
        <p:spPr>
          <a:xfrm>
            <a:off x="2714921" y="2288216"/>
            <a:ext cx="2836004" cy="788275"/>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tx1"/>
                </a:solidFill>
              </a:rPr>
              <a:t>Vascular Plant</a:t>
            </a:r>
            <a:endParaRPr lang="en-US" sz="2400" dirty="0">
              <a:solidFill>
                <a:schemeClr val="tx1"/>
              </a:solidFill>
            </a:endParaRPr>
          </a:p>
        </p:txBody>
      </p:sp>
      <p:sp>
        <p:nvSpPr>
          <p:cNvPr id="15" name="مستطيل 14"/>
          <p:cNvSpPr/>
          <p:nvPr/>
        </p:nvSpPr>
        <p:spPr>
          <a:xfrm>
            <a:off x="7199585" y="2315924"/>
            <a:ext cx="3122766" cy="788275"/>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tx1"/>
                </a:solidFill>
              </a:rPr>
              <a:t>Non-Vascular Plant</a:t>
            </a:r>
            <a:endParaRPr lang="en-US" sz="2400" dirty="0">
              <a:solidFill>
                <a:schemeClr val="tx1"/>
              </a:solidFill>
            </a:endParaRPr>
          </a:p>
        </p:txBody>
      </p:sp>
      <p:cxnSp>
        <p:nvCxnSpPr>
          <p:cNvPr id="17" name="رابط مستقيم 16"/>
          <p:cNvCxnSpPr>
            <a:cxnSpLocks/>
          </p:cNvCxnSpPr>
          <p:nvPr/>
        </p:nvCxnSpPr>
        <p:spPr>
          <a:xfrm>
            <a:off x="4173448" y="3055724"/>
            <a:ext cx="0" cy="586416"/>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رابط مستقيم 22"/>
          <p:cNvCxnSpPr/>
          <p:nvPr/>
        </p:nvCxnSpPr>
        <p:spPr>
          <a:xfrm>
            <a:off x="3198251" y="3659340"/>
            <a:ext cx="0" cy="740979"/>
          </a:xfrm>
          <a:prstGeom prst="line">
            <a:avLst/>
          </a:prstGeom>
        </p:spPr>
        <p:style>
          <a:lnRef idx="2">
            <a:schemeClr val="accent1"/>
          </a:lnRef>
          <a:fillRef idx="0">
            <a:schemeClr val="accent1"/>
          </a:fillRef>
          <a:effectRef idx="1">
            <a:schemeClr val="accent1"/>
          </a:effectRef>
          <a:fontRef idx="minor">
            <a:schemeClr val="tx1"/>
          </a:fontRef>
        </p:style>
      </p:cxnSp>
      <p:sp>
        <p:nvSpPr>
          <p:cNvPr id="26" name="مستطيل 25"/>
          <p:cNvSpPr/>
          <p:nvPr/>
        </p:nvSpPr>
        <p:spPr>
          <a:xfrm>
            <a:off x="2270892" y="4401752"/>
            <a:ext cx="1690852" cy="819807"/>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chemeClr val="tx1"/>
                </a:solidFill>
              </a:rPr>
              <a:t>Seedling </a:t>
            </a:r>
          </a:p>
        </p:txBody>
      </p:sp>
      <p:cxnSp>
        <p:nvCxnSpPr>
          <p:cNvPr id="32" name="رابط مستقيم 31"/>
          <p:cNvCxnSpPr/>
          <p:nvPr/>
        </p:nvCxnSpPr>
        <p:spPr>
          <a:xfrm>
            <a:off x="9186040" y="3650740"/>
            <a:ext cx="0" cy="740979"/>
          </a:xfrm>
          <a:prstGeom prst="line">
            <a:avLst/>
          </a:prstGeom>
        </p:spPr>
        <p:style>
          <a:lnRef idx="2">
            <a:schemeClr val="accent1"/>
          </a:lnRef>
          <a:fillRef idx="0">
            <a:schemeClr val="accent1"/>
          </a:fillRef>
          <a:effectRef idx="1">
            <a:schemeClr val="accent1"/>
          </a:effectRef>
          <a:fontRef idx="minor">
            <a:schemeClr val="tx1"/>
          </a:fontRef>
        </p:style>
      </p:cxnSp>
      <p:sp>
        <p:nvSpPr>
          <p:cNvPr id="33" name="مستطيل 32"/>
          <p:cNvSpPr/>
          <p:nvPr/>
        </p:nvSpPr>
        <p:spPr>
          <a:xfrm>
            <a:off x="8192814" y="4400319"/>
            <a:ext cx="2044695" cy="819807"/>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chemeClr val="tx1"/>
                </a:solidFill>
              </a:rPr>
              <a:t>Seedless</a:t>
            </a:r>
            <a:r>
              <a:rPr lang="en-US" dirty="0"/>
              <a:t> </a:t>
            </a:r>
          </a:p>
        </p:txBody>
      </p:sp>
      <p:cxnSp>
        <p:nvCxnSpPr>
          <p:cNvPr id="35" name="رابط مستقيم 34"/>
          <p:cNvCxnSpPr>
            <a:stCxn id="26" idx="2"/>
          </p:cNvCxnSpPr>
          <p:nvPr/>
        </p:nvCxnSpPr>
        <p:spPr>
          <a:xfrm>
            <a:off x="3116318" y="5221559"/>
            <a:ext cx="0" cy="299545"/>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رابط مستقيم 36"/>
          <p:cNvCxnSpPr/>
          <p:nvPr/>
        </p:nvCxnSpPr>
        <p:spPr>
          <a:xfrm>
            <a:off x="3116318" y="5533524"/>
            <a:ext cx="627467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رابط مستقيم 38"/>
          <p:cNvCxnSpPr/>
          <p:nvPr/>
        </p:nvCxnSpPr>
        <p:spPr>
          <a:xfrm flipH="1">
            <a:off x="2270892" y="5521103"/>
            <a:ext cx="84542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رابط مستقيم 40"/>
          <p:cNvCxnSpPr/>
          <p:nvPr/>
        </p:nvCxnSpPr>
        <p:spPr>
          <a:xfrm>
            <a:off x="2270892" y="5521104"/>
            <a:ext cx="0" cy="346841"/>
          </a:xfrm>
          <a:prstGeom prst="line">
            <a:avLst/>
          </a:prstGeom>
        </p:spPr>
        <p:style>
          <a:lnRef idx="2">
            <a:schemeClr val="accent1"/>
          </a:lnRef>
          <a:fillRef idx="0">
            <a:schemeClr val="accent1"/>
          </a:fillRef>
          <a:effectRef idx="1">
            <a:schemeClr val="accent1"/>
          </a:effectRef>
          <a:fontRef idx="minor">
            <a:schemeClr val="tx1"/>
          </a:fontRef>
        </p:style>
      </p:cxnSp>
      <p:sp>
        <p:nvSpPr>
          <p:cNvPr id="42" name="مستطيل 41"/>
          <p:cNvSpPr/>
          <p:nvPr/>
        </p:nvSpPr>
        <p:spPr>
          <a:xfrm>
            <a:off x="1744718" y="5906640"/>
            <a:ext cx="2327659" cy="819805"/>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tx1"/>
                </a:solidFill>
              </a:rPr>
              <a:t>Gymnosperms</a:t>
            </a:r>
          </a:p>
        </p:txBody>
      </p:sp>
      <p:cxnSp>
        <p:nvCxnSpPr>
          <p:cNvPr id="44" name="رابط مستقيم 43"/>
          <p:cNvCxnSpPr/>
          <p:nvPr/>
        </p:nvCxnSpPr>
        <p:spPr>
          <a:xfrm>
            <a:off x="9390994" y="5521103"/>
            <a:ext cx="0" cy="346841"/>
          </a:xfrm>
          <a:prstGeom prst="line">
            <a:avLst/>
          </a:prstGeom>
        </p:spPr>
        <p:style>
          <a:lnRef idx="2">
            <a:schemeClr val="accent1"/>
          </a:lnRef>
          <a:fillRef idx="0">
            <a:schemeClr val="accent1"/>
          </a:fillRef>
          <a:effectRef idx="1">
            <a:schemeClr val="accent1"/>
          </a:effectRef>
          <a:fontRef idx="minor">
            <a:schemeClr val="tx1"/>
          </a:fontRef>
        </p:style>
      </p:cxnSp>
      <p:sp>
        <p:nvSpPr>
          <p:cNvPr id="45" name="مستطيل 44"/>
          <p:cNvSpPr/>
          <p:nvPr/>
        </p:nvSpPr>
        <p:spPr>
          <a:xfrm>
            <a:off x="7975077" y="5867943"/>
            <a:ext cx="2472205" cy="819803"/>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tx1"/>
                </a:solidFill>
              </a:rPr>
              <a:t>Angiosperms</a:t>
            </a:r>
          </a:p>
        </p:txBody>
      </p:sp>
      <p:cxnSp>
        <p:nvCxnSpPr>
          <p:cNvPr id="5" name="رابط مستقيم 4"/>
          <p:cNvCxnSpPr>
            <a:stCxn id="2" idx="2"/>
          </p:cNvCxnSpPr>
          <p:nvPr/>
        </p:nvCxnSpPr>
        <p:spPr>
          <a:xfrm>
            <a:off x="6253656" y="1308538"/>
            <a:ext cx="0" cy="24825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رابط مستقيم 24">
            <a:extLst>
              <a:ext uri="{FF2B5EF4-FFF2-40B4-BE49-F238E27FC236}">
                <a16:creationId xmlns:a16="http://schemas.microsoft.com/office/drawing/2014/main" id="{3C0EF7D5-E3B1-1BB3-3AA4-B1EB529670B7}"/>
              </a:ext>
            </a:extLst>
          </p:cNvPr>
          <p:cNvCxnSpPr/>
          <p:nvPr/>
        </p:nvCxnSpPr>
        <p:spPr>
          <a:xfrm>
            <a:off x="3198251" y="3642140"/>
            <a:ext cx="5987789" cy="0"/>
          </a:xfrm>
          <a:prstGeom prst="line">
            <a:avLst/>
          </a:prstGeom>
          <a:ln>
            <a:solidFill>
              <a:srgbClr val="C0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82142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2B690A7-F951-1FE6-7890-88A090135008}"/>
              </a:ext>
            </a:extLst>
          </p:cNvPr>
          <p:cNvSpPr>
            <a:spLocks noGrp="1"/>
          </p:cNvSpPr>
          <p:nvPr>
            <p:ph type="title"/>
          </p:nvPr>
        </p:nvSpPr>
        <p:spPr>
          <a:xfrm>
            <a:off x="1338606" y="624110"/>
            <a:ext cx="10166005" cy="5748410"/>
          </a:xfrm>
        </p:spPr>
        <p:txBody>
          <a:bodyPr/>
          <a:lstStyle/>
          <a:p>
            <a:pPr algn="ctr"/>
            <a:br>
              <a:rPr lang="ar-IQ" dirty="0"/>
            </a:br>
            <a:br>
              <a:rPr lang="en-US" dirty="0"/>
            </a:br>
            <a:endParaRPr lang="ar-EG" dirty="0"/>
          </a:p>
        </p:txBody>
      </p:sp>
      <p:cxnSp>
        <p:nvCxnSpPr>
          <p:cNvPr id="5" name="رابط كسهم مستقيم 4">
            <a:extLst>
              <a:ext uri="{FF2B5EF4-FFF2-40B4-BE49-F238E27FC236}">
                <a16:creationId xmlns:a16="http://schemas.microsoft.com/office/drawing/2014/main" id="{888F9812-BEA4-F567-1D66-437423711321}"/>
              </a:ext>
            </a:extLst>
          </p:cNvPr>
          <p:cNvCxnSpPr>
            <a:cxnSpLocks/>
          </p:cNvCxnSpPr>
          <p:nvPr/>
        </p:nvCxnSpPr>
        <p:spPr>
          <a:xfrm flipH="1">
            <a:off x="4763679" y="2004170"/>
            <a:ext cx="1432874" cy="184626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7" name="رابط كسهم مستقيم 6">
            <a:extLst>
              <a:ext uri="{FF2B5EF4-FFF2-40B4-BE49-F238E27FC236}">
                <a16:creationId xmlns:a16="http://schemas.microsoft.com/office/drawing/2014/main" id="{A657DB82-CB47-3302-4440-3A8F239B97F2}"/>
              </a:ext>
            </a:extLst>
          </p:cNvPr>
          <p:cNvCxnSpPr/>
          <p:nvPr/>
        </p:nvCxnSpPr>
        <p:spPr>
          <a:xfrm>
            <a:off x="7428322" y="2008188"/>
            <a:ext cx="1451728" cy="183822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8" name="مستطيل: زوايا مستديرة 7">
            <a:extLst>
              <a:ext uri="{FF2B5EF4-FFF2-40B4-BE49-F238E27FC236}">
                <a16:creationId xmlns:a16="http://schemas.microsoft.com/office/drawing/2014/main" id="{51DEDDF5-8518-A54B-6EFA-10B1A657B7E8}"/>
              </a:ext>
            </a:extLst>
          </p:cNvPr>
          <p:cNvSpPr/>
          <p:nvPr/>
        </p:nvSpPr>
        <p:spPr>
          <a:xfrm>
            <a:off x="2780141" y="4015819"/>
            <a:ext cx="3563332" cy="1060517"/>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en-US" sz="3600" b="1" dirty="0">
                <a:solidFill>
                  <a:schemeClr val="tx1"/>
                </a:solidFill>
              </a:rPr>
              <a:t>Gymnosperms</a:t>
            </a:r>
            <a:endParaRPr lang="ar-EG" sz="3600" b="1" dirty="0">
              <a:ln w="22225">
                <a:solidFill>
                  <a:schemeClr val="accent2"/>
                </a:solidFill>
                <a:prstDash val="solid"/>
              </a:ln>
              <a:solidFill>
                <a:schemeClr val="accent2">
                  <a:lumMod val="40000"/>
                  <a:lumOff val="60000"/>
                </a:schemeClr>
              </a:solidFill>
            </a:endParaRPr>
          </a:p>
        </p:txBody>
      </p:sp>
      <p:sp>
        <p:nvSpPr>
          <p:cNvPr id="9" name="مستطيل: زوايا مستديرة 8">
            <a:extLst>
              <a:ext uri="{FF2B5EF4-FFF2-40B4-BE49-F238E27FC236}">
                <a16:creationId xmlns:a16="http://schemas.microsoft.com/office/drawing/2014/main" id="{8FD7AE09-09E1-F2AC-3241-3F32882313B0}"/>
              </a:ext>
            </a:extLst>
          </p:cNvPr>
          <p:cNvSpPr/>
          <p:nvPr/>
        </p:nvSpPr>
        <p:spPr>
          <a:xfrm>
            <a:off x="7959748" y="3968126"/>
            <a:ext cx="3214540" cy="1060517"/>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en-US" sz="3600" b="1" dirty="0">
                <a:solidFill>
                  <a:schemeClr val="tx1"/>
                </a:solidFill>
              </a:rPr>
              <a:t>Angiosperms</a:t>
            </a:r>
            <a:endParaRPr lang="ar-EG" b="1" dirty="0">
              <a:solidFill>
                <a:schemeClr val="tx1"/>
              </a:solidFill>
            </a:endParaRPr>
          </a:p>
        </p:txBody>
      </p:sp>
      <p:sp>
        <p:nvSpPr>
          <p:cNvPr id="10" name="شكل بيضاوي 9">
            <a:extLst>
              <a:ext uri="{FF2B5EF4-FFF2-40B4-BE49-F238E27FC236}">
                <a16:creationId xmlns:a16="http://schemas.microsoft.com/office/drawing/2014/main" id="{FE722B5E-24CA-0763-D0C8-745FB7EC478C}"/>
              </a:ext>
            </a:extLst>
          </p:cNvPr>
          <p:cNvSpPr/>
          <p:nvPr/>
        </p:nvSpPr>
        <p:spPr>
          <a:xfrm>
            <a:off x="5398800" y="395926"/>
            <a:ext cx="2755386" cy="144285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en-US" sz="3200" b="1" dirty="0">
                <a:solidFill>
                  <a:schemeClr val="tx1"/>
                </a:solidFill>
              </a:rPr>
              <a:t>Seedling</a:t>
            </a:r>
            <a:endParaRPr lang="ar-EG" sz="3200" b="1" dirty="0">
              <a:solidFill>
                <a:schemeClr val="tx1"/>
              </a:solidFill>
            </a:endParaRPr>
          </a:p>
        </p:txBody>
      </p:sp>
    </p:spTree>
    <p:extLst>
      <p:ext uri="{BB962C8B-B14F-4D97-AF65-F5344CB8AC3E}">
        <p14:creationId xmlns:p14="http://schemas.microsoft.com/office/powerpoint/2010/main" val="2206652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B0673A8-C80A-190A-0B82-61E6D5CE49AE}"/>
              </a:ext>
            </a:extLst>
          </p:cNvPr>
          <p:cNvSpPr>
            <a:spLocks noGrp="1"/>
          </p:cNvSpPr>
          <p:nvPr>
            <p:ph type="title"/>
          </p:nvPr>
        </p:nvSpPr>
        <p:spPr/>
        <p:txBody>
          <a:bodyPr/>
          <a:lstStyle/>
          <a:p>
            <a:pPr algn="ctr"/>
            <a:r>
              <a:rPr lang="en-US" sz="5400" b="1" dirty="0">
                <a:solidFill>
                  <a:srgbClr val="FF0000"/>
                </a:solidFill>
              </a:rPr>
              <a:t>Non-Vascular Plant</a:t>
            </a:r>
            <a:endParaRPr lang="ar-EG" b="1" dirty="0">
              <a:solidFill>
                <a:srgbClr val="FF0000"/>
              </a:solidFill>
            </a:endParaRPr>
          </a:p>
        </p:txBody>
      </p:sp>
      <p:sp>
        <p:nvSpPr>
          <p:cNvPr id="3" name="عنصر نائب للمحتوى 2">
            <a:extLst>
              <a:ext uri="{FF2B5EF4-FFF2-40B4-BE49-F238E27FC236}">
                <a16:creationId xmlns:a16="http://schemas.microsoft.com/office/drawing/2014/main" id="{6F2BCF2A-F987-C6C8-C812-23D42DB8DDA5}"/>
              </a:ext>
            </a:extLst>
          </p:cNvPr>
          <p:cNvSpPr>
            <a:spLocks noGrp="1"/>
          </p:cNvSpPr>
          <p:nvPr>
            <p:ph idx="1"/>
          </p:nvPr>
        </p:nvSpPr>
        <p:spPr/>
        <p:txBody>
          <a:bodyPr/>
          <a:lstStyle/>
          <a:p>
            <a:pPr algn="just" rtl="0"/>
            <a:r>
              <a:rPr lang="en-US" sz="4000" dirty="0"/>
              <a:t>These plants lack composed vascular tissue, which is one of their characteristics. The root, stem, and leaves, as well as from and phloem , and reproduces by spores</a:t>
            </a:r>
            <a:r>
              <a:rPr lang="en-US" dirty="0"/>
              <a:t>. </a:t>
            </a:r>
            <a:endParaRPr lang="ar-EG" dirty="0"/>
          </a:p>
        </p:txBody>
      </p:sp>
    </p:spTree>
    <p:extLst>
      <p:ext uri="{BB962C8B-B14F-4D97-AF65-F5344CB8AC3E}">
        <p14:creationId xmlns:p14="http://schemas.microsoft.com/office/powerpoint/2010/main" val="80012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956DE81-3BF1-90A5-E675-3F3E7BCE0D3C}"/>
              </a:ext>
            </a:extLst>
          </p:cNvPr>
          <p:cNvSpPr>
            <a:spLocks noGrp="1"/>
          </p:cNvSpPr>
          <p:nvPr>
            <p:ph type="title"/>
          </p:nvPr>
        </p:nvSpPr>
        <p:spPr>
          <a:xfrm>
            <a:off x="1630838" y="624110"/>
            <a:ext cx="10341204" cy="1280890"/>
          </a:xfrm>
        </p:spPr>
        <p:txBody>
          <a:bodyPr>
            <a:normAutofit/>
          </a:bodyPr>
          <a:lstStyle/>
          <a:p>
            <a:pPr algn="ctr"/>
            <a:r>
              <a:rPr lang="en-US" sz="4400" b="1" dirty="0"/>
              <a:t>Classification of non-vascular plants </a:t>
            </a:r>
            <a:endParaRPr lang="ar-EG" sz="4400" b="1" dirty="0"/>
          </a:p>
        </p:txBody>
      </p:sp>
      <p:graphicFrame>
        <p:nvGraphicFramePr>
          <p:cNvPr id="4" name="عنصر نائب للمحتوى 3">
            <a:extLst>
              <a:ext uri="{FF2B5EF4-FFF2-40B4-BE49-F238E27FC236}">
                <a16:creationId xmlns:a16="http://schemas.microsoft.com/office/drawing/2014/main" id="{9CE0F013-BB0B-0E1B-9766-0648703330DF}"/>
              </a:ext>
            </a:extLst>
          </p:cNvPr>
          <p:cNvGraphicFramePr>
            <a:graphicFrameLocks noGrp="1"/>
          </p:cNvGraphicFramePr>
          <p:nvPr>
            <p:ph idx="1"/>
            <p:extLst>
              <p:ext uri="{D42A27DB-BD31-4B8C-83A1-F6EECF244321}">
                <p14:modId xmlns:p14="http://schemas.microsoft.com/office/powerpoint/2010/main" val="4213486738"/>
              </p:ext>
            </p:extLst>
          </p:nvPr>
        </p:nvGraphicFramePr>
        <p:xfrm>
          <a:off x="2589212" y="2133600"/>
          <a:ext cx="8915400" cy="3777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6520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68B4378-ECC2-AC58-F88C-990467FFFAB6}"/>
              </a:ext>
            </a:extLst>
          </p:cNvPr>
          <p:cNvSpPr>
            <a:spLocks noGrp="1"/>
          </p:cNvSpPr>
          <p:nvPr>
            <p:ph type="title"/>
          </p:nvPr>
        </p:nvSpPr>
        <p:spPr/>
        <p:txBody>
          <a:bodyPr/>
          <a:lstStyle/>
          <a:p>
            <a:pPr algn="ctr"/>
            <a:r>
              <a:rPr lang="en-US" sz="6000" b="1" dirty="0"/>
              <a:t>Seedling</a:t>
            </a:r>
            <a:r>
              <a:rPr lang="en-US" dirty="0"/>
              <a:t> </a:t>
            </a:r>
            <a:endParaRPr lang="ar-EG" dirty="0"/>
          </a:p>
        </p:txBody>
      </p:sp>
      <p:sp>
        <p:nvSpPr>
          <p:cNvPr id="3" name="عنصر نائب للمحتوى 2">
            <a:extLst>
              <a:ext uri="{FF2B5EF4-FFF2-40B4-BE49-F238E27FC236}">
                <a16:creationId xmlns:a16="http://schemas.microsoft.com/office/drawing/2014/main" id="{83E04800-462A-A612-B24C-37C4F36D294A}"/>
              </a:ext>
            </a:extLst>
          </p:cNvPr>
          <p:cNvSpPr>
            <a:spLocks noGrp="1"/>
          </p:cNvSpPr>
          <p:nvPr>
            <p:ph idx="1"/>
          </p:nvPr>
        </p:nvSpPr>
        <p:spPr>
          <a:xfrm>
            <a:off x="405354" y="1905000"/>
            <a:ext cx="11623248" cy="3777622"/>
          </a:xfrm>
        </p:spPr>
        <p:txBody>
          <a:bodyPr>
            <a:normAutofit/>
          </a:bodyPr>
          <a:lstStyle/>
          <a:p>
            <a:pPr algn="l" rtl="0">
              <a:buFont typeface="Wingdings" panose="05000000000000000000" pitchFamily="2" charset="2"/>
              <a:buChar char="q"/>
            </a:pPr>
            <a:r>
              <a:rPr lang="en-US" sz="3200" dirty="0"/>
              <a:t>They are plants that reproduce by seed It is divided into: </a:t>
            </a:r>
          </a:p>
          <a:p>
            <a:pPr algn="l" rtl="0"/>
            <a:r>
              <a:rPr lang="en-US" sz="3200" b="1" dirty="0">
                <a:solidFill>
                  <a:srgbClr val="FF0000"/>
                </a:solidFill>
              </a:rPr>
              <a:t>1.Gymnosperms</a:t>
            </a:r>
            <a:r>
              <a:rPr lang="en-US" sz="3200" dirty="0"/>
              <a:t>: Its seeds are exposed, such as pine. </a:t>
            </a:r>
          </a:p>
          <a:p>
            <a:pPr algn="just" rtl="0"/>
            <a:r>
              <a:rPr lang="en-US" sz="3200" b="1" dirty="0">
                <a:solidFill>
                  <a:srgbClr val="FF0000"/>
                </a:solidFill>
              </a:rPr>
              <a:t>2. Angiosperms</a:t>
            </a:r>
            <a:r>
              <a:rPr lang="en-US" sz="3200" dirty="0"/>
              <a:t>: Flowering plants that contain seeds inside the fruit divided into dicotyledonous and monocotyledonous plants such as apricot.</a:t>
            </a:r>
            <a:endParaRPr lang="ar-EG" sz="3200" dirty="0"/>
          </a:p>
        </p:txBody>
      </p:sp>
    </p:spTree>
    <p:extLst>
      <p:ext uri="{BB962C8B-B14F-4D97-AF65-F5344CB8AC3E}">
        <p14:creationId xmlns:p14="http://schemas.microsoft.com/office/powerpoint/2010/main" val="3195634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0C2DF51-127C-8F60-6500-2A7586342EEE}"/>
              </a:ext>
            </a:extLst>
          </p:cNvPr>
          <p:cNvSpPr>
            <a:spLocks noGrp="1"/>
          </p:cNvSpPr>
          <p:nvPr>
            <p:ph type="title"/>
          </p:nvPr>
        </p:nvSpPr>
        <p:spPr>
          <a:xfrm>
            <a:off x="2347828" y="164970"/>
            <a:ext cx="8911687" cy="1280890"/>
          </a:xfrm>
        </p:spPr>
        <p:txBody>
          <a:bodyPr>
            <a:normAutofit/>
          </a:bodyPr>
          <a:lstStyle/>
          <a:p>
            <a:pPr algn="ctr"/>
            <a:r>
              <a:rPr lang="en-US" sz="6000" b="1" dirty="0">
                <a:solidFill>
                  <a:srgbClr val="FF0000"/>
                </a:solidFill>
              </a:rPr>
              <a:t>Gymnosperms</a:t>
            </a:r>
            <a:endParaRPr lang="ar-EG" sz="4000" dirty="0"/>
          </a:p>
        </p:txBody>
      </p:sp>
      <p:sp>
        <p:nvSpPr>
          <p:cNvPr id="3" name="عنصر نائب للمحتوى 2">
            <a:extLst>
              <a:ext uri="{FF2B5EF4-FFF2-40B4-BE49-F238E27FC236}">
                <a16:creationId xmlns:a16="http://schemas.microsoft.com/office/drawing/2014/main" id="{ED649141-D276-FCCE-8DDE-834CA7CFEB32}"/>
              </a:ext>
            </a:extLst>
          </p:cNvPr>
          <p:cNvSpPr>
            <a:spLocks noGrp="1"/>
          </p:cNvSpPr>
          <p:nvPr>
            <p:ph idx="1"/>
          </p:nvPr>
        </p:nvSpPr>
        <p:spPr>
          <a:xfrm>
            <a:off x="999242" y="1700384"/>
            <a:ext cx="10727703" cy="4031113"/>
          </a:xfrm>
        </p:spPr>
        <p:txBody>
          <a:bodyPr>
            <a:normAutofit lnSpcReduction="10000"/>
          </a:bodyPr>
          <a:lstStyle/>
          <a:p>
            <a:pPr algn="l" rtl="0"/>
            <a:r>
              <a:rPr lang="en-US" sz="3600" b="1" dirty="0"/>
              <a:t>General characteristics :</a:t>
            </a:r>
          </a:p>
          <a:p>
            <a:pPr marL="514350" indent="-514350" algn="just" rtl="0">
              <a:buFont typeface="+mj-lt"/>
              <a:buAutoNum type="arabicPeriod"/>
            </a:pPr>
            <a:r>
              <a:rPr lang="en-US" sz="3200" dirty="0"/>
              <a:t>It includes perennial woody plants, either trees or shrubs, most of which are evergreen. A few are deciduous and adapted to life in the desert environment.</a:t>
            </a:r>
          </a:p>
          <a:p>
            <a:pPr marL="514350" indent="-514350" algn="just" rtl="0">
              <a:buFont typeface="+mj-lt"/>
              <a:buAutoNum type="arabicPeriod"/>
            </a:pPr>
            <a:r>
              <a:rPr lang="en-US" sz="3200" dirty="0"/>
              <a:t>They have true roots and are large taproots containing diagonal vascular bundles. The wood is on the inside and the bark is on the outside.</a:t>
            </a:r>
            <a:endParaRPr lang="ar-EG" sz="3200" dirty="0"/>
          </a:p>
          <a:p>
            <a:endParaRPr lang="ar-EG" dirty="0"/>
          </a:p>
        </p:txBody>
      </p:sp>
    </p:spTree>
    <p:extLst>
      <p:ext uri="{BB962C8B-B14F-4D97-AF65-F5344CB8AC3E}">
        <p14:creationId xmlns:p14="http://schemas.microsoft.com/office/powerpoint/2010/main" val="673625771"/>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282</TotalTime>
  <Words>768</Words>
  <Application>Microsoft Office PowerPoint</Application>
  <PresentationFormat>شاشة عريضة</PresentationFormat>
  <Paragraphs>71</Paragraphs>
  <Slides>14</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14</vt:i4>
      </vt:variant>
    </vt:vector>
  </HeadingPairs>
  <TitlesOfParts>
    <vt:vector size="21" baseType="lpstr">
      <vt:lpstr>Arial</vt:lpstr>
      <vt:lpstr>Arial Rounded MT Bold</vt:lpstr>
      <vt:lpstr>Century Gothic</vt:lpstr>
      <vt:lpstr>Times New Roman</vt:lpstr>
      <vt:lpstr>Wingdings</vt:lpstr>
      <vt:lpstr>Wingdings 3</vt:lpstr>
      <vt:lpstr>ربطة</vt:lpstr>
      <vt:lpstr>عرض تقديمي في PowerPoint</vt:lpstr>
      <vt:lpstr>Spermatophytes (Seed plants )</vt:lpstr>
      <vt:lpstr>The Five Kingdoms</vt:lpstr>
      <vt:lpstr>عرض تقديمي في PowerPoint</vt:lpstr>
      <vt:lpstr>  </vt:lpstr>
      <vt:lpstr>Non-Vascular Plant</vt:lpstr>
      <vt:lpstr>Classification of non-vascular plants </vt:lpstr>
      <vt:lpstr>Seedling </vt:lpstr>
      <vt:lpstr>Gymnosperms</vt:lpstr>
      <vt:lpstr>Gymnosperms</vt:lpstr>
      <vt:lpstr>Their Relationship with Ferns</vt:lpstr>
      <vt:lpstr>Gymnosperms are characterized by more advanced traits than ferns</vt:lpstr>
      <vt:lpstr>Relationship with angiosperms</vt:lpstr>
      <vt:lpstr>عرض تقديمي في PowerPoint</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Asus</dc:creator>
  <cp:lastModifiedBy>Asus</cp:lastModifiedBy>
  <cp:revision>3</cp:revision>
  <dcterms:created xsi:type="dcterms:W3CDTF">2025-04-12T17:29:44Z</dcterms:created>
  <dcterms:modified xsi:type="dcterms:W3CDTF">2025-04-14T18:22:39Z</dcterms:modified>
</cp:coreProperties>
</file>