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FF"/>
    <a:srgbClr val="FF33CC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FF8CF-C802-3ADD-A4EA-1A35B5564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24645-4CDF-5603-9A21-1ED0CC7EE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4A2AD-C882-473F-7242-E243ED9C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7B7D0-C2D1-4695-53AD-FFDDDC14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8AE7F-A0E1-E1A2-92E0-D017A206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1B7B-C456-91E1-537E-9587A7D1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CDCEE-874E-1E86-63C7-5B12A30A0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7B8EA-63B6-1811-B5CB-CE6B53A8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D5E29-2E46-2CB8-CFA7-30DF2927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E409F-631F-08C8-90BB-161B8F16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3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AF08A-C537-8098-82BA-03E626D7E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D2C70-CB1D-734A-C5DB-0B5961478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D1EA0-5AD3-7A20-EB94-D3C2F5F6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AC949-09BF-2B77-88D2-79F42B1D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EA594-5AA9-454D-0702-26B8252A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EF1-B764-C630-0B43-F087210A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17C38-7695-4CB3-4B4C-2188246D1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403C7-1C6A-E88D-EC0E-1DE4B72D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87B7E-070C-0167-84C2-D57F3AF1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8668D-9382-BDEA-6C82-FE5160F4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2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27D0-5D02-B974-9673-ADF0E197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AD2AD-FC31-BEA5-DF35-F987A5394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12218-6F8B-3D43-175C-02F1BE07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CBD2-6F9A-5BA1-D892-8FDF9FFF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8C25D-AD78-A501-EAFC-45617463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6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3F69-5873-A755-6782-E46E79A4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39B4-1A97-5817-9D9A-FA6904870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9902F-6936-6B80-ECA9-23F4AA537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B16CC-86C5-1F62-A02C-DDC8C8AB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7E1AB-4FE8-D280-0694-5765A8C5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DABCC-1203-8FD8-F1EF-74A00AB6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4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23D8-83E4-2075-DD69-607CF23E0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853C9-EE22-30DB-CC43-D5311B1E5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47C9C-FDFF-10B6-A3E4-823B404A3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27554-46C3-E1AA-13BE-13130A6BB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FD80C-CBB9-E342-F5A0-C404E65F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9AF35-53F2-69ED-07A1-3255591C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E7528-CA92-24F6-CE10-D63BE330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73880-4992-55D2-6909-D840F956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3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D578-4EF4-BA2F-4D06-61878B2C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03A9B-C1AB-F2B2-4A13-6CAAF9B2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600CC-68F7-11FB-7127-C95B07A4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01C3F-6635-C97F-EC9E-DD7B1341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A7405-EE49-BDF0-A766-655CEBBA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5C157-7C69-B7C1-6DC7-093ED091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5E359-39D4-B1F5-E403-D5041975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0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1F5F-6780-C3F2-30A1-AE683EA8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55F0-AD86-B30C-6AA5-101A90A4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B4BC4-8B1A-3CF0-8FE5-565A2E1FB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05E0C-2ABF-081E-11EF-ADEC0AF2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90BCE-6B4F-D7FB-2788-720A8EEC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85FED-C995-3541-C2BB-A62A0CBD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1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71F6-00F2-67D4-D093-CE6A4CDE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F3BB6E-EF2F-30D4-6CFB-C6B39F25A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274A3-5072-BF15-35B2-40399ABC8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39723-F208-B696-1567-4E9FEC73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F70A6-DBF4-3951-4575-00EA5EAF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25813-1E36-B2D3-AFD7-769377A1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7D19-040A-F6F6-C98D-9F2F724B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EC5CB-CCBD-E60F-8509-D1702FAE1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E0545-85B2-694A-0D21-6597461DB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87B7A-F169-4C8A-A26B-49D0EAB5AFBC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EC9C9-9B18-7B9A-CDFD-932681259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7BF5D-9EDE-A24C-DFDB-303C68F4D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4CBE-D7FA-44F7-BE0D-B53BB105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2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57A1-4E9B-940B-3B9B-525F9EDFD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8968"/>
            <a:ext cx="11823290" cy="1723547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 Dialysis Technique Department         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Biology Lecture 3 - 2nd course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Human Body's Defense, Hormones, and Enzymes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Younis 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Alkhafaji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88FFD-B48D-3971-E68E-E92D97AB9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41" y="1872514"/>
            <a:ext cx="11739718" cy="483651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Introduction to Immunity, Antigens, Antibodies, Hormones, and Enzymes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Body’s Defense System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Immunity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Antigens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</a:p>
          <a:p>
            <a:pPr algn="l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73099-2BC7-8347-89B2-2F96DF34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96" y="278273"/>
            <a:ext cx="1469263" cy="1524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BFE3A-94EC-269F-7B61-5B7147FA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41" y="208163"/>
            <a:ext cx="166435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1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3AA680-DDA8-DA11-9029-D7E42D1A9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629" t="4947" r="6347" b="10967"/>
          <a:stretch/>
        </p:blipFill>
        <p:spPr>
          <a:xfrm>
            <a:off x="1017639" y="0"/>
            <a:ext cx="9733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3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6458-233D-3D64-27F2-63078187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A455C-F25E-26D8-109E-445E795A9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1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4071-1AD5-1717-7096-BBE8693C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4D7D3-3649-4231-DEC7-917ED97D4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79DF2-7CBE-4461-64CD-532421CB0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39" y="175393"/>
            <a:ext cx="11756922" cy="6507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Body’s Defense System</a:t>
            </a:r>
          </a:p>
          <a:p>
            <a:pPr marL="0" indent="0">
              <a:buNone/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is the Immune System?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body's defense mechanism against harmful invaders (e.g., bacteria, viruses).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immunity: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Innate Immunity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defense (skin, mucus, white blood cells, gastric acid ….etc.).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Immunity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defense (antibodies and cell mediated immunity).</a:t>
            </a:r>
          </a:p>
          <a:p>
            <a:pPr marL="0" indent="0"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are Antigens?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substances that trigger an immune response. </a:t>
            </a: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Examples:  Bacteria, Viruses,  Pollen, Fungus, Protozoa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***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Antigens are recognized by the immune system as "non-self."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Antibodies?</a:t>
            </a: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Proteins produced by the immune system to neutralize antigens. Also called Immunoglobulins (Ig) .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5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907AF-8E0B-1629-7D85-6853F353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67" y="218051"/>
            <a:ext cx="11771671" cy="6462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Bind to antigens. Mark them for destruction.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Antibodies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IgG, IgM, IgA, IgE, IgD.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</a:p>
          <a:p>
            <a:pPr marL="0" indent="0"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are Hormones?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messengers secreted by glands into the bloodstream. Regulate body functions such as growth, metabolism, and reproduction.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Hormones: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(regulates blood sugar).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Thyroxine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(controls metabolism).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Adrenaline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(prepares the body for stress).</a:t>
            </a:r>
          </a:p>
          <a:p>
            <a:pPr marL="0" indent="0">
              <a:buNone/>
            </a:pP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are Enzymes?</a:t>
            </a: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Proteins that speed up chemical reactions in the body.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 as catalysts to break down or build molecules.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9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7534-07FB-6A85-966B-0988CCAB9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15" y="203301"/>
            <a:ext cx="11756923" cy="6477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Enzymes: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Amylase (breaks down carbohydrates).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Protease (breaks down proteins).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Lipase (breaks down fats).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in Food Technology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 in food processing (e.g., cheese production, brewing).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genetic engineering   DNA ligases and in Nucleic acid transcription 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Summary: </a:t>
            </a:r>
          </a:p>
          <a:p>
            <a:pPr marL="0" indent="0">
              <a:buNone/>
            </a:pPr>
            <a:r>
              <a:rPr lang="en-US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immune system protects the body using innate and adaptive immunity.</a:t>
            </a:r>
          </a:p>
          <a:p>
            <a:pPr marL="0" indent="0">
              <a:buNone/>
            </a:pPr>
            <a:r>
              <a:rPr lang="en-US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Antigens are foreign substances; antibodies neutralize them.</a:t>
            </a:r>
          </a:p>
          <a:p>
            <a:pPr marL="0" indent="0">
              <a:buNone/>
            </a:pPr>
            <a:r>
              <a:rPr lang="en-US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Hormones regulate body functions.</a:t>
            </a:r>
          </a:p>
          <a:p>
            <a:pPr marL="0" indent="0">
              <a:buNone/>
            </a:pPr>
            <a:r>
              <a:rPr lang="en-US" b="1" kern="1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Enzymes are essential for speeding up chemical reactions.</a:t>
            </a:r>
          </a:p>
          <a:p>
            <a:pPr marL="0" indent="0">
              <a:buNone/>
            </a:pPr>
            <a:endParaRPr lang="en-US" b="1" kern="1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6F1D8-CF7F-488F-9197-33D5837E5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20" y="173806"/>
            <a:ext cx="11756922" cy="652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&amp; Discussion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one has Discussion?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967C0-C1D6-F2C9-C5BD-CDE836524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07" y="173806"/>
            <a:ext cx="5641128" cy="66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8C60B-4222-2410-20C6-F2C1ED23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71" y="203301"/>
            <a:ext cx="11727426" cy="6477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A96AA-C640-D7F2-5993-E4F44B0B6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283" y="0"/>
            <a:ext cx="8672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98E86B-2FC1-9844-512B-D42B10F0E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29" y="103239"/>
            <a:ext cx="11857703" cy="65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8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530C59-C36D-09BD-4B57-827E20940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10" y="-239585"/>
            <a:ext cx="10987548" cy="69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8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9169B2-21E3-C407-530B-A626BFD6A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12" y="103239"/>
            <a:ext cx="11533239" cy="66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4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371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  Kidney Dialysis Technique Department                       Biology Lecture 3 - 2nd course Title: Human Body's Defense, Hormones, and Enzymes Prof. Dr. Younis A. Alkhafaji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younis</dc:creator>
  <cp:lastModifiedBy>younis</cp:lastModifiedBy>
  <cp:revision>1</cp:revision>
  <dcterms:created xsi:type="dcterms:W3CDTF">2025-03-28T14:04:43Z</dcterms:created>
  <dcterms:modified xsi:type="dcterms:W3CDTF">2025-03-28T15:32:34Z</dcterms:modified>
</cp:coreProperties>
</file>