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2"/>
  </p:notesMasterIdLst>
  <p:sldIdLst>
    <p:sldId id="256" r:id="rId2"/>
    <p:sldId id="258" r:id="rId3"/>
    <p:sldId id="257" r:id="rId4"/>
    <p:sldId id="259" r:id="rId5"/>
    <p:sldId id="260" r:id="rId6"/>
    <p:sldId id="261" r:id="rId7"/>
    <p:sldId id="262" r:id="rId8"/>
    <p:sldId id="263" r:id="rId9"/>
    <p:sldId id="265" r:id="rId10"/>
    <p:sldId id="266" r:id="rId11"/>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8A24E7-463C-4022-98F5-E75E00749BCB}" v="3" dt="2025-03-23T20:43:35.0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412" autoAdjust="0"/>
    <p:restoredTop sz="90053" autoAdjust="0"/>
  </p:normalViewPr>
  <p:slideViewPr>
    <p:cSldViewPr>
      <p:cViewPr varScale="1">
        <p:scale>
          <a:sx n="70" d="100"/>
          <a:sy n="70" d="100"/>
        </p:scale>
        <p:origin x="1814"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كريم حازم حازم" userId="55f357b81b74123b" providerId="LiveId" clId="{D28A24E7-463C-4022-98F5-E75E00749BCB}"/>
    <pc:docChg chg="modSld">
      <pc:chgData name="كريم حازم حازم" userId="55f357b81b74123b" providerId="LiveId" clId="{D28A24E7-463C-4022-98F5-E75E00749BCB}" dt="2025-03-23T20:56:28.466" v="9" actId="20577"/>
      <pc:docMkLst>
        <pc:docMk/>
      </pc:docMkLst>
      <pc:sldChg chg="modSp mod">
        <pc:chgData name="كريم حازم حازم" userId="55f357b81b74123b" providerId="LiveId" clId="{D28A24E7-463C-4022-98F5-E75E00749BCB}" dt="2025-03-23T20:40:39.184" v="5" actId="20577"/>
        <pc:sldMkLst>
          <pc:docMk/>
          <pc:sldMk cId="2226479870" sldId="258"/>
        </pc:sldMkLst>
        <pc:spChg chg="mod">
          <ac:chgData name="كريم حازم حازم" userId="55f357b81b74123b" providerId="LiveId" clId="{D28A24E7-463C-4022-98F5-E75E00749BCB}" dt="2025-03-23T20:40:39.184" v="5" actId="20577"/>
          <ac:spMkLst>
            <pc:docMk/>
            <pc:sldMk cId="2226479870" sldId="258"/>
            <ac:spMk id="3" creationId="{00000000-0000-0000-0000-000000000000}"/>
          </ac:spMkLst>
        </pc:spChg>
      </pc:sldChg>
      <pc:sldChg chg="modSp">
        <pc:chgData name="كريم حازم حازم" userId="55f357b81b74123b" providerId="LiveId" clId="{D28A24E7-463C-4022-98F5-E75E00749BCB}" dt="2025-03-23T20:43:35.076" v="8" actId="14100"/>
        <pc:sldMkLst>
          <pc:docMk/>
          <pc:sldMk cId="3868368794" sldId="259"/>
        </pc:sldMkLst>
        <pc:picChg chg="mod">
          <ac:chgData name="كريم حازم حازم" userId="55f357b81b74123b" providerId="LiveId" clId="{D28A24E7-463C-4022-98F5-E75E00749BCB}" dt="2025-03-23T20:43:35.076" v="8" actId="14100"/>
          <ac:picMkLst>
            <pc:docMk/>
            <pc:sldMk cId="3868368794" sldId="259"/>
            <ac:picMk id="1026" creationId="{00000000-0000-0000-0000-000000000000}"/>
          </ac:picMkLst>
        </pc:picChg>
      </pc:sldChg>
      <pc:sldChg chg="modSp mod">
        <pc:chgData name="كريم حازم حازم" userId="55f357b81b74123b" providerId="LiveId" clId="{D28A24E7-463C-4022-98F5-E75E00749BCB}" dt="2025-03-23T20:56:28.466" v="9" actId="20577"/>
        <pc:sldMkLst>
          <pc:docMk/>
          <pc:sldMk cId="1922772616" sldId="266"/>
        </pc:sldMkLst>
        <pc:spChg chg="mod">
          <ac:chgData name="كريم حازم حازم" userId="55f357b81b74123b" providerId="LiveId" clId="{D28A24E7-463C-4022-98F5-E75E00749BCB}" dt="2025-03-23T20:56:28.466" v="9" actId="20577"/>
          <ac:spMkLst>
            <pc:docMk/>
            <pc:sldMk cId="1922772616" sldId="266"/>
            <ac:spMk id="2" creationId="{00000000-0000-0000-0000-000000000000}"/>
          </ac:spMkLst>
        </pc:spChg>
      </pc:sldChg>
    </pc:docChg>
  </pc:docChgLst>
  <pc:docChgLst>
    <pc:chgData name="كريم حازم حازم" userId="55f357b81b74123b" providerId="LiveId" clId="{AC86AD4E-C25B-4EE2-8022-77A58E85B49A}"/>
    <pc:docChg chg="custSel delSld modSld">
      <pc:chgData name="كريم حازم حازم" userId="55f357b81b74123b" providerId="LiveId" clId="{AC86AD4E-C25B-4EE2-8022-77A58E85B49A}" dt="2025-03-22T20:31:49.293" v="41" actId="20577"/>
      <pc:docMkLst>
        <pc:docMk/>
      </pc:docMkLst>
      <pc:sldChg chg="modSp mod">
        <pc:chgData name="كريم حازم حازم" userId="55f357b81b74123b" providerId="LiveId" clId="{AC86AD4E-C25B-4EE2-8022-77A58E85B49A}" dt="2025-03-22T20:31:49.293" v="41" actId="20577"/>
        <pc:sldMkLst>
          <pc:docMk/>
          <pc:sldMk cId="1282402816" sldId="256"/>
        </pc:sldMkLst>
        <pc:spChg chg="mod">
          <ac:chgData name="كريم حازم حازم" userId="55f357b81b74123b" providerId="LiveId" clId="{AC86AD4E-C25B-4EE2-8022-77A58E85B49A}" dt="2025-03-22T20:31:49.293" v="41" actId="20577"/>
          <ac:spMkLst>
            <pc:docMk/>
            <pc:sldMk cId="1282402816" sldId="256"/>
            <ac:spMk id="2" creationId="{00000000-0000-0000-0000-000000000000}"/>
          </ac:spMkLst>
        </pc:spChg>
        <pc:spChg chg="mod">
          <ac:chgData name="كريم حازم حازم" userId="55f357b81b74123b" providerId="LiveId" clId="{AC86AD4E-C25B-4EE2-8022-77A58E85B49A}" dt="2025-03-22T20:25:39.111" v="4" actId="20577"/>
          <ac:spMkLst>
            <pc:docMk/>
            <pc:sldMk cId="1282402816" sldId="256"/>
            <ac:spMk id="3" creationId="{00000000-0000-0000-0000-000000000000}"/>
          </ac:spMkLst>
        </pc:spChg>
      </pc:sldChg>
      <pc:sldChg chg="modSp mod">
        <pc:chgData name="كريم حازم حازم" userId="55f357b81b74123b" providerId="LiveId" clId="{AC86AD4E-C25B-4EE2-8022-77A58E85B49A}" dt="2025-03-22T20:27:12.172" v="5" actId="20577"/>
        <pc:sldMkLst>
          <pc:docMk/>
          <pc:sldMk cId="4116847098" sldId="257"/>
        </pc:sldMkLst>
        <pc:spChg chg="mod">
          <ac:chgData name="كريم حازم حازم" userId="55f357b81b74123b" providerId="LiveId" clId="{AC86AD4E-C25B-4EE2-8022-77A58E85B49A}" dt="2025-03-22T20:27:12.172" v="5" actId="20577"/>
          <ac:spMkLst>
            <pc:docMk/>
            <pc:sldMk cId="4116847098" sldId="257"/>
            <ac:spMk id="2" creationId="{00000000-0000-0000-0000-000000000000}"/>
          </ac:spMkLst>
        </pc:spChg>
      </pc:sldChg>
      <pc:sldChg chg="modSp mod">
        <pc:chgData name="كريم حازم حازم" userId="55f357b81b74123b" providerId="LiveId" clId="{AC86AD4E-C25B-4EE2-8022-77A58E85B49A}" dt="2025-03-22T20:27:30.640" v="7" actId="27636"/>
        <pc:sldMkLst>
          <pc:docMk/>
          <pc:sldMk cId="3868368794" sldId="259"/>
        </pc:sldMkLst>
        <pc:spChg chg="mod">
          <ac:chgData name="كريم حازم حازم" userId="55f357b81b74123b" providerId="LiveId" clId="{AC86AD4E-C25B-4EE2-8022-77A58E85B49A}" dt="2025-03-22T20:27:30.640" v="7" actId="27636"/>
          <ac:spMkLst>
            <pc:docMk/>
            <pc:sldMk cId="3868368794" sldId="259"/>
            <ac:spMk id="4" creationId="{00000000-0000-0000-0000-000000000000}"/>
          </ac:spMkLst>
        </pc:spChg>
      </pc:sldChg>
      <pc:sldChg chg="modSp mod">
        <pc:chgData name="كريم حازم حازم" userId="55f357b81b74123b" providerId="LiveId" clId="{AC86AD4E-C25B-4EE2-8022-77A58E85B49A}" dt="2025-03-22T20:28:29.767" v="9" actId="6549"/>
        <pc:sldMkLst>
          <pc:docMk/>
          <pc:sldMk cId="415342561" sldId="262"/>
        </pc:sldMkLst>
        <pc:spChg chg="mod">
          <ac:chgData name="كريم حازم حازم" userId="55f357b81b74123b" providerId="LiveId" clId="{AC86AD4E-C25B-4EE2-8022-77A58E85B49A}" dt="2025-03-22T20:28:29.767" v="9" actId="6549"/>
          <ac:spMkLst>
            <pc:docMk/>
            <pc:sldMk cId="415342561" sldId="262"/>
            <ac:spMk id="5" creationId="{00000000-0000-0000-0000-000000000000}"/>
          </ac:spMkLst>
        </pc:spChg>
      </pc:sldChg>
      <pc:sldChg chg="modSp mod">
        <pc:chgData name="كريم حازم حازم" userId="55f357b81b74123b" providerId="LiveId" clId="{AC86AD4E-C25B-4EE2-8022-77A58E85B49A}" dt="2025-03-22T20:30:43.527" v="20" actId="14100"/>
        <pc:sldMkLst>
          <pc:docMk/>
          <pc:sldMk cId="195469480" sldId="263"/>
        </pc:sldMkLst>
        <pc:spChg chg="mod">
          <ac:chgData name="كريم حازم حازم" userId="55f357b81b74123b" providerId="LiveId" clId="{AC86AD4E-C25B-4EE2-8022-77A58E85B49A}" dt="2025-03-22T20:30:30.394" v="18" actId="1076"/>
          <ac:spMkLst>
            <pc:docMk/>
            <pc:sldMk cId="195469480" sldId="263"/>
            <ac:spMk id="4" creationId="{00000000-0000-0000-0000-000000000000}"/>
          </ac:spMkLst>
        </pc:spChg>
        <pc:spChg chg="mod">
          <ac:chgData name="كريم حازم حازم" userId="55f357b81b74123b" providerId="LiveId" clId="{AC86AD4E-C25B-4EE2-8022-77A58E85B49A}" dt="2025-03-22T20:30:43.527" v="20" actId="14100"/>
          <ac:spMkLst>
            <pc:docMk/>
            <pc:sldMk cId="195469480" sldId="263"/>
            <ac:spMk id="5" creationId="{00000000-0000-0000-0000-000000000000}"/>
          </ac:spMkLst>
        </pc:spChg>
        <pc:picChg chg="mod">
          <ac:chgData name="كريم حازم حازم" userId="55f357b81b74123b" providerId="LiveId" clId="{AC86AD4E-C25B-4EE2-8022-77A58E85B49A}" dt="2025-03-22T20:30:40.676" v="19" actId="1076"/>
          <ac:picMkLst>
            <pc:docMk/>
            <pc:sldMk cId="195469480" sldId="263"/>
            <ac:picMk id="1026" creationId="{00000000-0000-0000-0000-000000000000}"/>
          </ac:picMkLst>
        </pc:picChg>
      </pc:sldChg>
      <pc:sldChg chg="del">
        <pc:chgData name="كريم حازم حازم" userId="55f357b81b74123b" providerId="LiveId" clId="{AC86AD4E-C25B-4EE2-8022-77A58E85B49A}" dt="2025-03-22T20:31:09.923" v="21" actId="47"/>
        <pc:sldMkLst>
          <pc:docMk/>
          <pc:sldMk cId="2112322904" sldId="269"/>
        </pc:sldMkLst>
      </pc:sldChg>
      <pc:sldChg chg="del">
        <pc:chgData name="كريم حازم حازم" userId="55f357b81b74123b" providerId="LiveId" clId="{AC86AD4E-C25B-4EE2-8022-77A58E85B49A}" dt="2025-03-22T20:31:27.428" v="22" actId="47"/>
        <pc:sldMkLst>
          <pc:docMk/>
          <pc:sldMk cId="3451385725" sldId="27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en-US"/>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B35FF3A8-05B6-4A58-BE1E-5A1941E1D47C}" type="datetimeFigureOut">
              <a:rPr lang="en-US" smtClean="0"/>
              <a:t>3/23/2025</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en-US"/>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BB3004E9-1415-402B-A368-7332738CE33E}" type="slidenum">
              <a:rPr lang="en-US" smtClean="0"/>
              <a:t>‹#›</a:t>
            </a:fld>
            <a:endParaRPr lang="en-US"/>
          </a:p>
        </p:txBody>
      </p:sp>
    </p:spTree>
    <p:extLst>
      <p:ext uri="{BB962C8B-B14F-4D97-AF65-F5344CB8AC3E}">
        <p14:creationId xmlns:p14="http://schemas.microsoft.com/office/powerpoint/2010/main" val="381762044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BB3004E9-1415-402B-A368-7332738CE33E}" type="slidenum">
              <a:rPr lang="en-US" smtClean="0"/>
              <a:t>1</a:t>
            </a:fld>
            <a:endParaRPr lang="en-US"/>
          </a:p>
        </p:txBody>
      </p:sp>
    </p:spTree>
    <p:extLst>
      <p:ext uri="{BB962C8B-B14F-4D97-AF65-F5344CB8AC3E}">
        <p14:creationId xmlns:p14="http://schemas.microsoft.com/office/powerpoint/2010/main" val="2805882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BB3004E9-1415-402B-A368-7332738CE33E}" type="slidenum">
              <a:rPr lang="en-US" smtClean="0"/>
              <a:t>4</a:t>
            </a:fld>
            <a:endParaRPr lang="en-US"/>
          </a:p>
        </p:txBody>
      </p:sp>
    </p:spTree>
    <p:extLst>
      <p:ext uri="{BB962C8B-B14F-4D97-AF65-F5344CB8AC3E}">
        <p14:creationId xmlns:p14="http://schemas.microsoft.com/office/powerpoint/2010/main" val="2789036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BB3004E9-1415-402B-A368-7332738CE33E}" type="slidenum">
              <a:rPr lang="en-US" smtClean="0"/>
              <a:t>6</a:t>
            </a:fld>
            <a:endParaRPr lang="en-US"/>
          </a:p>
        </p:txBody>
      </p:sp>
    </p:spTree>
    <p:extLst>
      <p:ext uri="{BB962C8B-B14F-4D97-AF65-F5344CB8AC3E}">
        <p14:creationId xmlns:p14="http://schemas.microsoft.com/office/powerpoint/2010/main" val="762689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BB3004E9-1415-402B-A368-7332738CE33E}" type="slidenum">
              <a:rPr lang="en-US" smtClean="0"/>
              <a:t>10</a:t>
            </a:fld>
            <a:endParaRPr lang="en-US"/>
          </a:p>
        </p:txBody>
      </p:sp>
    </p:spTree>
    <p:extLst>
      <p:ext uri="{BB962C8B-B14F-4D97-AF65-F5344CB8AC3E}">
        <p14:creationId xmlns:p14="http://schemas.microsoft.com/office/powerpoint/2010/main" val="4084769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284875E9-66AB-4A17-B24A-3EC14AA4572B}" type="datetimeFigureOut">
              <a:rPr lang="en-US" smtClean="0"/>
              <a:t>3/23/2025</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1D56EDC6-DBBF-4CFC-B169-AF171C5C66BC}" type="slidenum">
              <a:rPr lang="en-US" smtClean="0"/>
              <a:t>‹#›</a:t>
            </a:fld>
            <a:endParaRPr lang="en-US"/>
          </a:p>
        </p:txBody>
      </p:sp>
    </p:spTree>
    <p:extLst>
      <p:ext uri="{BB962C8B-B14F-4D97-AF65-F5344CB8AC3E}">
        <p14:creationId xmlns:p14="http://schemas.microsoft.com/office/powerpoint/2010/main" val="974380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284875E9-66AB-4A17-B24A-3EC14AA4572B}" type="datetimeFigureOut">
              <a:rPr lang="en-US" smtClean="0"/>
              <a:t>3/23/2025</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1D56EDC6-DBBF-4CFC-B169-AF171C5C66BC}" type="slidenum">
              <a:rPr lang="en-US" smtClean="0"/>
              <a:t>‹#›</a:t>
            </a:fld>
            <a:endParaRPr lang="en-US"/>
          </a:p>
        </p:txBody>
      </p:sp>
    </p:spTree>
    <p:extLst>
      <p:ext uri="{BB962C8B-B14F-4D97-AF65-F5344CB8AC3E}">
        <p14:creationId xmlns:p14="http://schemas.microsoft.com/office/powerpoint/2010/main" val="4199416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284875E9-66AB-4A17-B24A-3EC14AA4572B}" type="datetimeFigureOut">
              <a:rPr lang="en-US" smtClean="0"/>
              <a:t>3/23/2025</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1D56EDC6-DBBF-4CFC-B169-AF171C5C66BC}" type="slidenum">
              <a:rPr lang="en-US" smtClean="0"/>
              <a:t>‹#›</a:t>
            </a:fld>
            <a:endParaRPr lang="en-US"/>
          </a:p>
        </p:txBody>
      </p:sp>
    </p:spTree>
    <p:extLst>
      <p:ext uri="{BB962C8B-B14F-4D97-AF65-F5344CB8AC3E}">
        <p14:creationId xmlns:p14="http://schemas.microsoft.com/office/powerpoint/2010/main" val="1735328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284875E9-66AB-4A17-B24A-3EC14AA4572B}" type="datetimeFigureOut">
              <a:rPr lang="en-US" smtClean="0"/>
              <a:t>3/23/2025</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1D56EDC6-DBBF-4CFC-B169-AF171C5C66BC}" type="slidenum">
              <a:rPr lang="en-US" smtClean="0"/>
              <a:t>‹#›</a:t>
            </a:fld>
            <a:endParaRPr lang="en-US"/>
          </a:p>
        </p:txBody>
      </p:sp>
    </p:spTree>
    <p:extLst>
      <p:ext uri="{BB962C8B-B14F-4D97-AF65-F5344CB8AC3E}">
        <p14:creationId xmlns:p14="http://schemas.microsoft.com/office/powerpoint/2010/main" val="3970495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284875E9-66AB-4A17-B24A-3EC14AA4572B}" type="datetimeFigureOut">
              <a:rPr lang="en-US" smtClean="0"/>
              <a:t>3/23/2025</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1D56EDC6-DBBF-4CFC-B169-AF171C5C66BC}" type="slidenum">
              <a:rPr lang="en-US" smtClean="0"/>
              <a:t>‹#›</a:t>
            </a:fld>
            <a:endParaRPr lang="en-US"/>
          </a:p>
        </p:txBody>
      </p:sp>
    </p:spTree>
    <p:extLst>
      <p:ext uri="{BB962C8B-B14F-4D97-AF65-F5344CB8AC3E}">
        <p14:creationId xmlns:p14="http://schemas.microsoft.com/office/powerpoint/2010/main" val="2716537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تاريخ 4"/>
          <p:cNvSpPr>
            <a:spLocks noGrp="1"/>
          </p:cNvSpPr>
          <p:nvPr>
            <p:ph type="dt" sz="half" idx="10"/>
          </p:nvPr>
        </p:nvSpPr>
        <p:spPr/>
        <p:txBody>
          <a:bodyPr/>
          <a:lstStyle/>
          <a:p>
            <a:fld id="{284875E9-66AB-4A17-B24A-3EC14AA4572B}" type="datetimeFigureOut">
              <a:rPr lang="en-US" smtClean="0"/>
              <a:t>3/23/2025</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1D56EDC6-DBBF-4CFC-B169-AF171C5C66BC}" type="slidenum">
              <a:rPr lang="en-US" smtClean="0"/>
              <a:t>‹#›</a:t>
            </a:fld>
            <a:endParaRPr lang="en-US"/>
          </a:p>
        </p:txBody>
      </p:sp>
    </p:spTree>
    <p:extLst>
      <p:ext uri="{BB962C8B-B14F-4D97-AF65-F5344CB8AC3E}">
        <p14:creationId xmlns:p14="http://schemas.microsoft.com/office/powerpoint/2010/main" val="155239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7" name="عنصر نائب للتاريخ 6"/>
          <p:cNvSpPr>
            <a:spLocks noGrp="1"/>
          </p:cNvSpPr>
          <p:nvPr>
            <p:ph type="dt" sz="half" idx="10"/>
          </p:nvPr>
        </p:nvSpPr>
        <p:spPr/>
        <p:txBody>
          <a:bodyPr/>
          <a:lstStyle/>
          <a:p>
            <a:fld id="{284875E9-66AB-4A17-B24A-3EC14AA4572B}" type="datetimeFigureOut">
              <a:rPr lang="en-US" smtClean="0"/>
              <a:t>3/23/2025</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1D56EDC6-DBBF-4CFC-B169-AF171C5C66BC}" type="slidenum">
              <a:rPr lang="en-US" smtClean="0"/>
              <a:t>‹#›</a:t>
            </a:fld>
            <a:endParaRPr lang="en-US"/>
          </a:p>
        </p:txBody>
      </p:sp>
    </p:spTree>
    <p:extLst>
      <p:ext uri="{BB962C8B-B14F-4D97-AF65-F5344CB8AC3E}">
        <p14:creationId xmlns:p14="http://schemas.microsoft.com/office/powerpoint/2010/main" val="3053190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284875E9-66AB-4A17-B24A-3EC14AA4572B}" type="datetimeFigureOut">
              <a:rPr lang="en-US" smtClean="0"/>
              <a:t>3/23/2025</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1D56EDC6-DBBF-4CFC-B169-AF171C5C66BC}" type="slidenum">
              <a:rPr lang="en-US" smtClean="0"/>
              <a:t>‹#›</a:t>
            </a:fld>
            <a:endParaRPr lang="en-US"/>
          </a:p>
        </p:txBody>
      </p:sp>
    </p:spTree>
    <p:extLst>
      <p:ext uri="{BB962C8B-B14F-4D97-AF65-F5344CB8AC3E}">
        <p14:creationId xmlns:p14="http://schemas.microsoft.com/office/powerpoint/2010/main" val="4135899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284875E9-66AB-4A17-B24A-3EC14AA4572B}" type="datetimeFigureOut">
              <a:rPr lang="en-US" smtClean="0"/>
              <a:t>3/23/2025</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1D56EDC6-DBBF-4CFC-B169-AF171C5C66BC}" type="slidenum">
              <a:rPr lang="en-US" smtClean="0"/>
              <a:t>‹#›</a:t>
            </a:fld>
            <a:endParaRPr lang="en-US"/>
          </a:p>
        </p:txBody>
      </p:sp>
    </p:spTree>
    <p:extLst>
      <p:ext uri="{BB962C8B-B14F-4D97-AF65-F5344CB8AC3E}">
        <p14:creationId xmlns:p14="http://schemas.microsoft.com/office/powerpoint/2010/main" val="1930532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284875E9-66AB-4A17-B24A-3EC14AA4572B}" type="datetimeFigureOut">
              <a:rPr lang="en-US" smtClean="0"/>
              <a:t>3/23/2025</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1D56EDC6-DBBF-4CFC-B169-AF171C5C66BC}" type="slidenum">
              <a:rPr lang="en-US" smtClean="0"/>
              <a:t>‹#›</a:t>
            </a:fld>
            <a:endParaRPr lang="en-US"/>
          </a:p>
        </p:txBody>
      </p:sp>
    </p:spTree>
    <p:extLst>
      <p:ext uri="{BB962C8B-B14F-4D97-AF65-F5344CB8AC3E}">
        <p14:creationId xmlns:p14="http://schemas.microsoft.com/office/powerpoint/2010/main" val="4188982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284875E9-66AB-4A17-B24A-3EC14AA4572B}" type="datetimeFigureOut">
              <a:rPr lang="en-US" smtClean="0"/>
              <a:t>3/23/2025</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1D56EDC6-DBBF-4CFC-B169-AF171C5C66BC}" type="slidenum">
              <a:rPr lang="en-US" smtClean="0"/>
              <a:t>‹#›</a:t>
            </a:fld>
            <a:endParaRPr lang="en-US"/>
          </a:p>
        </p:txBody>
      </p:sp>
    </p:spTree>
    <p:extLst>
      <p:ext uri="{BB962C8B-B14F-4D97-AF65-F5344CB8AC3E}">
        <p14:creationId xmlns:p14="http://schemas.microsoft.com/office/powerpoint/2010/main" val="185923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284875E9-66AB-4A17-B24A-3EC14AA4572B}" type="datetimeFigureOut">
              <a:rPr lang="en-US" smtClean="0"/>
              <a:t>3/23/2025</a:t>
            </a:fld>
            <a:endParaRPr lang="en-US"/>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D56EDC6-DBBF-4CFC-B169-AF171C5C66BC}" type="slidenum">
              <a:rPr lang="en-US" smtClean="0"/>
              <a:t>‹#›</a:t>
            </a:fld>
            <a:endParaRPr lang="en-US"/>
          </a:p>
        </p:txBody>
      </p:sp>
    </p:spTree>
    <p:extLst>
      <p:ext uri="{BB962C8B-B14F-4D97-AF65-F5344CB8AC3E}">
        <p14:creationId xmlns:p14="http://schemas.microsoft.com/office/powerpoint/2010/main" val="37224426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3568" y="188640"/>
            <a:ext cx="7772400" cy="360040"/>
          </a:xfrm>
        </p:spPr>
        <p:txBody>
          <a:bodyPr>
            <a:normAutofit fontScale="90000"/>
          </a:bodyPr>
          <a:lstStyle/>
          <a:p>
            <a:pPr rtl="0"/>
            <a:r>
              <a:rPr lang="en-US" sz="2800" b="1">
                <a:solidFill>
                  <a:srgbClr val="FF0000"/>
                </a:solidFill>
              </a:rPr>
              <a:t>Head and Neck</a:t>
            </a:r>
            <a:endParaRPr lang="en-US" sz="2800" b="1" dirty="0">
              <a:solidFill>
                <a:srgbClr val="FF0000"/>
              </a:solidFill>
            </a:endParaRPr>
          </a:p>
        </p:txBody>
      </p:sp>
      <p:sp>
        <p:nvSpPr>
          <p:cNvPr id="3" name="عنوان فرعي 2"/>
          <p:cNvSpPr>
            <a:spLocks noGrp="1"/>
          </p:cNvSpPr>
          <p:nvPr>
            <p:ph type="subTitle" idx="1"/>
          </p:nvPr>
        </p:nvSpPr>
        <p:spPr>
          <a:xfrm>
            <a:off x="107504" y="476672"/>
            <a:ext cx="9036496" cy="6192688"/>
          </a:xfrm>
        </p:spPr>
        <p:txBody>
          <a:bodyPr>
            <a:normAutofit/>
          </a:bodyPr>
          <a:lstStyle/>
          <a:p>
            <a:pPr algn="l" rtl="0"/>
            <a:r>
              <a:rPr lang="en-US" sz="2000" b="1" dirty="0">
                <a:solidFill>
                  <a:srgbClr val="FF0000"/>
                </a:solidFill>
              </a:rPr>
              <a:t>Surface anatomy </a:t>
            </a:r>
            <a:r>
              <a:rPr lang="en-US" sz="2000" b="1" dirty="0">
                <a:solidFill>
                  <a:srgbClr val="0070C0"/>
                </a:solidFill>
              </a:rPr>
              <a:t>(also known as superficial anatomy and visual anatomy</a:t>
            </a:r>
            <a:r>
              <a:rPr lang="en-US" sz="2000" b="1" dirty="0">
                <a:solidFill>
                  <a:srgbClr val="002060"/>
                </a:solidFill>
              </a:rPr>
              <a:t>) </a:t>
            </a:r>
            <a:r>
              <a:rPr lang="en-US" sz="2000" b="1" dirty="0">
                <a:solidFill>
                  <a:schemeClr val="tx1"/>
                </a:solidFill>
              </a:rPr>
              <a:t>is the</a:t>
            </a:r>
            <a:r>
              <a:rPr lang="en-US" sz="2000" b="1" dirty="0"/>
              <a:t> </a:t>
            </a:r>
            <a:r>
              <a:rPr lang="en-US" sz="2000" b="1" dirty="0">
                <a:solidFill>
                  <a:schemeClr val="tx1"/>
                </a:solidFill>
              </a:rPr>
              <a:t>study of the external features of the body. It deals with anatomical features that can be studied by sight without dissection. .There are fives regions of the body are(head, ,neck, chest ,abdomen , upper extremity and lower extremity).</a:t>
            </a:r>
          </a:p>
          <a:p>
            <a:pPr algn="l" rtl="0"/>
            <a:r>
              <a:rPr lang="en-US" sz="2000" b="1" dirty="0">
                <a:solidFill>
                  <a:srgbClr val="FF0000"/>
                </a:solidFill>
              </a:rPr>
              <a:t>The face </a:t>
            </a:r>
            <a:r>
              <a:rPr lang="en-US" sz="2000" b="1" dirty="0">
                <a:solidFill>
                  <a:schemeClr val="tx1"/>
                </a:solidFill>
              </a:rPr>
              <a:t>is divided into fives mains parts(forehead ,nose  ,eyes ,perioral area and</a:t>
            </a:r>
          </a:p>
          <a:p>
            <a:pPr algn="l" rtl="0"/>
            <a:r>
              <a:rPr lang="en-US" sz="2000" b="1" dirty="0">
                <a:solidFill>
                  <a:srgbClr val="7030A0"/>
                </a:solidFill>
              </a:rPr>
              <a:t>Cheek</a:t>
            </a:r>
            <a:r>
              <a:rPr lang="en-US" sz="2000" b="1" dirty="0">
                <a:solidFill>
                  <a:schemeClr val="tx1"/>
                </a:solidFill>
              </a:rPr>
              <a:t>)</a:t>
            </a:r>
          </a:p>
          <a:p>
            <a:pPr algn="l" rtl="0"/>
            <a:r>
              <a:rPr lang="en-US" sz="2000" b="1" dirty="0">
                <a:solidFill>
                  <a:schemeClr val="tx1"/>
                </a:solidFill>
              </a:rPr>
              <a:t>.</a:t>
            </a:r>
          </a:p>
          <a:p>
            <a:pPr algn="l" rtl="0"/>
            <a:endParaRPr lang="en-US" sz="2000" b="1" dirty="0">
              <a:solidFill>
                <a:srgbClr val="FF0000"/>
              </a:solidFill>
            </a:endParaRPr>
          </a:p>
        </p:txBody>
      </p:sp>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927" t="5724" r="3285" b="5772"/>
          <a:stretch/>
        </p:blipFill>
        <p:spPr bwMode="auto">
          <a:xfrm>
            <a:off x="4572000" y="2708920"/>
            <a:ext cx="4412343"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b="6646"/>
          <a:stretch/>
        </p:blipFill>
        <p:spPr bwMode="auto">
          <a:xfrm>
            <a:off x="14222" y="3093549"/>
            <a:ext cx="4572000" cy="3764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2402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26775" y="0"/>
            <a:ext cx="5697353" cy="1785104"/>
          </a:xfrm>
          <a:prstGeom prst="rect">
            <a:avLst/>
          </a:prstGeom>
        </p:spPr>
        <p:txBody>
          <a:bodyPr wrap="square">
            <a:spAutoFit/>
          </a:bodyPr>
          <a:lstStyle/>
          <a:p>
            <a:pPr algn="l" rtl="0"/>
            <a:r>
              <a:rPr lang="en-US" sz="2000" b="1" dirty="0">
                <a:solidFill>
                  <a:srgbClr val="FF0000"/>
                </a:solidFill>
              </a:rPr>
              <a:t>Apex Beat of the Heart</a:t>
            </a:r>
          </a:p>
          <a:p>
            <a:pPr algn="l" rtl="0"/>
            <a:r>
              <a:rPr lang="en-US" b="1" dirty="0"/>
              <a:t>The apex of the heart is formed by the lower portion of the left ventricle. The apex beat is caused by the apex of the heart being thrust forward against the thoracic wall </a:t>
            </a:r>
          </a:p>
          <a:p>
            <a:pPr algn="l" rtl="0"/>
            <a:r>
              <a:rPr lang="en-US" b="1" dirty="0"/>
              <a:t>as the heart contracts. The apex beat is normally found </a:t>
            </a:r>
          </a:p>
          <a:p>
            <a:pPr algn="l" rtl="0"/>
            <a:r>
              <a:rPr lang="en-US" b="1" dirty="0"/>
              <a:t>in the fifth left intercostal space 9 cm from the midline</a:t>
            </a:r>
            <a:r>
              <a:rPr lang="en-US" dirty="0"/>
              <a:t>.</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5608" y="101813"/>
            <a:ext cx="3528392" cy="2943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1"/>
          <p:cNvSpPr/>
          <p:nvPr/>
        </p:nvSpPr>
        <p:spPr>
          <a:xfrm>
            <a:off x="-66723" y="1776564"/>
            <a:ext cx="9094258" cy="4431983"/>
          </a:xfrm>
          <a:prstGeom prst="rect">
            <a:avLst/>
          </a:prstGeom>
        </p:spPr>
        <p:txBody>
          <a:bodyPr wrap="square">
            <a:spAutoFit/>
          </a:bodyPr>
          <a:lstStyle/>
          <a:p>
            <a:pPr algn="l" rtl="0"/>
            <a:r>
              <a:rPr lang="en-US" sz="2400" b="1" dirty="0">
                <a:solidFill>
                  <a:srgbClr val="FF0000"/>
                </a:solidFill>
              </a:rPr>
              <a:t>Breasts </a:t>
            </a:r>
            <a:r>
              <a:rPr lang="en-US" b="1" dirty="0"/>
              <a:t>are the most prominent superficial structure in the</a:t>
            </a:r>
          </a:p>
          <a:p>
            <a:pPr algn="l" rtl="0"/>
            <a:r>
              <a:rPr lang="en-US" b="1" dirty="0"/>
              <a:t>Anterior thoracic wall Each breast has 15 to 20 lobes.</a:t>
            </a:r>
          </a:p>
          <a:p>
            <a:pPr algn="l" rtl="0"/>
            <a:r>
              <a:rPr lang="en-US" b="1" dirty="0"/>
              <a:t> Each lobe has many smaller structures called </a:t>
            </a:r>
          </a:p>
          <a:p>
            <a:pPr algn="l" rtl="0"/>
            <a:r>
              <a:rPr lang="en-US" b="1" dirty="0"/>
              <a:t>lobules. These end in dozens of tiny bulbs that </a:t>
            </a:r>
          </a:p>
          <a:p>
            <a:pPr algn="l" rtl="0"/>
            <a:r>
              <a:rPr lang="en-US" b="1" dirty="0"/>
              <a:t>can produce milk. The lobes ,lobules and bulbs are</a:t>
            </a:r>
          </a:p>
          <a:p>
            <a:pPr algn="l" rtl="0"/>
            <a:r>
              <a:rPr lang="en-US" b="1" dirty="0"/>
              <a:t> all linked by thin tubes called ducts. These ducts </a:t>
            </a:r>
          </a:p>
          <a:p>
            <a:pPr algn="l" rtl="0"/>
            <a:r>
              <a:rPr lang="en-US" b="1" dirty="0"/>
              <a:t>These ducts lead to the </a:t>
            </a:r>
            <a:r>
              <a:rPr lang="en-US" sz="2000" b="1" dirty="0">
                <a:solidFill>
                  <a:srgbClr val="FF0000"/>
                </a:solidFill>
              </a:rPr>
              <a:t>nipple</a:t>
            </a:r>
            <a:r>
              <a:rPr lang="en-US" b="1" dirty="0"/>
              <a:t> in the center of a</a:t>
            </a:r>
          </a:p>
          <a:p>
            <a:pPr algn="l" rtl="0"/>
            <a:r>
              <a:rPr lang="en-US" b="1" dirty="0"/>
              <a:t> dark area of skin called the </a:t>
            </a:r>
            <a:r>
              <a:rPr lang="en-US" sz="2000" b="1" dirty="0">
                <a:solidFill>
                  <a:srgbClr val="FF0000"/>
                </a:solidFill>
              </a:rPr>
              <a:t>areola</a:t>
            </a:r>
          </a:p>
          <a:p>
            <a:pPr algn="l" rtl="0"/>
            <a:r>
              <a:rPr lang="en-US" sz="2000" b="1" dirty="0">
                <a:solidFill>
                  <a:srgbClr val="FF0000"/>
                </a:solidFill>
              </a:rPr>
              <a:t>The breast </a:t>
            </a:r>
            <a:r>
              <a:rPr lang="en-US" b="1" dirty="0"/>
              <a:t>is</a:t>
            </a:r>
            <a:r>
              <a:rPr lang="en-US" b="1" dirty="0">
                <a:solidFill>
                  <a:srgbClr val="FF0000"/>
                </a:solidFill>
              </a:rPr>
              <a:t> </a:t>
            </a:r>
            <a:r>
              <a:rPr lang="en-US" b="1" dirty="0"/>
              <a:t>located on the anterior thoracic wall. </a:t>
            </a:r>
          </a:p>
          <a:p>
            <a:pPr algn="l" rtl="0"/>
            <a:r>
              <a:rPr lang="en-US" b="1" dirty="0"/>
              <a:t>It extends horizontally from the lateral border of </a:t>
            </a:r>
          </a:p>
          <a:p>
            <a:pPr algn="l" rtl="0"/>
            <a:r>
              <a:rPr lang="en-US" b="1" dirty="0"/>
              <a:t>the sternum to the mid-axillary line. Vertically, </a:t>
            </a:r>
          </a:p>
          <a:p>
            <a:pPr algn="l" rtl="0"/>
            <a:r>
              <a:rPr lang="en-US" b="1" dirty="0"/>
              <a:t>it spans between the 2nd and 6th costal cartilages. </a:t>
            </a:r>
          </a:p>
          <a:p>
            <a:pPr algn="l" rtl="0"/>
            <a:r>
              <a:rPr lang="en-US" b="1" dirty="0"/>
              <a:t>It lies superficially to the pectoralis major and </a:t>
            </a:r>
          </a:p>
          <a:p>
            <a:pPr algn="l" rtl="0"/>
            <a:r>
              <a:rPr lang="en-US" b="1" dirty="0"/>
              <a:t>serratus anterior muscles</a:t>
            </a:r>
            <a:r>
              <a:rPr lang="en-US" b="1" dirty="0">
                <a:solidFill>
                  <a:srgbClr val="FF0000"/>
                </a:solidFill>
              </a:rPr>
              <a:t>. </a:t>
            </a:r>
          </a:p>
          <a:p>
            <a:pPr algn="l" rtl="0"/>
            <a:endParaRPr lang="en-US" b="1" dirty="0">
              <a:solidFill>
                <a:srgbClr val="FF0000"/>
              </a:solidFill>
            </a:endParaRPr>
          </a:p>
        </p:txBody>
      </p:sp>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5925"/>
          <a:stretch/>
        </p:blipFill>
        <p:spPr bwMode="auto">
          <a:xfrm>
            <a:off x="4932040" y="3045220"/>
            <a:ext cx="4211960" cy="3624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2772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1520" y="188640"/>
            <a:ext cx="8568952" cy="6516960"/>
          </a:xfrm>
        </p:spPr>
        <p:txBody>
          <a:bodyPr>
            <a:normAutofit/>
          </a:bodyPr>
          <a:lstStyle/>
          <a:p>
            <a:pPr marL="0" indent="0" algn="l" rtl="0">
              <a:buNone/>
            </a:pPr>
            <a:r>
              <a:rPr lang="en-US" sz="2400" b="1" dirty="0">
                <a:solidFill>
                  <a:srgbClr val="FF0000"/>
                </a:solidFill>
              </a:rPr>
              <a:t>Neck:- </a:t>
            </a:r>
            <a:r>
              <a:rPr lang="en-US" sz="2000" b="1" dirty="0"/>
              <a:t>is the anatomical region between the base of the  skull superiorly and the clavicles inferiorly and it joins the head to the trunk and  limbs, and serving as a major conduit for structures passing between them.</a:t>
            </a:r>
          </a:p>
          <a:p>
            <a:pPr marL="0" indent="0" algn="l" rtl="0">
              <a:buNone/>
            </a:pPr>
            <a:r>
              <a:rPr lang="en-US" sz="2400" b="1" dirty="0">
                <a:solidFill>
                  <a:srgbClr val="FF0000"/>
                </a:solidFill>
              </a:rPr>
              <a:t>The neck </a:t>
            </a:r>
            <a:r>
              <a:rPr lang="en-US" sz="2000" b="1" dirty="0"/>
              <a:t>is divided in two major</a:t>
            </a:r>
          </a:p>
          <a:p>
            <a:pPr marL="0" indent="0" algn="l" rtl="0">
              <a:buNone/>
            </a:pPr>
            <a:r>
              <a:rPr lang="en-US" sz="2000" b="1" dirty="0"/>
              <a:t> triangles </a:t>
            </a:r>
            <a:r>
              <a:rPr lang="en-US" sz="2000" b="1" dirty="0">
                <a:solidFill>
                  <a:srgbClr val="FF0000"/>
                </a:solidFill>
              </a:rPr>
              <a:t>anterior</a:t>
            </a:r>
            <a:r>
              <a:rPr lang="en-US" sz="2000" b="1" dirty="0"/>
              <a:t> and </a:t>
            </a:r>
            <a:r>
              <a:rPr lang="en-US" sz="2000" b="1" dirty="0">
                <a:solidFill>
                  <a:srgbClr val="FF0000"/>
                </a:solidFill>
              </a:rPr>
              <a:t>posterior</a:t>
            </a:r>
            <a:r>
              <a:rPr lang="en-US" sz="2000" b="1" dirty="0"/>
              <a:t>,</a:t>
            </a:r>
          </a:p>
          <a:p>
            <a:pPr marL="0" indent="0" algn="l" rtl="0">
              <a:buNone/>
            </a:pPr>
            <a:r>
              <a:rPr lang="en-US" sz="2000" b="1" dirty="0"/>
              <a:t> based mainly on the borders of</a:t>
            </a:r>
          </a:p>
          <a:p>
            <a:pPr marL="0" indent="0" algn="l" rtl="0">
              <a:buNone/>
            </a:pPr>
            <a:r>
              <a:rPr lang="en-US" sz="2000" b="1" dirty="0"/>
              <a:t> the </a:t>
            </a:r>
            <a:r>
              <a:rPr lang="en-US" sz="2000" b="1" dirty="0">
                <a:solidFill>
                  <a:srgbClr val="FF0000"/>
                </a:solidFill>
              </a:rPr>
              <a:t>sternocleidomastoid</a:t>
            </a:r>
            <a:r>
              <a:rPr lang="en-US" sz="2000" b="1" dirty="0"/>
              <a:t>(SCM) </a:t>
            </a:r>
          </a:p>
          <a:p>
            <a:pPr marL="0" indent="0" algn="l" rtl="0">
              <a:buNone/>
            </a:pPr>
            <a:r>
              <a:rPr lang="en-US" sz="2000" b="1" dirty="0"/>
              <a:t>and </a:t>
            </a:r>
            <a:r>
              <a:rPr lang="en-US" sz="2000" b="1" dirty="0">
                <a:solidFill>
                  <a:srgbClr val="FF0000"/>
                </a:solidFill>
              </a:rPr>
              <a:t>trapezius </a:t>
            </a:r>
            <a:r>
              <a:rPr lang="en-US" sz="2000" b="1" dirty="0"/>
              <a:t>muscles.</a:t>
            </a:r>
          </a:p>
          <a:p>
            <a:pPr marL="0" indent="0" algn="l" rtl="0">
              <a:buNone/>
            </a:pPr>
            <a:r>
              <a:rPr lang="en-US" sz="2400" b="1" dirty="0">
                <a:solidFill>
                  <a:srgbClr val="FF0000"/>
                </a:solidFill>
              </a:rPr>
              <a:t>Anterior neck triangle:- </a:t>
            </a:r>
            <a:r>
              <a:rPr lang="en-US" sz="2000" b="1" dirty="0"/>
              <a:t>is </a:t>
            </a:r>
          </a:p>
          <a:p>
            <a:pPr marL="0" indent="0" algn="l" rtl="0">
              <a:buNone/>
            </a:pPr>
            <a:r>
              <a:rPr lang="en-US" sz="2000" b="1" dirty="0"/>
              <a:t>region of the neck bounded </a:t>
            </a:r>
          </a:p>
          <a:p>
            <a:pPr marL="0" indent="0" algn="l" rtl="0">
              <a:buNone/>
            </a:pPr>
            <a:r>
              <a:rPr lang="en-US" sz="2000" b="1" dirty="0"/>
              <a:t>by the inferior border of</a:t>
            </a:r>
          </a:p>
          <a:p>
            <a:pPr marL="0" indent="0" algn="l" rtl="0">
              <a:buNone/>
            </a:pPr>
            <a:r>
              <a:rPr lang="en-US" sz="2000" b="1" dirty="0"/>
              <a:t>the mandible superiorly</a:t>
            </a:r>
          </a:p>
          <a:p>
            <a:pPr marL="0" indent="0" algn="l" rtl="0">
              <a:buNone/>
            </a:pPr>
            <a:r>
              <a:rPr lang="en-US" sz="2400" b="1" dirty="0">
                <a:solidFill>
                  <a:srgbClr val="FF0000"/>
                </a:solidFill>
              </a:rPr>
              <a:t>, </a:t>
            </a:r>
            <a:r>
              <a:rPr lang="en-US" sz="2000" b="1" dirty="0"/>
              <a:t>the anterior border of  the </a:t>
            </a:r>
            <a:endParaRPr lang="en-US" sz="2400" b="1" dirty="0"/>
          </a:p>
          <a:p>
            <a:pPr marL="0" indent="0" algn="l" rtl="0">
              <a:buNone/>
            </a:pPr>
            <a:r>
              <a:rPr lang="en-US" sz="2000" b="1" dirty="0"/>
              <a:t>sternocleidomastoid laterally</a:t>
            </a:r>
            <a:r>
              <a:rPr lang="en-US" sz="2400" b="1" dirty="0">
                <a:solidFill>
                  <a:srgbClr val="FF0000"/>
                </a:solidFill>
              </a:rPr>
              <a:t>, </a:t>
            </a:r>
          </a:p>
          <a:p>
            <a:pPr marL="0" indent="0" algn="l" rtl="0">
              <a:buNone/>
            </a:pPr>
            <a:r>
              <a:rPr lang="en-US" sz="2000" b="1" dirty="0"/>
              <a:t>and the sagittal line down midline</a:t>
            </a:r>
          </a:p>
          <a:p>
            <a:pPr marL="0" indent="0" algn="l" rtl="0">
              <a:buNone/>
            </a:pPr>
            <a:r>
              <a:rPr lang="en-US" sz="2000" b="1" dirty="0"/>
              <a:t>Of the neck medially.</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1268760"/>
            <a:ext cx="5040560"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6479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a:xfrm>
            <a:off x="107504" y="260648"/>
            <a:ext cx="8784976" cy="6408712"/>
          </a:xfrm>
        </p:spPr>
        <p:txBody>
          <a:bodyPr>
            <a:normAutofit/>
          </a:bodyPr>
          <a:lstStyle/>
          <a:p>
            <a:pPr marL="0" indent="0" algn="l" rtl="0">
              <a:buNone/>
            </a:pPr>
            <a:r>
              <a:rPr lang="en-US" sz="2000" b="1" dirty="0"/>
              <a:t>and inferiorly (apex)by the jugular and clavicular notch of the manubrium.  This triangle has a superficial boundary or a roof formed by subcutaneous tissue containing the </a:t>
            </a:r>
            <a:r>
              <a:rPr lang="en-US" sz="2000" b="1" dirty="0">
                <a:solidFill>
                  <a:srgbClr val="FF0000"/>
                </a:solidFill>
              </a:rPr>
              <a:t>platysma</a:t>
            </a:r>
            <a:r>
              <a:rPr lang="en-US" sz="2000" b="1" dirty="0"/>
              <a:t>, a deep boundary or a floor formed by the pharynx, larynx and thyroid gland</a:t>
            </a:r>
          </a:p>
          <a:p>
            <a:pPr marL="0" indent="0" algn="l" rtl="0">
              <a:buNone/>
            </a:pPr>
            <a:r>
              <a:rPr lang="en-US" sz="2000" b="1" dirty="0"/>
              <a:t>The anterior triangle is home to </a:t>
            </a:r>
            <a:r>
              <a:rPr lang="en-US" sz="2000" b="1" dirty="0">
                <a:solidFill>
                  <a:srgbClr val="FF0000"/>
                </a:solidFill>
              </a:rPr>
              <a:t>several muscles</a:t>
            </a:r>
            <a:r>
              <a:rPr lang="en-US" sz="2000" b="1" dirty="0"/>
              <a:t>, </a:t>
            </a:r>
            <a:r>
              <a:rPr lang="en-US" sz="2000" b="1" dirty="0">
                <a:solidFill>
                  <a:srgbClr val="92D050"/>
                </a:solidFill>
              </a:rPr>
              <a:t>nerves</a:t>
            </a:r>
            <a:r>
              <a:rPr lang="en-US" sz="2000" b="1" dirty="0"/>
              <a:t>, </a:t>
            </a:r>
            <a:r>
              <a:rPr lang="en-US" sz="2000" b="1" dirty="0">
                <a:solidFill>
                  <a:srgbClr val="FF0000"/>
                </a:solidFill>
              </a:rPr>
              <a:t>arteries, </a:t>
            </a:r>
            <a:r>
              <a:rPr lang="en-US" sz="2000" b="1" dirty="0">
                <a:solidFill>
                  <a:srgbClr val="00B0F0"/>
                </a:solidFill>
              </a:rPr>
              <a:t>veins</a:t>
            </a:r>
            <a:r>
              <a:rPr lang="en-US" sz="2000" b="1" dirty="0"/>
              <a:t>, and </a:t>
            </a:r>
            <a:r>
              <a:rPr lang="en-US" sz="2000" b="1" dirty="0">
                <a:solidFill>
                  <a:srgbClr val="7030A0"/>
                </a:solidFill>
              </a:rPr>
              <a:t>lymph nodes</a:t>
            </a:r>
            <a:r>
              <a:rPr lang="en-US" sz="2000" b="1" dirty="0"/>
              <a:t>. </a:t>
            </a:r>
            <a:r>
              <a:rPr lang="en-US" sz="2400" b="1" dirty="0">
                <a:solidFill>
                  <a:srgbClr val="FF0000"/>
                </a:solidFill>
              </a:rPr>
              <a:t>Muscles </a:t>
            </a:r>
            <a:r>
              <a:rPr lang="en-US" sz="2000" b="1" dirty="0"/>
              <a:t>of this region are in two groups: the </a:t>
            </a:r>
            <a:r>
              <a:rPr lang="en-US" sz="2000" b="1" dirty="0">
                <a:solidFill>
                  <a:srgbClr val="FF0000"/>
                </a:solidFill>
              </a:rPr>
              <a:t>suprahyoid</a:t>
            </a:r>
            <a:r>
              <a:rPr lang="en-US" sz="2000" b="1" dirty="0"/>
              <a:t> and </a:t>
            </a:r>
            <a:r>
              <a:rPr lang="en-US" sz="2000" b="1" dirty="0">
                <a:solidFill>
                  <a:srgbClr val="FF0000"/>
                </a:solidFill>
              </a:rPr>
              <a:t>infrahyoid </a:t>
            </a:r>
            <a:r>
              <a:rPr lang="en-US" sz="2000" b="1" dirty="0"/>
              <a:t>muscle</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2420888"/>
            <a:ext cx="4270446"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6847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3"/>
          <p:cNvSpPr>
            <a:spLocks noGrp="1"/>
          </p:cNvSpPr>
          <p:nvPr>
            <p:ph idx="1"/>
          </p:nvPr>
        </p:nvSpPr>
        <p:spPr>
          <a:xfrm>
            <a:off x="0" y="188640"/>
            <a:ext cx="8964488" cy="6552728"/>
          </a:xfrm>
        </p:spPr>
        <p:txBody>
          <a:bodyPr>
            <a:normAutofit/>
          </a:bodyPr>
          <a:lstStyle/>
          <a:p>
            <a:pPr marL="0" indent="0" algn="l" rtl="0">
              <a:buNone/>
            </a:pPr>
            <a:r>
              <a:rPr lang="en-US" sz="2400" b="1" dirty="0">
                <a:solidFill>
                  <a:srgbClr val="FF0000"/>
                </a:solidFill>
              </a:rPr>
              <a:t>The posterior triangle </a:t>
            </a:r>
            <a:r>
              <a:rPr lang="en-US" sz="2000" b="1" dirty="0"/>
              <a:t>is a triangular area found posteriorly to the </a:t>
            </a:r>
            <a:r>
              <a:rPr lang="en-US" sz="2000" b="1" dirty="0">
                <a:solidFill>
                  <a:srgbClr val="0070C0"/>
                </a:solidFill>
              </a:rPr>
              <a:t>sternocleidomastoid muscle</a:t>
            </a:r>
            <a:r>
              <a:rPr lang="en-US" sz="2000" b="1" dirty="0"/>
              <a:t>. </a:t>
            </a:r>
            <a:r>
              <a:rPr lang="en-US" sz="2000" b="1" dirty="0">
                <a:solidFill>
                  <a:srgbClr val="FF0000"/>
                </a:solidFill>
              </a:rPr>
              <a:t>Anterior  border </a:t>
            </a:r>
            <a:r>
              <a:rPr lang="en-US" sz="2000" b="1" dirty="0"/>
              <a:t>is posterior margin of the  sternocleidomastoid muscle .</a:t>
            </a:r>
            <a:r>
              <a:rPr lang="en-US" sz="2000" b="1" dirty="0">
                <a:solidFill>
                  <a:srgbClr val="FF0000"/>
                </a:solidFill>
              </a:rPr>
              <a:t>The posterior border </a:t>
            </a:r>
            <a:r>
              <a:rPr lang="en-US" sz="2000" b="1" dirty="0"/>
              <a:t>is the anterior  margin of the trapezius  muscle, while</a:t>
            </a:r>
            <a:r>
              <a:rPr lang="en-US" sz="2000" b="1" dirty="0">
                <a:solidFill>
                  <a:srgbClr val="FF0000"/>
                </a:solidFill>
              </a:rPr>
              <a:t> the inferior border  </a:t>
            </a:r>
            <a:r>
              <a:rPr lang="en-US" sz="2000" b="1" dirty="0"/>
              <a:t>is the middle-third of the clavicle. </a:t>
            </a:r>
          </a:p>
          <a:p>
            <a:pPr marL="0" indent="0" algn="l" rtl="0">
              <a:buNone/>
            </a:pPr>
            <a:r>
              <a:rPr lang="en-US" sz="2000" b="1" dirty="0"/>
              <a:t> </a:t>
            </a:r>
            <a:r>
              <a:rPr lang="en-US" sz="2400" b="1" dirty="0">
                <a:solidFill>
                  <a:srgbClr val="FF0000"/>
                </a:solidFill>
              </a:rPr>
              <a:t>Apex: </a:t>
            </a:r>
            <a:r>
              <a:rPr lang="en-US" sz="2000" b="1" dirty="0"/>
              <a:t>Union of the sternocleidomastoid and the trapezius muscles at the superior nuchal line of the occipital bone</a:t>
            </a:r>
          </a:p>
          <a:p>
            <a:pPr marL="0" indent="0" algn="l" rtl="0">
              <a:buNone/>
            </a:pPr>
            <a:r>
              <a:rPr lang="en-US" sz="2000" b="1" dirty="0"/>
              <a:t>The investing layer of deep  cervical fascia forms </a:t>
            </a:r>
            <a:r>
              <a:rPr lang="en-US" sz="2000" b="1" dirty="0">
                <a:solidFill>
                  <a:srgbClr val="FF0000"/>
                </a:solidFill>
              </a:rPr>
              <a:t>the roof  </a:t>
            </a:r>
            <a:r>
              <a:rPr lang="en-US" sz="2000" b="1" dirty="0"/>
              <a:t>of the space , while </a:t>
            </a:r>
            <a:r>
              <a:rPr lang="en-US" sz="2000" b="1" dirty="0">
                <a:solidFill>
                  <a:srgbClr val="FF0000"/>
                </a:solidFill>
              </a:rPr>
              <a:t>the</a:t>
            </a:r>
          </a:p>
          <a:p>
            <a:pPr marL="0" indent="0" algn="l" rtl="0">
              <a:buNone/>
            </a:pPr>
            <a:r>
              <a:rPr lang="en-US" sz="2200" b="1" dirty="0"/>
              <a:t> </a:t>
            </a:r>
            <a:r>
              <a:rPr lang="en-US" sz="2200" b="1" dirty="0">
                <a:solidFill>
                  <a:srgbClr val="FF0000"/>
                </a:solidFill>
              </a:rPr>
              <a:t>floor</a:t>
            </a:r>
            <a:r>
              <a:rPr lang="en-US" sz="2200" b="1" dirty="0"/>
              <a:t> </a:t>
            </a:r>
            <a:r>
              <a:rPr lang="en-US" sz="2000" b="1" dirty="0"/>
              <a:t>is formed by paravertebral fascia</a:t>
            </a:r>
          </a:p>
          <a:p>
            <a:pPr marL="0" indent="0" algn="l" rtl="0">
              <a:buNone/>
            </a:pPr>
            <a:r>
              <a:rPr lang="en-US" sz="2000" b="1" dirty="0"/>
              <a:t>  with its vertebral muscles ( splenius capitis</a:t>
            </a:r>
          </a:p>
          <a:p>
            <a:pPr marL="0" indent="0" algn="l" rtl="0">
              <a:buNone/>
            </a:pPr>
            <a:r>
              <a:rPr lang="en-US" sz="2000" b="1" dirty="0"/>
              <a:t> levator scapulae  and  anterior . Middle and</a:t>
            </a:r>
          </a:p>
          <a:p>
            <a:pPr marL="0" indent="0" algn="l" rtl="0">
              <a:buNone/>
            </a:pPr>
            <a:r>
              <a:rPr lang="en-US" sz="2000" b="1" dirty="0"/>
              <a:t> posterior scalenes</a:t>
            </a:r>
          </a:p>
          <a:p>
            <a:pPr marL="0" indent="0" algn="l" rtl="0">
              <a:buNone/>
            </a:pPr>
            <a:endParaRPr lang="en-US" sz="2000"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2780927"/>
            <a:ext cx="4325686" cy="3929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8368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649033" y="712665"/>
            <a:ext cx="3384376" cy="3508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107504" y="692696"/>
            <a:ext cx="4978670" cy="7017306"/>
          </a:xfrm>
          <a:prstGeom prst="rect">
            <a:avLst/>
          </a:prstGeom>
        </p:spPr>
        <p:txBody>
          <a:bodyPr wrap="square">
            <a:spAutoFit/>
          </a:bodyPr>
          <a:lstStyle/>
          <a:p>
            <a:pPr algn="l" rtl="0"/>
            <a:r>
              <a:rPr lang="en-US" sz="2000" b="1" dirty="0">
                <a:solidFill>
                  <a:srgbClr val="FF0000"/>
                </a:solidFill>
              </a:rPr>
              <a:t>Anatomical Lines</a:t>
            </a:r>
            <a:r>
              <a:rPr lang="en-US" sz="2400" b="1" dirty="0">
                <a:solidFill>
                  <a:srgbClr val="FF0000"/>
                </a:solidFill>
              </a:rPr>
              <a:t>:- </a:t>
            </a:r>
            <a:r>
              <a:rPr lang="en-US" b="1" dirty="0"/>
              <a:t>are imaginary  lines drawn on the surface of the body and used to describe anatomical locations.</a:t>
            </a:r>
          </a:p>
          <a:p>
            <a:pPr algn="l" rtl="0"/>
            <a:r>
              <a:rPr lang="en-US" sz="2000" b="1" dirty="0">
                <a:solidFill>
                  <a:srgbClr val="FF0000"/>
                </a:solidFill>
              </a:rPr>
              <a:t>Anterior Axillary Line:- </a:t>
            </a:r>
            <a:r>
              <a:rPr lang="en-US" b="1" dirty="0"/>
              <a:t>is a  vertical line passing along anterior axillary fold</a:t>
            </a:r>
            <a:endParaRPr lang="en-US" sz="2000" b="1" dirty="0"/>
          </a:p>
          <a:p>
            <a:pPr algn="l" rtl="0"/>
            <a:r>
              <a:rPr lang="en-US" sz="2000" b="1" dirty="0">
                <a:solidFill>
                  <a:srgbClr val="FF0000"/>
                </a:solidFill>
              </a:rPr>
              <a:t>Mid axillary line:-  </a:t>
            </a:r>
            <a:r>
              <a:rPr lang="en-US" b="1" dirty="0"/>
              <a:t>is a line running vertically down the surface of the body, passing through the apex of the axilla (armpit).</a:t>
            </a:r>
          </a:p>
          <a:p>
            <a:pPr algn="l" rtl="0"/>
            <a:r>
              <a:rPr lang="en-US" sz="2000" b="1" dirty="0">
                <a:solidFill>
                  <a:srgbClr val="FF0000"/>
                </a:solidFill>
              </a:rPr>
              <a:t>Posterior axillary line</a:t>
            </a:r>
            <a:r>
              <a:rPr lang="en-US" b="1" dirty="0"/>
              <a:t>:- is a line that passes through the posterior axillary skin fold</a:t>
            </a:r>
            <a:r>
              <a:rPr lang="en-US" dirty="0"/>
              <a:t>.</a:t>
            </a:r>
            <a:r>
              <a:rPr lang="en-US" b="1" dirty="0"/>
              <a:t>.</a:t>
            </a:r>
          </a:p>
          <a:p>
            <a:pPr algn="l" rtl="0"/>
            <a:r>
              <a:rPr lang="en-US" sz="2000" b="1" dirty="0">
                <a:solidFill>
                  <a:srgbClr val="FF0000"/>
                </a:solidFill>
              </a:rPr>
              <a:t>Mid sternal Line </a:t>
            </a:r>
            <a:r>
              <a:rPr lang="en-US" b="1" dirty="0"/>
              <a:t>is a vertical line  passing down the middle of sternum.</a:t>
            </a:r>
          </a:p>
          <a:p>
            <a:pPr algn="l" rtl="0"/>
            <a:r>
              <a:rPr lang="en-US" sz="2000" b="1" dirty="0">
                <a:solidFill>
                  <a:srgbClr val="FF0000"/>
                </a:solidFill>
              </a:rPr>
              <a:t>Parasternal Line </a:t>
            </a:r>
            <a:r>
              <a:rPr lang="en-US" b="1" dirty="0"/>
              <a:t>(mid clavicular) is a vertical line  extends from the middle of the clavicle passing along lateral edge of sternum. </a:t>
            </a:r>
          </a:p>
          <a:p>
            <a:pPr algn="l" rtl="0"/>
            <a:r>
              <a:rPr lang="en-US" sz="2000" b="1" dirty="0">
                <a:solidFill>
                  <a:srgbClr val="FF0000"/>
                </a:solidFill>
              </a:rPr>
              <a:t>Scapular Line: </a:t>
            </a:r>
            <a:r>
              <a:rPr lang="en-US" b="1" dirty="0"/>
              <a:t>is a vertical line passing over Inferior angle of scapula.</a:t>
            </a:r>
          </a:p>
          <a:p>
            <a:pPr algn="l" rtl="0"/>
            <a:r>
              <a:rPr lang="en-US" b="1" dirty="0"/>
              <a:t> </a:t>
            </a:r>
            <a:r>
              <a:rPr lang="en-US" sz="2000" b="1" dirty="0">
                <a:solidFill>
                  <a:srgbClr val="FF0000"/>
                </a:solidFill>
              </a:rPr>
              <a:t>Vertebral line</a:t>
            </a:r>
            <a:r>
              <a:rPr lang="en-US" b="1" dirty="0"/>
              <a:t>:  passing over spinous processes of vertebra in the midline.</a:t>
            </a:r>
          </a:p>
          <a:p>
            <a:pPr algn="l" rtl="0"/>
            <a:endParaRPr lang="en-US" b="1" dirty="0"/>
          </a:p>
          <a:p>
            <a:pPr algn="l" rtl="0"/>
            <a:endParaRPr lang="en-US" b="1" dirty="0"/>
          </a:p>
          <a:p>
            <a:pPr algn="l" rtl="0"/>
            <a:endParaRPr lang="en-US" b="1" dirty="0"/>
          </a:p>
          <a:p>
            <a:pPr algn="l" rtl="0"/>
            <a:endParaRPr lang="en-US" b="1" dirty="0"/>
          </a:p>
          <a:p>
            <a:endParaRPr lang="en-US"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202332"/>
            <a:ext cx="6297613" cy="490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679" t="8679" r="1" b="20083"/>
          <a:stretch/>
        </p:blipFill>
        <p:spPr bwMode="auto">
          <a:xfrm>
            <a:off x="5063907" y="3985904"/>
            <a:ext cx="4080093" cy="2872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5978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444208" y="0"/>
            <a:ext cx="2433235"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8643" y="0"/>
            <a:ext cx="2517775"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3" y="0"/>
            <a:ext cx="3384376"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ستطيل 4"/>
          <p:cNvSpPr/>
          <p:nvPr/>
        </p:nvSpPr>
        <p:spPr>
          <a:xfrm>
            <a:off x="179513" y="2828034"/>
            <a:ext cx="8964487" cy="2215991"/>
          </a:xfrm>
          <a:prstGeom prst="rect">
            <a:avLst/>
          </a:prstGeom>
        </p:spPr>
        <p:txBody>
          <a:bodyPr wrap="square">
            <a:spAutoFit/>
          </a:bodyPr>
          <a:lstStyle/>
          <a:p>
            <a:pPr algn="l" rtl="0"/>
            <a:r>
              <a:rPr lang="en-US" sz="2400" b="1" dirty="0">
                <a:solidFill>
                  <a:srgbClr val="FF0000"/>
                </a:solidFill>
              </a:rPr>
              <a:t>Surface Anatomy of the thorax</a:t>
            </a:r>
          </a:p>
          <a:p>
            <a:pPr algn="l" rtl="0"/>
            <a:r>
              <a:rPr lang="en-US" sz="2000" b="1" dirty="0">
                <a:solidFill>
                  <a:srgbClr val="FF0000"/>
                </a:solidFill>
              </a:rPr>
              <a:t>Anterior Chest Wall</a:t>
            </a:r>
            <a:r>
              <a:rPr lang="en-US" dirty="0"/>
              <a:t>. </a:t>
            </a:r>
          </a:p>
          <a:p>
            <a:pPr algn="l" rtl="0"/>
            <a:r>
              <a:rPr lang="en-US" sz="2000" b="1" dirty="0">
                <a:solidFill>
                  <a:srgbClr val="FF0000"/>
                </a:solidFill>
              </a:rPr>
              <a:t>The suprasternal notch </a:t>
            </a:r>
            <a:r>
              <a:rPr lang="en-US" b="1" dirty="0"/>
              <a:t>or the </a:t>
            </a:r>
            <a:r>
              <a:rPr lang="en-US" b="1" dirty="0">
                <a:solidFill>
                  <a:srgbClr val="0070C0"/>
                </a:solidFill>
              </a:rPr>
              <a:t>jugular notch </a:t>
            </a:r>
            <a:r>
              <a:rPr lang="en-US" b="1" dirty="0"/>
              <a:t>is the superior margin of the manubrium sterni and is easily felt between the prominent medial ends of the clavicles in the midline. </a:t>
            </a:r>
          </a:p>
          <a:p>
            <a:pPr algn="l" rtl="0"/>
            <a:r>
              <a:rPr lang="en-US" sz="2000" b="1" dirty="0">
                <a:solidFill>
                  <a:srgbClr val="FF0000"/>
                </a:solidFill>
              </a:rPr>
              <a:t>The sternal angle </a:t>
            </a:r>
            <a:r>
              <a:rPr lang="en-US" b="1" dirty="0"/>
              <a:t>(</a:t>
            </a:r>
            <a:r>
              <a:rPr lang="en-US" b="1" dirty="0">
                <a:solidFill>
                  <a:srgbClr val="0070C0"/>
                </a:solidFill>
              </a:rPr>
              <a:t>angle of Louis</a:t>
            </a:r>
            <a:r>
              <a:rPr lang="en-US" b="1" dirty="0"/>
              <a:t>) is the angle made between the manubrium and the body of the sternum. The finger moved to the right or to the left  onto the angle will pass directly onto the 2nd costal cartilage and then the 2nd rib. All ribs may be counted from this point</a:t>
            </a:r>
          </a:p>
        </p:txBody>
      </p:sp>
      <p:sp>
        <p:nvSpPr>
          <p:cNvPr id="6" name="مستطيل 5"/>
          <p:cNvSpPr/>
          <p:nvPr/>
        </p:nvSpPr>
        <p:spPr>
          <a:xfrm>
            <a:off x="179513" y="4941168"/>
            <a:ext cx="8712967" cy="1261884"/>
          </a:xfrm>
          <a:prstGeom prst="rect">
            <a:avLst/>
          </a:prstGeom>
        </p:spPr>
        <p:txBody>
          <a:bodyPr wrap="square">
            <a:spAutoFit/>
          </a:bodyPr>
          <a:lstStyle/>
          <a:p>
            <a:pPr algn="l" rtl="0"/>
            <a:r>
              <a:rPr lang="en-US" sz="2000" b="1" dirty="0">
                <a:solidFill>
                  <a:srgbClr val="FF0000"/>
                </a:solidFill>
              </a:rPr>
              <a:t>The subcostal angle. </a:t>
            </a:r>
            <a:r>
              <a:rPr lang="en-US" b="1" dirty="0"/>
              <a:t>Is an angle  situated at the inferior end of the sternum, between the sternal attachments of the 7th costal cartilages.</a:t>
            </a:r>
          </a:p>
          <a:p>
            <a:pPr algn="l" rtl="0"/>
            <a:r>
              <a:rPr lang="en-US" sz="2000" b="1" dirty="0">
                <a:solidFill>
                  <a:srgbClr val="FF0000"/>
                </a:solidFill>
              </a:rPr>
              <a:t>The costal margin </a:t>
            </a:r>
            <a:r>
              <a:rPr lang="en-US" b="1" dirty="0"/>
              <a:t>is the lower boundary of the thorax and is formed by the cartilages of the 7th, 8th, 9th, and 10th ribs and the ends of the 11th and 12th cartilages</a:t>
            </a:r>
            <a:r>
              <a:rPr lang="en-US" dirty="0"/>
              <a:t>. </a:t>
            </a:r>
          </a:p>
        </p:txBody>
      </p:sp>
    </p:spTree>
    <p:extLst>
      <p:ext uri="{BB962C8B-B14F-4D97-AF65-F5344CB8AC3E}">
        <p14:creationId xmlns:p14="http://schemas.microsoft.com/office/powerpoint/2010/main" val="219370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7616" y="188640"/>
            <a:ext cx="3456384"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ستطيل 4"/>
          <p:cNvSpPr/>
          <p:nvPr/>
        </p:nvSpPr>
        <p:spPr>
          <a:xfrm>
            <a:off x="0" y="3573016"/>
            <a:ext cx="8964488" cy="2923877"/>
          </a:xfrm>
          <a:prstGeom prst="rect">
            <a:avLst/>
          </a:prstGeom>
        </p:spPr>
        <p:txBody>
          <a:bodyPr wrap="square">
            <a:spAutoFit/>
          </a:bodyPr>
          <a:lstStyle/>
          <a:p>
            <a:pPr algn="l" rtl="0"/>
            <a:r>
              <a:rPr lang="en-US" sz="2400" b="1" dirty="0">
                <a:solidFill>
                  <a:srgbClr val="FF0000"/>
                </a:solidFill>
              </a:rPr>
              <a:t>The thoracic cavity </a:t>
            </a:r>
            <a:r>
              <a:rPr lang="en-US" sz="2400" b="1" dirty="0"/>
              <a:t>or</a:t>
            </a:r>
            <a:r>
              <a:rPr lang="en-US" dirty="0"/>
              <a:t> </a:t>
            </a:r>
            <a:r>
              <a:rPr lang="en-US" sz="2400" b="1" dirty="0">
                <a:solidFill>
                  <a:srgbClr val="FF0000"/>
                </a:solidFill>
              </a:rPr>
              <a:t>the chest cavity:- </a:t>
            </a:r>
            <a:r>
              <a:rPr lang="en-US" sz="2000" b="1" dirty="0"/>
              <a:t>lies between the neck and the abdomen. It is bounded by the thoracic wall and extends from the </a:t>
            </a:r>
            <a:r>
              <a:rPr lang="en-US" sz="2000" b="1" dirty="0">
                <a:solidFill>
                  <a:srgbClr val="FF0000"/>
                </a:solidFill>
              </a:rPr>
              <a:t>diaphragm</a:t>
            </a:r>
            <a:r>
              <a:rPr lang="en-US" sz="2000" b="1" dirty="0"/>
              <a:t> </a:t>
            </a:r>
            <a:r>
              <a:rPr lang="en-US" sz="2000" b="1" dirty="0">
                <a:solidFill>
                  <a:srgbClr val="7030A0"/>
                </a:solidFill>
              </a:rPr>
              <a:t>(below) </a:t>
            </a:r>
            <a:r>
              <a:rPr lang="en-US" sz="2000" b="1" dirty="0"/>
              <a:t>to </a:t>
            </a:r>
            <a:r>
              <a:rPr lang="en-US" sz="2000" b="1" dirty="0">
                <a:solidFill>
                  <a:srgbClr val="FF0000"/>
                </a:solidFill>
              </a:rPr>
              <a:t>the superior thoracic aperture </a:t>
            </a:r>
            <a:r>
              <a:rPr lang="en-US" sz="2000" b="1" dirty="0"/>
              <a:t>(</a:t>
            </a:r>
            <a:r>
              <a:rPr lang="en-US" sz="2000" b="1" dirty="0">
                <a:solidFill>
                  <a:srgbClr val="00B0F0"/>
                </a:solidFill>
              </a:rPr>
              <a:t>also called thoracic inlet </a:t>
            </a:r>
            <a:r>
              <a:rPr lang="en-US" sz="2000" b="1" dirty="0"/>
              <a:t>or </a:t>
            </a:r>
            <a:r>
              <a:rPr lang="en-US" sz="2000" b="1" dirty="0">
                <a:solidFill>
                  <a:srgbClr val="00B050"/>
                </a:solidFill>
              </a:rPr>
              <a:t>thoracic</a:t>
            </a:r>
            <a:r>
              <a:rPr lang="en-US" sz="2000" b="1" dirty="0"/>
              <a:t> </a:t>
            </a:r>
            <a:r>
              <a:rPr lang="en-US" sz="2000" b="1" dirty="0">
                <a:solidFill>
                  <a:srgbClr val="00B050"/>
                </a:solidFill>
              </a:rPr>
              <a:t>outlet</a:t>
            </a:r>
            <a:r>
              <a:rPr lang="en-US" sz="2000" b="1" dirty="0"/>
              <a:t>). This is an opening at the base of  the neck that connects the neck with the chest</a:t>
            </a:r>
            <a:r>
              <a:rPr lang="en-US" sz="2000" b="1" dirty="0">
                <a:solidFill>
                  <a:srgbClr val="FF0000"/>
                </a:solidFill>
              </a:rPr>
              <a:t>. The esophagus </a:t>
            </a:r>
            <a:r>
              <a:rPr lang="en-US" sz="2000" b="1" dirty="0"/>
              <a:t>and </a:t>
            </a:r>
            <a:r>
              <a:rPr lang="en-US" sz="2000" b="1" dirty="0">
                <a:solidFill>
                  <a:srgbClr val="FF0000"/>
                </a:solidFill>
              </a:rPr>
              <a:t>trachea</a:t>
            </a:r>
            <a:r>
              <a:rPr lang="en-US" sz="2000" b="1" dirty="0"/>
              <a:t> pass through this opening to enter the thoracic cavity. Many </a:t>
            </a:r>
            <a:r>
              <a:rPr lang="en-US" sz="2000" b="1" dirty="0">
                <a:solidFill>
                  <a:srgbClr val="FF0000"/>
                </a:solidFill>
              </a:rPr>
              <a:t>blood</a:t>
            </a:r>
            <a:r>
              <a:rPr lang="en-US" sz="2000" b="1" dirty="0"/>
              <a:t> </a:t>
            </a:r>
            <a:r>
              <a:rPr lang="en-US" sz="2000" b="1" dirty="0">
                <a:solidFill>
                  <a:srgbClr val="FF0000"/>
                </a:solidFill>
              </a:rPr>
              <a:t>vessels</a:t>
            </a:r>
            <a:r>
              <a:rPr lang="en-US" sz="2000" b="1" dirty="0"/>
              <a:t>, </a:t>
            </a:r>
            <a:r>
              <a:rPr lang="en-US" sz="2000" b="1" dirty="0">
                <a:solidFill>
                  <a:srgbClr val="00B050"/>
                </a:solidFill>
              </a:rPr>
              <a:t>nerves</a:t>
            </a:r>
            <a:r>
              <a:rPr lang="en-US" sz="2000" b="1" dirty="0"/>
              <a:t> and </a:t>
            </a:r>
            <a:r>
              <a:rPr lang="en-US" sz="2000" b="1" dirty="0">
                <a:solidFill>
                  <a:srgbClr val="FF0000"/>
                </a:solidFill>
              </a:rPr>
              <a:t>other structures </a:t>
            </a:r>
            <a:r>
              <a:rPr lang="en-US" sz="2000" b="1" dirty="0"/>
              <a:t>also pass through it. The five organs in the thoracic cavity are </a:t>
            </a:r>
            <a:r>
              <a:rPr lang="en-US" sz="2000" b="1" dirty="0">
                <a:solidFill>
                  <a:srgbClr val="FF0000"/>
                </a:solidFill>
              </a:rPr>
              <a:t>heart, </a:t>
            </a:r>
            <a:r>
              <a:rPr lang="en-US" sz="2000" b="1" dirty="0">
                <a:solidFill>
                  <a:srgbClr val="C00000"/>
                </a:solidFill>
              </a:rPr>
              <a:t>lungs</a:t>
            </a:r>
            <a:r>
              <a:rPr lang="en-US" sz="2000" b="1" dirty="0"/>
              <a:t>, </a:t>
            </a:r>
            <a:r>
              <a:rPr lang="en-US" sz="2000" b="1" dirty="0">
                <a:solidFill>
                  <a:srgbClr val="FF0000"/>
                </a:solidFill>
              </a:rPr>
              <a:t>esophagus</a:t>
            </a:r>
            <a:r>
              <a:rPr lang="en-US" sz="2000" b="1" dirty="0"/>
              <a:t>, </a:t>
            </a:r>
            <a:r>
              <a:rPr lang="en-US" sz="2000" b="1" dirty="0">
                <a:solidFill>
                  <a:srgbClr val="00B050"/>
                </a:solidFill>
              </a:rPr>
              <a:t>trachea</a:t>
            </a:r>
            <a:r>
              <a:rPr lang="en-US" sz="2000" b="1" dirty="0"/>
              <a:t> and </a:t>
            </a:r>
            <a:r>
              <a:rPr lang="en-US" sz="2000" b="1" dirty="0">
                <a:solidFill>
                  <a:srgbClr val="00B0F0"/>
                </a:solidFill>
              </a:rPr>
              <a:t>thymus </a:t>
            </a:r>
            <a:r>
              <a:rPr lang="en-US" sz="2000" b="1" dirty="0"/>
              <a:t>, as well as blood vessels , nerves and connective tissues </a:t>
            </a:r>
          </a:p>
          <a:p>
            <a:pPr algn="l" rtl="0"/>
            <a:endParaRPr lang="en-US" sz="2000" b="1" dirty="0"/>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 r="65590" b="-3590"/>
          <a:stretch/>
        </p:blipFill>
        <p:spPr bwMode="auto">
          <a:xfrm>
            <a:off x="107504" y="0"/>
            <a:ext cx="2002971" cy="3717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672" y="188640"/>
            <a:ext cx="4046984"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342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43813" y="181946"/>
            <a:ext cx="9110464" cy="2062103"/>
          </a:xfrm>
          <a:prstGeom prst="rect">
            <a:avLst/>
          </a:prstGeom>
        </p:spPr>
        <p:txBody>
          <a:bodyPr wrap="square">
            <a:spAutoFit/>
          </a:bodyPr>
          <a:lstStyle/>
          <a:p>
            <a:pPr algn="l" rtl="0"/>
            <a:r>
              <a:rPr lang="en-US" sz="2400" b="1" dirty="0">
                <a:solidFill>
                  <a:srgbClr val="FF0000"/>
                </a:solidFill>
              </a:rPr>
              <a:t>The </a:t>
            </a:r>
            <a:r>
              <a:rPr lang="en-US" sz="2800" b="1" dirty="0">
                <a:solidFill>
                  <a:srgbClr val="FF0000"/>
                </a:solidFill>
              </a:rPr>
              <a:t>diaphragm:-</a:t>
            </a:r>
            <a:r>
              <a:rPr lang="en-US" sz="2000" b="1" dirty="0"/>
              <a:t>is a double-domed musculotendinous sheet, located at the inferior-most aspect of the rib cage. Its function separates the thoracic cavity from the abdominal cavity  ,   Undergoes contraction and relaxation, altering the volume of the thoracic cavity and the lungs, producing inspiration and expirations ,so  it is main muscle of respiration and also it s passage for main structure  between the chest and abdomen. </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9584" y="2276872"/>
            <a:ext cx="3744416"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ستطيل 4"/>
          <p:cNvSpPr/>
          <p:nvPr/>
        </p:nvSpPr>
        <p:spPr>
          <a:xfrm>
            <a:off x="33536" y="2276872"/>
            <a:ext cx="5690592" cy="3170099"/>
          </a:xfrm>
          <a:prstGeom prst="rect">
            <a:avLst/>
          </a:prstGeom>
        </p:spPr>
        <p:txBody>
          <a:bodyPr wrap="square">
            <a:spAutoFit/>
          </a:bodyPr>
          <a:lstStyle/>
          <a:p>
            <a:pPr algn="l" rtl="0"/>
            <a:r>
              <a:rPr lang="en-US" sz="2000" b="1" dirty="0"/>
              <a:t> It acts as the floor of the thoracic cavity and the roof of the abdominal cavity. The attachments of diaphragm can be divided into peripheral and central attachments. It has three peripheral attachments:</a:t>
            </a:r>
            <a:endParaRPr lang="en-US" dirty="0"/>
          </a:p>
          <a:p>
            <a:pPr algn="l" rtl="0"/>
            <a:r>
              <a:rPr lang="en-US" sz="2000" b="1" dirty="0"/>
              <a:t>1-Lumbar vertebrae and arcuate ligaments.</a:t>
            </a:r>
          </a:p>
          <a:p>
            <a:pPr algn="l" rtl="0"/>
            <a:r>
              <a:rPr lang="en-US" sz="2000" b="1" dirty="0"/>
              <a:t>2-Costal cartilages of ribs 7-10 (attach directly to ribs 11-12).</a:t>
            </a:r>
          </a:p>
          <a:p>
            <a:pPr algn="l" rtl="0"/>
            <a:r>
              <a:rPr lang="en-US" sz="2000" b="1" dirty="0"/>
              <a:t>3-Xiphoid process of the sternum.</a:t>
            </a:r>
          </a:p>
          <a:p>
            <a:pPr algn="l" rtl="0"/>
            <a:endParaRPr lang="en-US" sz="2000" dirty="0"/>
          </a:p>
        </p:txBody>
      </p:sp>
    </p:spTree>
    <p:extLst>
      <p:ext uri="{BB962C8B-B14F-4D97-AF65-F5344CB8AC3E}">
        <p14:creationId xmlns:p14="http://schemas.microsoft.com/office/powerpoint/2010/main" val="195469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206" y="20960"/>
            <a:ext cx="4572794"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0" y="20960"/>
            <a:ext cx="4788024" cy="3785652"/>
          </a:xfrm>
          <a:prstGeom prst="rect">
            <a:avLst/>
          </a:prstGeom>
        </p:spPr>
        <p:txBody>
          <a:bodyPr wrap="square">
            <a:spAutoFit/>
          </a:bodyPr>
          <a:lstStyle/>
          <a:p>
            <a:pPr algn="l" rtl="0"/>
            <a:r>
              <a:rPr lang="en-US" sz="2000" b="1" dirty="0">
                <a:solidFill>
                  <a:srgbClr val="FF0000"/>
                </a:solidFill>
              </a:rPr>
              <a:t>The anatomical regions of the abdomen</a:t>
            </a:r>
            <a:r>
              <a:rPr lang="en-US" dirty="0"/>
              <a:t>. </a:t>
            </a:r>
            <a:r>
              <a:rPr lang="en-US" sz="2000" b="1" dirty="0"/>
              <a:t>From superior to inferior, the abdomen is divided into nine regions: 1. Epigastric, 2. Umbilical, 3. </a:t>
            </a:r>
            <a:r>
              <a:rPr lang="en-US" sz="2000" b="1" dirty="0" err="1"/>
              <a:t>Hypogastric</a:t>
            </a:r>
            <a:r>
              <a:rPr lang="en-US" sz="2000" b="1" dirty="0"/>
              <a:t>,  4. Left hypochondriac,</a:t>
            </a:r>
          </a:p>
          <a:p>
            <a:pPr algn="l" rtl="0"/>
            <a:r>
              <a:rPr lang="en-US" sz="2000" b="1" dirty="0"/>
              <a:t>5. Right hypochondriac, 6. Left lumbar, 7. Right lumbar, 8. Left iliac, 9. Right iliac. The abdomen is also divided into four main regions or quadrants: 1. the left upper quadrant, 2. the right upper quadrant, 3. the left lower quadrant and, 4. the right lower quadrant</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2734" y="2914060"/>
            <a:ext cx="4249737" cy="3943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ستطيل 4"/>
          <p:cNvSpPr/>
          <p:nvPr/>
        </p:nvSpPr>
        <p:spPr>
          <a:xfrm>
            <a:off x="0" y="4005064"/>
            <a:ext cx="4788024" cy="2585323"/>
          </a:xfrm>
          <a:prstGeom prst="rect">
            <a:avLst/>
          </a:prstGeom>
        </p:spPr>
        <p:txBody>
          <a:bodyPr wrap="square">
            <a:spAutoFit/>
          </a:bodyPr>
          <a:lstStyle/>
          <a:p>
            <a:pPr algn="l" rtl="0"/>
            <a:r>
              <a:rPr lang="en-US" b="1" dirty="0"/>
              <a:t>It is important to know the anatomical regions and quadrants of the abdomen to correlate the pain to the organs contained in each area. For example, pain within the epigastric region should guide you to think about the stomach, liver, pancreas, duodenum, and adrenal glands. Pain in the suprapubic  region should guide you to think about the bladder, sigmoid colon, rectum, and uterus</a:t>
            </a:r>
          </a:p>
        </p:txBody>
      </p:sp>
    </p:spTree>
    <p:extLst>
      <p:ext uri="{BB962C8B-B14F-4D97-AF65-F5344CB8AC3E}">
        <p14:creationId xmlns:p14="http://schemas.microsoft.com/office/powerpoint/2010/main" val="876019947"/>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1332</TotalTime>
  <Words>1304</Words>
  <Application>Microsoft Office PowerPoint</Application>
  <PresentationFormat>ऑन स्क्रीन शो (4:3)</PresentationFormat>
  <Paragraphs>76</Paragraphs>
  <Slides>10</Slides>
  <Notes>4</Notes>
  <HiddenSlides>0</HiddenSlides>
  <MMClips>0</MMClips>
  <ScaleCrop>false</ScaleCrop>
  <HeadingPairs>
    <vt:vector size="6" baseType="variant">
      <vt:variant>
        <vt:lpstr>उपयोग किए गए फ़ॉन्ट</vt:lpstr>
      </vt:variant>
      <vt:variant>
        <vt:i4>2</vt:i4>
      </vt:variant>
      <vt:variant>
        <vt:lpstr>विषयवस्तु</vt:lpstr>
      </vt:variant>
      <vt:variant>
        <vt:i4>1</vt:i4>
      </vt:variant>
      <vt:variant>
        <vt:lpstr>स्लाइड शीर्षक</vt:lpstr>
      </vt:variant>
      <vt:variant>
        <vt:i4>10</vt:i4>
      </vt:variant>
    </vt:vector>
  </HeadingPairs>
  <TitlesOfParts>
    <vt:vector size="13" baseType="lpstr">
      <vt:lpstr>Arial</vt:lpstr>
      <vt:lpstr>Calibri</vt:lpstr>
      <vt:lpstr>نسق Office</vt:lpstr>
      <vt:lpstr>Head and Neck</vt:lpstr>
      <vt:lpstr>PowerPoint प्रस्तुति</vt:lpstr>
      <vt:lpstr>PowerPoint प्रस्तुति</vt:lpstr>
      <vt:lpstr>PowerPoint प्रस्तुति</vt:lpstr>
      <vt:lpstr>PowerPoint प्रस्तुति</vt:lpstr>
      <vt:lpstr>PowerPoint प्रस्तुति</vt:lpstr>
      <vt:lpstr>PowerPoint प्रस्तुति</vt:lpstr>
      <vt:lpstr>PowerPoint प्रस्तुति</vt:lpstr>
      <vt:lpstr>PowerPoint प्रस्तुति</vt:lpstr>
      <vt:lpstr>PowerPoint प्रस्तुति</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Surface  anatomy</dc:title>
  <dc:creator>Maher</dc:creator>
  <cp:lastModifiedBy>كريم حازم حازم</cp:lastModifiedBy>
  <cp:revision>162</cp:revision>
  <dcterms:created xsi:type="dcterms:W3CDTF">2023-12-29T20:13:38Z</dcterms:created>
  <dcterms:modified xsi:type="dcterms:W3CDTF">2025-03-23T20:56:36Z</dcterms:modified>
</cp:coreProperties>
</file>