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6429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94660"/>
  </p:normalViewPr>
  <p:slideViewPr>
    <p:cSldViewPr snapToGrid="0">
      <p:cViewPr varScale="1">
        <p:scale>
          <a:sx n="66" d="100"/>
          <a:sy n="66" d="100"/>
        </p:scale>
        <p:origin x="-90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7CF48-7F6B-4BE6-BFFA-2D03638EE536}"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20634-A0B5-4073-9AEB-930E2BA15916}" type="slidenum">
              <a:rPr lang="en-US" smtClean="0"/>
              <a:t>‹#›</a:t>
            </a:fld>
            <a:endParaRPr lang="en-US"/>
          </a:p>
        </p:txBody>
      </p:sp>
    </p:spTree>
    <p:extLst>
      <p:ext uri="{BB962C8B-B14F-4D97-AF65-F5344CB8AC3E}">
        <p14:creationId xmlns:p14="http://schemas.microsoft.com/office/powerpoint/2010/main" val="267281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20634-A0B5-4073-9AEB-930E2BA15916}" type="slidenum">
              <a:rPr lang="en-US" smtClean="0"/>
              <a:t>7</a:t>
            </a:fld>
            <a:endParaRPr lang="en-US"/>
          </a:p>
        </p:txBody>
      </p:sp>
    </p:spTree>
    <p:extLst>
      <p:ext uri="{BB962C8B-B14F-4D97-AF65-F5344CB8AC3E}">
        <p14:creationId xmlns:p14="http://schemas.microsoft.com/office/powerpoint/2010/main" val="339258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B20634-A0B5-4073-9AEB-930E2BA15916}" type="slidenum">
              <a:rPr lang="en-US" smtClean="0"/>
              <a:t>8</a:t>
            </a:fld>
            <a:endParaRPr lang="en-US"/>
          </a:p>
        </p:txBody>
      </p:sp>
    </p:spTree>
    <p:extLst>
      <p:ext uri="{BB962C8B-B14F-4D97-AF65-F5344CB8AC3E}">
        <p14:creationId xmlns:p14="http://schemas.microsoft.com/office/powerpoint/2010/main" val="1199002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69E137-BCD2-AF0E-AC65-DF5240B893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00B45CB-906A-74BC-497C-82907334A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E25664C-3D02-EA46-61BC-8C3269988061}"/>
              </a:ext>
            </a:extLst>
          </p:cNvPr>
          <p:cNvSpPr>
            <a:spLocks noGrp="1"/>
          </p:cNvSpPr>
          <p:nvPr>
            <p:ph type="dt" sz="half" idx="10"/>
          </p:nvPr>
        </p:nvSpPr>
        <p:spPr/>
        <p:txBody>
          <a:bodyPr/>
          <a:lstStyle/>
          <a:p>
            <a:fld id="{6028900A-1D08-4BC0-8F72-7A3F75B2AF3A}" type="datetimeFigureOut">
              <a:rPr lang="en-US" smtClean="0"/>
              <a:t>4/24/2025</a:t>
            </a:fld>
            <a:endParaRPr lang="en-US"/>
          </a:p>
        </p:txBody>
      </p:sp>
      <p:sp>
        <p:nvSpPr>
          <p:cNvPr id="5" name="Footer Placeholder 4">
            <a:extLst>
              <a:ext uri="{FF2B5EF4-FFF2-40B4-BE49-F238E27FC236}">
                <a16:creationId xmlns:a16="http://schemas.microsoft.com/office/drawing/2014/main" xmlns="" id="{A88EA5E1-2A33-3AFF-E64E-048551DA1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684AFE-256D-A3DB-72D2-E748F2B03B89}"/>
              </a:ext>
            </a:extLst>
          </p:cNvPr>
          <p:cNvSpPr>
            <a:spLocks noGrp="1"/>
          </p:cNvSpPr>
          <p:nvPr>
            <p:ph type="sldNum" sz="quarter" idx="12"/>
          </p:nvPr>
        </p:nvSpPr>
        <p:spPr/>
        <p:txBody>
          <a:bodyPr/>
          <a:lstStyle/>
          <a:p>
            <a:fld id="{BF74D2F6-205E-4FE5-B1B3-CDFA1CCCFB16}" type="slidenum">
              <a:rPr lang="en-US" smtClean="0"/>
              <a:t>‹#›</a:t>
            </a:fld>
            <a:endParaRPr lang="en-US"/>
          </a:p>
        </p:txBody>
      </p:sp>
    </p:spTree>
    <p:extLst>
      <p:ext uri="{BB962C8B-B14F-4D97-AF65-F5344CB8AC3E}">
        <p14:creationId xmlns:p14="http://schemas.microsoft.com/office/powerpoint/2010/main" val="114311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E50B84-0D30-DDE5-C192-B4F38CC1F0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7E7BF7F-3E87-7A3A-7236-CECBFD09B4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CCE5A8-A977-593C-6670-1768CFF7B902}"/>
              </a:ext>
            </a:extLst>
          </p:cNvPr>
          <p:cNvSpPr>
            <a:spLocks noGrp="1"/>
          </p:cNvSpPr>
          <p:nvPr>
            <p:ph type="dt" sz="half" idx="10"/>
          </p:nvPr>
        </p:nvSpPr>
        <p:spPr/>
        <p:txBody>
          <a:bodyPr/>
          <a:lstStyle/>
          <a:p>
            <a:fld id="{6028900A-1D08-4BC0-8F72-7A3F75B2AF3A}" type="datetimeFigureOut">
              <a:rPr lang="en-US" smtClean="0"/>
              <a:t>4/24/2025</a:t>
            </a:fld>
            <a:endParaRPr lang="en-US"/>
          </a:p>
        </p:txBody>
      </p:sp>
      <p:sp>
        <p:nvSpPr>
          <p:cNvPr id="5" name="Footer Placeholder 4">
            <a:extLst>
              <a:ext uri="{FF2B5EF4-FFF2-40B4-BE49-F238E27FC236}">
                <a16:creationId xmlns:a16="http://schemas.microsoft.com/office/drawing/2014/main" xmlns="" id="{5B9F5B1B-2CCD-3495-49B9-923A04DC8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A5141D1-E4E8-DB67-97AC-9B3CB62FDA9D}"/>
              </a:ext>
            </a:extLst>
          </p:cNvPr>
          <p:cNvSpPr>
            <a:spLocks noGrp="1"/>
          </p:cNvSpPr>
          <p:nvPr>
            <p:ph type="sldNum" sz="quarter" idx="12"/>
          </p:nvPr>
        </p:nvSpPr>
        <p:spPr/>
        <p:txBody>
          <a:bodyPr/>
          <a:lstStyle/>
          <a:p>
            <a:fld id="{BF74D2F6-205E-4FE5-B1B3-CDFA1CCCFB16}" type="slidenum">
              <a:rPr lang="en-US" smtClean="0"/>
              <a:t>‹#›</a:t>
            </a:fld>
            <a:endParaRPr lang="en-US"/>
          </a:p>
        </p:txBody>
      </p:sp>
    </p:spTree>
    <p:extLst>
      <p:ext uri="{BB962C8B-B14F-4D97-AF65-F5344CB8AC3E}">
        <p14:creationId xmlns:p14="http://schemas.microsoft.com/office/powerpoint/2010/main" val="405074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2D4B97-B8BC-2D59-AA43-9FBE3CC751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5B1AFE7-BE83-BD08-7E55-452B1A4524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7341DD-AA56-8CAB-2DDC-343354AB0EB5}"/>
              </a:ext>
            </a:extLst>
          </p:cNvPr>
          <p:cNvSpPr>
            <a:spLocks noGrp="1"/>
          </p:cNvSpPr>
          <p:nvPr>
            <p:ph type="dt" sz="half" idx="10"/>
          </p:nvPr>
        </p:nvSpPr>
        <p:spPr/>
        <p:txBody>
          <a:bodyPr/>
          <a:lstStyle/>
          <a:p>
            <a:fld id="{6028900A-1D08-4BC0-8F72-7A3F75B2AF3A}" type="datetimeFigureOut">
              <a:rPr lang="en-US" smtClean="0"/>
              <a:t>4/24/2025</a:t>
            </a:fld>
            <a:endParaRPr lang="en-US"/>
          </a:p>
        </p:txBody>
      </p:sp>
      <p:sp>
        <p:nvSpPr>
          <p:cNvPr id="5" name="Footer Placeholder 4">
            <a:extLst>
              <a:ext uri="{FF2B5EF4-FFF2-40B4-BE49-F238E27FC236}">
                <a16:creationId xmlns:a16="http://schemas.microsoft.com/office/drawing/2014/main" xmlns="" id="{3BD44B96-5A75-2434-5745-720885E0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722879-3F3B-1107-B2D7-33E879FDD8DB}"/>
              </a:ext>
            </a:extLst>
          </p:cNvPr>
          <p:cNvSpPr>
            <a:spLocks noGrp="1"/>
          </p:cNvSpPr>
          <p:nvPr>
            <p:ph type="sldNum" sz="quarter" idx="12"/>
          </p:nvPr>
        </p:nvSpPr>
        <p:spPr/>
        <p:txBody>
          <a:bodyPr/>
          <a:lstStyle/>
          <a:p>
            <a:fld id="{BF74D2F6-205E-4FE5-B1B3-CDFA1CCCFB16}" type="slidenum">
              <a:rPr lang="en-US" smtClean="0"/>
              <a:t>‹#›</a:t>
            </a:fld>
            <a:endParaRPr lang="en-US"/>
          </a:p>
        </p:txBody>
      </p:sp>
    </p:spTree>
    <p:extLst>
      <p:ext uri="{BB962C8B-B14F-4D97-AF65-F5344CB8AC3E}">
        <p14:creationId xmlns:p14="http://schemas.microsoft.com/office/powerpoint/2010/main" val="305977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59FE5-A693-7ED3-E5EF-C73347E21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0C85F5E-4EB1-7A5F-90ED-04522EE08A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5598E04-4051-0811-FB05-A24B82A5C169}"/>
              </a:ext>
            </a:extLst>
          </p:cNvPr>
          <p:cNvSpPr>
            <a:spLocks noGrp="1"/>
          </p:cNvSpPr>
          <p:nvPr>
            <p:ph type="dt" sz="half" idx="10"/>
          </p:nvPr>
        </p:nvSpPr>
        <p:spPr/>
        <p:txBody>
          <a:bodyPr/>
          <a:lstStyle/>
          <a:p>
            <a:fld id="{6028900A-1D08-4BC0-8F72-7A3F75B2AF3A}" type="datetimeFigureOut">
              <a:rPr lang="en-US" smtClean="0"/>
              <a:t>4/24/2025</a:t>
            </a:fld>
            <a:endParaRPr lang="en-US"/>
          </a:p>
        </p:txBody>
      </p:sp>
      <p:sp>
        <p:nvSpPr>
          <p:cNvPr id="5" name="Footer Placeholder 4">
            <a:extLst>
              <a:ext uri="{FF2B5EF4-FFF2-40B4-BE49-F238E27FC236}">
                <a16:creationId xmlns:a16="http://schemas.microsoft.com/office/drawing/2014/main" xmlns="" id="{592BC569-3AF7-B4C6-640A-7F042D62F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15FF36-C7C2-DCA3-1205-8D8ACA8AA314}"/>
              </a:ext>
            </a:extLst>
          </p:cNvPr>
          <p:cNvSpPr>
            <a:spLocks noGrp="1"/>
          </p:cNvSpPr>
          <p:nvPr>
            <p:ph type="sldNum" sz="quarter" idx="12"/>
          </p:nvPr>
        </p:nvSpPr>
        <p:spPr/>
        <p:txBody>
          <a:bodyPr/>
          <a:lstStyle/>
          <a:p>
            <a:fld id="{BF74D2F6-205E-4FE5-B1B3-CDFA1CCCFB16}" type="slidenum">
              <a:rPr lang="en-US" smtClean="0"/>
              <a:t>‹#›</a:t>
            </a:fld>
            <a:endParaRPr lang="en-US"/>
          </a:p>
        </p:txBody>
      </p:sp>
    </p:spTree>
    <p:extLst>
      <p:ext uri="{BB962C8B-B14F-4D97-AF65-F5344CB8AC3E}">
        <p14:creationId xmlns:p14="http://schemas.microsoft.com/office/powerpoint/2010/main" val="237303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BAF34-F523-B6AA-8C5A-997D2FC647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3BC51E8-C578-F9CD-7ED8-208BA1CF9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4DAEBFB-648D-AC60-02C8-386D34C038C5}"/>
              </a:ext>
            </a:extLst>
          </p:cNvPr>
          <p:cNvSpPr>
            <a:spLocks noGrp="1"/>
          </p:cNvSpPr>
          <p:nvPr>
            <p:ph type="dt" sz="half" idx="10"/>
          </p:nvPr>
        </p:nvSpPr>
        <p:spPr/>
        <p:txBody>
          <a:bodyPr/>
          <a:lstStyle/>
          <a:p>
            <a:fld id="{6028900A-1D08-4BC0-8F72-7A3F75B2AF3A}" type="datetimeFigureOut">
              <a:rPr lang="en-US" smtClean="0"/>
              <a:t>4/24/2025</a:t>
            </a:fld>
            <a:endParaRPr lang="en-US"/>
          </a:p>
        </p:txBody>
      </p:sp>
      <p:sp>
        <p:nvSpPr>
          <p:cNvPr id="5" name="Footer Placeholder 4">
            <a:extLst>
              <a:ext uri="{FF2B5EF4-FFF2-40B4-BE49-F238E27FC236}">
                <a16:creationId xmlns:a16="http://schemas.microsoft.com/office/drawing/2014/main" xmlns="" id="{D1DC793A-74CE-E1D0-B573-1E9B90481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04F5816-BF34-89B1-014F-3A7C19B3AFCC}"/>
              </a:ext>
            </a:extLst>
          </p:cNvPr>
          <p:cNvSpPr>
            <a:spLocks noGrp="1"/>
          </p:cNvSpPr>
          <p:nvPr>
            <p:ph type="sldNum" sz="quarter" idx="12"/>
          </p:nvPr>
        </p:nvSpPr>
        <p:spPr/>
        <p:txBody>
          <a:bodyPr/>
          <a:lstStyle/>
          <a:p>
            <a:fld id="{BF74D2F6-205E-4FE5-B1B3-CDFA1CCCFB16}" type="slidenum">
              <a:rPr lang="en-US" smtClean="0"/>
              <a:t>‹#›</a:t>
            </a:fld>
            <a:endParaRPr lang="en-US"/>
          </a:p>
        </p:txBody>
      </p:sp>
    </p:spTree>
    <p:extLst>
      <p:ext uri="{BB962C8B-B14F-4D97-AF65-F5344CB8AC3E}">
        <p14:creationId xmlns:p14="http://schemas.microsoft.com/office/powerpoint/2010/main" val="100436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11556-4D64-BA01-9A45-6BCF824DBC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01923AC-B37E-E7BC-B999-8557C0E311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17F0C32-1FB3-E622-99CE-0ADAE87DA9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760892B-0B88-D5B1-C4F5-F1902763F540}"/>
              </a:ext>
            </a:extLst>
          </p:cNvPr>
          <p:cNvSpPr>
            <a:spLocks noGrp="1"/>
          </p:cNvSpPr>
          <p:nvPr>
            <p:ph type="dt" sz="half" idx="10"/>
          </p:nvPr>
        </p:nvSpPr>
        <p:spPr/>
        <p:txBody>
          <a:bodyPr/>
          <a:lstStyle/>
          <a:p>
            <a:fld id="{6028900A-1D08-4BC0-8F72-7A3F75B2AF3A}" type="datetimeFigureOut">
              <a:rPr lang="en-US" smtClean="0"/>
              <a:t>4/24/2025</a:t>
            </a:fld>
            <a:endParaRPr lang="en-US"/>
          </a:p>
        </p:txBody>
      </p:sp>
      <p:sp>
        <p:nvSpPr>
          <p:cNvPr id="6" name="Footer Placeholder 5">
            <a:extLst>
              <a:ext uri="{FF2B5EF4-FFF2-40B4-BE49-F238E27FC236}">
                <a16:creationId xmlns:a16="http://schemas.microsoft.com/office/drawing/2014/main" xmlns="" id="{9B2F7D41-91CD-4242-1FE7-02DB2ED9EC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1333325-B665-7DB7-F8A9-EEDE5D8BFCBD}"/>
              </a:ext>
            </a:extLst>
          </p:cNvPr>
          <p:cNvSpPr>
            <a:spLocks noGrp="1"/>
          </p:cNvSpPr>
          <p:nvPr>
            <p:ph type="sldNum" sz="quarter" idx="12"/>
          </p:nvPr>
        </p:nvSpPr>
        <p:spPr/>
        <p:txBody>
          <a:bodyPr/>
          <a:lstStyle/>
          <a:p>
            <a:fld id="{BF74D2F6-205E-4FE5-B1B3-CDFA1CCCFB16}" type="slidenum">
              <a:rPr lang="en-US" smtClean="0"/>
              <a:t>‹#›</a:t>
            </a:fld>
            <a:endParaRPr lang="en-US"/>
          </a:p>
        </p:txBody>
      </p:sp>
    </p:spTree>
    <p:extLst>
      <p:ext uri="{BB962C8B-B14F-4D97-AF65-F5344CB8AC3E}">
        <p14:creationId xmlns:p14="http://schemas.microsoft.com/office/powerpoint/2010/main" val="285168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8A3A0D-BF3F-C275-0A06-335350FC5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11B3AA8-2745-7423-693C-572996F549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77241EF-D6AA-A329-A27D-BF8E9A001E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42DBA5C-063B-9B95-FDAA-BF3BF33DEE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0F06605-6688-42F7-A2E8-F31DF9279C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5B0C92-E065-8F28-D4E5-23DE997FCCA2}"/>
              </a:ext>
            </a:extLst>
          </p:cNvPr>
          <p:cNvSpPr>
            <a:spLocks noGrp="1"/>
          </p:cNvSpPr>
          <p:nvPr>
            <p:ph type="dt" sz="half" idx="10"/>
          </p:nvPr>
        </p:nvSpPr>
        <p:spPr/>
        <p:txBody>
          <a:bodyPr/>
          <a:lstStyle/>
          <a:p>
            <a:fld id="{6028900A-1D08-4BC0-8F72-7A3F75B2AF3A}" type="datetimeFigureOut">
              <a:rPr lang="en-US" smtClean="0"/>
              <a:t>4/24/2025</a:t>
            </a:fld>
            <a:endParaRPr lang="en-US"/>
          </a:p>
        </p:txBody>
      </p:sp>
      <p:sp>
        <p:nvSpPr>
          <p:cNvPr id="8" name="Footer Placeholder 7">
            <a:extLst>
              <a:ext uri="{FF2B5EF4-FFF2-40B4-BE49-F238E27FC236}">
                <a16:creationId xmlns:a16="http://schemas.microsoft.com/office/drawing/2014/main" xmlns="" id="{9994B0C6-DC8E-2D3D-10BE-7A443A2258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FF6CD9D-512E-B460-3152-CA479BFE4849}"/>
              </a:ext>
            </a:extLst>
          </p:cNvPr>
          <p:cNvSpPr>
            <a:spLocks noGrp="1"/>
          </p:cNvSpPr>
          <p:nvPr>
            <p:ph type="sldNum" sz="quarter" idx="12"/>
          </p:nvPr>
        </p:nvSpPr>
        <p:spPr/>
        <p:txBody>
          <a:bodyPr/>
          <a:lstStyle/>
          <a:p>
            <a:fld id="{BF74D2F6-205E-4FE5-B1B3-CDFA1CCCFB16}" type="slidenum">
              <a:rPr lang="en-US" smtClean="0"/>
              <a:t>‹#›</a:t>
            </a:fld>
            <a:endParaRPr lang="en-US"/>
          </a:p>
        </p:txBody>
      </p:sp>
    </p:spTree>
    <p:extLst>
      <p:ext uri="{BB962C8B-B14F-4D97-AF65-F5344CB8AC3E}">
        <p14:creationId xmlns:p14="http://schemas.microsoft.com/office/powerpoint/2010/main" val="405656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229C7-9750-3E38-076E-A5D5079E9D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130E11D-A5FE-5247-2515-045EA8AC973F}"/>
              </a:ext>
            </a:extLst>
          </p:cNvPr>
          <p:cNvSpPr>
            <a:spLocks noGrp="1"/>
          </p:cNvSpPr>
          <p:nvPr>
            <p:ph type="dt" sz="half" idx="10"/>
          </p:nvPr>
        </p:nvSpPr>
        <p:spPr/>
        <p:txBody>
          <a:bodyPr/>
          <a:lstStyle/>
          <a:p>
            <a:fld id="{6028900A-1D08-4BC0-8F72-7A3F75B2AF3A}" type="datetimeFigureOut">
              <a:rPr lang="en-US" smtClean="0"/>
              <a:t>4/24/2025</a:t>
            </a:fld>
            <a:endParaRPr lang="en-US"/>
          </a:p>
        </p:txBody>
      </p:sp>
      <p:sp>
        <p:nvSpPr>
          <p:cNvPr id="4" name="Footer Placeholder 3">
            <a:extLst>
              <a:ext uri="{FF2B5EF4-FFF2-40B4-BE49-F238E27FC236}">
                <a16:creationId xmlns:a16="http://schemas.microsoft.com/office/drawing/2014/main" xmlns="" id="{BBD80BCA-FA6F-7950-DA88-CC142928DF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CD56E4F-89B3-58F2-0ED3-0BF713976B91}"/>
              </a:ext>
            </a:extLst>
          </p:cNvPr>
          <p:cNvSpPr>
            <a:spLocks noGrp="1"/>
          </p:cNvSpPr>
          <p:nvPr>
            <p:ph type="sldNum" sz="quarter" idx="12"/>
          </p:nvPr>
        </p:nvSpPr>
        <p:spPr/>
        <p:txBody>
          <a:bodyPr/>
          <a:lstStyle/>
          <a:p>
            <a:fld id="{BF74D2F6-205E-4FE5-B1B3-CDFA1CCCFB16}" type="slidenum">
              <a:rPr lang="en-US" smtClean="0"/>
              <a:t>‹#›</a:t>
            </a:fld>
            <a:endParaRPr lang="en-US"/>
          </a:p>
        </p:txBody>
      </p:sp>
    </p:spTree>
    <p:extLst>
      <p:ext uri="{BB962C8B-B14F-4D97-AF65-F5344CB8AC3E}">
        <p14:creationId xmlns:p14="http://schemas.microsoft.com/office/powerpoint/2010/main" val="225669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79941DA-3B4F-0F58-7B4A-FD04D1DC3DBD}"/>
              </a:ext>
            </a:extLst>
          </p:cNvPr>
          <p:cNvSpPr>
            <a:spLocks noGrp="1"/>
          </p:cNvSpPr>
          <p:nvPr>
            <p:ph type="dt" sz="half" idx="10"/>
          </p:nvPr>
        </p:nvSpPr>
        <p:spPr/>
        <p:txBody>
          <a:bodyPr/>
          <a:lstStyle/>
          <a:p>
            <a:fld id="{6028900A-1D08-4BC0-8F72-7A3F75B2AF3A}" type="datetimeFigureOut">
              <a:rPr lang="en-US" smtClean="0"/>
              <a:t>4/24/2025</a:t>
            </a:fld>
            <a:endParaRPr lang="en-US"/>
          </a:p>
        </p:txBody>
      </p:sp>
      <p:sp>
        <p:nvSpPr>
          <p:cNvPr id="3" name="Footer Placeholder 2">
            <a:extLst>
              <a:ext uri="{FF2B5EF4-FFF2-40B4-BE49-F238E27FC236}">
                <a16:creationId xmlns:a16="http://schemas.microsoft.com/office/drawing/2014/main" xmlns="" id="{C0319446-C05F-9113-9B6D-0985B83550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A47E59B-F7F7-FC38-95BB-552D8EFF95AD}"/>
              </a:ext>
            </a:extLst>
          </p:cNvPr>
          <p:cNvSpPr>
            <a:spLocks noGrp="1"/>
          </p:cNvSpPr>
          <p:nvPr>
            <p:ph type="sldNum" sz="quarter" idx="12"/>
          </p:nvPr>
        </p:nvSpPr>
        <p:spPr/>
        <p:txBody>
          <a:bodyPr/>
          <a:lstStyle/>
          <a:p>
            <a:fld id="{BF74D2F6-205E-4FE5-B1B3-CDFA1CCCFB16}" type="slidenum">
              <a:rPr lang="en-US" smtClean="0"/>
              <a:t>‹#›</a:t>
            </a:fld>
            <a:endParaRPr lang="en-US"/>
          </a:p>
        </p:txBody>
      </p:sp>
    </p:spTree>
    <p:extLst>
      <p:ext uri="{BB962C8B-B14F-4D97-AF65-F5344CB8AC3E}">
        <p14:creationId xmlns:p14="http://schemas.microsoft.com/office/powerpoint/2010/main" val="225572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2E9C79-DB85-B542-3E7D-86A71CA0EE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124047F-DBAF-205A-F36E-48F0F71709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321E9E1-3E81-ECD6-9112-69DA5321EC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734AB2C-555B-9E4F-4288-39624E125611}"/>
              </a:ext>
            </a:extLst>
          </p:cNvPr>
          <p:cNvSpPr>
            <a:spLocks noGrp="1"/>
          </p:cNvSpPr>
          <p:nvPr>
            <p:ph type="dt" sz="half" idx="10"/>
          </p:nvPr>
        </p:nvSpPr>
        <p:spPr/>
        <p:txBody>
          <a:bodyPr/>
          <a:lstStyle/>
          <a:p>
            <a:fld id="{6028900A-1D08-4BC0-8F72-7A3F75B2AF3A}" type="datetimeFigureOut">
              <a:rPr lang="en-US" smtClean="0"/>
              <a:t>4/24/2025</a:t>
            </a:fld>
            <a:endParaRPr lang="en-US"/>
          </a:p>
        </p:txBody>
      </p:sp>
      <p:sp>
        <p:nvSpPr>
          <p:cNvPr id="6" name="Footer Placeholder 5">
            <a:extLst>
              <a:ext uri="{FF2B5EF4-FFF2-40B4-BE49-F238E27FC236}">
                <a16:creationId xmlns:a16="http://schemas.microsoft.com/office/drawing/2014/main" xmlns="" id="{C69F5088-6BFF-1859-B1A6-1FF1472F8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708BBD9-48A4-6336-CFFC-BC35F4C1DD51}"/>
              </a:ext>
            </a:extLst>
          </p:cNvPr>
          <p:cNvSpPr>
            <a:spLocks noGrp="1"/>
          </p:cNvSpPr>
          <p:nvPr>
            <p:ph type="sldNum" sz="quarter" idx="12"/>
          </p:nvPr>
        </p:nvSpPr>
        <p:spPr/>
        <p:txBody>
          <a:bodyPr/>
          <a:lstStyle/>
          <a:p>
            <a:fld id="{BF74D2F6-205E-4FE5-B1B3-CDFA1CCCFB16}" type="slidenum">
              <a:rPr lang="en-US" smtClean="0"/>
              <a:t>‹#›</a:t>
            </a:fld>
            <a:endParaRPr lang="en-US"/>
          </a:p>
        </p:txBody>
      </p:sp>
    </p:spTree>
    <p:extLst>
      <p:ext uri="{BB962C8B-B14F-4D97-AF65-F5344CB8AC3E}">
        <p14:creationId xmlns:p14="http://schemas.microsoft.com/office/powerpoint/2010/main" val="424184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AADB5E-1A4D-6675-93C1-EA87B0914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ED027E9-54C7-9A7D-1964-6624736C86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33D0886-FE32-9AD4-DE84-354870EE1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3B11272-F07C-6311-D0D8-4027315EB844}"/>
              </a:ext>
            </a:extLst>
          </p:cNvPr>
          <p:cNvSpPr>
            <a:spLocks noGrp="1"/>
          </p:cNvSpPr>
          <p:nvPr>
            <p:ph type="dt" sz="half" idx="10"/>
          </p:nvPr>
        </p:nvSpPr>
        <p:spPr/>
        <p:txBody>
          <a:bodyPr/>
          <a:lstStyle/>
          <a:p>
            <a:fld id="{6028900A-1D08-4BC0-8F72-7A3F75B2AF3A}" type="datetimeFigureOut">
              <a:rPr lang="en-US" smtClean="0"/>
              <a:t>4/24/2025</a:t>
            </a:fld>
            <a:endParaRPr lang="en-US"/>
          </a:p>
        </p:txBody>
      </p:sp>
      <p:sp>
        <p:nvSpPr>
          <p:cNvPr id="6" name="Footer Placeholder 5">
            <a:extLst>
              <a:ext uri="{FF2B5EF4-FFF2-40B4-BE49-F238E27FC236}">
                <a16:creationId xmlns:a16="http://schemas.microsoft.com/office/drawing/2014/main" xmlns="" id="{E6583D05-EB1A-B6DF-5A67-DDCF5AA89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F796A2-3E91-6BCF-9F9D-8EDC20B27F3F}"/>
              </a:ext>
            </a:extLst>
          </p:cNvPr>
          <p:cNvSpPr>
            <a:spLocks noGrp="1"/>
          </p:cNvSpPr>
          <p:nvPr>
            <p:ph type="sldNum" sz="quarter" idx="12"/>
          </p:nvPr>
        </p:nvSpPr>
        <p:spPr/>
        <p:txBody>
          <a:bodyPr/>
          <a:lstStyle/>
          <a:p>
            <a:fld id="{BF74D2F6-205E-4FE5-B1B3-CDFA1CCCFB16}" type="slidenum">
              <a:rPr lang="en-US" smtClean="0"/>
              <a:t>‹#›</a:t>
            </a:fld>
            <a:endParaRPr lang="en-US"/>
          </a:p>
        </p:txBody>
      </p:sp>
    </p:spTree>
    <p:extLst>
      <p:ext uri="{BB962C8B-B14F-4D97-AF65-F5344CB8AC3E}">
        <p14:creationId xmlns:p14="http://schemas.microsoft.com/office/powerpoint/2010/main" val="138212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68CF13C-C7A1-C530-ECED-84BDB7333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D8B3BB3-0E36-4E7D-6F63-D92CF21F5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BDC808-3E8A-92EC-A8E9-813848F06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8900A-1D08-4BC0-8F72-7A3F75B2AF3A}" type="datetimeFigureOut">
              <a:rPr lang="en-US" smtClean="0"/>
              <a:t>4/24/2025</a:t>
            </a:fld>
            <a:endParaRPr lang="en-US"/>
          </a:p>
        </p:txBody>
      </p:sp>
      <p:sp>
        <p:nvSpPr>
          <p:cNvPr id="5" name="Footer Placeholder 4">
            <a:extLst>
              <a:ext uri="{FF2B5EF4-FFF2-40B4-BE49-F238E27FC236}">
                <a16:creationId xmlns:a16="http://schemas.microsoft.com/office/drawing/2014/main" xmlns="" id="{3559699F-9DC7-728C-1E0E-765D63344E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ED8BF0A-8B57-1C40-8368-FA1117523D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4D2F6-205E-4FE5-B1B3-CDFA1CCCFB16}" type="slidenum">
              <a:rPr lang="en-US" smtClean="0"/>
              <a:t>‹#›</a:t>
            </a:fld>
            <a:endParaRPr lang="en-US"/>
          </a:p>
        </p:txBody>
      </p:sp>
    </p:spTree>
    <p:extLst>
      <p:ext uri="{BB962C8B-B14F-4D97-AF65-F5344CB8AC3E}">
        <p14:creationId xmlns:p14="http://schemas.microsoft.com/office/powerpoint/2010/main" val="397738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4C0B5-050C-7F3D-1722-6C239487D21C}"/>
              </a:ext>
            </a:extLst>
          </p:cNvPr>
          <p:cNvSpPr>
            <a:spLocks noGrp="1"/>
          </p:cNvSpPr>
          <p:nvPr>
            <p:ph type="ctrTitle"/>
          </p:nvPr>
        </p:nvSpPr>
        <p:spPr>
          <a:xfrm>
            <a:off x="226141" y="178466"/>
            <a:ext cx="11793793" cy="1623939"/>
          </a:xfrm>
        </p:spPr>
        <p:txBody>
          <a:bodyPr>
            <a:normAutofit/>
          </a:bodyPr>
          <a:lstStyle/>
          <a:p>
            <a:r>
              <a:rPr lang="en-US" sz="2400" dirty="0">
                <a:latin typeface="Times New Roman" panose="02020603050405020304" pitchFamily="18" charset="0"/>
                <a:cs typeface="Times New Roman" panose="02020603050405020304" pitchFamily="18" charset="0"/>
              </a:rPr>
              <a:t> Kidney Dialysis Technique Department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Prof. Dr. Younis A. </a:t>
            </a:r>
            <a:r>
              <a:rPr lang="en-US" sz="2400" dirty="0" err="1">
                <a:latin typeface="Times New Roman" panose="02020603050405020304" pitchFamily="18" charset="0"/>
                <a:cs typeface="Times New Roman" panose="02020603050405020304" pitchFamily="18" charset="0"/>
              </a:rPr>
              <a:t>Alkhafaji</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Biology Lecture 2  - 2nd course</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37E579EB-95EA-CA1C-C7EE-99F7B637E66B}"/>
              </a:ext>
            </a:extLst>
          </p:cNvPr>
          <p:cNvSpPr>
            <a:spLocks noGrp="1"/>
          </p:cNvSpPr>
          <p:nvPr>
            <p:ph type="subTitle" idx="1"/>
          </p:nvPr>
        </p:nvSpPr>
        <p:spPr>
          <a:xfrm>
            <a:off x="201559" y="2346114"/>
            <a:ext cx="11739718" cy="4777322"/>
          </a:xfrm>
        </p:spPr>
        <p:txBody>
          <a:bodyPr>
            <a:normAutofit lnSpcReduction="10000"/>
          </a:bodyPr>
          <a:lstStyle/>
          <a:p>
            <a:pPr algn="l"/>
            <a:r>
              <a:rPr lang="en-US" b="1" dirty="0">
                <a:solidFill>
                  <a:srgbClr val="FF0000"/>
                </a:solidFill>
                <a:latin typeface="Times New Roman" panose="02020603050405020304" pitchFamily="18" charset="0"/>
                <a:cs typeface="Times New Roman" panose="02020603050405020304" pitchFamily="18" charset="0"/>
              </a:rPr>
              <a:t>Cell organelles</a:t>
            </a:r>
          </a:p>
          <a:p>
            <a:pPr marL="342900" indent="-342900" algn="l">
              <a:buFontTx/>
              <a:buChar char="-"/>
            </a:pPr>
            <a:r>
              <a:rPr lang="en-US" b="1" dirty="0">
                <a:solidFill>
                  <a:schemeClr val="tx1">
                    <a:lumMod val="95000"/>
                    <a:lumOff val="5000"/>
                  </a:schemeClr>
                </a:solidFill>
                <a:latin typeface="Times New Roman" panose="02020603050405020304" pitchFamily="18" charset="0"/>
                <a:cs typeface="Times New Roman" panose="02020603050405020304" pitchFamily="18" charset="0"/>
              </a:rPr>
              <a:t>cell is the fundamental structural and functional unit of all living organisms.</a:t>
            </a:r>
          </a:p>
          <a:p>
            <a:pPr algn="l"/>
            <a:r>
              <a:rPr lang="en-US" b="1" dirty="0">
                <a:solidFill>
                  <a:schemeClr val="tx1">
                    <a:lumMod val="95000"/>
                    <a:lumOff val="5000"/>
                  </a:schemeClr>
                </a:solidFill>
                <a:latin typeface="Times New Roman" panose="02020603050405020304" pitchFamily="18" charset="0"/>
                <a:cs typeface="Times New Roman" panose="02020603050405020304" pitchFamily="18" charset="0"/>
              </a:rPr>
              <a:t>- The cells of the human have an outer membrane as the delimiting structure of the cell. - -  Inside each cell is a dense membrane bound structure called nucleus. This</a:t>
            </a:r>
          </a:p>
          <a:p>
            <a:pPr algn="l"/>
            <a:r>
              <a:rPr lang="en-US" b="1" dirty="0">
                <a:solidFill>
                  <a:schemeClr val="tx1">
                    <a:lumMod val="95000"/>
                    <a:lumOff val="5000"/>
                  </a:schemeClr>
                </a:solidFill>
                <a:latin typeface="Times New Roman" panose="02020603050405020304" pitchFamily="18" charset="0"/>
                <a:cs typeface="Times New Roman" panose="02020603050405020304" pitchFamily="18" charset="0"/>
              </a:rPr>
              <a:t> nucleus contains the chromosomes which in turn contain the genetic material, DNA. </a:t>
            </a:r>
          </a:p>
          <a:p>
            <a:pPr algn="l"/>
            <a:r>
              <a:rPr lang="en-US" b="1" dirty="0">
                <a:solidFill>
                  <a:schemeClr val="tx1">
                    <a:lumMod val="95000"/>
                    <a:lumOff val="5000"/>
                  </a:schemeClr>
                </a:solidFill>
                <a:latin typeface="Times New Roman" panose="02020603050405020304" pitchFamily="18" charset="0"/>
                <a:cs typeface="Times New Roman" panose="02020603050405020304" pitchFamily="18" charset="0"/>
              </a:rPr>
              <a:t>-Cells that have membrane bound nuclei are called </a:t>
            </a:r>
            <a:r>
              <a:rPr lang="en-US" b="1" dirty="0">
                <a:solidFill>
                  <a:srgbClr val="FF0000"/>
                </a:solidFill>
                <a:latin typeface="Times New Roman" panose="02020603050405020304" pitchFamily="18" charset="0"/>
                <a:cs typeface="Times New Roman" panose="02020603050405020304" pitchFamily="18" charset="0"/>
              </a:rPr>
              <a:t>eukaryotic</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whereas cells that lack a membrane bound nucleus are </a:t>
            </a:r>
            <a:r>
              <a:rPr lang="en-US" b="1" dirty="0">
                <a:solidFill>
                  <a:srgbClr val="FF0000"/>
                </a:solidFill>
                <a:latin typeface="Times New Roman" panose="02020603050405020304" pitchFamily="18" charset="0"/>
                <a:cs typeface="Times New Roman" panose="02020603050405020304" pitchFamily="18" charset="0"/>
              </a:rPr>
              <a:t>prokaryotic</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a:t>
            </a:r>
          </a:p>
          <a:p>
            <a:pPr algn="l"/>
            <a:r>
              <a:rPr lang="en-US" b="1" dirty="0">
                <a:solidFill>
                  <a:schemeClr val="tx1">
                    <a:lumMod val="95000"/>
                    <a:lumOff val="5000"/>
                  </a:schemeClr>
                </a:solidFill>
                <a:latin typeface="Times New Roman" panose="02020603050405020304" pitchFamily="18" charset="0"/>
                <a:cs typeface="Times New Roman" panose="02020603050405020304" pitchFamily="18" charset="0"/>
              </a:rPr>
              <a:t>-The cytoplasm is the main arena of cellular activities in both the plant and animal cells. Various chemical reactions occur in it to keep the cell in the ‘living state’.</a:t>
            </a:r>
          </a:p>
          <a:p>
            <a:pPr algn="l"/>
            <a:r>
              <a:rPr lang="en-US" b="1" dirty="0">
                <a:solidFill>
                  <a:schemeClr val="tx1">
                    <a:lumMod val="95000"/>
                    <a:lumOff val="5000"/>
                  </a:schemeClr>
                </a:solidFill>
                <a:latin typeface="Times New Roman" panose="02020603050405020304" pitchFamily="18" charset="0"/>
                <a:cs typeface="Times New Roman" panose="02020603050405020304" pitchFamily="18" charset="0"/>
              </a:rPr>
              <a:t>- Besides the nucleus, the eukaryotic cells have other membrane bound distinct structures called organelles like the </a:t>
            </a:r>
            <a:r>
              <a:rPr lang="en-US" b="1" dirty="0">
                <a:solidFill>
                  <a:srgbClr val="6429F7"/>
                </a:solidFill>
                <a:latin typeface="Times New Roman" panose="02020603050405020304" pitchFamily="18" charset="0"/>
                <a:cs typeface="Times New Roman" panose="02020603050405020304" pitchFamily="18" charset="0"/>
              </a:rPr>
              <a:t>endoplasmic reticulum </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(ER), the </a:t>
            </a:r>
            <a:r>
              <a:rPr lang="en-US" b="1" dirty="0">
                <a:solidFill>
                  <a:srgbClr val="6429F7"/>
                </a:solidFill>
                <a:latin typeface="Times New Roman" panose="02020603050405020304" pitchFamily="18" charset="0"/>
                <a:cs typeface="Times New Roman" panose="02020603050405020304" pitchFamily="18" charset="0"/>
              </a:rPr>
              <a:t>Golgi complex</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a:solidFill>
                  <a:srgbClr val="6429F7"/>
                </a:solidFill>
                <a:latin typeface="Times New Roman" panose="02020603050405020304" pitchFamily="18" charset="0"/>
                <a:cs typeface="Times New Roman" panose="02020603050405020304" pitchFamily="18" charset="0"/>
              </a:rPr>
              <a:t>lysosomes</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a:solidFill>
                  <a:srgbClr val="6429F7"/>
                </a:solidFill>
                <a:latin typeface="Times New Roman" panose="02020603050405020304" pitchFamily="18" charset="0"/>
                <a:cs typeface="Times New Roman" panose="02020603050405020304" pitchFamily="18" charset="0"/>
              </a:rPr>
              <a:t>mitochondria</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a:solidFill>
                  <a:srgbClr val="6429F7"/>
                </a:solidFill>
                <a:latin typeface="Times New Roman" panose="02020603050405020304" pitchFamily="18" charset="0"/>
                <a:cs typeface="Times New Roman" panose="02020603050405020304" pitchFamily="18" charset="0"/>
              </a:rPr>
              <a:t>microbodies</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and </a:t>
            </a:r>
            <a:r>
              <a:rPr lang="en-US" b="1" dirty="0">
                <a:solidFill>
                  <a:srgbClr val="6429F7"/>
                </a:solidFill>
                <a:latin typeface="Times New Roman" panose="02020603050405020304" pitchFamily="18" charset="0"/>
                <a:cs typeface="Times New Roman" panose="02020603050405020304" pitchFamily="18" charset="0"/>
              </a:rPr>
              <a:t>vacuoles</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xmlns="" id="{55BFEF4D-F38C-CF74-CEB1-B82B27FC5CC7}"/>
              </a:ext>
            </a:extLst>
          </p:cNvPr>
          <p:cNvPicPr>
            <a:picLocks noChangeAspect="1"/>
          </p:cNvPicPr>
          <p:nvPr/>
        </p:nvPicPr>
        <p:blipFill>
          <a:blip r:embed="rId2"/>
          <a:stretch>
            <a:fillRect/>
          </a:stretch>
        </p:blipFill>
        <p:spPr>
          <a:xfrm>
            <a:off x="10496596" y="278273"/>
            <a:ext cx="1469263" cy="1524132"/>
          </a:xfrm>
          <a:prstGeom prst="rect">
            <a:avLst/>
          </a:prstGeom>
        </p:spPr>
      </p:pic>
      <p:pic>
        <p:nvPicPr>
          <p:cNvPr id="5" name="Picture 4">
            <a:extLst>
              <a:ext uri="{FF2B5EF4-FFF2-40B4-BE49-F238E27FC236}">
                <a16:creationId xmlns:a16="http://schemas.microsoft.com/office/drawing/2014/main" xmlns="" id="{578A97AC-E62B-91B4-F4E8-C7D096A1EF37}"/>
              </a:ext>
            </a:extLst>
          </p:cNvPr>
          <p:cNvPicPr>
            <a:picLocks noChangeAspect="1"/>
          </p:cNvPicPr>
          <p:nvPr/>
        </p:nvPicPr>
        <p:blipFill>
          <a:blip r:embed="rId3"/>
          <a:stretch>
            <a:fillRect/>
          </a:stretch>
        </p:blipFill>
        <p:spPr>
          <a:xfrm>
            <a:off x="226141" y="208163"/>
            <a:ext cx="1664352" cy="1664352"/>
          </a:xfrm>
          <a:prstGeom prst="rect">
            <a:avLst/>
          </a:prstGeom>
        </p:spPr>
      </p:pic>
    </p:spTree>
    <p:extLst>
      <p:ext uri="{BB962C8B-B14F-4D97-AF65-F5344CB8AC3E}">
        <p14:creationId xmlns:p14="http://schemas.microsoft.com/office/powerpoint/2010/main" val="179412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BE1042-3329-6B75-EB7E-A2EEBECC2D27}"/>
              </a:ext>
            </a:extLst>
          </p:cNvPr>
          <p:cNvSpPr>
            <a:spLocks noGrp="1"/>
          </p:cNvSpPr>
          <p:nvPr>
            <p:ph type="title"/>
          </p:nvPr>
        </p:nvSpPr>
        <p:spPr>
          <a:xfrm>
            <a:off x="204019" y="173395"/>
            <a:ext cx="11786420" cy="1652230"/>
          </a:xfrm>
        </p:spPr>
        <p:txBody>
          <a:bodyPr>
            <a:normAutofit fontScale="90000"/>
          </a:bodyPr>
          <a:lstStyle/>
          <a:p>
            <a:r>
              <a:rPr lang="en-US" sz="3100" b="1" dirty="0">
                <a:solidFill>
                  <a:srgbClr val="FF0066"/>
                </a:solidFill>
                <a:latin typeface="Times New Roman" panose="02020603050405020304" pitchFamily="18" charset="0"/>
                <a:cs typeface="Times New Roman" panose="02020603050405020304" pitchFamily="18" charset="0"/>
              </a:rPr>
              <a:t>Lysosomes</a:t>
            </a:r>
            <a:r>
              <a:rPr lang="en-US" sz="2400" b="1" dirty="0">
                <a:latin typeface="Times New Roman" panose="02020603050405020304" pitchFamily="18" charset="0"/>
                <a:cs typeface="Times New Roman" panose="02020603050405020304" pitchFamily="18" charset="0"/>
              </a:rPr>
              <a:t>: These are membrane bound vesicular structures formed by the process of packaging in the Golgi apparatus. The isolated lysosomal vesicles have been found to be very rich in almost all types of hydrolytic enzymes (hydrolases – lipases, proteases, carbohydrase's) optimally active at the acidic </a:t>
            </a:r>
            <a:r>
              <a:rPr lang="en-US" sz="2400" b="1" dirty="0" err="1">
                <a:latin typeface="Times New Roman" panose="02020603050405020304" pitchFamily="18" charset="0"/>
                <a:cs typeface="Times New Roman" panose="02020603050405020304" pitchFamily="18" charset="0"/>
              </a:rPr>
              <a:t>pH.</a:t>
            </a:r>
            <a:r>
              <a:rPr lang="en-US" sz="2400" b="1" dirty="0">
                <a:latin typeface="Times New Roman" panose="02020603050405020304" pitchFamily="18" charset="0"/>
                <a:cs typeface="Times New Roman" panose="02020603050405020304" pitchFamily="18" charset="0"/>
              </a:rPr>
              <a:t> These enzymes are capable of digesting carbohydrates, proteins, lipids and nucleic acids.</a:t>
            </a:r>
          </a:p>
        </p:txBody>
      </p:sp>
      <p:sp>
        <p:nvSpPr>
          <p:cNvPr id="3" name="Content Placeholder 2">
            <a:extLst>
              <a:ext uri="{FF2B5EF4-FFF2-40B4-BE49-F238E27FC236}">
                <a16:creationId xmlns:a16="http://schemas.microsoft.com/office/drawing/2014/main" xmlns="" id="{8E1643C7-AFA4-271C-5BFF-9F7492C47DBE}"/>
              </a:ext>
            </a:extLst>
          </p:cNvPr>
          <p:cNvSpPr>
            <a:spLocks noGrp="1"/>
          </p:cNvSpPr>
          <p:nvPr>
            <p:ph idx="1"/>
          </p:nvPr>
        </p:nvSpPr>
        <p:spPr>
          <a:xfrm>
            <a:off x="201560" y="1825625"/>
            <a:ext cx="11990440" cy="4858980"/>
          </a:xfrm>
        </p:spPr>
        <p:txBody>
          <a:bodyPr>
            <a:normAutofit lnSpcReduction="10000"/>
          </a:bodyPr>
          <a:lstStyle/>
          <a:p>
            <a:pPr marL="0" indent="0">
              <a:buNone/>
            </a:pPr>
            <a:r>
              <a:rPr lang="en-US" sz="2400" b="1" dirty="0">
                <a:latin typeface="Times New Roman" panose="02020603050405020304" pitchFamily="18" charset="0"/>
                <a:cs typeface="Times New Roman" panose="02020603050405020304" pitchFamily="18" charset="0"/>
              </a:rPr>
              <a:t> </a:t>
            </a:r>
            <a:r>
              <a:rPr lang="en-US" b="1" dirty="0">
                <a:solidFill>
                  <a:srgbClr val="FF0066"/>
                </a:solidFill>
                <a:latin typeface="Times New Roman" panose="02020603050405020304" pitchFamily="18" charset="0"/>
                <a:cs typeface="Times New Roman" panose="02020603050405020304" pitchFamily="18" charset="0"/>
              </a:rPr>
              <a:t>The vacuole:  </a:t>
            </a:r>
            <a:r>
              <a:rPr lang="en-US" sz="2400" b="1" dirty="0">
                <a:latin typeface="Times New Roman" panose="02020603050405020304" pitchFamily="18" charset="0"/>
                <a:cs typeface="Times New Roman" panose="02020603050405020304" pitchFamily="18" charset="0"/>
              </a:rPr>
              <a:t>is the membrane-bound space found in the cytoplasm. It contains</a:t>
            </a:r>
          </a:p>
          <a:p>
            <a:pPr marL="0" indent="0">
              <a:buNone/>
            </a:pPr>
            <a:r>
              <a:rPr lang="en-US" sz="2400" b="1" dirty="0">
                <a:latin typeface="Times New Roman" panose="02020603050405020304" pitchFamily="18" charset="0"/>
                <a:cs typeface="Times New Roman" panose="02020603050405020304" pitchFamily="18" charset="0"/>
              </a:rPr>
              <a:t> water, sap, excretory product and other materials not useful for the cell. The vacuole is bound by a single membrane called tonoplast. In plant cells the vacuoles can occupy up to 90 per cent of the volume of the cell. </a:t>
            </a:r>
          </a:p>
          <a:p>
            <a:pPr marL="0" indent="0">
              <a:buNone/>
            </a:pPr>
            <a:r>
              <a:rPr lang="ar-IQ"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In plants, the </a:t>
            </a:r>
            <a:r>
              <a:rPr lang="en-US" sz="2400" b="1" dirty="0">
                <a:solidFill>
                  <a:srgbClr val="FF0066"/>
                </a:solidFill>
                <a:latin typeface="Times New Roman" panose="02020603050405020304" pitchFamily="18" charset="0"/>
                <a:cs typeface="Times New Roman" panose="02020603050405020304" pitchFamily="18" charset="0"/>
              </a:rPr>
              <a:t>tonoplast</a:t>
            </a:r>
            <a:r>
              <a:rPr lang="en-US" sz="2400" b="1" dirty="0">
                <a:latin typeface="Times New Roman" panose="02020603050405020304" pitchFamily="18" charset="0"/>
                <a:cs typeface="Times New Roman" panose="02020603050405020304" pitchFamily="18" charset="0"/>
              </a:rPr>
              <a:t> facilitates the transport of a number of ions and other materials against concentration gradients into the vacuole, hence their concentration is significantly  higher in the vacuole than in the cytoplasm.</a:t>
            </a:r>
            <a:endParaRPr lang="ar-IQ" sz="2400" b="1" dirty="0">
              <a:latin typeface="Times New Roman" panose="02020603050405020304" pitchFamily="18" charset="0"/>
              <a:cs typeface="Times New Roman" panose="02020603050405020304" pitchFamily="18" charset="0"/>
            </a:endParaRPr>
          </a:p>
          <a:p>
            <a:pPr marL="0" indent="0" algn="r" rtl="1">
              <a:buNone/>
            </a:pPr>
            <a:r>
              <a:rPr lang="ar-IQ" sz="2400" b="1" dirty="0">
                <a:latin typeface="Times New Roman" panose="02020603050405020304" pitchFamily="18" charset="0"/>
                <a:cs typeface="Times New Roman" panose="02020603050405020304" pitchFamily="18" charset="0"/>
              </a:rPr>
              <a:t>الفجوة هي مساحة محاطة بغشاء توجد في السيتوبلازم. تحتوي على الماء، والعصارة، والمواد الإخراجية، ومواد أخرى غير مفيدة للخلية. يُحيط بالفجوة غشاء مفرد يُسمى </a:t>
            </a:r>
            <a:r>
              <a:rPr lang="ar-IQ" sz="2400" b="1" dirty="0">
                <a:solidFill>
                  <a:srgbClr val="FF0066"/>
                </a:solidFill>
                <a:latin typeface="Times New Roman" panose="02020603050405020304" pitchFamily="18" charset="0"/>
                <a:cs typeface="Times New Roman" panose="02020603050405020304" pitchFamily="18" charset="0"/>
              </a:rPr>
              <a:t>التونوبلاست</a:t>
            </a:r>
            <a:r>
              <a:rPr lang="ar-IQ" sz="2400" b="1" dirty="0">
                <a:latin typeface="Times New Roman" panose="02020603050405020304" pitchFamily="18" charset="0"/>
                <a:cs typeface="Times New Roman" panose="02020603050405020304" pitchFamily="18" charset="0"/>
              </a:rPr>
              <a:t>. في الخلايا النباتية، يمكن أن تشغل الفجوات ما يصل إلى 90% من حجم الخلية.في النباتات، يسهل التونوبلاست نقل عدد من الأيونات والمواد الأخرى ضد تدرج التركيز إلى داخل الفجوة، ولذلك يكون تركيزها داخل الفجوة أعلى بكثير منه في السيتوبلازم.</a:t>
            </a:r>
            <a:endParaRPr lang="en-US" sz="2400" b="1" dirty="0">
              <a:latin typeface="Times New Roman" panose="02020603050405020304" pitchFamily="18" charset="0"/>
              <a:cs typeface="Times New Roman" panose="02020603050405020304" pitchFamily="18" charset="0"/>
            </a:endParaRPr>
          </a:p>
          <a:p>
            <a:pPr marL="0" indent="0" algn="l">
              <a:buNone/>
            </a:pPr>
            <a:r>
              <a:rPr lang="en-US" sz="2400" b="1" dirty="0">
                <a:latin typeface="Times New Roman" panose="02020603050405020304" pitchFamily="18" charset="0"/>
                <a:cs typeface="Times New Roman" panose="02020603050405020304" pitchFamily="18" charset="0"/>
              </a:rPr>
              <a:t>In </a:t>
            </a:r>
            <a:r>
              <a:rPr lang="en-US" sz="2400" b="1" dirty="0">
                <a:solidFill>
                  <a:srgbClr val="FF0066"/>
                </a:solidFill>
                <a:latin typeface="Times New Roman" panose="02020603050405020304" pitchFamily="18" charset="0"/>
                <a:cs typeface="Times New Roman" panose="02020603050405020304" pitchFamily="18" charset="0"/>
              </a:rPr>
              <a:t>Amoeba</a:t>
            </a:r>
            <a:r>
              <a:rPr lang="en-US" sz="2400" b="1" dirty="0">
                <a:latin typeface="Times New Roman" panose="02020603050405020304" pitchFamily="18" charset="0"/>
                <a:cs typeface="Times New Roman" panose="02020603050405020304" pitchFamily="18" charset="0"/>
              </a:rPr>
              <a:t> the </a:t>
            </a:r>
            <a:r>
              <a:rPr lang="en-US" sz="2400" b="1" dirty="0">
                <a:solidFill>
                  <a:srgbClr val="FF0066"/>
                </a:solidFill>
                <a:latin typeface="Times New Roman" panose="02020603050405020304" pitchFamily="18" charset="0"/>
                <a:cs typeface="Times New Roman" panose="02020603050405020304" pitchFamily="18" charset="0"/>
              </a:rPr>
              <a:t>contractile vacuole </a:t>
            </a:r>
            <a:r>
              <a:rPr lang="en-US" sz="2400" b="1" dirty="0">
                <a:latin typeface="Times New Roman" panose="02020603050405020304" pitchFamily="18" charset="0"/>
                <a:cs typeface="Times New Roman" panose="02020603050405020304" pitchFamily="18" charset="0"/>
              </a:rPr>
              <a:t>is important for </a:t>
            </a:r>
            <a:r>
              <a:rPr lang="en-US" sz="2400" b="1" dirty="0">
                <a:solidFill>
                  <a:srgbClr val="FF0066"/>
                </a:solidFill>
                <a:latin typeface="Times New Roman" panose="02020603050405020304" pitchFamily="18" charset="0"/>
                <a:cs typeface="Times New Roman" panose="02020603050405020304" pitchFamily="18" charset="0"/>
              </a:rPr>
              <a:t>osmoregulation and excretion</a:t>
            </a:r>
            <a:r>
              <a:rPr lang="en-US" sz="2400" b="1" dirty="0">
                <a:latin typeface="Times New Roman" panose="02020603050405020304" pitchFamily="18" charset="0"/>
                <a:cs typeface="Times New Roman" panose="02020603050405020304" pitchFamily="18" charset="0"/>
              </a:rPr>
              <a:t>. In many cells, as in protists, food vacuoles are formed by engulfing the food particles.</a:t>
            </a:r>
          </a:p>
        </p:txBody>
      </p:sp>
    </p:spTree>
    <p:extLst>
      <p:ext uri="{BB962C8B-B14F-4D97-AF65-F5344CB8AC3E}">
        <p14:creationId xmlns:p14="http://schemas.microsoft.com/office/powerpoint/2010/main" val="158042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D87ED3-D906-01E3-D69E-D2FE25317420}"/>
              </a:ext>
            </a:extLst>
          </p:cNvPr>
          <p:cNvSpPr>
            <a:spLocks noGrp="1"/>
          </p:cNvSpPr>
          <p:nvPr>
            <p:ph type="title"/>
          </p:nvPr>
        </p:nvSpPr>
        <p:spPr>
          <a:xfrm>
            <a:off x="159774" y="188144"/>
            <a:ext cx="11845412" cy="1522669"/>
          </a:xfrm>
        </p:spPr>
        <p:txBody>
          <a:bodyPr>
            <a:normAutofit fontScale="90000"/>
          </a:bodyPr>
          <a:lstStyle/>
          <a:p>
            <a:pPr algn="just"/>
            <a:r>
              <a:rPr lang="en-US" sz="2800" b="1" dirty="0">
                <a:solidFill>
                  <a:srgbClr val="FF0066"/>
                </a:solidFill>
                <a:latin typeface="Times New Roman" panose="02020603050405020304" pitchFamily="18" charset="0"/>
                <a:cs typeface="Times New Roman" panose="02020603050405020304" pitchFamily="18" charset="0"/>
              </a:rPr>
              <a:t>Mitochondria</a:t>
            </a:r>
            <a:r>
              <a:rPr lang="en-US" sz="2400" b="1" dirty="0">
                <a:solidFill>
                  <a:srgbClr val="FF0066"/>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Typically, it is sausage-shaped or cylindrical having a diameter of 0.2-1.0µm (average 0.5µm) and length 1.0-4.1µm. Each mitochondrion is a double membrane-bound structure with the outer membrane and the inner membrane dividing its lumen distinctly into two aqueous compartments, i.e., the </a:t>
            </a:r>
            <a:r>
              <a:rPr lang="en-US" sz="2400" b="1" dirty="0">
                <a:solidFill>
                  <a:srgbClr val="FF0066"/>
                </a:solidFill>
                <a:latin typeface="Times New Roman" panose="02020603050405020304" pitchFamily="18" charset="0"/>
                <a:cs typeface="Times New Roman" panose="02020603050405020304" pitchFamily="18" charset="0"/>
              </a:rPr>
              <a:t>outer compartment </a:t>
            </a:r>
            <a:r>
              <a:rPr lang="en-US" sz="2400" b="1" dirty="0">
                <a:latin typeface="Times New Roman" panose="02020603050405020304" pitchFamily="18" charset="0"/>
                <a:cs typeface="Times New Roman" panose="02020603050405020304" pitchFamily="18" charset="0"/>
              </a:rPr>
              <a:t>and the </a:t>
            </a:r>
            <a:r>
              <a:rPr lang="en-US" sz="2400" b="1" dirty="0">
                <a:solidFill>
                  <a:srgbClr val="FF0066"/>
                </a:solidFill>
                <a:latin typeface="Times New Roman" panose="02020603050405020304" pitchFamily="18" charset="0"/>
                <a:cs typeface="Times New Roman" panose="02020603050405020304" pitchFamily="18" charset="0"/>
              </a:rPr>
              <a:t>inner compartment</a:t>
            </a:r>
            <a:r>
              <a:rPr lang="en-US" sz="2400" b="1" dirty="0">
                <a:latin typeface="Times New Roman" panose="02020603050405020304" pitchFamily="18" charset="0"/>
                <a:cs typeface="Times New Roman" panose="02020603050405020304" pitchFamily="18" charset="0"/>
              </a:rPr>
              <a:t>. The inner</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compartment is filled with a dense homogeneous substance called the </a:t>
            </a:r>
            <a:r>
              <a:rPr lang="en-US" sz="2400" b="1" dirty="0">
                <a:solidFill>
                  <a:srgbClr val="FF0066"/>
                </a:solidFill>
                <a:latin typeface="Times New Roman" panose="02020603050405020304" pitchFamily="18" charset="0"/>
                <a:cs typeface="Times New Roman" panose="02020603050405020304" pitchFamily="18" charset="0"/>
              </a:rPr>
              <a:t>matrix</a:t>
            </a:r>
            <a:r>
              <a:rPr lang="en-US" sz="2400" b="1" dirty="0">
                <a:latin typeface="Times New Roman" panose="02020603050405020304" pitchFamily="18" charset="0"/>
                <a:cs typeface="Times New Roman" panose="02020603050405020304" pitchFamily="18" charset="0"/>
              </a:rPr>
              <a:t>. </a:t>
            </a:r>
            <a:endParaRPr lang="en-US" sz="2400" b="1" dirty="0">
              <a:solidFill>
                <a:srgbClr val="FF0066"/>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0FB0C50-6B1F-6A64-BF3D-7D04D6D002CD}"/>
              </a:ext>
            </a:extLst>
          </p:cNvPr>
          <p:cNvSpPr>
            <a:spLocks noGrp="1"/>
          </p:cNvSpPr>
          <p:nvPr>
            <p:ph idx="1"/>
          </p:nvPr>
        </p:nvSpPr>
        <p:spPr>
          <a:xfrm>
            <a:off x="159773" y="1840374"/>
            <a:ext cx="11845412" cy="4829482"/>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ea typeface="+mj-ea"/>
                <a:cs typeface="Times New Roman" panose="02020603050405020304" pitchFamily="18" charset="0"/>
              </a:rPr>
              <a:t>The outer membrane forms the continuous limiting </a:t>
            </a:r>
          </a:p>
          <a:p>
            <a:pPr marL="0" indent="0">
              <a:buNone/>
            </a:pPr>
            <a:r>
              <a:rPr lang="en-US" sz="2400" b="1" dirty="0">
                <a:latin typeface="Times New Roman" panose="02020603050405020304" pitchFamily="18" charset="0"/>
                <a:ea typeface="+mj-ea"/>
                <a:cs typeface="Times New Roman" panose="02020603050405020304" pitchFamily="18" charset="0"/>
              </a:rPr>
              <a:t>boundary of the organelle. The inner membrane forms </a:t>
            </a:r>
          </a:p>
          <a:p>
            <a:pPr marL="0" indent="0">
              <a:buNone/>
            </a:pPr>
            <a:r>
              <a:rPr lang="en-US" sz="2400" b="1" dirty="0">
                <a:latin typeface="Times New Roman" panose="02020603050405020304" pitchFamily="18" charset="0"/>
                <a:ea typeface="+mj-ea"/>
                <a:cs typeface="Times New Roman" panose="02020603050405020304" pitchFamily="18" charset="0"/>
              </a:rPr>
              <a:t>a number of infoldings called the cristae (sing.: crista) </a:t>
            </a:r>
          </a:p>
          <a:p>
            <a:pPr marL="0" indent="0">
              <a:buNone/>
            </a:pPr>
            <a:r>
              <a:rPr lang="en-US" sz="2400" b="1" dirty="0">
                <a:latin typeface="Times New Roman" panose="02020603050405020304" pitchFamily="18" charset="0"/>
                <a:ea typeface="+mj-ea"/>
                <a:cs typeface="Times New Roman" panose="02020603050405020304" pitchFamily="18" charset="0"/>
              </a:rPr>
              <a:t>towards the matrix. The cristae increase </a:t>
            </a:r>
          </a:p>
          <a:p>
            <a:pPr marL="0" indent="0">
              <a:buNone/>
            </a:pPr>
            <a:r>
              <a:rPr lang="en-US" sz="2400" b="1" dirty="0">
                <a:latin typeface="Times New Roman" panose="02020603050405020304" pitchFamily="18" charset="0"/>
                <a:ea typeface="+mj-ea"/>
                <a:cs typeface="Times New Roman" panose="02020603050405020304" pitchFamily="18" charset="0"/>
              </a:rPr>
              <a:t>the surface area. The two membranes have their own </a:t>
            </a:r>
          </a:p>
          <a:p>
            <a:pPr marL="0" indent="0">
              <a:buNone/>
            </a:pPr>
            <a:r>
              <a:rPr lang="en-US" sz="2400" b="1" dirty="0">
                <a:latin typeface="Times New Roman" panose="02020603050405020304" pitchFamily="18" charset="0"/>
                <a:ea typeface="+mj-ea"/>
                <a:cs typeface="Times New Roman" panose="02020603050405020304" pitchFamily="18" charset="0"/>
              </a:rPr>
              <a:t>Specific enzymes associated with the mitochondrial </a:t>
            </a:r>
          </a:p>
          <a:p>
            <a:pPr marL="0" indent="0">
              <a:buNone/>
            </a:pPr>
            <a:r>
              <a:rPr lang="en-US" sz="2400" b="1" dirty="0">
                <a:solidFill>
                  <a:srgbClr val="FF0000"/>
                </a:solidFill>
                <a:latin typeface="Times New Roman" panose="02020603050405020304" pitchFamily="18" charset="0"/>
                <a:ea typeface="+mj-ea"/>
                <a:cs typeface="Times New Roman" panose="02020603050405020304" pitchFamily="18" charset="0"/>
              </a:rPr>
              <a:t>function</a:t>
            </a:r>
            <a:r>
              <a:rPr lang="en-US" sz="2400" b="1" dirty="0">
                <a:latin typeface="Times New Roman" panose="02020603050405020304" pitchFamily="18" charset="0"/>
                <a:ea typeface="+mj-ea"/>
                <a:cs typeface="Times New Roman" panose="02020603050405020304" pitchFamily="18" charset="0"/>
              </a:rPr>
              <a:t>. Mitochondria are the sites of aerobic respiration. They produce cellular energy in the form of ATP, hence they are called ‘power houses’ of the cell. The matrix also</a:t>
            </a:r>
          </a:p>
          <a:p>
            <a:pPr marL="0" indent="0">
              <a:buNone/>
            </a:pPr>
            <a:r>
              <a:rPr lang="en-US" sz="2400" b="1" dirty="0">
                <a:latin typeface="Times New Roman" panose="02020603050405020304" pitchFamily="18" charset="0"/>
                <a:ea typeface="+mj-ea"/>
                <a:cs typeface="Times New Roman" panose="02020603050405020304" pitchFamily="18" charset="0"/>
              </a:rPr>
              <a:t> possesses single circular DNA molecule, a few RNA molecules, ribosomes (70S) and the components required for the synthesis of proteins. The mitochondria divide by fission.</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xmlns="" id="{DA1BF150-DAB0-4863-0810-BDAE5D93B6D0}"/>
              </a:ext>
            </a:extLst>
          </p:cNvPr>
          <p:cNvPicPr>
            <a:picLocks noChangeAspect="1"/>
          </p:cNvPicPr>
          <p:nvPr/>
        </p:nvPicPr>
        <p:blipFill>
          <a:blip r:embed="rId2"/>
          <a:srcRect l="2402" t="6667" r="3834" b="11183"/>
          <a:stretch/>
        </p:blipFill>
        <p:spPr>
          <a:xfrm>
            <a:off x="7447935" y="1840375"/>
            <a:ext cx="4409766" cy="2894558"/>
          </a:xfrm>
          <a:prstGeom prst="rect">
            <a:avLst/>
          </a:prstGeom>
        </p:spPr>
      </p:pic>
    </p:spTree>
    <p:extLst>
      <p:ext uri="{BB962C8B-B14F-4D97-AF65-F5344CB8AC3E}">
        <p14:creationId xmlns:p14="http://schemas.microsoft.com/office/powerpoint/2010/main" val="247321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7AFC2-0B75-3CF7-5AAA-0C1540390EE6}"/>
              </a:ext>
            </a:extLst>
          </p:cNvPr>
          <p:cNvSpPr>
            <a:spLocks noGrp="1"/>
          </p:cNvSpPr>
          <p:nvPr>
            <p:ph type="title"/>
          </p:nvPr>
        </p:nvSpPr>
        <p:spPr>
          <a:xfrm>
            <a:off x="174522" y="143898"/>
            <a:ext cx="11815916" cy="6610863"/>
          </a:xfrm>
        </p:spPr>
        <p:txBody>
          <a:bodyPr>
            <a:normAutofit fontScale="90000"/>
          </a:bodyPr>
          <a:lstStyle/>
          <a:p>
            <a:r>
              <a:rPr lang="en-US" sz="2400" b="1" dirty="0">
                <a:solidFill>
                  <a:srgbClr val="FF0066"/>
                </a:solidFill>
                <a:latin typeface="Times New Roman" panose="02020603050405020304" pitchFamily="18" charset="0"/>
                <a:cs typeface="Times New Roman" panose="02020603050405020304" pitchFamily="18" charset="0"/>
              </a:rPr>
              <a:t>Plastids:  </a:t>
            </a:r>
            <a:r>
              <a:rPr lang="en-US" sz="2400" b="1" dirty="0">
                <a:latin typeface="Times New Roman" panose="02020603050405020304" pitchFamily="18" charset="0"/>
                <a:cs typeface="Times New Roman" panose="02020603050405020304" pitchFamily="18" charset="0"/>
              </a:rPr>
              <a:t>Plastids are found in all plant cells and in euglenoids. These are easily observed under the microscope as they are large. They bear some specific pigments, thus imparting specific colors to the plants. </a:t>
            </a:r>
            <a:r>
              <a:rPr lang="en-US" sz="2400" b="1" dirty="0">
                <a:solidFill>
                  <a:srgbClr val="6429F7"/>
                </a:solidFill>
                <a:latin typeface="Times New Roman" panose="02020603050405020304" pitchFamily="18" charset="0"/>
                <a:cs typeface="Times New Roman" panose="02020603050405020304" pitchFamily="18" charset="0"/>
              </a:rPr>
              <a:t>Based on the type of pigments plastids can be classified into chloroplasts,</a:t>
            </a:r>
            <a:br>
              <a:rPr lang="en-US" sz="2400" b="1" dirty="0">
                <a:solidFill>
                  <a:srgbClr val="6429F7"/>
                </a:solidFill>
                <a:latin typeface="Times New Roman" panose="02020603050405020304" pitchFamily="18" charset="0"/>
                <a:cs typeface="Times New Roman" panose="02020603050405020304" pitchFamily="18" charset="0"/>
              </a:rPr>
            </a:br>
            <a:r>
              <a:rPr lang="en-US" sz="2400" b="1" dirty="0">
                <a:solidFill>
                  <a:srgbClr val="6429F7"/>
                </a:solidFill>
                <a:latin typeface="Times New Roman" panose="02020603050405020304" pitchFamily="18" charset="0"/>
                <a:cs typeface="Times New Roman" panose="02020603050405020304" pitchFamily="18" charset="0"/>
              </a:rPr>
              <a:t> chromoplasts and leucoplasts.</a:t>
            </a:r>
            <a:br>
              <a:rPr lang="en-US" sz="2400" b="1" dirty="0">
                <a:solidFill>
                  <a:srgbClr val="6429F7"/>
                </a:solidFill>
                <a:latin typeface="Times New Roman" panose="02020603050405020304" pitchFamily="18" charset="0"/>
                <a:cs typeface="Times New Roman" panose="02020603050405020304" pitchFamily="18" charset="0"/>
              </a:rPr>
            </a:br>
            <a:r>
              <a:rPr lang="en-US" sz="2400" b="1" dirty="0">
                <a:solidFill>
                  <a:srgbClr val="6429F7"/>
                </a:solidFill>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The chloroplasts contain chlorophyll and carotenoid pigments which are responsible for trapping light energy essential for photosynthesis.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-In the </a:t>
            </a:r>
            <a:r>
              <a:rPr lang="en-US" sz="2400" b="1" dirty="0">
                <a:solidFill>
                  <a:srgbClr val="6429F7"/>
                </a:solidFill>
                <a:latin typeface="Times New Roman" panose="02020603050405020304" pitchFamily="18" charset="0"/>
                <a:cs typeface="Times New Roman" panose="02020603050405020304" pitchFamily="18" charset="0"/>
              </a:rPr>
              <a:t>chromoplasts</a:t>
            </a:r>
            <a:r>
              <a:rPr lang="en-US" sz="2400" b="1" dirty="0">
                <a:latin typeface="Times New Roman" panose="02020603050405020304" pitchFamily="18" charset="0"/>
                <a:cs typeface="Times New Roman" panose="02020603050405020304" pitchFamily="18" charset="0"/>
              </a:rPr>
              <a:t> fat soluble carotenoid pigments like </a:t>
            </a:r>
            <a:r>
              <a:rPr lang="en-US" sz="2400" b="1" dirty="0">
                <a:solidFill>
                  <a:srgbClr val="C00000"/>
                </a:solidFill>
                <a:latin typeface="Times New Roman" panose="02020603050405020304" pitchFamily="18" charset="0"/>
                <a:cs typeface="Times New Roman" panose="02020603050405020304" pitchFamily="18" charset="0"/>
              </a:rPr>
              <a:t>carotene, xanthophylls </a:t>
            </a:r>
            <a:r>
              <a:rPr lang="en-US" sz="2400" b="1" dirty="0">
                <a:latin typeface="Times New Roman" panose="02020603050405020304" pitchFamily="18" charset="0"/>
                <a:cs typeface="Times New Roman" panose="02020603050405020304" pitchFamily="18" charset="0"/>
              </a:rPr>
              <a:t>and others are present. This gives the part of the plant a</a:t>
            </a:r>
            <a:r>
              <a:rPr lang="ar-IQ" sz="2400" b="1" dirty="0">
                <a:latin typeface="Times New Roman" panose="02020603050405020304" pitchFamily="18" charset="0"/>
                <a:cs typeface="Times New Roman" panose="02020603050405020304" pitchFamily="18" charset="0"/>
              </a:rPr>
              <a:t> </a:t>
            </a:r>
            <a:r>
              <a:rPr lang="en-US" sz="2400" b="1" dirty="0">
                <a:solidFill>
                  <a:srgbClr val="0000FF"/>
                </a:solidFill>
                <a:latin typeface="Times New Roman" panose="02020603050405020304" pitchFamily="18" charset="0"/>
                <a:cs typeface="Times New Roman" panose="02020603050405020304" pitchFamily="18" charset="0"/>
              </a:rPr>
              <a:t>yellow, orange or red color</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-The </a:t>
            </a:r>
            <a:r>
              <a:rPr lang="en-US" sz="2400" b="1" dirty="0">
                <a:solidFill>
                  <a:srgbClr val="6429F7"/>
                </a:solidFill>
                <a:latin typeface="Times New Roman" panose="02020603050405020304" pitchFamily="18" charset="0"/>
                <a:cs typeface="Times New Roman" panose="02020603050405020304" pitchFamily="18" charset="0"/>
              </a:rPr>
              <a:t>leucoplasts</a:t>
            </a:r>
            <a:r>
              <a:rPr lang="en-US" sz="2400" b="1" dirty="0">
                <a:latin typeface="Times New Roman" panose="02020603050405020304" pitchFamily="18" charset="0"/>
                <a:cs typeface="Times New Roman" panose="02020603050405020304" pitchFamily="18" charset="0"/>
              </a:rPr>
              <a:t> are the colorless plastids of varied shapes and sizes with stored nutrients: Amyloplasts store carbohydrates (starch), e.g., potato; elaioplasts store oils and fats whereas  the </a:t>
            </a:r>
            <a:r>
              <a:rPr lang="en-US" sz="2400" b="1" dirty="0" err="1">
                <a:latin typeface="Times New Roman" panose="02020603050405020304" pitchFamily="18" charset="0"/>
                <a:cs typeface="Times New Roman" panose="02020603050405020304" pitchFamily="18" charset="0"/>
              </a:rPr>
              <a:t>aleuroplasts</a:t>
            </a:r>
            <a:r>
              <a:rPr lang="en-US" sz="2400" b="1" dirty="0">
                <a:latin typeface="Times New Roman" panose="02020603050405020304" pitchFamily="18" charset="0"/>
                <a:cs typeface="Times New Roman" panose="02020603050405020304" pitchFamily="18" charset="0"/>
              </a:rPr>
              <a:t> store proteins.</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Majority of the chloroplasts of the green plants are found in the mesophyll cells of the leaves. These are lens-shaped, oval, spherical, discoid or even ribbon-like organelles having variable length (5-10µm) and width (2-4µm). Their number varies from 1 per cell of the Chlamydomonas, a green alga to 20-40 per cell in the mesophyll.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Like mitochondria, the chloroplasts are also double membrane bound. Of the two, the  inner chloroplast membrane is relatively less permeable. The space limited by the inner membrane of the chloroplast is called the stroma. A number of organized flattened membranous sacs called the</a:t>
            </a:r>
          </a:p>
        </p:txBody>
      </p:sp>
    </p:spTree>
    <p:extLst>
      <p:ext uri="{BB962C8B-B14F-4D97-AF65-F5344CB8AC3E}">
        <p14:creationId xmlns:p14="http://schemas.microsoft.com/office/powerpoint/2010/main" val="3568469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C9F50-604F-8075-D17C-F26D0AA2ABDE}"/>
              </a:ext>
            </a:extLst>
          </p:cNvPr>
          <p:cNvSpPr>
            <a:spLocks noGrp="1"/>
          </p:cNvSpPr>
          <p:nvPr>
            <p:ph type="title"/>
          </p:nvPr>
        </p:nvSpPr>
        <p:spPr>
          <a:xfrm>
            <a:off x="159774" y="158647"/>
            <a:ext cx="11874910" cy="2555056"/>
          </a:xfrm>
        </p:spPr>
        <p:txBody>
          <a:bodyPr>
            <a:normAutofit fontScale="90000"/>
          </a:bodyPr>
          <a:lstStyle/>
          <a:p>
            <a:r>
              <a:rPr lang="en-US" sz="2400" b="1" dirty="0">
                <a:latin typeface="Times New Roman" panose="02020603050405020304" pitchFamily="18" charset="0"/>
                <a:cs typeface="Times New Roman" panose="02020603050405020304" pitchFamily="18" charset="0"/>
              </a:rPr>
              <a:t>thylakoids, are present in the stroma (Figure).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Thylakoids are arranged in stacks  like the piles of coins called grana (singular: granum) or the </a:t>
            </a:r>
            <a:r>
              <a:rPr lang="en-US" sz="2400" b="1" dirty="0" err="1">
                <a:latin typeface="Times New Roman" panose="02020603050405020304" pitchFamily="18" charset="0"/>
                <a:cs typeface="Times New Roman" panose="02020603050405020304" pitchFamily="18" charset="0"/>
              </a:rPr>
              <a:t>intergranal</a:t>
            </a:r>
            <a:r>
              <a:rPr lang="en-US" sz="2400" b="1" dirty="0">
                <a:latin typeface="Times New Roman" panose="02020603050405020304" pitchFamily="18" charset="0"/>
                <a:cs typeface="Times New Roman" panose="02020603050405020304" pitchFamily="18" charset="0"/>
              </a:rPr>
              <a:t> thylakoids. In addition, there are flat membranous tubules called the stroma lamellae connecting the thylakoids of the different grana. The membrane of the thylakoids enclose a space called a lumen. The stroma of the chloroplast contains enzymes required for the synthesis of carbohydrates and proteins. It also contains small, double stranded circular DNA molecules and ribosomes. Chlorophyll pigments are present in the thylakoids. The ribosomes of the chloroplasts are smaller (70S) than the cytoplasmic ribosomes (80S).</a:t>
            </a:r>
          </a:p>
        </p:txBody>
      </p:sp>
      <p:sp>
        <p:nvSpPr>
          <p:cNvPr id="3" name="Content Placeholder 2">
            <a:extLst>
              <a:ext uri="{FF2B5EF4-FFF2-40B4-BE49-F238E27FC236}">
                <a16:creationId xmlns:a16="http://schemas.microsoft.com/office/drawing/2014/main" xmlns="" id="{AC1C41C3-A22B-1DDE-B1FF-D3B43462790A}"/>
              </a:ext>
            </a:extLst>
          </p:cNvPr>
          <p:cNvSpPr>
            <a:spLocks noGrp="1"/>
          </p:cNvSpPr>
          <p:nvPr>
            <p:ph idx="1"/>
          </p:nvPr>
        </p:nvSpPr>
        <p:spPr>
          <a:xfrm>
            <a:off x="159772" y="2831689"/>
            <a:ext cx="11874909" cy="3867663"/>
          </a:xfrm>
        </p:spPr>
        <p:txBody>
          <a:bodyPr/>
          <a:lstStyle/>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050" name="Picture 2" descr="Image result for sectional view of chloroplast">
            <a:extLst>
              <a:ext uri="{FF2B5EF4-FFF2-40B4-BE49-F238E27FC236}">
                <a16:creationId xmlns:a16="http://schemas.microsoft.com/office/drawing/2014/main" xmlns="" id="{E51703F2-22EB-EBD5-8D9F-A825049BC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339" y="2713702"/>
            <a:ext cx="4676622" cy="398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51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079202-4723-4EA9-F8D5-E580AF415AA1}"/>
              </a:ext>
            </a:extLst>
          </p:cNvPr>
          <p:cNvSpPr>
            <a:spLocks noGrp="1"/>
          </p:cNvSpPr>
          <p:nvPr>
            <p:ph type="title"/>
          </p:nvPr>
        </p:nvSpPr>
        <p:spPr>
          <a:xfrm>
            <a:off x="189270" y="158649"/>
            <a:ext cx="11771671" cy="3056500"/>
          </a:xfrm>
        </p:spPr>
        <p:txBody>
          <a:bodyPr>
            <a:normAutofit/>
          </a:bodyPr>
          <a:lstStyle/>
          <a:p>
            <a:r>
              <a:rPr lang="en-US" sz="2400" b="1" dirty="0">
                <a:solidFill>
                  <a:srgbClr val="0000FF"/>
                </a:solidFill>
                <a:latin typeface="Times New Roman" panose="02020603050405020304" pitchFamily="18" charset="0"/>
                <a:cs typeface="Times New Roman" panose="02020603050405020304" pitchFamily="18" charset="0"/>
              </a:rPr>
              <a:t>Ribosomes:</a:t>
            </a:r>
            <a:br>
              <a:rPr lang="en-US" sz="2400" b="1" dirty="0">
                <a:solidFill>
                  <a:srgbClr val="0000FF"/>
                </a:solidFill>
                <a:latin typeface="Times New Roman" panose="02020603050405020304" pitchFamily="18" charset="0"/>
                <a:cs typeface="Times New Roman" panose="02020603050405020304" pitchFamily="18" charset="0"/>
              </a:rPr>
            </a:br>
            <a:r>
              <a:rPr lang="en-US" sz="2400" b="1" dirty="0">
                <a:solidFill>
                  <a:srgbClr val="0000FF"/>
                </a:solidFill>
                <a:latin typeface="Times New Roman" panose="02020603050405020304" pitchFamily="18" charset="0"/>
                <a:cs typeface="Times New Roman" panose="02020603050405020304" pitchFamily="18" charset="0"/>
              </a:rPr>
              <a:t> Ribosomes are the granular structures first observed under the electron microscope as dense particles by George Palade (1953). They are composed of ribonucleic acid (RNA) and proteins and  are not surrounded by any membrane.</a:t>
            </a:r>
            <a:br>
              <a:rPr lang="en-US" sz="2400" b="1" dirty="0">
                <a:solidFill>
                  <a:srgbClr val="0000FF"/>
                </a:solidFill>
                <a:latin typeface="Times New Roman" panose="02020603050405020304" pitchFamily="18" charset="0"/>
                <a:cs typeface="Times New Roman" panose="02020603050405020304" pitchFamily="18" charset="0"/>
              </a:rPr>
            </a:br>
            <a:r>
              <a:rPr lang="en-US" sz="2400" b="1" dirty="0">
                <a:solidFill>
                  <a:srgbClr val="0000FF"/>
                </a:solidFill>
                <a:latin typeface="Times New Roman" panose="02020603050405020304" pitchFamily="18" charset="0"/>
                <a:cs typeface="Times New Roman" panose="02020603050405020304" pitchFamily="18" charset="0"/>
              </a:rPr>
              <a:t> The eukaryotic ribosomes are 80S while the prokaryotic ribosomes are 70S. </a:t>
            </a:r>
            <a:br>
              <a:rPr lang="en-US" sz="2400" b="1" dirty="0">
                <a:solidFill>
                  <a:srgbClr val="0000FF"/>
                </a:solidFill>
                <a:latin typeface="Times New Roman" panose="02020603050405020304" pitchFamily="18" charset="0"/>
                <a:cs typeface="Times New Roman" panose="02020603050405020304" pitchFamily="18" charset="0"/>
              </a:rPr>
            </a:br>
            <a:r>
              <a:rPr lang="en-US" sz="2400" b="1" dirty="0">
                <a:solidFill>
                  <a:srgbClr val="0000FF"/>
                </a:solidFill>
                <a:latin typeface="Times New Roman" panose="02020603050405020304" pitchFamily="18" charset="0"/>
                <a:cs typeface="Times New Roman" panose="02020603050405020304" pitchFamily="18" charset="0"/>
              </a:rPr>
              <a:t>Each ribosome has two subunits, larger and smaller subunits. The two subunits of 80S  ribosomes are 60S and 40S while that of 70S ribosomes are 50S and 30S. Here ‘S’ (Svedberg’s Unit) stands for the sedimentation coefficient; it is indirectly a measure of density and size. Both 70S and 80S ribosomes are composed of two subunits.</a:t>
            </a:r>
          </a:p>
        </p:txBody>
      </p:sp>
      <p:sp>
        <p:nvSpPr>
          <p:cNvPr id="3" name="Content Placeholder 2">
            <a:extLst>
              <a:ext uri="{FF2B5EF4-FFF2-40B4-BE49-F238E27FC236}">
                <a16:creationId xmlns:a16="http://schemas.microsoft.com/office/drawing/2014/main" xmlns="" id="{99BC6DDC-AE8D-8C42-3391-D6F105E1E4DA}"/>
              </a:ext>
            </a:extLst>
          </p:cNvPr>
          <p:cNvSpPr>
            <a:spLocks noGrp="1"/>
          </p:cNvSpPr>
          <p:nvPr>
            <p:ph idx="1"/>
          </p:nvPr>
        </p:nvSpPr>
        <p:spPr>
          <a:xfrm>
            <a:off x="189269" y="3215149"/>
            <a:ext cx="11771671" cy="3484202"/>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xmlns="" id="{67C8DC22-A527-E128-C1F4-4D626FE2EE52}"/>
              </a:ext>
            </a:extLst>
          </p:cNvPr>
          <p:cNvPicPr>
            <a:picLocks noChangeAspect="1"/>
          </p:cNvPicPr>
          <p:nvPr/>
        </p:nvPicPr>
        <p:blipFill>
          <a:blip r:embed="rId2"/>
          <a:srcRect l="2165" t="18280" r="2289" b="13763"/>
          <a:stretch/>
        </p:blipFill>
        <p:spPr>
          <a:xfrm>
            <a:off x="8021723" y="3448050"/>
            <a:ext cx="3939217" cy="3270351"/>
          </a:xfrm>
          <a:prstGeom prst="rect">
            <a:avLst/>
          </a:prstGeom>
        </p:spPr>
      </p:pic>
      <p:pic>
        <p:nvPicPr>
          <p:cNvPr id="5" name="Picture 4">
            <a:extLst>
              <a:ext uri="{FF2B5EF4-FFF2-40B4-BE49-F238E27FC236}">
                <a16:creationId xmlns:a16="http://schemas.microsoft.com/office/drawing/2014/main" xmlns="" id="{7815F88F-8053-B8BE-0CF2-0FFF89C9BDC4}"/>
              </a:ext>
            </a:extLst>
          </p:cNvPr>
          <p:cNvPicPr>
            <a:picLocks noChangeAspect="1"/>
          </p:cNvPicPr>
          <p:nvPr/>
        </p:nvPicPr>
        <p:blipFill>
          <a:blip r:embed="rId3"/>
          <a:srcRect l="3831" t="5685" r="3070" b="7375"/>
          <a:stretch/>
        </p:blipFill>
        <p:spPr>
          <a:xfrm>
            <a:off x="1607574" y="3215149"/>
            <a:ext cx="5825613" cy="3484201"/>
          </a:xfrm>
          <a:prstGeom prst="rect">
            <a:avLst/>
          </a:prstGeom>
        </p:spPr>
      </p:pic>
    </p:spTree>
    <p:extLst>
      <p:ext uri="{BB962C8B-B14F-4D97-AF65-F5344CB8AC3E}">
        <p14:creationId xmlns:p14="http://schemas.microsoft.com/office/powerpoint/2010/main" val="3398149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66D829-32CC-92BC-4629-69588A935DD7}"/>
              </a:ext>
            </a:extLst>
          </p:cNvPr>
          <p:cNvSpPr>
            <a:spLocks noGrp="1"/>
          </p:cNvSpPr>
          <p:nvPr>
            <p:ph type="title"/>
          </p:nvPr>
        </p:nvSpPr>
        <p:spPr>
          <a:xfrm>
            <a:off x="189270" y="129151"/>
            <a:ext cx="11786419" cy="1696474"/>
          </a:xfrm>
        </p:spPr>
        <p:txBody>
          <a:bodyPr>
            <a:normAutofit fontScale="90000"/>
          </a:bodyPr>
          <a:lstStyle/>
          <a:p>
            <a:r>
              <a:rPr lang="en-US" sz="2400" b="1" dirty="0">
                <a:latin typeface="Times New Roman" panose="02020603050405020304" pitchFamily="18" charset="0"/>
                <a:cs typeface="Times New Roman" panose="02020603050405020304" pitchFamily="18" charset="0"/>
              </a:rPr>
              <a:t> Cytoskeleton</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An elaborate network of filamentous proteinaceous structures consisting of microtubules, microfilaments and intermediate filaments present in the cytoplasm is collectively referred to as the cytoskeleton. The cytoskeleton  in a cell are involved in many functions such as mechanical</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support, motility, maintenance of the shape of the cell</a:t>
            </a:r>
          </a:p>
        </p:txBody>
      </p:sp>
      <p:sp>
        <p:nvSpPr>
          <p:cNvPr id="3" name="Content Placeholder 2">
            <a:extLst>
              <a:ext uri="{FF2B5EF4-FFF2-40B4-BE49-F238E27FC236}">
                <a16:creationId xmlns:a16="http://schemas.microsoft.com/office/drawing/2014/main" xmlns="" id="{90B23682-B5B5-6950-A73B-4EBFB67E0D9B}"/>
              </a:ext>
            </a:extLst>
          </p:cNvPr>
          <p:cNvSpPr>
            <a:spLocks noGrp="1"/>
          </p:cNvSpPr>
          <p:nvPr>
            <p:ph idx="1"/>
          </p:nvPr>
        </p:nvSpPr>
        <p:spPr>
          <a:xfrm>
            <a:off x="189270" y="1825625"/>
            <a:ext cx="11786418" cy="4903224"/>
          </a:xfrm>
        </p:spPr>
        <p:txBody>
          <a:bodyPr>
            <a:normAutofit fontScale="92500" lnSpcReduction="10000"/>
          </a:bodyPr>
          <a:lstStyle/>
          <a:p>
            <a:pPr marL="0" indent="0">
              <a:buNone/>
            </a:pPr>
            <a:r>
              <a:rPr lang="en-US" sz="2400" b="1" dirty="0">
                <a:latin typeface="Times New Roman" panose="02020603050405020304" pitchFamily="18" charset="0"/>
                <a:cs typeface="Times New Roman" panose="02020603050405020304" pitchFamily="18" charset="0"/>
              </a:rPr>
              <a:t>Cilia and Flagella</a:t>
            </a:r>
          </a:p>
          <a:p>
            <a:pPr marL="0" indent="0">
              <a:buNone/>
            </a:pPr>
            <a:r>
              <a:rPr lang="en-US" sz="2400" b="1" dirty="0">
                <a:latin typeface="Times New Roman" panose="02020603050405020304" pitchFamily="18" charset="0"/>
                <a:cs typeface="Times New Roman" panose="02020603050405020304" pitchFamily="18" charset="0"/>
              </a:rPr>
              <a:t> Cilia (sing.: cilium) and flagella (sing.: flagellum) are hair-like outgrowths of the cell membrane.  Cilia are small structures which work like oars, causing the movement of either the cell or the surrounding fluid. </a:t>
            </a:r>
          </a:p>
          <a:p>
            <a:pPr marL="0" indent="0">
              <a:buNone/>
            </a:pPr>
            <a:r>
              <a:rPr lang="en-US" sz="2400" b="1" dirty="0">
                <a:solidFill>
                  <a:srgbClr val="0000FF"/>
                </a:solidFill>
                <a:latin typeface="Times New Roman" panose="02020603050405020304" pitchFamily="18" charset="0"/>
                <a:cs typeface="Times New Roman" panose="02020603050405020304" pitchFamily="18" charset="0"/>
              </a:rPr>
              <a:t>Flagella</a:t>
            </a:r>
            <a:r>
              <a:rPr lang="en-US" sz="2400" b="1" dirty="0">
                <a:latin typeface="Times New Roman" panose="02020603050405020304" pitchFamily="18" charset="0"/>
                <a:cs typeface="Times New Roman" panose="02020603050405020304" pitchFamily="18" charset="0"/>
              </a:rPr>
              <a:t>  are comparatively longer and responsible for cell movement. The prokaryotic bacteria also possess flagella but these are structurally different from that of the eukaryotic flagella. The electron microscopic study of a cilium or the flagellum show that</a:t>
            </a:r>
          </a:p>
          <a:p>
            <a:pPr marL="0" indent="0">
              <a:buNone/>
            </a:pPr>
            <a:r>
              <a:rPr lang="en-US" sz="2400" b="1" dirty="0">
                <a:latin typeface="Times New Roman" panose="02020603050405020304" pitchFamily="18" charset="0"/>
                <a:cs typeface="Times New Roman" panose="02020603050405020304" pitchFamily="18" charset="0"/>
              </a:rPr>
              <a:t> they are covered with plasma membrane. Their core called the axoneme, possesses a number of microtubules running parallel to the long </a:t>
            </a:r>
            <a:r>
              <a:rPr lang="en-US" sz="2400" b="1" dirty="0" err="1">
                <a:latin typeface="Times New Roman" panose="02020603050405020304" pitchFamily="18" charset="0"/>
                <a:cs typeface="Times New Roman" panose="02020603050405020304" pitchFamily="18" charset="0"/>
              </a:rPr>
              <a:t>axis.The</a:t>
            </a:r>
            <a:r>
              <a:rPr lang="en-US" sz="2400" b="1" dirty="0">
                <a:latin typeface="Times New Roman" panose="02020603050405020304" pitchFamily="18" charset="0"/>
                <a:cs typeface="Times New Roman" panose="02020603050405020304" pitchFamily="18" charset="0"/>
              </a:rPr>
              <a:t> axoneme usually has nine doublets of radially arranged peripheral microtubules, and a pair of centrally located microtubules. Such an</a:t>
            </a:r>
          </a:p>
          <a:p>
            <a:pPr marL="0" indent="0">
              <a:buNone/>
            </a:pPr>
            <a:r>
              <a:rPr lang="en-US" sz="2400" b="1" dirty="0">
                <a:latin typeface="Times New Roman" panose="02020603050405020304" pitchFamily="18" charset="0"/>
                <a:cs typeface="Times New Roman" panose="02020603050405020304" pitchFamily="18" charset="0"/>
              </a:rPr>
              <a:t> arrangement of axonemal microtubules is referred to as the 9+2 array. The central tubules are connected by bridges and is also enclosed by a central sheath, which is connected to one of the tubules of each peripheral doublets by a radial spoke. Thus, there are nine radial spokes. The peripheral doublets are also interconnected by linkers. Both the cilium and flagellum emerge from centriole-like structure called the basal bodies.</a:t>
            </a:r>
          </a:p>
          <a:p>
            <a:pPr marL="0" indent="0">
              <a:buNone/>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800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66421E-8480-E9D4-2BC4-033F5747FCDB}"/>
              </a:ext>
            </a:extLst>
          </p:cNvPr>
          <p:cNvSpPr>
            <a:spLocks noGrp="1"/>
          </p:cNvSpPr>
          <p:nvPr>
            <p:ph type="title"/>
          </p:nvPr>
        </p:nvSpPr>
        <p:spPr>
          <a:xfrm>
            <a:off x="132735" y="173396"/>
            <a:ext cx="11857704" cy="6315894"/>
          </a:xfrm>
        </p:spPr>
        <p:txBody>
          <a:bodyPr>
            <a:normAutofit/>
          </a:bodyPr>
          <a:lstStyle/>
          <a:p>
            <a:r>
              <a:rPr lang="en-US" sz="2400" dirty="0">
                <a:latin typeface="Times New Roman" panose="02020603050405020304" pitchFamily="18" charset="0"/>
                <a:cs typeface="Times New Roman" panose="02020603050405020304" pitchFamily="18" charset="0"/>
              </a:rPr>
              <a:t>                                                                                </a:t>
            </a:r>
          </a:p>
        </p:txBody>
      </p:sp>
      <p:pic>
        <p:nvPicPr>
          <p:cNvPr id="5" name="Content Placeholder 4">
            <a:extLst>
              <a:ext uri="{FF2B5EF4-FFF2-40B4-BE49-F238E27FC236}">
                <a16:creationId xmlns:a16="http://schemas.microsoft.com/office/drawing/2014/main" xmlns="" id="{59C50DE0-8E25-A29B-D404-064AC639521E}"/>
              </a:ext>
            </a:extLst>
          </p:cNvPr>
          <p:cNvPicPr>
            <a:picLocks noGrp="1" noChangeAspect="1"/>
          </p:cNvPicPr>
          <p:nvPr>
            <p:ph idx="1"/>
          </p:nvPr>
        </p:nvPicPr>
        <p:blipFill>
          <a:blip r:embed="rId2"/>
          <a:srcRect l="13586" t="21007" r="13210" b="19505"/>
          <a:stretch/>
        </p:blipFill>
        <p:spPr>
          <a:xfrm>
            <a:off x="49161" y="84495"/>
            <a:ext cx="11002297" cy="4059801"/>
          </a:xfrm>
        </p:spPr>
      </p:pic>
    </p:spTree>
    <p:extLst>
      <p:ext uri="{BB962C8B-B14F-4D97-AF65-F5344CB8AC3E}">
        <p14:creationId xmlns:p14="http://schemas.microsoft.com/office/powerpoint/2010/main" val="250975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A2BDDD-A59B-E03A-4BF2-E894A41927D6}"/>
              </a:ext>
            </a:extLst>
          </p:cNvPr>
          <p:cNvSpPr>
            <a:spLocks noGrp="1"/>
          </p:cNvSpPr>
          <p:nvPr>
            <p:ph type="title"/>
          </p:nvPr>
        </p:nvSpPr>
        <p:spPr>
          <a:xfrm>
            <a:off x="174521" y="173396"/>
            <a:ext cx="11815917" cy="1652229"/>
          </a:xfrm>
        </p:spPr>
        <p:txBody>
          <a:bodyPr>
            <a:normAutofit fontScale="90000"/>
          </a:bodyPr>
          <a:lstStyle/>
          <a:p>
            <a:r>
              <a:rPr lang="en-US" sz="2400" b="1" dirty="0">
                <a:solidFill>
                  <a:srgbClr val="0000FF"/>
                </a:solidFill>
                <a:latin typeface="Times New Roman" panose="02020603050405020304" pitchFamily="18" charset="0"/>
                <a:cs typeface="Times New Roman" panose="02020603050405020304" pitchFamily="18" charset="0"/>
              </a:rPr>
              <a:t>Centrosome</a:t>
            </a:r>
            <a:r>
              <a:rPr lang="en-US" sz="2400" b="1" dirty="0">
                <a:latin typeface="Times New Roman" panose="02020603050405020304" pitchFamily="18" charset="0"/>
                <a:cs typeface="Times New Roman" panose="02020603050405020304" pitchFamily="18" charset="0"/>
              </a:rPr>
              <a:t> and </a:t>
            </a:r>
            <a:r>
              <a:rPr lang="en-US" sz="2400" b="1" dirty="0">
                <a:solidFill>
                  <a:srgbClr val="0000FF"/>
                </a:solidFill>
                <a:latin typeface="Times New Roman" panose="02020603050405020304" pitchFamily="18" charset="0"/>
                <a:cs typeface="Times New Roman" panose="02020603050405020304" pitchFamily="18" charset="0"/>
              </a:rPr>
              <a:t>Centrioles</a:t>
            </a:r>
            <a:r>
              <a:rPr lang="en-US" sz="2400" b="1" dirty="0">
                <a:latin typeface="Times New Roman" panose="02020603050405020304" pitchFamily="18" charset="0"/>
                <a:cs typeface="Times New Roman" panose="02020603050405020304" pitchFamily="18" charset="0"/>
              </a:rPr>
              <a:t> :Centrosome is an organelle usually containing two cylindrical structures called centrioles. They are surrounded by amorphous pericentriolar materials. Both the centrioles in a centrosome lie perpendicular to each other in which each has an organization like the cartwheel. The centrioles form the basal body of cilia or flagella, and spindle fibers that give rise to spindle apparatus during cell division in animal cells.</a:t>
            </a:r>
          </a:p>
        </p:txBody>
      </p:sp>
      <p:sp>
        <p:nvSpPr>
          <p:cNvPr id="3" name="Content Placeholder 2">
            <a:extLst>
              <a:ext uri="{FF2B5EF4-FFF2-40B4-BE49-F238E27FC236}">
                <a16:creationId xmlns:a16="http://schemas.microsoft.com/office/drawing/2014/main" xmlns="" id="{24F2556A-B11E-4F0D-F8BA-A8B9EC3A8F80}"/>
              </a:ext>
            </a:extLst>
          </p:cNvPr>
          <p:cNvSpPr>
            <a:spLocks noGrp="1"/>
          </p:cNvSpPr>
          <p:nvPr>
            <p:ph idx="1"/>
          </p:nvPr>
        </p:nvSpPr>
        <p:spPr>
          <a:xfrm>
            <a:off x="174520" y="1928864"/>
            <a:ext cx="11815917" cy="4755740"/>
          </a:xfrm>
        </p:spPr>
        <p:txBody>
          <a:bodyPr>
            <a:normAutofit/>
          </a:bodyPr>
          <a:lstStyle/>
          <a:p>
            <a:pPr marL="0" indent="0">
              <a:buNone/>
            </a:pPr>
            <a:r>
              <a:rPr lang="en-US" sz="2200" b="1" dirty="0">
                <a:latin typeface="Times New Roman" panose="02020603050405020304" pitchFamily="18" charset="0"/>
                <a:ea typeface="+mj-ea"/>
                <a:cs typeface="Times New Roman" panose="02020603050405020304" pitchFamily="18" charset="0"/>
              </a:rPr>
              <a:t>Nucleus: Nucleus as a cell organelle was first described by Robert Brown as early as 1831. Later the material of the nucleus stained by the basic dyes was given the name chromatin by Flemming.</a:t>
            </a:r>
          </a:p>
          <a:p>
            <a:pPr marL="0" indent="0" algn="just">
              <a:buNone/>
            </a:pPr>
            <a:r>
              <a:rPr lang="en-US" sz="2200" b="1" dirty="0">
                <a:latin typeface="Times New Roman" panose="02020603050405020304" pitchFamily="18" charset="0"/>
                <a:ea typeface="+mj-ea"/>
                <a:cs typeface="Times New Roman" panose="02020603050405020304" pitchFamily="18" charset="0"/>
              </a:rPr>
              <a:t>- The interphase nucleus (nucleus of a cell when it is not dividing) has highly extended and elaborate nucleoprotein fibers called chromatin, nuclear matrix and one or more spherical bodies called nucleoli (sing.: nucleolus). Electron microscopy has revealed that the nuclear envelope, which consists of two parallel membranes with a space between (10 to 50 nm) called the perinuclear space, forms a barrier between the materials present inside the nucleus and that of the cytoplasm. The outer membrane usually remains continuous with the endoplasmic reticulum and also bears ribosomes on it. At a number of places the nuclear envelope is interrupted by minute pores, which are formed by the fusion of its two membranes. These nuclear pores are the passages through which movement of RNA and protein molecules takes place in both directions between the nucleus and the cytoplasm. Normally, there is only one nucleus per cell, variations in the number of nuclei are also frequently observed. Can you recollect names of organisms that have more than one nucleus per cell? </a:t>
            </a:r>
            <a:r>
              <a:rPr lang="en-US" sz="2200" b="1" dirty="0">
                <a:solidFill>
                  <a:srgbClr val="FF0066"/>
                </a:solidFill>
                <a:latin typeface="Times New Roman" panose="02020603050405020304" pitchFamily="18" charset="0"/>
                <a:ea typeface="+mj-ea"/>
                <a:cs typeface="Times New Roman" panose="02020603050405020304" pitchFamily="18" charset="0"/>
              </a:rPr>
              <a:t>Some mature cells even lack nucleus, e.g., erythrocytes of many mammals and sieve tube cells of vascular plants. </a:t>
            </a:r>
            <a:r>
              <a:rPr lang="en-US" sz="2200" b="1" dirty="0">
                <a:latin typeface="Times New Roman" panose="02020603050405020304" pitchFamily="18" charset="0"/>
                <a:ea typeface="+mj-ea"/>
                <a:cs typeface="Times New Roman" panose="02020603050405020304" pitchFamily="18" charset="0"/>
              </a:rPr>
              <a:t>Would you consider these cells as ‘living’?</a:t>
            </a:r>
          </a:p>
        </p:txBody>
      </p:sp>
    </p:spTree>
    <p:extLst>
      <p:ext uri="{BB962C8B-B14F-4D97-AF65-F5344CB8AC3E}">
        <p14:creationId xmlns:p14="http://schemas.microsoft.com/office/powerpoint/2010/main" val="236704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FF0898-2662-2A32-DDD3-DD87E4B303BE}"/>
              </a:ext>
            </a:extLst>
          </p:cNvPr>
          <p:cNvSpPr>
            <a:spLocks noGrp="1"/>
          </p:cNvSpPr>
          <p:nvPr>
            <p:ph type="title"/>
          </p:nvPr>
        </p:nvSpPr>
        <p:spPr>
          <a:xfrm>
            <a:off x="174521" y="217642"/>
            <a:ext cx="11815917" cy="1773390"/>
          </a:xfrm>
        </p:spPr>
        <p:txBody>
          <a:bodyPr>
            <a:normAutofit/>
          </a:bodyPr>
          <a:lstStyle/>
          <a:p>
            <a:r>
              <a:rPr lang="en-US" sz="2400" b="1" dirty="0">
                <a:latin typeface="Times New Roman" panose="02020603050405020304" pitchFamily="18" charset="0"/>
                <a:cs typeface="Times New Roman" panose="02020603050405020304" pitchFamily="18" charset="0"/>
              </a:rPr>
              <a:t>The nuclear matrix or the nucleoplasm contains </a:t>
            </a:r>
            <a:r>
              <a:rPr lang="en-US" sz="2400" b="1" dirty="0">
                <a:solidFill>
                  <a:srgbClr val="FF0066"/>
                </a:solidFill>
                <a:latin typeface="Times New Roman" panose="02020603050405020304" pitchFamily="18" charset="0"/>
                <a:cs typeface="Times New Roman" panose="02020603050405020304" pitchFamily="18" charset="0"/>
              </a:rPr>
              <a:t>nucleolus</a:t>
            </a:r>
            <a:r>
              <a:rPr lang="en-US" sz="2400" b="1" dirty="0">
                <a:latin typeface="Times New Roman" panose="02020603050405020304" pitchFamily="18" charset="0"/>
                <a:cs typeface="Times New Roman" panose="02020603050405020304" pitchFamily="18" charset="0"/>
              </a:rPr>
              <a:t> and </a:t>
            </a:r>
            <a:r>
              <a:rPr lang="en-US" sz="2400" b="1" dirty="0">
                <a:solidFill>
                  <a:srgbClr val="FF0066"/>
                </a:solidFill>
                <a:latin typeface="Times New Roman" panose="02020603050405020304" pitchFamily="18" charset="0"/>
                <a:cs typeface="Times New Roman" panose="02020603050405020304" pitchFamily="18" charset="0"/>
              </a:rPr>
              <a:t>chromatin</a:t>
            </a:r>
            <a:r>
              <a:rPr lang="en-US" sz="2400" b="1" dirty="0">
                <a:latin typeface="Times New Roman" panose="02020603050405020304" pitchFamily="18" charset="0"/>
                <a:cs typeface="Times New Roman" panose="02020603050405020304" pitchFamily="18" charset="0"/>
              </a:rPr>
              <a:t>. The nucleoli are spherical structures present in the nucleoplasm. </a:t>
            </a:r>
            <a:r>
              <a:rPr lang="en-US" sz="2400" b="1" dirty="0">
                <a:solidFill>
                  <a:srgbClr val="0000FF"/>
                </a:solidFill>
                <a:latin typeface="Times New Roman" panose="02020603050405020304" pitchFamily="18" charset="0"/>
                <a:cs typeface="Times New Roman" panose="02020603050405020304" pitchFamily="18" charset="0"/>
              </a:rPr>
              <a:t>The content of nucleolus is continuous with the rest of the nucleoplasm as it is not a membrane bound structure</a:t>
            </a:r>
            <a:r>
              <a:rPr lang="en-US" sz="2400" b="1" dirty="0">
                <a:latin typeface="Times New Roman" panose="02020603050405020304" pitchFamily="18" charset="0"/>
                <a:cs typeface="Times New Roman" panose="02020603050405020304" pitchFamily="18" charset="0"/>
              </a:rPr>
              <a:t>. It is a site for active ribosomal RNA synthesis. Larger and more numerous nucleoli are</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present in cells actively carrying out protein synthesis.</a:t>
            </a:r>
          </a:p>
        </p:txBody>
      </p:sp>
      <p:sp>
        <p:nvSpPr>
          <p:cNvPr id="3" name="Content Placeholder 2">
            <a:extLst>
              <a:ext uri="{FF2B5EF4-FFF2-40B4-BE49-F238E27FC236}">
                <a16:creationId xmlns:a16="http://schemas.microsoft.com/office/drawing/2014/main" xmlns="" id="{D0DB56B4-2D1C-ED28-804B-0C73F56CA753}"/>
              </a:ext>
            </a:extLst>
          </p:cNvPr>
          <p:cNvSpPr>
            <a:spLocks noGrp="1"/>
          </p:cNvSpPr>
          <p:nvPr>
            <p:ph idx="1"/>
          </p:nvPr>
        </p:nvSpPr>
        <p:spPr>
          <a:xfrm>
            <a:off x="174520" y="2120592"/>
            <a:ext cx="11815917" cy="4519765"/>
          </a:xfrm>
        </p:spPr>
        <p:txBody>
          <a:bodyPr>
            <a:normAutofit fontScale="92500" lnSpcReduction="20000"/>
          </a:bodyPr>
          <a:lstStyle/>
          <a:p>
            <a:pPr marL="0" indent="0">
              <a:buNone/>
            </a:pPr>
            <a:r>
              <a:rPr lang="en-US" sz="2400" b="1" dirty="0">
                <a:latin typeface="Times New Roman" panose="02020603050405020304" pitchFamily="18" charset="0"/>
                <a:ea typeface="+mj-ea"/>
                <a:cs typeface="Times New Roman" panose="02020603050405020304" pitchFamily="18" charset="0"/>
              </a:rPr>
              <a:t>You may recall that the interphase nucleus has a loose and indistinct network of nucleoprotein fibers called chromatin. But during different stages of cell division, cells show structured chromosomes in place of the nucleus.</a:t>
            </a:r>
          </a:p>
          <a:p>
            <a:pPr marL="0" indent="0">
              <a:buNone/>
            </a:pPr>
            <a:r>
              <a:rPr lang="en-US" sz="2400" b="1" dirty="0">
                <a:latin typeface="Times New Roman" panose="02020603050405020304" pitchFamily="18" charset="0"/>
                <a:ea typeface="+mj-ea"/>
                <a:cs typeface="Times New Roman" panose="02020603050405020304" pitchFamily="18" charset="0"/>
              </a:rPr>
              <a:t> Chromatin contains DNA and some basic proteins called histones, some non-histone proteins and also RNA. A single human cell has approximately two meter long thread of DNA distributed among its forty six (twenty three pairs) chromosomes. You will study the details of DNA packaging in the form of a chromosome in class XII.</a:t>
            </a:r>
          </a:p>
          <a:p>
            <a:pPr marL="0" indent="0">
              <a:buNone/>
            </a:pPr>
            <a:r>
              <a:rPr lang="en-US" sz="2400" b="1" dirty="0">
                <a:latin typeface="Times New Roman" panose="02020603050405020304" pitchFamily="18" charset="0"/>
                <a:ea typeface="+mj-ea"/>
                <a:cs typeface="Times New Roman" panose="02020603050405020304" pitchFamily="18" charset="0"/>
              </a:rPr>
              <a:t>Every chromosome (visible only in dividing cells) essentially has a primary constriction or the </a:t>
            </a:r>
            <a:r>
              <a:rPr lang="en-US" sz="2400" b="1" dirty="0">
                <a:solidFill>
                  <a:srgbClr val="0000FF"/>
                </a:solidFill>
                <a:latin typeface="Times New Roman" panose="02020603050405020304" pitchFamily="18" charset="0"/>
                <a:ea typeface="+mj-ea"/>
                <a:cs typeface="Times New Roman" panose="02020603050405020304" pitchFamily="18" charset="0"/>
              </a:rPr>
              <a:t>centromere</a:t>
            </a:r>
            <a:r>
              <a:rPr lang="en-US" sz="2400" b="1" dirty="0">
                <a:latin typeface="Times New Roman" panose="02020603050405020304" pitchFamily="18" charset="0"/>
                <a:ea typeface="+mj-ea"/>
                <a:cs typeface="Times New Roman" panose="02020603050405020304" pitchFamily="18" charset="0"/>
              </a:rPr>
              <a:t> on the sides of which disc shaped structures called </a:t>
            </a:r>
            <a:r>
              <a:rPr lang="en-US" sz="2400" b="1" dirty="0">
                <a:solidFill>
                  <a:srgbClr val="0000FF"/>
                </a:solidFill>
                <a:latin typeface="Times New Roman" panose="02020603050405020304" pitchFamily="18" charset="0"/>
                <a:ea typeface="+mj-ea"/>
                <a:cs typeface="Times New Roman" panose="02020603050405020304" pitchFamily="18" charset="0"/>
              </a:rPr>
              <a:t>kinetochores</a:t>
            </a:r>
            <a:r>
              <a:rPr lang="en-US" sz="2400" b="1" dirty="0">
                <a:latin typeface="Times New Roman" panose="02020603050405020304" pitchFamily="18" charset="0"/>
                <a:ea typeface="+mj-ea"/>
                <a:cs typeface="Times New Roman" panose="02020603050405020304" pitchFamily="18" charset="0"/>
              </a:rPr>
              <a:t> are present. Centromere holds two chromatids of a chromosome. </a:t>
            </a:r>
          </a:p>
          <a:p>
            <a:pPr marL="0" indent="0">
              <a:buNone/>
            </a:pPr>
            <a:r>
              <a:rPr lang="en-US" sz="2400" b="1" dirty="0">
                <a:latin typeface="Times New Roman" panose="02020603050405020304" pitchFamily="18" charset="0"/>
                <a:ea typeface="+mj-ea"/>
                <a:cs typeface="Times New Roman" panose="02020603050405020304" pitchFamily="18" charset="0"/>
              </a:rPr>
              <a:t>Based on the position of the centromere, the chromosomes can be </a:t>
            </a:r>
            <a:r>
              <a:rPr lang="en-US" sz="2400" b="1" dirty="0">
                <a:solidFill>
                  <a:srgbClr val="0000FF"/>
                </a:solidFill>
                <a:latin typeface="Times New Roman" panose="02020603050405020304" pitchFamily="18" charset="0"/>
                <a:ea typeface="+mj-ea"/>
                <a:cs typeface="Times New Roman" panose="02020603050405020304" pitchFamily="18" charset="0"/>
              </a:rPr>
              <a:t>classified into four types  </a:t>
            </a:r>
            <a:r>
              <a:rPr lang="en-US" sz="2400" b="1" dirty="0">
                <a:latin typeface="Times New Roman" panose="02020603050405020304" pitchFamily="18" charset="0"/>
                <a:ea typeface="+mj-ea"/>
                <a:cs typeface="Times New Roman" panose="02020603050405020304" pitchFamily="18" charset="0"/>
              </a:rPr>
              <a:t>The </a:t>
            </a:r>
            <a:r>
              <a:rPr lang="en-US" sz="2400" b="1" dirty="0">
                <a:solidFill>
                  <a:srgbClr val="0000FF"/>
                </a:solidFill>
                <a:latin typeface="Times New Roman" panose="02020603050405020304" pitchFamily="18" charset="0"/>
                <a:ea typeface="+mj-ea"/>
                <a:cs typeface="Times New Roman" panose="02020603050405020304" pitchFamily="18" charset="0"/>
              </a:rPr>
              <a:t>metacentric</a:t>
            </a:r>
            <a:r>
              <a:rPr lang="en-US" sz="2400" b="1" dirty="0">
                <a:latin typeface="Times New Roman" panose="02020603050405020304" pitchFamily="18" charset="0"/>
                <a:ea typeface="+mj-ea"/>
                <a:cs typeface="Times New Roman" panose="02020603050405020304" pitchFamily="18" charset="0"/>
              </a:rPr>
              <a:t> chromosome has middle centromere forming two equal arms of the chromosome. The </a:t>
            </a:r>
            <a:r>
              <a:rPr lang="en-US" sz="2400" b="1" dirty="0">
                <a:solidFill>
                  <a:srgbClr val="0000FF"/>
                </a:solidFill>
                <a:latin typeface="Times New Roman" panose="02020603050405020304" pitchFamily="18" charset="0"/>
                <a:ea typeface="+mj-ea"/>
                <a:cs typeface="Times New Roman" panose="02020603050405020304" pitchFamily="18" charset="0"/>
              </a:rPr>
              <a:t>sub-metacentric </a:t>
            </a:r>
            <a:r>
              <a:rPr lang="en-US" sz="2400" b="1" dirty="0">
                <a:latin typeface="Times New Roman" panose="02020603050405020304" pitchFamily="18" charset="0"/>
                <a:ea typeface="+mj-ea"/>
                <a:cs typeface="Times New Roman" panose="02020603050405020304" pitchFamily="18" charset="0"/>
              </a:rPr>
              <a:t>chromosome has centromere slightly away from the middle of the chromosome resulting into one shorter arm and one longer arm. In case of </a:t>
            </a:r>
            <a:r>
              <a:rPr lang="en-US" sz="2400" b="1" dirty="0">
                <a:solidFill>
                  <a:srgbClr val="0000FF"/>
                </a:solidFill>
                <a:latin typeface="Times New Roman" panose="02020603050405020304" pitchFamily="18" charset="0"/>
                <a:ea typeface="+mj-ea"/>
                <a:cs typeface="Times New Roman" panose="02020603050405020304" pitchFamily="18" charset="0"/>
              </a:rPr>
              <a:t>acrocentric</a:t>
            </a:r>
            <a:r>
              <a:rPr lang="en-US" sz="2400" b="1" dirty="0">
                <a:latin typeface="Times New Roman" panose="02020603050405020304" pitchFamily="18" charset="0"/>
                <a:ea typeface="+mj-ea"/>
                <a:cs typeface="Times New Roman" panose="02020603050405020304" pitchFamily="18" charset="0"/>
              </a:rPr>
              <a:t> chromosome the centromere is situated close to its end forming one extremely short and one very long arm, whereas the </a:t>
            </a:r>
            <a:r>
              <a:rPr lang="en-US" sz="2400" b="1" dirty="0">
                <a:solidFill>
                  <a:srgbClr val="0000FF"/>
                </a:solidFill>
                <a:latin typeface="Times New Roman" panose="02020603050405020304" pitchFamily="18" charset="0"/>
                <a:ea typeface="+mj-ea"/>
                <a:cs typeface="Times New Roman" panose="02020603050405020304" pitchFamily="18" charset="0"/>
              </a:rPr>
              <a:t>telocentric</a:t>
            </a:r>
            <a:r>
              <a:rPr lang="en-US" sz="2400" b="1" dirty="0">
                <a:latin typeface="Times New Roman" panose="02020603050405020304" pitchFamily="18" charset="0"/>
                <a:ea typeface="+mj-ea"/>
                <a:cs typeface="Times New Roman" panose="02020603050405020304" pitchFamily="18" charset="0"/>
              </a:rPr>
              <a:t> chromosome has a terminal centromere.</a:t>
            </a:r>
          </a:p>
        </p:txBody>
      </p:sp>
    </p:spTree>
    <p:extLst>
      <p:ext uri="{BB962C8B-B14F-4D97-AF65-F5344CB8AC3E}">
        <p14:creationId xmlns:p14="http://schemas.microsoft.com/office/powerpoint/2010/main" val="61006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A5719-D6A2-BDAF-B6D3-325298306CC3}"/>
              </a:ext>
            </a:extLst>
          </p:cNvPr>
          <p:cNvSpPr>
            <a:spLocks noGrp="1"/>
          </p:cNvSpPr>
          <p:nvPr>
            <p:ph type="title"/>
          </p:nvPr>
        </p:nvSpPr>
        <p:spPr>
          <a:xfrm>
            <a:off x="132735" y="188144"/>
            <a:ext cx="11857704" cy="1493172"/>
          </a:xfrm>
        </p:spPr>
        <p:txBody>
          <a:bodyPr>
            <a:normAutofit fontScale="90000"/>
          </a:bodyPr>
          <a:lstStyle/>
          <a:p>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xmlns="" id="{107590DE-0E16-2B14-320A-8BFAF5811C52}"/>
              </a:ext>
            </a:extLst>
          </p:cNvPr>
          <p:cNvPicPr>
            <a:picLocks noGrp="1" noChangeAspect="1"/>
          </p:cNvPicPr>
          <p:nvPr>
            <p:ph idx="1"/>
          </p:nvPr>
        </p:nvPicPr>
        <p:blipFill>
          <a:blip r:embed="rId2"/>
          <a:stretch>
            <a:fillRect/>
          </a:stretch>
        </p:blipFill>
        <p:spPr>
          <a:xfrm>
            <a:off x="8495070" y="934730"/>
            <a:ext cx="3814917" cy="3991231"/>
          </a:xfrm>
          <a:prstGeom prst="rect">
            <a:avLst/>
          </a:prstGeom>
        </p:spPr>
      </p:pic>
      <p:pic>
        <p:nvPicPr>
          <p:cNvPr id="6" name="Picture 5">
            <a:extLst>
              <a:ext uri="{FF2B5EF4-FFF2-40B4-BE49-F238E27FC236}">
                <a16:creationId xmlns:a16="http://schemas.microsoft.com/office/drawing/2014/main" xmlns="" id="{BF7C294F-4674-7F36-DB65-D6809E39337B}"/>
              </a:ext>
            </a:extLst>
          </p:cNvPr>
          <p:cNvPicPr>
            <a:picLocks noChangeAspect="1"/>
          </p:cNvPicPr>
          <p:nvPr/>
        </p:nvPicPr>
        <p:blipFill>
          <a:blip r:embed="rId3"/>
          <a:srcRect l="13306" t="15467" r="15565" b="11001"/>
          <a:stretch/>
        </p:blipFill>
        <p:spPr>
          <a:xfrm>
            <a:off x="0" y="1394357"/>
            <a:ext cx="8111613" cy="4642157"/>
          </a:xfrm>
          <a:prstGeom prst="rect">
            <a:avLst/>
          </a:prstGeom>
        </p:spPr>
      </p:pic>
    </p:spTree>
    <p:extLst>
      <p:ext uri="{BB962C8B-B14F-4D97-AF65-F5344CB8AC3E}">
        <p14:creationId xmlns:p14="http://schemas.microsoft.com/office/powerpoint/2010/main" val="291795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B3EDF2-C138-25AE-DEE1-252CD6789A7F}"/>
              </a:ext>
            </a:extLst>
          </p:cNvPr>
          <p:cNvSpPr>
            <a:spLocks noGrp="1"/>
          </p:cNvSpPr>
          <p:nvPr>
            <p:ph type="title"/>
          </p:nvPr>
        </p:nvSpPr>
        <p:spPr>
          <a:xfrm>
            <a:off x="145025" y="129151"/>
            <a:ext cx="11874909" cy="1696474"/>
          </a:xfrm>
        </p:spPr>
        <p:txBody>
          <a:bodyPr>
            <a:normAutofit fontScale="90000"/>
          </a:bodyPr>
          <a:lstStyle/>
          <a:p>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The prokaryotic cells lack such membrane bound organelles.</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t>
            </a:r>
            <a:r>
              <a:rPr lang="en-US" sz="2800" b="1" dirty="0">
                <a:solidFill>
                  <a:srgbClr val="FF0066"/>
                </a:solidFill>
                <a:latin typeface="Times New Roman" panose="02020603050405020304" pitchFamily="18" charset="0"/>
                <a:cs typeface="Times New Roman" panose="02020603050405020304" pitchFamily="18" charset="0"/>
              </a:rPr>
              <a:t>**Ribosomes </a:t>
            </a:r>
            <a:r>
              <a:rPr lang="en-US" sz="2800" b="1" dirty="0">
                <a:latin typeface="Times New Roman" panose="02020603050405020304" pitchFamily="18" charset="0"/>
                <a:cs typeface="Times New Roman" panose="02020603050405020304" pitchFamily="18" charset="0"/>
              </a:rPr>
              <a:t>are non-membrane bound organelles found in all cells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both eukaryotic as well as prokaryotic. Within the cell, ribosomes are</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found not only in the cytoplasm but also </a:t>
            </a:r>
            <a:r>
              <a:rPr lang="en-US" sz="2800" b="1" dirty="0">
                <a:solidFill>
                  <a:srgbClr val="6429F7"/>
                </a:solidFill>
                <a:latin typeface="Times New Roman" panose="02020603050405020304" pitchFamily="18" charset="0"/>
                <a:cs typeface="Times New Roman" panose="02020603050405020304" pitchFamily="18" charset="0"/>
              </a:rPr>
              <a:t>within t</a:t>
            </a:r>
            <a:r>
              <a:rPr lang="en-US" sz="2800" b="1" dirty="0">
                <a:latin typeface="Times New Roman" panose="02020603050405020304" pitchFamily="18" charset="0"/>
                <a:cs typeface="Times New Roman" panose="02020603050405020304" pitchFamily="18" charset="0"/>
              </a:rPr>
              <a:t>he two organelles </a:t>
            </a:r>
            <a:br>
              <a:rPr lang="en-US" sz="2800" b="1" dirty="0">
                <a:latin typeface="Times New Roman" panose="02020603050405020304" pitchFamily="18" charset="0"/>
                <a:cs typeface="Times New Roman" panose="02020603050405020304" pitchFamily="18" charset="0"/>
              </a:rPr>
            </a:br>
            <a:r>
              <a:rPr lang="en-US" sz="2800" b="1" dirty="0">
                <a:solidFill>
                  <a:srgbClr val="6429F7"/>
                </a:solidFill>
                <a:latin typeface="Times New Roman" panose="02020603050405020304" pitchFamily="18" charset="0"/>
                <a:cs typeface="Times New Roman" panose="02020603050405020304" pitchFamily="18" charset="0"/>
              </a:rPr>
              <a:t>chloroplasts</a:t>
            </a:r>
            <a:r>
              <a:rPr lang="en-US" sz="2800" b="1" dirty="0">
                <a:latin typeface="Times New Roman" panose="02020603050405020304" pitchFamily="18" charset="0"/>
                <a:cs typeface="Times New Roman" panose="02020603050405020304" pitchFamily="18" charset="0"/>
              </a:rPr>
              <a:t> (in plants) and </a:t>
            </a:r>
            <a:r>
              <a:rPr lang="en-US" sz="2800" b="1" dirty="0">
                <a:solidFill>
                  <a:srgbClr val="6429F7"/>
                </a:solidFill>
                <a:latin typeface="Times New Roman" panose="02020603050405020304" pitchFamily="18" charset="0"/>
                <a:cs typeface="Times New Roman" panose="02020603050405020304" pitchFamily="18" charset="0"/>
              </a:rPr>
              <a:t>mitochondria</a:t>
            </a:r>
            <a:r>
              <a:rPr lang="en-US" sz="2800" b="1" dirty="0">
                <a:latin typeface="Times New Roman" panose="02020603050405020304" pitchFamily="18" charset="0"/>
                <a:cs typeface="Times New Roman" panose="02020603050405020304" pitchFamily="18" charset="0"/>
              </a:rPr>
              <a:t> and on rough </a:t>
            </a:r>
            <a:r>
              <a:rPr lang="en-US" sz="2800" b="1" dirty="0">
                <a:solidFill>
                  <a:srgbClr val="6429F7"/>
                </a:solidFill>
                <a:latin typeface="Times New Roman" panose="02020603050405020304" pitchFamily="18" charset="0"/>
                <a:cs typeface="Times New Roman" panose="02020603050405020304" pitchFamily="18" charset="0"/>
              </a:rPr>
              <a:t>ER.</a:t>
            </a:r>
          </a:p>
        </p:txBody>
      </p:sp>
      <p:sp>
        <p:nvSpPr>
          <p:cNvPr id="3" name="Content Placeholder 2">
            <a:extLst>
              <a:ext uri="{FF2B5EF4-FFF2-40B4-BE49-F238E27FC236}">
                <a16:creationId xmlns:a16="http://schemas.microsoft.com/office/drawing/2014/main" xmlns="" id="{EB5DCDF9-DEA3-95F4-0062-DFDF363DE8B3}"/>
              </a:ext>
            </a:extLst>
          </p:cNvPr>
          <p:cNvSpPr>
            <a:spLocks noGrp="1"/>
          </p:cNvSpPr>
          <p:nvPr>
            <p:ph idx="1"/>
          </p:nvPr>
        </p:nvSpPr>
        <p:spPr>
          <a:xfrm>
            <a:off x="145024" y="1825625"/>
            <a:ext cx="11874909" cy="4903224"/>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  Animal cells contain another non-membrane bound organelle called</a:t>
            </a:r>
          </a:p>
          <a:p>
            <a:pPr marL="0" indent="0">
              <a:buNone/>
            </a:pPr>
            <a:r>
              <a:rPr lang="en-US" b="1" dirty="0">
                <a:latin typeface="Times New Roman" panose="02020603050405020304" pitchFamily="18" charset="0"/>
                <a:cs typeface="Times New Roman" panose="02020603050405020304" pitchFamily="18" charset="0"/>
              </a:rPr>
              <a:t> </a:t>
            </a:r>
            <a:r>
              <a:rPr lang="en-US" b="1" dirty="0">
                <a:solidFill>
                  <a:srgbClr val="6429F7"/>
                </a:solidFill>
                <a:latin typeface="Times New Roman" panose="02020603050405020304" pitchFamily="18" charset="0"/>
                <a:cs typeface="Times New Roman" panose="02020603050405020304" pitchFamily="18" charset="0"/>
              </a:rPr>
              <a:t>centrosome</a:t>
            </a:r>
            <a:r>
              <a:rPr lang="en-US" b="1" dirty="0">
                <a:latin typeface="Times New Roman" panose="02020603050405020304" pitchFamily="18" charset="0"/>
                <a:cs typeface="Times New Roman" panose="02020603050405020304" pitchFamily="18" charset="0"/>
              </a:rPr>
              <a:t> which helps in cell division.</a:t>
            </a:r>
          </a:p>
          <a:p>
            <a:pPr marL="0" indent="0">
              <a:buNone/>
            </a:pPr>
            <a:r>
              <a:rPr lang="en-US" b="1" dirty="0">
                <a:latin typeface="Times New Roman" panose="02020603050405020304" pitchFamily="18" charset="0"/>
                <a:cs typeface="Times New Roman" panose="02020603050405020304" pitchFamily="18" charset="0"/>
              </a:rPr>
              <a:t> - Cells differ greatly in size, shape and activities. For example,</a:t>
            </a:r>
          </a:p>
          <a:p>
            <a:pPr marL="0" indent="0">
              <a:buNone/>
            </a:pPr>
            <a:r>
              <a:rPr lang="en-US" b="1" dirty="0">
                <a:latin typeface="Times New Roman" panose="02020603050405020304" pitchFamily="18" charset="0"/>
                <a:cs typeface="Times New Roman" panose="02020603050405020304" pitchFamily="18" charset="0"/>
              </a:rPr>
              <a:t> Mycoplasmas, the smallest cells, are only 0.3 µm in length while bacteria</a:t>
            </a:r>
          </a:p>
          <a:p>
            <a:pPr marL="0" indent="0">
              <a:buNone/>
            </a:pPr>
            <a:r>
              <a:rPr lang="en-US" b="1" dirty="0">
                <a:latin typeface="Times New Roman" panose="02020603050405020304" pitchFamily="18" charset="0"/>
                <a:cs typeface="Times New Roman" panose="02020603050405020304" pitchFamily="18" charset="0"/>
              </a:rPr>
              <a:t>could be 3 to 5 µm.</a:t>
            </a:r>
          </a:p>
          <a:p>
            <a:pPr>
              <a:buFontTx/>
              <a:buChar char="-"/>
            </a:pPr>
            <a:r>
              <a:rPr lang="en-US" b="1" dirty="0">
                <a:latin typeface="Times New Roman" panose="02020603050405020304" pitchFamily="18" charset="0"/>
                <a:cs typeface="Times New Roman" panose="02020603050405020304" pitchFamily="18" charset="0"/>
              </a:rPr>
              <a:t>The four basic shapes of bacteria are </a:t>
            </a:r>
            <a:r>
              <a:rPr lang="en-US" b="1" dirty="0">
                <a:solidFill>
                  <a:srgbClr val="6429F7"/>
                </a:solidFill>
                <a:latin typeface="Times New Roman" panose="02020603050405020304" pitchFamily="18" charset="0"/>
                <a:cs typeface="Times New Roman" panose="02020603050405020304" pitchFamily="18" charset="0"/>
              </a:rPr>
              <a:t>bacillus</a:t>
            </a:r>
            <a:r>
              <a:rPr lang="en-US" b="1" dirty="0">
                <a:latin typeface="Times New Roman" panose="02020603050405020304" pitchFamily="18" charset="0"/>
                <a:cs typeface="Times New Roman" panose="02020603050405020304" pitchFamily="18" charset="0"/>
              </a:rPr>
              <a:t> (rod like), </a:t>
            </a:r>
            <a:r>
              <a:rPr lang="en-US" b="1" dirty="0">
                <a:solidFill>
                  <a:srgbClr val="6429F7"/>
                </a:solidFill>
                <a:latin typeface="Times New Roman" panose="02020603050405020304" pitchFamily="18" charset="0"/>
                <a:cs typeface="Times New Roman" panose="02020603050405020304" pitchFamily="18" charset="0"/>
              </a:rPr>
              <a:t>coccus</a:t>
            </a:r>
            <a:r>
              <a:rPr lang="en-US" b="1" dirty="0">
                <a:latin typeface="Times New Roman" panose="02020603050405020304" pitchFamily="18" charset="0"/>
                <a:cs typeface="Times New Roman" panose="02020603050405020304" pitchFamily="18" charset="0"/>
              </a:rPr>
              <a:t> (spherical), vibrio (</a:t>
            </a:r>
            <a:r>
              <a:rPr lang="en-US" b="1" dirty="0">
                <a:solidFill>
                  <a:srgbClr val="6429F7"/>
                </a:solidFill>
                <a:latin typeface="Times New Roman" panose="02020603050405020304" pitchFamily="18" charset="0"/>
                <a:cs typeface="Times New Roman" panose="02020603050405020304" pitchFamily="18" charset="0"/>
              </a:rPr>
              <a:t>comma shaped</a:t>
            </a:r>
            <a:r>
              <a:rPr lang="en-US" b="1" dirty="0">
                <a:latin typeface="Times New Roman" panose="02020603050405020304" pitchFamily="18" charset="0"/>
                <a:cs typeface="Times New Roman" panose="02020603050405020304" pitchFamily="18" charset="0"/>
              </a:rPr>
              <a:t>) and </a:t>
            </a:r>
            <a:r>
              <a:rPr lang="en-US" b="1" dirty="0">
                <a:solidFill>
                  <a:srgbClr val="6429F7"/>
                </a:solidFill>
                <a:latin typeface="Times New Roman" panose="02020603050405020304" pitchFamily="18" charset="0"/>
                <a:cs typeface="Times New Roman" panose="02020603050405020304" pitchFamily="18" charset="0"/>
              </a:rPr>
              <a:t>spirillum</a:t>
            </a:r>
            <a:r>
              <a:rPr lang="en-US" b="1" dirty="0">
                <a:latin typeface="Times New Roman" panose="02020603050405020304" pitchFamily="18" charset="0"/>
                <a:cs typeface="Times New Roman" panose="02020603050405020304" pitchFamily="18" charset="0"/>
              </a:rPr>
              <a:t> (spiral).</a:t>
            </a:r>
          </a:p>
          <a:p>
            <a:pPr marL="0" indent="0">
              <a:buNone/>
            </a:pPr>
            <a:r>
              <a:rPr lang="en-US" b="1" dirty="0">
                <a:latin typeface="Times New Roman" panose="02020603050405020304" pitchFamily="18" charset="0"/>
                <a:cs typeface="Times New Roman" panose="02020603050405020304" pitchFamily="18" charset="0"/>
              </a:rPr>
              <a:t>- prokaryotes have a cell wall surrounding the cell membrane except in  </a:t>
            </a:r>
            <a:r>
              <a:rPr lang="en-US" b="1" dirty="0">
                <a:solidFill>
                  <a:srgbClr val="6429F7"/>
                </a:solidFill>
                <a:latin typeface="Times New Roman" panose="02020603050405020304" pitchFamily="18" charset="0"/>
                <a:cs typeface="Times New Roman" panose="02020603050405020304" pitchFamily="18" charset="0"/>
              </a:rPr>
              <a:t>mycoplasma</a:t>
            </a:r>
            <a:r>
              <a:rPr lang="en-US" b="1" dirty="0">
                <a:latin typeface="Times New Roman" panose="02020603050405020304" pitchFamily="18" charset="0"/>
                <a:cs typeface="Times New Roman" panose="02020603050405020304" pitchFamily="18" charset="0"/>
              </a:rPr>
              <a:t>. The fluid matrix filling the cell is the cytoplasm.</a:t>
            </a:r>
          </a:p>
        </p:txBody>
      </p:sp>
    </p:spTree>
    <p:extLst>
      <p:ext uri="{BB962C8B-B14F-4D97-AF65-F5344CB8AC3E}">
        <p14:creationId xmlns:p14="http://schemas.microsoft.com/office/powerpoint/2010/main" val="2692145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5997EF-1C25-0EE1-01BD-AC82E6009ED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21BF740F-A7AC-C7E1-5131-A77499538F20}"/>
              </a:ext>
            </a:extLst>
          </p:cNvPr>
          <p:cNvPicPr>
            <a:picLocks noGrp="1" noChangeAspect="1"/>
          </p:cNvPicPr>
          <p:nvPr>
            <p:ph idx="1"/>
          </p:nvPr>
        </p:nvPicPr>
        <p:blipFill>
          <a:blip r:embed="rId2"/>
          <a:stretch>
            <a:fillRect/>
          </a:stretch>
        </p:blipFill>
        <p:spPr>
          <a:xfrm>
            <a:off x="162232" y="57944"/>
            <a:ext cx="11901950" cy="6741871"/>
          </a:xfrm>
          <a:prstGeom prst="rect">
            <a:avLst/>
          </a:prstGeom>
        </p:spPr>
      </p:pic>
    </p:spTree>
    <p:extLst>
      <p:ext uri="{BB962C8B-B14F-4D97-AF65-F5344CB8AC3E}">
        <p14:creationId xmlns:p14="http://schemas.microsoft.com/office/powerpoint/2010/main" val="1111850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75CB3-09FC-FFB5-FBBB-051EADDB27D3}"/>
              </a:ext>
            </a:extLst>
          </p:cNvPr>
          <p:cNvSpPr>
            <a:spLocks noGrp="1"/>
          </p:cNvSpPr>
          <p:nvPr>
            <p:ph type="title"/>
          </p:nvPr>
        </p:nvSpPr>
        <p:spPr>
          <a:xfrm>
            <a:off x="189270" y="158648"/>
            <a:ext cx="11771671" cy="1389934"/>
          </a:xfrm>
        </p:spPr>
        <p:txBody>
          <a:bodyPr>
            <a:normAutofit fontScale="90000"/>
          </a:bodyPr>
          <a:lstStyle/>
          <a:p>
            <a:r>
              <a:rPr lang="en-US" sz="2400" dirty="0">
                <a:latin typeface="Times New Roman" panose="02020603050405020304" pitchFamily="18" charset="0"/>
                <a:cs typeface="Times New Roman" panose="02020603050405020304" pitchFamily="18" charset="0"/>
              </a:rPr>
              <a:t> In addition to the genomic DNA (the single chromosome/circular DNA), many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bacteria have small circular DNA outside the genomic DNA. These smaller DNA are called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plasmids. Nuclear membrane is found in eukaryotes. No organelles, like the ones in eukaryotes, are found in prokaryotic cells except for ribosomes. </a:t>
            </a:r>
          </a:p>
        </p:txBody>
      </p:sp>
      <p:sp>
        <p:nvSpPr>
          <p:cNvPr id="3" name="Content Placeholder 2">
            <a:extLst>
              <a:ext uri="{FF2B5EF4-FFF2-40B4-BE49-F238E27FC236}">
                <a16:creationId xmlns:a16="http://schemas.microsoft.com/office/drawing/2014/main" xmlns="" id="{18D96DF2-8B56-E076-C1F5-1556348C3B88}"/>
              </a:ext>
            </a:extLst>
          </p:cNvPr>
          <p:cNvSpPr>
            <a:spLocks noGrp="1"/>
          </p:cNvSpPr>
          <p:nvPr>
            <p:ph idx="1"/>
          </p:nvPr>
        </p:nvSpPr>
        <p:spPr>
          <a:xfrm>
            <a:off x="189270" y="1548581"/>
            <a:ext cx="11550446" cy="5121275"/>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 In eukaryotic cells there is an extensive compartmentalization of cytoplasm through the presence of membrane bound organelles. Eukaryotic cell possess an organized nucleus with a nuclear envelope. </a:t>
            </a:r>
          </a:p>
          <a:p>
            <a:pPr marL="0" indent="0">
              <a:buNone/>
            </a:pPr>
            <a:r>
              <a:rPr lang="en-US" sz="2000" b="1" dirty="0">
                <a:latin typeface="Times New Roman" panose="02020603050405020304" pitchFamily="18" charset="0"/>
                <a:cs typeface="Times New Roman" panose="02020603050405020304" pitchFamily="18" charset="0"/>
              </a:rPr>
              <a:t>-In addition, eukaryotic cells have a variety of co In</a:t>
            </a:r>
          </a:p>
          <a:p>
            <a:pPr marL="0" indent="0">
              <a:buNone/>
            </a:pPr>
            <a:r>
              <a:rPr lang="en-US" sz="2000" b="1" dirty="0">
                <a:latin typeface="Times New Roman" panose="02020603050405020304" pitchFamily="18" charset="0"/>
                <a:cs typeface="Times New Roman" panose="02020603050405020304" pitchFamily="18" charset="0"/>
              </a:rPr>
              <a:t> eukaryotic cells there is an extensive </a:t>
            </a:r>
            <a:r>
              <a:rPr lang="en-US" sz="2000" b="1" dirty="0" err="1">
                <a:latin typeface="Times New Roman" panose="02020603050405020304" pitchFamily="18" charset="0"/>
                <a:cs typeface="Times New Roman" panose="02020603050405020304" pitchFamily="18" charset="0"/>
              </a:rPr>
              <a:t>compartmentalisation</a:t>
            </a:r>
            <a:r>
              <a:rPr lang="en-US" sz="2000" b="1" dirty="0">
                <a:latin typeface="Times New Roman" panose="02020603050405020304" pitchFamily="18" charset="0"/>
                <a:cs typeface="Times New Roman" panose="02020603050405020304" pitchFamily="18" charset="0"/>
              </a:rPr>
              <a:t> of cytoplasm</a:t>
            </a:r>
          </a:p>
          <a:p>
            <a:pPr marL="0" indent="0">
              <a:buNone/>
            </a:pPr>
            <a:r>
              <a:rPr lang="en-US" sz="2000" b="1" dirty="0">
                <a:latin typeface="Times New Roman" panose="02020603050405020304" pitchFamily="18" charset="0"/>
                <a:cs typeface="Times New Roman" panose="02020603050405020304" pitchFamily="18" charset="0"/>
              </a:rPr>
              <a:t> through the presence of membrane bound organelles. Eukaryotic cells</a:t>
            </a:r>
          </a:p>
          <a:p>
            <a:pPr marL="0" indent="0">
              <a:buNone/>
            </a:pPr>
            <a:r>
              <a:rPr lang="en-US" sz="2000" b="1" dirty="0">
                <a:latin typeface="Times New Roman" panose="02020603050405020304" pitchFamily="18" charset="0"/>
                <a:cs typeface="Times New Roman" panose="02020603050405020304" pitchFamily="18" charset="0"/>
              </a:rPr>
              <a:t> possess an </a:t>
            </a:r>
            <a:r>
              <a:rPr lang="en-US" sz="2000" b="1" dirty="0" err="1">
                <a:latin typeface="Times New Roman" panose="02020603050405020304" pitchFamily="18" charset="0"/>
                <a:cs typeface="Times New Roman" panose="02020603050405020304" pitchFamily="18" charset="0"/>
              </a:rPr>
              <a:t>organised</a:t>
            </a:r>
            <a:r>
              <a:rPr lang="en-US" sz="2000" b="1" dirty="0">
                <a:latin typeface="Times New Roman" panose="02020603050405020304" pitchFamily="18" charset="0"/>
                <a:cs typeface="Times New Roman" panose="02020603050405020304" pitchFamily="18" charset="0"/>
              </a:rPr>
              <a:t> nucleus with a nuclear envelope. In addition,</a:t>
            </a:r>
          </a:p>
          <a:p>
            <a:pPr marL="0" indent="0">
              <a:buNone/>
            </a:pPr>
            <a:r>
              <a:rPr lang="en-US" sz="2000" b="1" dirty="0">
                <a:latin typeface="Times New Roman" panose="02020603050405020304" pitchFamily="18" charset="0"/>
                <a:cs typeface="Times New Roman" panose="02020603050405020304" pitchFamily="18" charset="0"/>
              </a:rPr>
              <a:t> eukaryotic cells have a variety of complex locomotory and cytoskeletal</a:t>
            </a:r>
          </a:p>
          <a:p>
            <a:pPr marL="0" indent="0">
              <a:buNone/>
            </a:pPr>
            <a:r>
              <a:rPr lang="en-US" sz="2000" b="1" dirty="0">
                <a:latin typeface="Times New Roman" panose="02020603050405020304" pitchFamily="18" charset="0"/>
                <a:cs typeface="Times New Roman" panose="02020603050405020304" pitchFamily="18" charset="0"/>
              </a:rPr>
              <a:t> structures. Their genetic material is </a:t>
            </a:r>
            <a:r>
              <a:rPr lang="en-US" sz="2000" b="1" dirty="0" err="1">
                <a:latin typeface="Times New Roman" panose="02020603050405020304" pitchFamily="18" charset="0"/>
                <a:cs typeface="Times New Roman" panose="02020603050405020304" pitchFamily="18" charset="0"/>
              </a:rPr>
              <a:t>organised</a:t>
            </a:r>
            <a:r>
              <a:rPr lang="en-US" sz="2000" b="1" dirty="0">
                <a:latin typeface="Times New Roman" panose="02020603050405020304" pitchFamily="18" charset="0"/>
                <a:cs typeface="Times New Roman" panose="02020603050405020304" pitchFamily="18" charset="0"/>
              </a:rPr>
              <a:t> into chromosomes.</a:t>
            </a:r>
          </a:p>
          <a:p>
            <a:pPr marL="0" indent="0">
              <a:buNone/>
            </a:pPr>
            <a:r>
              <a:rPr lang="en-US" sz="2000" b="1" dirty="0">
                <a:latin typeface="Times New Roman" panose="02020603050405020304" pitchFamily="18" charset="0"/>
                <a:cs typeface="Times New Roman" panose="02020603050405020304" pitchFamily="18" charset="0"/>
              </a:rPr>
              <a:t> All eukaryotic cells are not identical. Plant and animal cells are different</a:t>
            </a:r>
          </a:p>
          <a:p>
            <a:pPr marL="0" indent="0">
              <a:buNone/>
            </a:pPr>
            <a:r>
              <a:rPr lang="en-US" sz="2000" b="1" dirty="0">
                <a:latin typeface="Times New Roman" panose="02020603050405020304" pitchFamily="18" charset="0"/>
                <a:cs typeface="Times New Roman" panose="02020603050405020304" pitchFamily="18" charset="0"/>
              </a:rPr>
              <a:t> as the former possess cell walls, plastids and a large central vacuole which</a:t>
            </a:r>
          </a:p>
          <a:p>
            <a:pPr marL="0" indent="0">
              <a:buNone/>
            </a:pPr>
            <a:r>
              <a:rPr lang="en-US" sz="2000" b="1" dirty="0">
                <a:latin typeface="Times New Roman" panose="02020603050405020304" pitchFamily="18" charset="0"/>
                <a:cs typeface="Times New Roman" panose="02020603050405020304" pitchFamily="18" charset="0"/>
              </a:rPr>
              <a:t> are absent in animal cells. On the other hand, animal cells have centrioles</a:t>
            </a:r>
          </a:p>
          <a:p>
            <a:pPr marL="0" indent="0">
              <a:buNone/>
            </a:pPr>
            <a:r>
              <a:rPr lang="en-US" sz="2000" b="1" dirty="0">
                <a:latin typeface="Times New Roman" panose="02020603050405020304" pitchFamily="18" charset="0"/>
                <a:cs typeface="Times New Roman" panose="02020603050405020304" pitchFamily="18" charset="0"/>
              </a:rPr>
              <a:t> which are absent in almost all plant cells complex locomotory and cytoskeletal structures. Their genetic material is organized into chromosomes.</a:t>
            </a:r>
          </a:p>
        </p:txBody>
      </p:sp>
    </p:spTree>
    <p:extLst>
      <p:ext uri="{BB962C8B-B14F-4D97-AF65-F5344CB8AC3E}">
        <p14:creationId xmlns:p14="http://schemas.microsoft.com/office/powerpoint/2010/main" val="1522753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DE934-48AA-B173-B648-C25DD8154E39}"/>
              </a:ext>
            </a:extLst>
          </p:cNvPr>
          <p:cNvSpPr>
            <a:spLocks noGrp="1"/>
          </p:cNvSpPr>
          <p:nvPr>
            <p:ph type="title"/>
          </p:nvPr>
        </p:nvSpPr>
        <p:spPr>
          <a:xfrm>
            <a:off x="218766" y="158647"/>
            <a:ext cx="11815917" cy="1684901"/>
          </a:xfrm>
        </p:spPr>
        <p:txBody>
          <a:bodyPr>
            <a:normAutofit fontScale="90000"/>
          </a:bodyPr>
          <a:lstStyle/>
          <a:p>
            <a:r>
              <a:rPr lang="en-US" sz="2800" b="1" dirty="0">
                <a:latin typeface="Times New Roman" panose="02020603050405020304" pitchFamily="18" charset="0"/>
                <a:cs typeface="Times New Roman" panose="02020603050405020304" pitchFamily="18" charset="0"/>
              </a:rPr>
              <a:t> All eukaryotic cells are not identical. Plant and animal cells are different as the former possess cell walls, plastids and a large central vacuole which are absent in animal cells. On the other hand, animal cells have centrioles which are absent in almost all plant cells </a:t>
            </a:r>
            <a:br>
              <a:rPr lang="en-US"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xmlns="" id="{6A9ADDA8-6BE1-EC01-FF52-0D0FE2CEBA50}"/>
              </a:ext>
            </a:extLst>
          </p:cNvPr>
          <p:cNvPicPr>
            <a:picLocks noGrp="1" noChangeAspect="1"/>
          </p:cNvPicPr>
          <p:nvPr>
            <p:ph idx="1"/>
          </p:nvPr>
        </p:nvPicPr>
        <p:blipFill>
          <a:blip r:embed="rId2"/>
          <a:srcRect l="34606" t="33492" r="35223" b="10288"/>
          <a:stretch/>
        </p:blipFill>
        <p:spPr>
          <a:xfrm>
            <a:off x="2256503" y="1480457"/>
            <a:ext cx="7136209" cy="5377542"/>
          </a:xfrm>
        </p:spPr>
      </p:pic>
    </p:spTree>
    <p:extLst>
      <p:ext uri="{BB962C8B-B14F-4D97-AF65-F5344CB8AC3E}">
        <p14:creationId xmlns:p14="http://schemas.microsoft.com/office/powerpoint/2010/main" val="286166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0A39B-2796-AC68-47ED-517C37003942}"/>
              </a:ext>
            </a:extLst>
          </p:cNvPr>
          <p:cNvSpPr>
            <a:spLocks noGrp="1"/>
          </p:cNvSpPr>
          <p:nvPr>
            <p:ph type="title"/>
          </p:nvPr>
        </p:nvSpPr>
        <p:spPr>
          <a:xfrm>
            <a:off x="174522" y="143899"/>
            <a:ext cx="11815916" cy="770501"/>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Let us now look at individual cell organelles to understand their structure and functions</a:t>
            </a:r>
          </a:p>
        </p:txBody>
      </p:sp>
      <p:sp>
        <p:nvSpPr>
          <p:cNvPr id="3" name="Content Placeholder 2">
            <a:extLst>
              <a:ext uri="{FF2B5EF4-FFF2-40B4-BE49-F238E27FC236}">
                <a16:creationId xmlns:a16="http://schemas.microsoft.com/office/drawing/2014/main" xmlns="" id="{891C4A49-E3F5-5827-64D0-D7647A880EE3}"/>
              </a:ext>
            </a:extLst>
          </p:cNvPr>
          <p:cNvSpPr>
            <a:spLocks noGrp="1"/>
          </p:cNvSpPr>
          <p:nvPr>
            <p:ph idx="1"/>
          </p:nvPr>
        </p:nvSpPr>
        <p:spPr>
          <a:xfrm>
            <a:off x="174521" y="811161"/>
            <a:ext cx="11815917" cy="5902940"/>
          </a:xfrm>
        </p:spPr>
        <p:txBody>
          <a:bodyPr>
            <a:normAutofit/>
          </a:bodyPr>
          <a:lstStyle/>
          <a:p>
            <a:pPr marL="0" indent="0">
              <a:buNone/>
            </a:pPr>
            <a:r>
              <a:rPr lang="en-US" sz="2400" b="1" dirty="0">
                <a:solidFill>
                  <a:srgbClr val="6429F7"/>
                </a:solidFill>
                <a:latin typeface="Times New Roman" panose="02020603050405020304" pitchFamily="18" charset="0"/>
                <a:cs typeface="Times New Roman" panose="02020603050405020304" pitchFamily="18" charset="0"/>
              </a:rPr>
              <a:t>Cell Membrane</a:t>
            </a:r>
          </a:p>
          <a:p>
            <a:pPr marL="0" indent="0">
              <a:buNone/>
            </a:pPr>
            <a:r>
              <a:rPr lang="en-US" sz="2400" b="1" dirty="0">
                <a:solidFill>
                  <a:srgbClr val="6429F7"/>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 cell membrane is mainly composed of</a:t>
            </a:r>
          </a:p>
          <a:p>
            <a:pPr marL="0" indent="0">
              <a:buNone/>
            </a:pPr>
            <a:r>
              <a:rPr lang="en-US" sz="2400" b="1" dirty="0">
                <a:latin typeface="Times New Roman" panose="02020603050405020304" pitchFamily="18" charset="0"/>
                <a:cs typeface="Times New Roman" panose="02020603050405020304" pitchFamily="18" charset="0"/>
              </a:rPr>
              <a:t> lipids and proteins. The major lipids are phospholipids that are arranged in a bilayer. Also, the lipids are arranged within the membrane with the polar head towards the outer sides and the hydrophobic tails towards the inner part. This ensures that the nonpolar tail of saturated hydrocarbons is protected from the aqueous environment.</a:t>
            </a:r>
          </a:p>
          <a:p>
            <a:pPr marL="0" indent="0">
              <a:buNone/>
            </a:pPr>
            <a:r>
              <a:rPr lang="en-US" sz="2400" b="1" dirty="0">
                <a:latin typeface="Times New Roman" panose="02020603050405020304" pitchFamily="18" charset="0"/>
                <a:cs typeface="Times New Roman" panose="02020603050405020304" pitchFamily="18" charset="0"/>
              </a:rPr>
              <a:t>phospholipids membrane also contains </a:t>
            </a:r>
            <a:r>
              <a:rPr lang="en-US" sz="2400" b="1" dirty="0">
                <a:solidFill>
                  <a:srgbClr val="FF0066"/>
                </a:solidFill>
                <a:latin typeface="Times New Roman" panose="02020603050405020304" pitchFamily="18" charset="0"/>
                <a:cs typeface="Times New Roman" panose="02020603050405020304" pitchFamily="18" charset="0"/>
              </a:rPr>
              <a:t>cholesterol</a:t>
            </a:r>
            <a:r>
              <a:rPr lang="en-US" sz="2400" b="1" dirty="0">
                <a:latin typeface="Times New Roman" panose="02020603050405020304" pitchFamily="18" charset="0"/>
                <a:cs typeface="Times New Roman" panose="02020603050405020304" pitchFamily="18" charset="0"/>
              </a:rPr>
              <a:t>. the cell membranes also possess </a:t>
            </a:r>
            <a:r>
              <a:rPr lang="en-US" sz="2400" b="1" dirty="0">
                <a:solidFill>
                  <a:srgbClr val="FF0066"/>
                </a:solidFill>
                <a:latin typeface="Times New Roman" panose="02020603050405020304" pitchFamily="18" charset="0"/>
                <a:cs typeface="Times New Roman" panose="02020603050405020304" pitchFamily="18" charset="0"/>
              </a:rPr>
              <a:t>protein</a:t>
            </a:r>
            <a:r>
              <a:rPr lang="en-US" sz="2400" b="1" dirty="0">
                <a:latin typeface="Times New Roman" panose="02020603050405020304" pitchFamily="18" charset="0"/>
                <a:cs typeface="Times New Roman" panose="02020603050405020304" pitchFamily="18" charset="0"/>
              </a:rPr>
              <a:t> and </a:t>
            </a:r>
            <a:r>
              <a:rPr lang="en-US" sz="2400" b="1" dirty="0">
                <a:solidFill>
                  <a:srgbClr val="FF0066"/>
                </a:solidFill>
                <a:latin typeface="Times New Roman" panose="02020603050405020304" pitchFamily="18" charset="0"/>
                <a:cs typeface="Times New Roman" panose="02020603050405020304" pitchFamily="18" charset="0"/>
              </a:rPr>
              <a:t>carbohydrate</a:t>
            </a:r>
            <a:r>
              <a:rPr lang="en-US" sz="2400" b="1" dirty="0">
                <a:latin typeface="Times New Roman" panose="02020603050405020304" pitchFamily="18" charset="0"/>
                <a:cs typeface="Times New Roman" panose="02020603050405020304" pitchFamily="18" charset="0"/>
              </a:rPr>
              <a:t>. The </a:t>
            </a:r>
            <a:r>
              <a:rPr lang="en-US" sz="2400" b="1" dirty="0">
                <a:solidFill>
                  <a:srgbClr val="6429F7"/>
                </a:solidFill>
                <a:latin typeface="Times New Roman" panose="02020603050405020304" pitchFamily="18" charset="0"/>
                <a:cs typeface="Times New Roman" panose="02020603050405020304" pitchFamily="18" charset="0"/>
              </a:rPr>
              <a:t>ratio of protein and lipid varies considerably in different cell types</a:t>
            </a:r>
            <a:r>
              <a:rPr lang="en-US" sz="2400" b="1" dirty="0">
                <a:latin typeface="Times New Roman" panose="02020603050405020304" pitchFamily="18" charset="0"/>
                <a:cs typeface="Times New Roman" panose="02020603050405020304" pitchFamily="18" charset="0"/>
              </a:rPr>
              <a:t>. In human beings, the membrane of the erythrocyte has approximately 52 per cent protein and 40 per cent lipids.</a:t>
            </a:r>
          </a:p>
          <a:p>
            <a:pPr marL="0" indent="0">
              <a:buNone/>
            </a:pPr>
            <a:r>
              <a:rPr lang="en-US" sz="2400" b="1" dirty="0">
                <a:latin typeface="Times New Roman" panose="02020603050405020304" pitchFamily="18" charset="0"/>
                <a:cs typeface="Times New Roman" panose="02020603050405020304" pitchFamily="18" charset="0"/>
              </a:rPr>
              <a:t>membrane proteins can be classified as integral and peripheral. Peripheral proteins lie on the surface of membrane while the integral proteins are partially or totally buried in the membrane. </a:t>
            </a:r>
          </a:p>
        </p:txBody>
      </p:sp>
    </p:spTree>
    <p:extLst>
      <p:ext uri="{BB962C8B-B14F-4D97-AF65-F5344CB8AC3E}">
        <p14:creationId xmlns:p14="http://schemas.microsoft.com/office/powerpoint/2010/main" val="4264704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81CC44-CD88-B926-0103-B78925EBA2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F0B96AA-3290-1C51-9630-2443122EA8A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xmlns="" id="{6F7E2785-9F47-D6F2-326A-09A8BBAEF20C}"/>
              </a:ext>
            </a:extLst>
          </p:cNvPr>
          <p:cNvPicPr>
            <a:picLocks noChangeAspect="1"/>
          </p:cNvPicPr>
          <p:nvPr/>
        </p:nvPicPr>
        <p:blipFill>
          <a:blip r:embed="rId2"/>
          <a:srcRect l="26855" t="30958" r="29355" b="17403"/>
          <a:stretch/>
        </p:blipFill>
        <p:spPr>
          <a:xfrm>
            <a:off x="838200" y="471947"/>
            <a:ext cx="10296832" cy="5705015"/>
          </a:xfrm>
          <a:prstGeom prst="rect">
            <a:avLst/>
          </a:prstGeom>
        </p:spPr>
      </p:pic>
    </p:spTree>
    <p:extLst>
      <p:ext uri="{BB962C8B-B14F-4D97-AF65-F5344CB8AC3E}">
        <p14:creationId xmlns:p14="http://schemas.microsoft.com/office/powerpoint/2010/main" val="1514535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0E520-CB2C-5F63-78FB-FDBB8A7B841C}"/>
              </a:ext>
            </a:extLst>
          </p:cNvPr>
          <p:cNvSpPr>
            <a:spLocks noGrp="1"/>
          </p:cNvSpPr>
          <p:nvPr>
            <p:ph type="title"/>
          </p:nvPr>
        </p:nvSpPr>
        <p:spPr>
          <a:xfrm>
            <a:off x="218767" y="173396"/>
            <a:ext cx="11786419" cy="1625907"/>
          </a:xfrm>
        </p:spPr>
        <p:txBody>
          <a:bodyPr>
            <a:normAutofit/>
          </a:bodyPr>
          <a:lstStyle/>
          <a:p>
            <a:r>
              <a:rPr lang="en-US" sz="2400" dirty="0">
                <a:latin typeface="Times New Roman" panose="02020603050405020304" pitchFamily="18" charset="0"/>
                <a:cs typeface="Times New Roman" panose="02020603050405020304" pitchFamily="18" charset="0"/>
              </a:rPr>
              <a:t>One of the most important functions of the plasma membrane is the transport of the molecules across it. The membrane is selectively permeable to some molecules present on either side of it. Many molecules can move briefly across the membrane </a:t>
            </a:r>
            <a:r>
              <a:rPr lang="en-US" sz="2400" dirty="0">
                <a:solidFill>
                  <a:srgbClr val="6429F7"/>
                </a:solidFill>
                <a:latin typeface="Times New Roman" panose="02020603050405020304" pitchFamily="18" charset="0"/>
                <a:cs typeface="Times New Roman" panose="02020603050405020304" pitchFamily="18" charset="0"/>
              </a:rPr>
              <a:t>without any requirement of energy </a:t>
            </a:r>
            <a:r>
              <a:rPr lang="en-US" sz="2400" dirty="0">
                <a:latin typeface="Times New Roman" panose="02020603050405020304" pitchFamily="18" charset="0"/>
                <a:cs typeface="Times New Roman" panose="02020603050405020304" pitchFamily="18" charset="0"/>
              </a:rPr>
              <a:t>and this is called </a:t>
            </a:r>
            <a:r>
              <a:rPr lang="en-US" sz="2400" dirty="0">
                <a:solidFill>
                  <a:srgbClr val="6429F7"/>
                </a:solidFill>
                <a:latin typeface="Times New Roman" panose="02020603050405020304" pitchFamily="18" charset="0"/>
                <a:cs typeface="Times New Roman" panose="02020603050405020304" pitchFamily="18" charset="0"/>
              </a:rPr>
              <a:t>the passive transport</a:t>
            </a:r>
            <a:r>
              <a:rPr lang="en-US" sz="2400"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xmlns="" id="{ABE9D5D4-459E-F525-8EB8-C20E85F9CF20}"/>
              </a:ext>
            </a:extLst>
          </p:cNvPr>
          <p:cNvSpPr>
            <a:spLocks noGrp="1"/>
          </p:cNvSpPr>
          <p:nvPr>
            <p:ph idx="1"/>
          </p:nvPr>
        </p:nvSpPr>
        <p:spPr>
          <a:xfrm>
            <a:off x="218766" y="1637071"/>
            <a:ext cx="11786419" cy="5047533"/>
          </a:xfrm>
        </p:spPr>
        <p:txBody>
          <a:bodyPr>
            <a:normAutofit fontScale="92500" lnSpcReduction="20000"/>
          </a:bodyPr>
          <a:lstStyle/>
          <a:p>
            <a:pPr marL="0" indent="0">
              <a:buNone/>
            </a:pPr>
            <a:r>
              <a:rPr lang="en-US" sz="2400" b="1" dirty="0">
                <a:latin typeface="Times New Roman" panose="02020603050405020304" pitchFamily="18" charset="0"/>
                <a:cs typeface="Times New Roman" panose="02020603050405020304" pitchFamily="18" charset="0"/>
              </a:rPr>
              <a:t> Neutral solutes may move across the membrane by the process of simple diffusion along the concentration gradient, i.e., </a:t>
            </a:r>
            <a:r>
              <a:rPr lang="en-US" sz="2400" b="1" dirty="0">
                <a:solidFill>
                  <a:srgbClr val="FF0066"/>
                </a:solidFill>
                <a:latin typeface="Times New Roman" panose="02020603050405020304" pitchFamily="18" charset="0"/>
                <a:cs typeface="Times New Roman" panose="02020603050405020304" pitchFamily="18" charset="0"/>
              </a:rPr>
              <a:t>from higher concentration to the lower</a:t>
            </a:r>
            <a:r>
              <a:rPr lang="en-US" sz="2400" b="1" dirty="0">
                <a:latin typeface="Times New Roman" panose="02020603050405020304" pitchFamily="18" charset="0"/>
                <a:cs typeface="Times New Roman" panose="02020603050405020304" pitchFamily="18" charset="0"/>
              </a:rPr>
              <a:t>. </a:t>
            </a:r>
            <a:r>
              <a:rPr lang="en-US" sz="2400" b="1" dirty="0">
                <a:solidFill>
                  <a:srgbClr val="FF0066"/>
                </a:solidFill>
                <a:latin typeface="Times New Roman" panose="02020603050405020304" pitchFamily="18" charset="0"/>
                <a:cs typeface="Times New Roman" panose="02020603050405020304" pitchFamily="18" charset="0"/>
              </a:rPr>
              <a:t>Water may also move across this membrane from higher to lower concentration. Movement of water by diffusion is called osmosis. </a:t>
            </a:r>
          </a:p>
          <a:p>
            <a:pPr marL="0" indent="0">
              <a:buNone/>
            </a:pPr>
            <a:r>
              <a:rPr lang="en-US" sz="2400" b="1" dirty="0">
                <a:solidFill>
                  <a:srgbClr val="FF0066"/>
                </a:solidFill>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As the polar molecules cannot pass through the nonpolar lipid bilayer, they require a carrier protein of the membrane to facilitate their transport across the membrane. A few ions or molecules are transported across the membrane against their concentration gradient, i.e., </a:t>
            </a:r>
            <a:r>
              <a:rPr lang="en-US" sz="2400" b="1" dirty="0">
                <a:solidFill>
                  <a:srgbClr val="6429F7"/>
                </a:solidFill>
                <a:latin typeface="Times New Roman" panose="02020603050405020304" pitchFamily="18" charset="0"/>
                <a:cs typeface="Times New Roman" panose="02020603050405020304" pitchFamily="18" charset="0"/>
              </a:rPr>
              <a:t>from lower to the higher concentration. Such a transport is an energy dependent process, in which ATP is utilized and is </a:t>
            </a:r>
            <a:r>
              <a:rPr lang="en-US" sz="2400" b="1" dirty="0">
                <a:solidFill>
                  <a:srgbClr val="FF0066"/>
                </a:solidFill>
                <a:latin typeface="Times New Roman" panose="02020603050405020304" pitchFamily="18" charset="0"/>
                <a:cs typeface="Times New Roman" panose="02020603050405020304" pitchFamily="18" charset="0"/>
              </a:rPr>
              <a:t>called active transport</a:t>
            </a:r>
            <a:r>
              <a:rPr lang="en-US" sz="2400" b="1" dirty="0">
                <a:solidFill>
                  <a:srgbClr val="6429F7"/>
                </a:solidFill>
                <a:latin typeface="Times New Roman" panose="02020603050405020304" pitchFamily="18" charset="0"/>
                <a:cs typeface="Times New Roman" panose="02020603050405020304" pitchFamily="18" charset="0"/>
              </a:rPr>
              <a:t>, e.g., Na+/K+ Pump.</a:t>
            </a:r>
          </a:p>
          <a:p>
            <a:pPr marL="0" indent="0">
              <a:buNone/>
            </a:pPr>
            <a:r>
              <a:rPr lang="en-US" b="1" dirty="0">
                <a:solidFill>
                  <a:srgbClr val="FF0066"/>
                </a:solidFill>
                <a:latin typeface="Times New Roman" panose="02020603050405020304" pitchFamily="18" charset="0"/>
                <a:cs typeface="Times New Roman" panose="02020603050405020304" pitchFamily="18" charset="0"/>
              </a:rPr>
              <a:t>Cell Wall</a:t>
            </a:r>
          </a:p>
          <a:p>
            <a:pPr marL="0" indent="0">
              <a:buNone/>
            </a:pPr>
            <a:r>
              <a:rPr lang="en-US" sz="2400" b="1" dirty="0">
                <a:latin typeface="Times New Roman" panose="02020603050405020304" pitchFamily="18" charset="0"/>
                <a:cs typeface="Times New Roman" panose="02020603050405020304" pitchFamily="18" charset="0"/>
              </a:rPr>
              <a:t>a non-living rigid structure called the cell wall forms an outer covering for the plasma membrane of </a:t>
            </a:r>
            <a:r>
              <a:rPr lang="en-US" sz="2400" b="1" dirty="0">
                <a:solidFill>
                  <a:srgbClr val="FF0066"/>
                </a:solidFill>
                <a:latin typeface="Times New Roman" panose="02020603050405020304" pitchFamily="18" charset="0"/>
                <a:cs typeface="Times New Roman" panose="02020603050405020304" pitchFamily="18" charset="0"/>
              </a:rPr>
              <a:t>fungi and plants. </a:t>
            </a:r>
            <a:r>
              <a:rPr lang="en-US" sz="2400" b="1" dirty="0">
                <a:latin typeface="Times New Roman" panose="02020603050405020304" pitchFamily="18" charset="0"/>
                <a:cs typeface="Times New Roman" panose="02020603050405020304" pitchFamily="18" charset="0"/>
              </a:rPr>
              <a:t>Cell wall not only gives shape to the cell and </a:t>
            </a:r>
            <a:r>
              <a:rPr lang="en-US" sz="2400" b="1" dirty="0">
                <a:solidFill>
                  <a:srgbClr val="FF0066"/>
                </a:solidFill>
                <a:latin typeface="Times New Roman" panose="02020603050405020304" pitchFamily="18" charset="0"/>
                <a:cs typeface="Times New Roman" panose="02020603050405020304" pitchFamily="18" charset="0"/>
              </a:rPr>
              <a:t>protects</a:t>
            </a:r>
            <a:r>
              <a:rPr lang="en-US" sz="2400" b="1" dirty="0">
                <a:latin typeface="Times New Roman" panose="02020603050405020304" pitchFamily="18" charset="0"/>
                <a:cs typeface="Times New Roman" panose="02020603050405020304" pitchFamily="18" charset="0"/>
              </a:rPr>
              <a:t> the cell </a:t>
            </a:r>
            <a:r>
              <a:rPr lang="en-US" sz="2400" b="1" dirty="0">
                <a:solidFill>
                  <a:srgbClr val="FF0066"/>
                </a:solidFill>
                <a:latin typeface="Times New Roman" panose="02020603050405020304" pitchFamily="18" charset="0"/>
                <a:cs typeface="Times New Roman" panose="02020603050405020304" pitchFamily="18" charset="0"/>
              </a:rPr>
              <a:t>from mechanical damage and infection</a:t>
            </a:r>
            <a:r>
              <a:rPr lang="en-US" sz="2400" b="1" dirty="0">
                <a:latin typeface="Times New Roman" panose="02020603050405020304" pitchFamily="18" charset="0"/>
                <a:cs typeface="Times New Roman" panose="02020603050405020304" pitchFamily="18" charset="0"/>
              </a:rPr>
              <a:t>, it also helps in cell-to-cell interaction and provides</a:t>
            </a:r>
          </a:p>
          <a:p>
            <a:pPr marL="0" indent="0">
              <a:buNone/>
            </a:pPr>
            <a:r>
              <a:rPr lang="en-US" sz="2400" b="1" dirty="0">
                <a:latin typeface="Times New Roman" panose="02020603050405020304" pitchFamily="18" charset="0"/>
                <a:cs typeface="Times New Roman" panose="02020603050405020304" pitchFamily="18" charset="0"/>
              </a:rPr>
              <a:t> barrier to undesirable macromolecules. Algae have cell wall, made of</a:t>
            </a:r>
          </a:p>
          <a:p>
            <a:pPr marL="0" indent="0">
              <a:buNone/>
            </a:pPr>
            <a:r>
              <a:rPr lang="en-US" sz="2400" b="1" dirty="0">
                <a:latin typeface="Times New Roman" panose="02020603050405020304" pitchFamily="18" charset="0"/>
                <a:cs typeface="Times New Roman" panose="02020603050405020304" pitchFamily="18" charset="0"/>
              </a:rPr>
              <a:t> cellulose, </a:t>
            </a:r>
            <a:r>
              <a:rPr lang="en-US" sz="2400" b="1" dirty="0" err="1">
                <a:latin typeface="Times New Roman" panose="02020603050405020304" pitchFamily="18" charset="0"/>
                <a:cs typeface="Times New Roman" panose="02020603050405020304" pitchFamily="18" charset="0"/>
              </a:rPr>
              <a:t>galactans</a:t>
            </a:r>
            <a:r>
              <a:rPr lang="en-US" sz="2400" b="1" dirty="0">
                <a:latin typeface="Times New Roman" panose="02020603050405020304" pitchFamily="18" charset="0"/>
                <a:cs typeface="Times New Roman" panose="02020603050405020304" pitchFamily="18" charset="0"/>
              </a:rPr>
              <a:t>, mannans and minerals like calcium carbonate, while</a:t>
            </a:r>
          </a:p>
          <a:p>
            <a:pPr marL="0" indent="0">
              <a:buNone/>
            </a:pPr>
            <a:r>
              <a:rPr lang="en-US" sz="2400" b="1" dirty="0">
                <a:latin typeface="Times New Roman" panose="02020603050405020304" pitchFamily="18" charset="0"/>
                <a:cs typeface="Times New Roman" panose="02020603050405020304" pitchFamily="18" charset="0"/>
              </a:rPr>
              <a:t> in other plants it consists of cellulose, hemicellulose, pectin's and proteins. </a:t>
            </a:r>
          </a:p>
        </p:txBody>
      </p:sp>
    </p:spTree>
    <p:extLst>
      <p:ext uri="{BB962C8B-B14F-4D97-AF65-F5344CB8AC3E}">
        <p14:creationId xmlns:p14="http://schemas.microsoft.com/office/powerpoint/2010/main" val="1633399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4D76F-2BC4-1C1F-A3EF-AA6846DFDFD2}"/>
              </a:ext>
            </a:extLst>
          </p:cNvPr>
          <p:cNvSpPr>
            <a:spLocks noGrp="1"/>
          </p:cNvSpPr>
          <p:nvPr>
            <p:ph type="title"/>
          </p:nvPr>
        </p:nvSpPr>
        <p:spPr>
          <a:xfrm>
            <a:off x="159774" y="158648"/>
            <a:ext cx="11786420" cy="1325563"/>
          </a:xfrm>
        </p:spPr>
        <p:txBody>
          <a:bodyPr>
            <a:normAutofit fontScale="90000"/>
          </a:bodyPr>
          <a:lstStyle/>
          <a:p>
            <a:r>
              <a:rPr lang="en-US" sz="2400" b="1" dirty="0">
                <a:solidFill>
                  <a:srgbClr val="FF0066"/>
                </a:solidFill>
                <a:latin typeface="Times New Roman" panose="02020603050405020304" pitchFamily="18" charset="0"/>
                <a:cs typeface="Times New Roman" panose="02020603050405020304" pitchFamily="18" charset="0"/>
              </a:rPr>
              <a:t>Endomembrane System</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The endomembrane system include endoplasmic reticulum (ER), Golgi complex, lysosomes and</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vacuoles. Since the functions of the mitochondria, chloroplast and peroxisomes are not coordinated with the above components, these are not considered as part of the endomembrane system.</a:t>
            </a:r>
          </a:p>
        </p:txBody>
      </p:sp>
      <p:sp>
        <p:nvSpPr>
          <p:cNvPr id="3" name="Content Placeholder 2">
            <a:extLst>
              <a:ext uri="{FF2B5EF4-FFF2-40B4-BE49-F238E27FC236}">
                <a16:creationId xmlns:a16="http://schemas.microsoft.com/office/drawing/2014/main" xmlns="" id="{8E832A2D-8CA0-7E56-51B6-E4864F7579DF}"/>
              </a:ext>
            </a:extLst>
          </p:cNvPr>
          <p:cNvSpPr>
            <a:spLocks noGrp="1"/>
          </p:cNvSpPr>
          <p:nvPr>
            <p:ph idx="1"/>
          </p:nvPr>
        </p:nvSpPr>
        <p:spPr>
          <a:xfrm>
            <a:off x="172063" y="1784555"/>
            <a:ext cx="11906865" cy="4914796"/>
          </a:xfrm>
        </p:spPr>
        <p:txBody>
          <a:bodyPr>
            <a:normAutofit fontScale="32500" lnSpcReduction="20000"/>
          </a:bodyPr>
          <a:lstStyle/>
          <a:p>
            <a:pPr marL="0" indent="0">
              <a:buNone/>
            </a:pPr>
            <a:r>
              <a:rPr lang="en-US" b="1" dirty="0">
                <a:highlight>
                  <a:srgbClr val="FFFF00"/>
                </a:highlight>
                <a:latin typeface="Times New Roman" panose="02020603050405020304" pitchFamily="18" charset="0"/>
                <a:cs typeface="Times New Roman" panose="02020603050405020304" pitchFamily="18" charset="0"/>
              </a:rPr>
              <a:t> </a:t>
            </a:r>
            <a:r>
              <a:rPr lang="en-US" sz="6800" b="1" dirty="0">
                <a:latin typeface="Times New Roman" panose="02020603050405020304" pitchFamily="18" charset="0"/>
                <a:ea typeface="+mj-ea"/>
                <a:cs typeface="Times New Roman" panose="02020603050405020304" pitchFamily="18" charset="0"/>
              </a:rPr>
              <a:t>The Endoplasmic Reticulum (ER) tiny tubular structures scattered in the cytoplasm that is called the endoplasmic reticulum (ER). Hence, ER divides the intracellular space into two distinct compartments, i.e., luminal (inside ER) and extra luminal (cytoplasm) compartments.</a:t>
            </a:r>
          </a:p>
          <a:p>
            <a:pPr marL="0" indent="0">
              <a:buNone/>
            </a:pPr>
            <a:r>
              <a:rPr lang="en-US" sz="6800" b="1" dirty="0">
                <a:latin typeface="Times New Roman" panose="02020603050405020304" pitchFamily="18" charset="0"/>
                <a:ea typeface="+mj-ea"/>
                <a:cs typeface="Times New Roman" panose="02020603050405020304" pitchFamily="18" charset="0"/>
              </a:rPr>
              <a:t> The ER often shows ribosomes attached to their outer surface. The endoplasmic reticulum bearing ribosomes on their surface is called </a:t>
            </a:r>
            <a:r>
              <a:rPr lang="en-US" sz="6800" b="1" dirty="0">
                <a:solidFill>
                  <a:srgbClr val="FF0066"/>
                </a:solidFill>
                <a:latin typeface="Times New Roman" panose="02020603050405020304" pitchFamily="18" charset="0"/>
                <a:ea typeface="+mj-ea"/>
                <a:cs typeface="Times New Roman" panose="02020603050405020304" pitchFamily="18" charset="0"/>
              </a:rPr>
              <a:t>rough endoplasmic reticulum</a:t>
            </a:r>
            <a:r>
              <a:rPr lang="en-US" sz="6800" b="1" dirty="0">
                <a:latin typeface="Times New Roman" panose="02020603050405020304" pitchFamily="18" charset="0"/>
                <a:ea typeface="+mj-ea"/>
                <a:cs typeface="Times New Roman" panose="02020603050405020304" pitchFamily="18" charset="0"/>
              </a:rPr>
              <a:t> (</a:t>
            </a:r>
            <a:r>
              <a:rPr lang="en-US" sz="6800" b="1" dirty="0">
                <a:solidFill>
                  <a:srgbClr val="FF0066"/>
                </a:solidFill>
                <a:latin typeface="Times New Roman" panose="02020603050405020304" pitchFamily="18" charset="0"/>
                <a:ea typeface="+mj-ea"/>
                <a:cs typeface="Times New Roman" panose="02020603050405020304" pitchFamily="18" charset="0"/>
              </a:rPr>
              <a:t>RER</a:t>
            </a:r>
            <a:r>
              <a:rPr lang="en-US" sz="6800" b="1" dirty="0">
                <a:latin typeface="Times New Roman" panose="02020603050405020304" pitchFamily="18" charset="0"/>
                <a:ea typeface="+mj-ea"/>
                <a:cs typeface="Times New Roman" panose="02020603050405020304" pitchFamily="18" charset="0"/>
              </a:rPr>
              <a:t>). In the absence of ribosomes they appear smooth and are called</a:t>
            </a:r>
            <a:r>
              <a:rPr lang="en-US" sz="6800" b="1" dirty="0">
                <a:solidFill>
                  <a:srgbClr val="FF0066"/>
                </a:solidFill>
                <a:latin typeface="Times New Roman" panose="02020603050405020304" pitchFamily="18" charset="0"/>
                <a:ea typeface="+mj-ea"/>
                <a:cs typeface="Times New Roman" panose="02020603050405020304" pitchFamily="18" charset="0"/>
              </a:rPr>
              <a:t> smooth endoplasmic reticulum (SER).</a:t>
            </a:r>
          </a:p>
          <a:p>
            <a:pPr marL="0" indent="0">
              <a:buNone/>
            </a:pPr>
            <a:r>
              <a:rPr lang="en-US" sz="6800" b="1" dirty="0">
                <a:latin typeface="Times New Roman" panose="02020603050405020304" pitchFamily="18" charset="0"/>
                <a:ea typeface="+mj-ea"/>
                <a:cs typeface="Times New Roman" panose="02020603050405020304" pitchFamily="18" charset="0"/>
              </a:rPr>
              <a:t> </a:t>
            </a:r>
            <a:r>
              <a:rPr lang="en-US" sz="6800" b="1" dirty="0">
                <a:solidFill>
                  <a:srgbClr val="FF0066"/>
                </a:solidFill>
                <a:latin typeface="Times New Roman" panose="02020603050405020304" pitchFamily="18" charset="0"/>
                <a:ea typeface="+mj-ea"/>
                <a:cs typeface="Times New Roman" panose="02020603050405020304" pitchFamily="18" charset="0"/>
              </a:rPr>
              <a:t>***</a:t>
            </a:r>
            <a:r>
              <a:rPr lang="en-US" sz="6800" b="1" dirty="0">
                <a:latin typeface="Times New Roman" panose="02020603050405020304" pitchFamily="18" charset="0"/>
                <a:ea typeface="+mj-ea"/>
                <a:cs typeface="Times New Roman" panose="02020603050405020304" pitchFamily="18" charset="0"/>
              </a:rPr>
              <a:t>RER is frequently observed in the cells </a:t>
            </a:r>
          </a:p>
          <a:p>
            <a:pPr marL="0" indent="0">
              <a:buNone/>
            </a:pPr>
            <a:r>
              <a:rPr lang="en-US" sz="6800" b="1" dirty="0">
                <a:latin typeface="Times New Roman" panose="02020603050405020304" pitchFamily="18" charset="0"/>
                <a:ea typeface="+mj-ea"/>
                <a:cs typeface="Times New Roman" panose="02020603050405020304" pitchFamily="18" charset="0"/>
              </a:rPr>
              <a:t>actively involved in protein synthesis and secretion.</a:t>
            </a:r>
          </a:p>
          <a:p>
            <a:pPr marL="0" indent="0">
              <a:buNone/>
            </a:pPr>
            <a:r>
              <a:rPr lang="en-US" sz="6800" b="1" dirty="0">
                <a:latin typeface="Times New Roman" panose="02020603050405020304" pitchFamily="18" charset="0"/>
                <a:ea typeface="+mj-ea"/>
                <a:cs typeface="Times New Roman" panose="02020603050405020304" pitchFamily="18" charset="0"/>
              </a:rPr>
              <a:t> They are extensive and continuous with the outer</a:t>
            </a:r>
          </a:p>
          <a:p>
            <a:pPr marL="0" indent="0">
              <a:buNone/>
            </a:pPr>
            <a:r>
              <a:rPr lang="en-US" sz="6800" b="1" dirty="0">
                <a:latin typeface="Times New Roman" panose="02020603050405020304" pitchFamily="18" charset="0"/>
                <a:ea typeface="+mj-ea"/>
                <a:cs typeface="Times New Roman" panose="02020603050405020304" pitchFamily="18" charset="0"/>
              </a:rPr>
              <a:t> membrane of the nucleus.</a:t>
            </a:r>
          </a:p>
          <a:p>
            <a:pPr marL="0" indent="0">
              <a:buNone/>
            </a:pPr>
            <a:r>
              <a:rPr lang="en-US" sz="6800" b="1" dirty="0">
                <a:solidFill>
                  <a:srgbClr val="FF0066"/>
                </a:solidFill>
                <a:latin typeface="Times New Roman" panose="02020603050405020304" pitchFamily="18" charset="0"/>
                <a:ea typeface="+mj-ea"/>
                <a:cs typeface="Times New Roman" panose="02020603050405020304" pitchFamily="18" charset="0"/>
              </a:rPr>
              <a:t>***</a:t>
            </a:r>
            <a:r>
              <a:rPr lang="en-US" sz="6800" b="1" dirty="0">
                <a:latin typeface="Times New Roman" panose="02020603050405020304" pitchFamily="18" charset="0"/>
                <a:ea typeface="+mj-ea"/>
                <a:cs typeface="Times New Roman" panose="02020603050405020304" pitchFamily="18" charset="0"/>
              </a:rPr>
              <a:t> The smooth endoplasmic reticulum is the major</a:t>
            </a:r>
          </a:p>
          <a:p>
            <a:pPr marL="0" indent="0">
              <a:buNone/>
            </a:pPr>
            <a:r>
              <a:rPr lang="en-US" sz="6800" b="1" dirty="0">
                <a:latin typeface="Times New Roman" panose="02020603050405020304" pitchFamily="18" charset="0"/>
                <a:ea typeface="+mj-ea"/>
                <a:cs typeface="Times New Roman" panose="02020603050405020304" pitchFamily="18" charset="0"/>
              </a:rPr>
              <a:t> site for synthesis of lipid. In animal cells lipid-like steroidal </a:t>
            </a:r>
          </a:p>
          <a:p>
            <a:pPr marL="0" indent="0">
              <a:buNone/>
            </a:pPr>
            <a:r>
              <a:rPr lang="en-US" sz="6800" b="1" dirty="0">
                <a:latin typeface="Times New Roman" panose="02020603050405020304" pitchFamily="18" charset="0"/>
                <a:ea typeface="+mj-ea"/>
                <a:cs typeface="Times New Roman" panose="02020603050405020304" pitchFamily="18" charset="0"/>
              </a:rPr>
              <a:t>hormones are synthesized in SER.</a:t>
            </a:r>
          </a:p>
        </p:txBody>
      </p:sp>
      <p:pic>
        <p:nvPicPr>
          <p:cNvPr id="4" name="Picture 3">
            <a:extLst>
              <a:ext uri="{FF2B5EF4-FFF2-40B4-BE49-F238E27FC236}">
                <a16:creationId xmlns:a16="http://schemas.microsoft.com/office/drawing/2014/main" xmlns="" id="{BC16D0E5-EF28-CF66-5C9C-FB50A4F89938}"/>
              </a:ext>
            </a:extLst>
          </p:cNvPr>
          <p:cNvPicPr>
            <a:picLocks noChangeAspect="1"/>
          </p:cNvPicPr>
          <p:nvPr/>
        </p:nvPicPr>
        <p:blipFill>
          <a:blip r:embed="rId3"/>
          <a:stretch>
            <a:fillRect/>
          </a:stretch>
        </p:blipFill>
        <p:spPr>
          <a:xfrm>
            <a:off x="7506929" y="3360238"/>
            <a:ext cx="4571999" cy="3339113"/>
          </a:xfrm>
          <a:prstGeom prst="rect">
            <a:avLst/>
          </a:prstGeom>
        </p:spPr>
      </p:pic>
    </p:spTree>
    <p:extLst>
      <p:ext uri="{BB962C8B-B14F-4D97-AF65-F5344CB8AC3E}">
        <p14:creationId xmlns:p14="http://schemas.microsoft.com/office/powerpoint/2010/main" val="219686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8CBF52-3DEC-8901-B463-74BDEAE2493A}"/>
              </a:ext>
            </a:extLst>
          </p:cNvPr>
          <p:cNvSpPr>
            <a:spLocks noGrp="1"/>
          </p:cNvSpPr>
          <p:nvPr>
            <p:ph type="title"/>
          </p:nvPr>
        </p:nvSpPr>
        <p:spPr>
          <a:xfrm>
            <a:off x="0" y="158650"/>
            <a:ext cx="11990439" cy="3130240"/>
          </a:xfrm>
        </p:spPr>
        <p:txBody>
          <a:bodyPr>
            <a:normAutofit/>
          </a:bodyPr>
          <a:lstStyle/>
          <a:p>
            <a:r>
              <a:rPr lang="en-US" sz="2400" b="1" dirty="0">
                <a:latin typeface="Times New Roman" panose="02020603050405020304" pitchFamily="18" charset="0"/>
                <a:cs typeface="Times New Roman" panose="02020603050405020304" pitchFamily="18" charset="0"/>
              </a:rPr>
              <a:t>Golgi apparatus</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Camillo Golgi (1898) first observed densely stained reticular structures near the nucleus. These were later named Golgi bodies after him. They consist of many flat, disc-shaped sacs or cisternae of 0.5µm to 1.0µm diameter. These are stacked parallel to each other.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Varied number of cisternae are present in a Golgi complex. The Golgi cisternae are concentrically arranged near the nucleus with distinct convex cis or the forming  face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and concave trans or the maturing face.</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The cis and the trans faces of the organelle are entirely different, but interconnected.</a:t>
            </a:r>
          </a:p>
        </p:txBody>
      </p:sp>
      <p:sp>
        <p:nvSpPr>
          <p:cNvPr id="5" name="Content Placeholder 4">
            <a:extLst>
              <a:ext uri="{FF2B5EF4-FFF2-40B4-BE49-F238E27FC236}">
                <a16:creationId xmlns:a16="http://schemas.microsoft.com/office/drawing/2014/main" xmlns="" id="{3ED8BA0E-605E-CB87-3364-3290C8CBE04B}"/>
              </a:ext>
            </a:extLst>
          </p:cNvPr>
          <p:cNvSpPr>
            <a:spLocks noGrp="1"/>
          </p:cNvSpPr>
          <p:nvPr>
            <p:ph idx="1"/>
          </p:nvPr>
        </p:nvSpPr>
        <p:spPr>
          <a:xfrm>
            <a:off x="102009" y="3288890"/>
            <a:ext cx="11990439" cy="3410460"/>
          </a:xfrm>
        </p:spPr>
        <p:txBody>
          <a:bodyPr>
            <a:normAutofit/>
          </a:bodyPr>
          <a:lstStyle/>
          <a:p>
            <a:pPr marL="0" indent="0">
              <a:buNone/>
            </a:pPr>
            <a:r>
              <a:rPr lang="en-US" sz="2400" b="1" dirty="0">
                <a:solidFill>
                  <a:srgbClr val="FF0066"/>
                </a:solidFill>
                <a:latin typeface="Times New Roman" panose="02020603050405020304" pitchFamily="18" charset="0"/>
                <a:cs typeface="Times New Roman" panose="02020603050405020304" pitchFamily="18" charset="0"/>
              </a:rPr>
              <a:t>The Golgi apparatus principally performs the function of packaging materials, to be delivered either to the intra-cellular targets or secreted outside the cell</a:t>
            </a:r>
            <a:r>
              <a:rPr lang="en-US" sz="2400" b="1" dirty="0">
                <a:latin typeface="Times New Roman" panose="02020603050405020304" pitchFamily="18" charset="0"/>
                <a:cs typeface="Times New Roman" panose="02020603050405020304" pitchFamily="18" charset="0"/>
              </a:rPr>
              <a:t>. Materials to be packaged in the form of vesicles from the ER fuse with the cis face of the Golgi apparatus and move towards the maturing face. This explains, why the Golgi apparatus remains in close association with the endoplasmic reticulum. </a:t>
            </a:r>
          </a:p>
          <a:p>
            <a:pPr marL="0" indent="0">
              <a:buNone/>
            </a:pPr>
            <a:r>
              <a:rPr lang="en-US" sz="2400" b="1" dirty="0">
                <a:latin typeface="Times New Roman" panose="02020603050405020304" pitchFamily="18" charset="0"/>
                <a:cs typeface="Times New Roman" panose="02020603050405020304" pitchFamily="18" charset="0"/>
              </a:rPr>
              <a:t>A number of proteins synthesized by ribosomes on the endoplasmic reticulum are modified in the cisternae of the Golgi apparatus before they are released from its trans face. </a:t>
            </a:r>
            <a:r>
              <a:rPr lang="en-US" sz="2400" b="1" dirty="0">
                <a:solidFill>
                  <a:srgbClr val="FF0066"/>
                </a:solidFill>
                <a:latin typeface="Times New Roman" panose="02020603050405020304" pitchFamily="18" charset="0"/>
                <a:cs typeface="Times New Roman" panose="02020603050405020304" pitchFamily="18" charset="0"/>
              </a:rPr>
              <a:t>Golgi apparatus is the important site of formation of glycoproteins and glycolipids.</a:t>
            </a:r>
          </a:p>
        </p:txBody>
      </p:sp>
    </p:spTree>
    <p:extLst>
      <p:ext uri="{BB962C8B-B14F-4D97-AF65-F5344CB8AC3E}">
        <p14:creationId xmlns:p14="http://schemas.microsoft.com/office/powerpoint/2010/main" val="940779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2554</Words>
  <Application>Microsoft Office PowerPoint</Application>
  <PresentationFormat>Custom</PresentationFormat>
  <Paragraphs>126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Kidney Dialysis Technique Department           Prof. Dr. Younis A. Alkhafaji             Biology Lecture 2  - 2nd course </vt:lpstr>
      <vt:lpstr>- The prokaryotic cells lack such membrane bound organelles.  **Ribosomes are non-membrane bound organelles found in all cells  both eukaryotic as well as prokaryotic. Within the cell, ribosomes are  found not only in the cytoplasm but also within the two organelles  chloroplasts (in plants) and mitochondria and on rough ER.</vt:lpstr>
      <vt:lpstr> In addition to the genomic DNA (the single chromosome/circular DNA), many  bacteria have small circular DNA outside the genomic DNA. These smaller DNA are called  plasmids. Nuclear membrane is found in eukaryotes. No organelles, like the ones in eukaryotes, are found in prokaryotic cells except for ribosomes. </vt:lpstr>
      <vt:lpstr> All eukaryotic cells are not identical. Plant and animal cells are different as the former possess cell walls, plastids and a large central vacuole which are absent in animal cells. On the other hand, animal cells have centrioles which are absent in almost all plant cells  </vt:lpstr>
      <vt:lpstr>Let us now look at individual cell organelles to understand their structure and functions</vt:lpstr>
      <vt:lpstr>PowerPoint Presentation</vt:lpstr>
      <vt:lpstr>One of the most important functions of the plasma membrane is the transport of the molecules across it. The membrane is selectively permeable to some molecules present on either side of it. Many molecules can move briefly across the membrane without any requirement of energy and this is called the passive transport. </vt:lpstr>
      <vt:lpstr>Endomembrane System The endomembrane system include endoplasmic reticulum (ER), Golgi complex, lysosomes and  vacuoles. Since the functions of the mitochondria, chloroplast and peroxisomes are not coordinated with the above components, these are not considered as part of the endomembrane system.</vt:lpstr>
      <vt:lpstr>Golgi apparatus  Camillo Golgi (1898) first observed densely stained reticular structures near the nucleus. These were later named Golgi bodies after him. They consist of many flat, disc-shaped sacs or cisternae of 0.5µm to 1.0µm diameter. These are stacked parallel to each other.  * Varied number of cisternae are present in a Golgi complex. The Golgi cisternae are concentrically arranged near the nucleus with distinct convex cis or the forming  face  and concave trans or the maturing face.  The cis and the trans faces of the organelle are entirely different, but interconnected.</vt:lpstr>
      <vt:lpstr>Lysosomes: These are membrane bound vesicular structures formed by the process of packaging in the Golgi apparatus. The isolated lysosomal vesicles have been found to be very rich in almost all types of hydrolytic enzymes (hydrolases – lipases, proteases, carbohydrase's) optimally active at the acidic pH. These enzymes are capable of digesting carbohydrates, proteins, lipids and nucleic acids.</vt:lpstr>
      <vt:lpstr>Mitochondria: Typically, it is sausage-shaped or cylindrical having a diameter of 0.2-1.0µm (average 0.5µm) and length 1.0-4.1µm. Each mitochondrion is a double membrane-bound structure with the outer membrane and the inner membrane dividing its lumen distinctly into two aqueous compartments, i.e., the outer compartment and the inner compartment. The inner  compartment is filled with a dense homogeneous substance called the matrix. </vt:lpstr>
      <vt:lpstr>Plastids:  Plastids are found in all plant cells and in euglenoids. These are easily observed under the microscope as they are large. They bear some specific pigments, thus imparting specific colors to the plants. Based on the type of pigments plastids can be classified into chloroplasts,  chromoplasts and leucoplasts. - The chloroplasts contain chlorophyll and carotenoid pigments which are responsible for trapping light energy essential for photosynthesis.  -In the chromoplasts fat soluble carotenoid pigments like carotene, xanthophylls and others are present. This gives the part of the plant a yellow, orange or red color.  -The leucoplasts are the colorless plastids of varied shapes and sizes with stored nutrients: Amyloplasts store carbohydrates (starch), e.g., potato; elaioplasts store oils and fats whereas  the aleuroplasts store proteins.  Majority of the chloroplasts of the green plants are found in the mesophyll cells of the leaves. These are lens-shaped, oval, spherical, discoid or even ribbon-like organelles having variable length (5-10µm) and width (2-4µm). Their number varies from 1 per cell of the Chlamydomonas, a green alga to 20-40 per cell in the mesophyll.  Like mitochondria, the chloroplasts are also double membrane bound. Of the two, the  inner chloroplast membrane is relatively less permeable. The space limited by the inner membrane of the chloroplast is called the stroma. A number of organized flattened membranous sacs called the</vt:lpstr>
      <vt:lpstr>thylakoids, are present in the stroma (Figure).  Thylakoids are arranged in stacks  like the piles of coins called grana (singular: granum) or the intergranal thylakoids. In addition, there are flat membranous tubules called the stroma lamellae connecting the thylakoids of the different grana. The membrane of the thylakoids enclose a space called a lumen. The stroma of the chloroplast contains enzymes required for the synthesis of carbohydrates and proteins. It also contains small, double stranded circular DNA molecules and ribosomes. Chlorophyll pigments are present in the thylakoids. The ribosomes of the chloroplasts are smaller (70S) than the cytoplasmic ribosomes (80S).</vt:lpstr>
      <vt:lpstr>Ribosomes:  Ribosomes are the granular structures first observed under the electron microscope as dense particles by George Palade (1953). They are composed of ribonucleic acid (RNA) and proteins and  are not surrounded by any membrane.  The eukaryotic ribosomes are 80S while the prokaryotic ribosomes are 70S.  Each ribosome has two subunits, larger and smaller subunits. The two subunits of 80S  ribosomes are 60S and 40S while that of 70S ribosomes are 50S and 30S. Here ‘S’ (Svedberg’s Unit) stands for the sedimentation coefficient; it is indirectly a measure of density and size. Both 70S and 80S ribosomes are composed of two subunits.</vt:lpstr>
      <vt:lpstr> Cytoskeleton  An elaborate network of filamentous proteinaceous structures consisting of microtubules, microfilaments and intermediate filaments present in the cytoplasm is collectively referred to as the cytoskeleton. The cytoskeleton  in a cell are involved in many functions such as mechanical  support, motility, maintenance of the shape of the cell</vt:lpstr>
      <vt:lpstr>                                                                                </vt:lpstr>
      <vt:lpstr>Centrosome and Centrioles :Centrosome is an organelle usually containing two cylindrical structures called centrioles. They are surrounded by amorphous pericentriolar materials. Both the centrioles in a centrosome lie perpendicular to each other in which each has an organization like the cartwheel. The centrioles form the basal body of cilia or flagella, and spindle fibers that give rise to spindle apparatus during cell division in animal cells.</vt:lpstr>
      <vt:lpstr>The nuclear matrix or the nucleoplasm contains nucleolus and chromatin. The nucleoli are spherical structures present in the nucleoplasm. The content of nucleolus is continuous with the rest of the nucleoplasm as it is not a membrane bound structure. It is a site for active ribosomal RNA synthesis. Larger and more numerous nucleoli are  present in cells actively carrying out protein synthesis.</vt:lpstr>
      <vt:lpstr>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Kidney Dialysis Technique Department           Prof. Dr. Younis A. Alkhafaji             Biology Lecture 2  - 2nd course </dc:title>
  <dc:creator>younis</dc:creator>
  <cp:lastModifiedBy>younis</cp:lastModifiedBy>
  <cp:revision>7</cp:revision>
  <dcterms:created xsi:type="dcterms:W3CDTF">2025-03-13T18:23:08Z</dcterms:created>
  <dcterms:modified xsi:type="dcterms:W3CDTF">2025-04-24T12:23:14Z</dcterms:modified>
</cp:coreProperties>
</file>