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71" r:id="rId8"/>
    <p:sldId id="272" r:id="rId9"/>
    <p:sldId id="273" r:id="rId10"/>
    <p:sldId id="270" r:id="rId11"/>
    <p:sldId id="274" r:id="rId12"/>
    <p:sldId id="275" r:id="rId13"/>
    <p:sldId id="277" r:id="rId14"/>
    <p:sldId id="26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60093"/>
    <a:srgbClr val="0033CC"/>
    <a:srgbClr val="FF00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47207-10F5-E145-44A5-F18E94AC15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540BA0-B939-BFD6-8254-8689568F7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0B340F-64FC-A0FF-7704-8CC3F424E199}"/>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5" name="Footer Placeholder 4">
            <a:extLst>
              <a:ext uri="{FF2B5EF4-FFF2-40B4-BE49-F238E27FC236}">
                <a16:creationId xmlns:a16="http://schemas.microsoft.com/office/drawing/2014/main" id="{35CF1B53-2554-2F9C-85EC-A786F1D8B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41CBDD-8075-E750-616F-677D874A48A5}"/>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498571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2DDD-A9BE-2754-6B31-364393426A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FC1D0D-B13E-6DF6-EE88-28F287956F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3FA759-3E4A-CA1C-A996-30FC20C6B2DB}"/>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5" name="Footer Placeholder 4">
            <a:extLst>
              <a:ext uri="{FF2B5EF4-FFF2-40B4-BE49-F238E27FC236}">
                <a16:creationId xmlns:a16="http://schemas.microsoft.com/office/drawing/2014/main" id="{2CBC00DD-A2F1-6C98-A6DE-62C12E67F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549895-1887-80FB-BE7B-6FF49783DF12}"/>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2768317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F7208C-B5B4-8445-523A-D5261F72BF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4F878E-C9C9-9FE2-88F6-DF1FD488C45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B4C69D-632A-8196-59C0-4B13D651C908}"/>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5" name="Footer Placeholder 4">
            <a:extLst>
              <a:ext uri="{FF2B5EF4-FFF2-40B4-BE49-F238E27FC236}">
                <a16:creationId xmlns:a16="http://schemas.microsoft.com/office/drawing/2014/main" id="{0CE19FF0-E5AC-B993-610C-6BE0A6353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F9815-6A00-37E4-77B3-BD7094E5EC0B}"/>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299480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2781C-91B1-4BAA-2490-9E13B4875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0C67B9-8EF3-22E4-FEE3-DE4544931D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0231D6-CCCF-1EEC-A609-379E6FCC968D}"/>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5" name="Footer Placeholder 4">
            <a:extLst>
              <a:ext uri="{FF2B5EF4-FFF2-40B4-BE49-F238E27FC236}">
                <a16:creationId xmlns:a16="http://schemas.microsoft.com/office/drawing/2014/main" id="{4D0E4437-844F-7CF3-0BFF-08118BB42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95A863-91B1-AF81-033B-2E7E548F9055}"/>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3815987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A279C-E557-52E3-B615-D0751A2ACC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CA8EEB0-3A46-84E2-B550-F8FE50BC01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A10EBE-5193-3736-5E3B-802CCB802205}"/>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5" name="Footer Placeholder 4">
            <a:extLst>
              <a:ext uri="{FF2B5EF4-FFF2-40B4-BE49-F238E27FC236}">
                <a16:creationId xmlns:a16="http://schemas.microsoft.com/office/drawing/2014/main" id="{4BF6F954-B822-A262-E36A-40B002A5C5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61414F-17E0-D7F5-A8EC-1E6AAAEC511E}"/>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301520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E9F03-37BC-1C46-64F6-E713A919A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85F803-3BAC-B8D5-7354-907E0329FF7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054D92-12AB-83F3-3DE7-0FEEB011EC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776D54-4C39-5760-92E1-590A0A12F04B}"/>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6" name="Footer Placeholder 5">
            <a:extLst>
              <a:ext uri="{FF2B5EF4-FFF2-40B4-BE49-F238E27FC236}">
                <a16:creationId xmlns:a16="http://schemas.microsoft.com/office/drawing/2014/main" id="{32C42F96-9737-4587-DAEE-B00F87DD0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9A6B9A-5FF2-9DA7-F788-CD7262BBE88A}"/>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3934704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503C-D12F-6D0A-630C-85240C8E7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C9076E-C54B-EC2C-86FC-9AA5B0A77A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065744-82A4-D061-8044-E48BB6E35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88F162-6CB1-6B41-75BD-D7C2CD6189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92F907-FDA0-B79C-3A4E-35C45F0572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C4E7BA-1F38-78AA-D875-94077C053E70}"/>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8" name="Footer Placeholder 7">
            <a:extLst>
              <a:ext uri="{FF2B5EF4-FFF2-40B4-BE49-F238E27FC236}">
                <a16:creationId xmlns:a16="http://schemas.microsoft.com/office/drawing/2014/main" id="{3026E00C-4A53-1101-5495-7C61A92AEB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6622EF-783E-3204-58FA-BE24B27C5EE9}"/>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2918642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F776-572D-1232-0EFA-D650294A52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DE652E-70B9-12FC-0D6B-D8BC60AE4C93}"/>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4" name="Footer Placeholder 3">
            <a:extLst>
              <a:ext uri="{FF2B5EF4-FFF2-40B4-BE49-F238E27FC236}">
                <a16:creationId xmlns:a16="http://schemas.microsoft.com/office/drawing/2014/main" id="{84BA6FEB-D40D-442A-FD8E-AF38DD5215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8EEBC-9980-7AD8-C1A8-13A71ADEB3E8}"/>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158328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5FCAFF-2812-AE1C-4289-FF92911E65E6}"/>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3" name="Footer Placeholder 2">
            <a:extLst>
              <a:ext uri="{FF2B5EF4-FFF2-40B4-BE49-F238E27FC236}">
                <a16:creationId xmlns:a16="http://schemas.microsoft.com/office/drawing/2014/main" id="{4AE56C49-584B-897F-F601-6C68C7EF2D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C757A4-D425-BFAC-4595-D5CC024FADC0}"/>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1577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20ACC-7D87-C5D9-9C25-2FD5BBA3F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F788CA-DD5B-8CFA-8159-7A44C0B56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94ECF9-C9E7-39F6-2757-2611F96F4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8F0B0D-5C16-C582-B6D5-DBFE30CF8EE3}"/>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6" name="Footer Placeholder 5">
            <a:extLst>
              <a:ext uri="{FF2B5EF4-FFF2-40B4-BE49-F238E27FC236}">
                <a16:creationId xmlns:a16="http://schemas.microsoft.com/office/drawing/2014/main" id="{57B87EF6-7E01-2254-5431-9C0A784C23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FAE8FD-37FC-4845-EDE0-D58ACE879A49}"/>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524492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F4A72-4D54-A137-0FAE-99C08BA5F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0BFCD3-CBBF-F915-5315-5D0B8147F3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15614-A7D6-9913-210E-1EE8C3BF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8B4F6D-DA0E-0F69-42E6-F6948CC731A5}"/>
              </a:ext>
            </a:extLst>
          </p:cNvPr>
          <p:cNvSpPr>
            <a:spLocks noGrp="1"/>
          </p:cNvSpPr>
          <p:nvPr>
            <p:ph type="dt" sz="half" idx="10"/>
          </p:nvPr>
        </p:nvSpPr>
        <p:spPr/>
        <p:txBody>
          <a:bodyPr/>
          <a:lstStyle/>
          <a:p>
            <a:fld id="{13243C3F-15F5-4B59-AFE1-FBD6E3E1A6A8}" type="datetimeFigureOut">
              <a:rPr lang="en-US" smtClean="0"/>
              <a:t>2/4/2025</a:t>
            </a:fld>
            <a:endParaRPr lang="en-US"/>
          </a:p>
        </p:txBody>
      </p:sp>
      <p:sp>
        <p:nvSpPr>
          <p:cNvPr id="6" name="Footer Placeholder 5">
            <a:extLst>
              <a:ext uri="{FF2B5EF4-FFF2-40B4-BE49-F238E27FC236}">
                <a16:creationId xmlns:a16="http://schemas.microsoft.com/office/drawing/2014/main" id="{53066D99-929F-BC74-EB4D-D7ED18AEEC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16476-B037-B1B4-EAB3-18056C901B5B}"/>
              </a:ext>
            </a:extLst>
          </p:cNvPr>
          <p:cNvSpPr>
            <a:spLocks noGrp="1"/>
          </p:cNvSpPr>
          <p:nvPr>
            <p:ph type="sldNum" sz="quarter" idx="12"/>
          </p:nvPr>
        </p:nvSpPr>
        <p:spPr/>
        <p:txBody>
          <a:bodyPr/>
          <a:lstStyle/>
          <a:p>
            <a:fld id="{A8C09EA3-495B-4C95-85DA-FE066201951A}" type="slidenum">
              <a:rPr lang="en-US" smtClean="0"/>
              <a:t>‹#›</a:t>
            </a:fld>
            <a:endParaRPr lang="en-US"/>
          </a:p>
        </p:txBody>
      </p:sp>
    </p:spTree>
    <p:extLst>
      <p:ext uri="{BB962C8B-B14F-4D97-AF65-F5344CB8AC3E}">
        <p14:creationId xmlns:p14="http://schemas.microsoft.com/office/powerpoint/2010/main" val="103357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11F49F-1630-FE89-8E33-C62979874C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96E111-436B-F1FA-5EA7-0E631F1D51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392B59-325B-4A54-3FDD-E4FBF816F3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243C3F-15F5-4B59-AFE1-FBD6E3E1A6A8}" type="datetimeFigureOut">
              <a:rPr lang="en-US" smtClean="0"/>
              <a:t>2/4/2025</a:t>
            </a:fld>
            <a:endParaRPr lang="en-US"/>
          </a:p>
        </p:txBody>
      </p:sp>
      <p:sp>
        <p:nvSpPr>
          <p:cNvPr id="5" name="Footer Placeholder 4">
            <a:extLst>
              <a:ext uri="{FF2B5EF4-FFF2-40B4-BE49-F238E27FC236}">
                <a16:creationId xmlns:a16="http://schemas.microsoft.com/office/drawing/2014/main" id="{BC91FA66-0A15-FA5C-84D3-80C1DD485D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A9399E-5877-321D-3CA0-EB3DF023B6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09EA3-495B-4C95-85DA-FE066201951A}" type="slidenum">
              <a:rPr lang="en-US" smtClean="0"/>
              <a:t>‹#›</a:t>
            </a:fld>
            <a:endParaRPr lang="en-US"/>
          </a:p>
        </p:txBody>
      </p:sp>
    </p:spTree>
    <p:extLst>
      <p:ext uri="{BB962C8B-B14F-4D97-AF65-F5344CB8AC3E}">
        <p14:creationId xmlns:p14="http://schemas.microsoft.com/office/powerpoint/2010/main" val="3903974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houghtco.com/the-cell-nucleus-37336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houghtco.com/chromatin-373461" TargetMode="External"/><Relationship Id="rId2" Type="http://schemas.openxmlformats.org/officeDocument/2006/relationships/hyperlink" Target="https://www.thoughtco.com/the-cell-nucleus-373362" TargetMode="External"/><Relationship Id="rId1" Type="http://schemas.openxmlformats.org/officeDocument/2006/relationships/slideLayout" Target="../slideLayouts/slideLayout2.xml"/><Relationship Id="rId5" Type="http://schemas.openxmlformats.org/officeDocument/2006/relationships/hyperlink" Target="https://www.thoughtco.com/centrioles-373538" TargetMode="External"/><Relationship Id="rId4" Type="http://schemas.openxmlformats.org/officeDocument/2006/relationships/hyperlink" Target="https://www.thoughtco.com/all-about-animal-cells-373379"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thoughtco.com/chromatid-373540" TargetMode="External"/><Relationship Id="rId2" Type="http://schemas.openxmlformats.org/officeDocument/2006/relationships/hyperlink" Target="https://www.thoughtco.com/homologous-chromosomes-definition-37346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2FACB-F406-A26D-4439-9ED1BF270187}"/>
              </a:ext>
            </a:extLst>
          </p:cNvPr>
          <p:cNvSpPr>
            <a:spLocks noGrp="1"/>
          </p:cNvSpPr>
          <p:nvPr>
            <p:ph type="ctrTitle"/>
          </p:nvPr>
        </p:nvSpPr>
        <p:spPr>
          <a:xfrm>
            <a:off x="158496" y="159195"/>
            <a:ext cx="11911584" cy="1345787"/>
          </a:xfrm>
        </p:spPr>
        <p:txBody>
          <a:bodyPr>
            <a:normAutofit fontScale="90000"/>
          </a:bodyPr>
          <a:lstStyle/>
          <a:p>
            <a:r>
              <a:rPr lang="en-US" sz="2400" b="1" dirty="0">
                <a:latin typeface="Times New Roman" panose="02020603050405020304" pitchFamily="18" charset="0"/>
                <a:cs typeface="Times New Roman" panose="02020603050405020304" pitchFamily="18" charset="0"/>
              </a:rPr>
              <a:t>Kidney Dialysis Techniques Department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          Prof. Dr. Younis A. </a:t>
            </a:r>
            <a:r>
              <a:rPr lang="en-US" sz="2400" b="1" dirty="0" err="1">
                <a:latin typeface="Times New Roman" panose="02020603050405020304" pitchFamily="18" charset="0"/>
                <a:cs typeface="Times New Roman" panose="02020603050405020304" pitchFamily="18" charset="0"/>
              </a:rPr>
              <a:t>Alkhafaji</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Biology Lecture 4</a:t>
            </a:r>
            <a:br>
              <a:rPr lang="en-US" sz="2400" b="1" dirty="0">
                <a:solidFill>
                  <a:srgbClr val="FF0000"/>
                </a:solidFill>
                <a:latin typeface="Times New Roman" panose="02020603050405020304" pitchFamily="18" charset="0"/>
                <a:cs typeface="Times New Roman" panose="02020603050405020304" pitchFamily="18" charset="0"/>
              </a:rPr>
            </a:br>
            <a:r>
              <a:rPr lang="en-US" sz="2400" b="1" dirty="0">
                <a:solidFill>
                  <a:srgbClr val="FF0000"/>
                </a:solidFill>
                <a:latin typeface="Times New Roman" panose="02020603050405020304" pitchFamily="18" charset="0"/>
                <a:cs typeface="Times New Roman" panose="02020603050405020304" pitchFamily="18" charset="0"/>
              </a:rPr>
              <a:t>Cell cycle</a:t>
            </a:r>
          </a:p>
        </p:txBody>
      </p:sp>
      <p:sp>
        <p:nvSpPr>
          <p:cNvPr id="3" name="Subtitle 2">
            <a:extLst>
              <a:ext uri="{FF2B5EF4-FFF2-40B4-BE49-F238E27FC236}">
                <a16:creationId xmlns:a16="http://schemas.microsoft.com/office/drawing/2014/main" id="{5D17EF03-3BB9-6F56-20DA-8B86425D64AB}"/>
              </a:ext>
            </a:extLst>
          </p:cNvPr>
          <p:cNvSpPr>
            <a:spLocks noGrp="1"/>
          </p:cNvSpPr>
          <p:nvPr>
            <p:ph type="subTitle" idx="1"/>
          </p:nvPr>
        </p:nvSpPr>
        <p:spPr>
          <a:xfrm>
            <a:off x="134112" y="1458897"/>
            <a:ext cx="11911584" cy="5193823"/>
          </a:xfrm>
        </p:spPr>
        <p:txBody>
          <a:bodyPr>
            <a:normAutofit/>
          </a:bodyPr>
          <a:lstStyle/>
          <a:p>
            <a:pPr algn="l"/>
            <a:r>
              <a:rPr lang="en-US" b="1" dirty="0">
                <a:solidFill>
                  <a:srgbClr val="7030A0"/>
                </a:solidFill>
                <a:latin typeface="Times New Roman" panose="02020603050405020304" pitchFamily="18" charset="0"/>
                <a:cs typeface="Times New Roman" panose="02020603050405020304" pitchFamily="18" charset="0"/>
              </a:rPr>
              <a:t>Cell division in prokaryotes</a:t>
            </a:r>
          </a:p>
          <a:p>
            <a:pPr algn="l"/>
            <a:r>
              <a:rPr lang="en-US" b="1" dirty="0">
                <a:solidFill>
                  <a:srgbClr val="7030A0"/>
                </a:solidFill>
                <a:latin typeface="Times New Roman" panose="02020603050405020304" pitchFamily="18" charset="0"/>
                <a:cs typeface="Times New Roman" panose="02020603050405020304" pitchFamily="18" charset="0"/>
              </a:rPr>
              <a:t>A-  typically, a prokaryotic cell divides by binary fission, splitting into two nearly equal </a:t>
            </a:r>
          </a:p>
          <a:p>
            <a:pPr algn="l"/>
            <a:r>
              <a:rPr lang="en-US" b="1" dirty="0">
                <a:solidFill>
                  <a:srgbClr val="7030A0"/>
                </a:solidFill>
                <a:latin typeface="Times New Roman" panose="02020603050405020304" pitchFamily="18" charset="0"/>
                <a:cs typeface="Times New Roman" panose="02020603050405020304" pitchFamily="18" charset="0"/>
              </a:rPr>
              <a:t>     halves</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B- the main circular DNA molecule of the cell is replicated </a:t>
            </a:r>
          </a:p>
          <a:p>
            <a:pPr algn="l"/>
            <a:r>
              <a:rPr lang="en-US" b="1" dirty="0">
                <a:solidFill>
                  <a:srgbClr val="7030A0"/>
                </a:solidFill>
                <a:latin typeface="Times New Roman" panose="02020603050405020304" pitchFamily="18" charset="0"/>
                <a:cs typeface="Times New Roman" panose="02020603050405020304" pitchFamily="18" charset="0"/>
              </a:rPr>
              <a:t>C- new plasma membrane and cell wall materials are laid down between the two DNA</a:t>
            </a:r>
          </a:p>
          <a:p>
            <a:pPr algn="l"/>
            <a:r>
              <a:rPr lang="en-US" b="1" dirty="0">
                <a:solidFill>
                  <a:srgbClr val="7030A0"/>
                </a:solidFill>
                <a:latin typeface="Times New Roman" panose="02020603050405020304" pitchFamily="18" charset="0"/>
                <a:cs typeface="Times New Roman" panose="02020603050405020304" pitchFamily="18" charset="0"/>
              </a:rPr>
              <a:t>     circles, eventually separating the daughter cells.</a:t>
            </a:r>
            <a:br>
              <a:rPr lang="en-US" b="1"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D- prokaryotic cells can have a generation time (general term for the period from the start</a:t>
            </a:r>
          </a:p>
          <a:p>
            <a:pPr algn="l"/>
            <a:r>
              <a:rPr lang="en-US" b="1" dirty="0">
                <a:solidFill>
                  <a:srgbClr val="7030A0"/>
                </a:solidFill>
                <a:latin typeface="Times New Roman" panose="02020603050405020304" pitchFamily="18" charset="0"/>
                <a:cs typeface="Times New Roman" panose="02020603050405020304" pitchFamily="18" charset="0"/>
              </a:rPr>
              <a:t>     of one cell division to the start of the next cell division) as short as 20 minutes.</a:t>
            </a:r>
          </a:p>
        </p:txBody>
      </p:sp>
      <p:pic>
        <p:nvPicPr>
          <p:cNvPr id="4" name="Content Placeholder 4">
            <a:extLst>
              <a:ext uri="{FF2B5EF4-FFF2-40B4-BE49-F238E27FC236}">
                <a16:creationId xmlns:a16="http://schemas.microsoft.com/office/drawing/2014/main" id="{35A83193-5DC5-1109-C653-ADE4328F6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 y="0"/>
            <a:ext cx="1504982" cy="1504982"/>
          </a:xfrm>
          <a:prstGeom prst="rect">
            <a:avLst/>
          </a:prstGeom>
        </p:spPr>
      </p:pic>
      <p:pic>
        <p:nvPicPr>
          <p:cNvPr id="5" name="Picture 4">
            <a:extLst>
              <a:ext uri="{FF2B5EF4-FFF2-40B4-BE49-F238E27FC236}">
                <a16:creationId xmlns:a16="http://schemas.microsoft.com/office/drawing/2014/main" id="{1BFF29BA-EBD6-B0BC-8804-BA308062194F}"/>
              </a:ext>
            </a:extLst>
          </p:cNvPr>
          <p:cNvPicPr>
            <a:picLocks noChangeAspect="1"/>
          </p:cNvPicPr>
          <p:nvPr/>
        </p:nvPicPr>
        <p:blipFill>
          <a:blip r:embed="rId3"/>
          <a:stretch>
            <a:fillRect/>
          </a:stretch>
        </p:blipFill>
        <p:spPr>
          <a:xfrm>
            <a:off x="10550012" y="136473"/>
            <a:ext cx="1315065" cy="1460680"/>
          </a:xfrm>
          <a:prstGeom prst="rect">
            <a:avLst/>
          </a:prstGeom>
        </p:spPr>
      </p:pic>
    </p:spTree>
    <p:extLst>
      <p:ext uri="{BB962C8B-B14F-4D97-AF65-F5344CB8AC3E}">
        <p14:creationId xmlns:p14="http://schemas.microsoft.com/office/powerpoint/2010/main" val="1153062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DB5B-4A60-10CC-9739-DF8EDB3066B6}"/>
              </a:ext>
            </a:extLst>
          </p:cNvPr>
          <p:cNvSpPr>
            <a:spLocks noGrp="1"/>
          </p:cNvSpPr>
          <p:nvPr>
            <p:ph type="title"/>
          </p:nvPr>
        </p:nvSpPr>
        <p:spPr>
          <a:xfrm>
            <a:off x="179832" y="97536"/>
            <a:ext cx="11804904" cy="2084831"/>
          </a:xfrm>
        </p:spPr>
        <p:txBody>
          <a:bodyPr>
            <a:normAutofit fontScale="90000"/>
          </a:bodyPr>
          <a:lstStyle/>
          <a:p>
            <a:r>
              <a:rPr lang="en-US" sz="2400" b="1" dirty="0">
                <a:solidFill>
                  <a:srgbClr val="D60093"/>
                </a:solidFill>
                <a:latin typeface="Times New Roman" panose="02020603050405020304" pitchFamily="18" charset="0"/>
                <a:cs typeface="Times New Roman" panose="02020603050405020304" pitchFamily="18" charset="0"/>
              </a:rPr>
              <a:t>Anaphase I:</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In anaphase I of meiosis, the following events occur:</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Chromosomes move to the opposite cell poles. Similar to mitosis, microtubules such as the kinetochore fibers interact to pull the chromosomes to the cell poles.</a:t>
            </a:r>
            <a:br>
              <a:rPr lang="en-US" sz="2400" b="1" dirty="0">
                <a:latin typeface="Times New Roman" panose="02020603050405020304" pitchFamily="18" charset="0"/>
                <a:cs typeface="Times New Roman" panose="02020603050405020304" pitchFamily="18" charset="0"/>
              </a:rPr>
            </a:br>
            <a:r>
              <a:rPr lang="en-US" sz="2400" b="1" dirty="0">
                <a:solidFill>
                  <a:srgbClr val="0033CC"/>
                </a:solidFill>
                <a:latin typeface="Times New Roman" panose="02020603050405020304" pitchFamily="18" charset="0"/>
                <a:cs typeface="Times New Roman" panose="02020603050405020304" pitchFamily="18" charset="0"/>
              </a:rPr>
              <a:t>Unlike in mitosis</a:t>
            </a:r>
            <a:r>
              <a:rPr lang="en-US" sz="2400" b="1" dirty="0">
                <a:latin typeface="Times New Roman" panose="02020603050405020304" pitchFamily="18" charset="0"/>
                <a:cs typeface="Times New Roman" panose="02020603050405020304" pitchFamily="18" charset="0"/>
              </a:rPr>
              <a:t>, sister chromatids remain together after the homologous chromosomes move to opposite poles. At the end of anaphase I of meiosis, the cell enters into telophase I.</a:t>
            </a: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F527415-11DA-DAFB-50F5-5607EDC496A1}"/>
              </a:ext>
            </a:extLst>
          </p:cNvPr>
          <p:cNvSpPr>
            <a:spLocks noGrp="1"/>
          </p:cNvSpPr>
          <p:nvPr>
            <p:ph idx="1"/>
          </p:nvPr>
        </p:nvSpPr>
        <p:spPr>
          <a:xfrm>
            <a:off x="179832" y="2011680"/>
            <a:ext cx="11832336" cy="4639690"/>
          </a:xfrm>
        </p:spPr>
        <p:txBody>
          <a:bodyPr>
            <a:normAutofit/>
          </a:bodyPr>
          <a:lstStyle/>
          <a:p>
            <a:pPr marL="0" indent="0">
              <a:buNone/>
            </a:pPr>
            <a:r>
              <a:rPr lang="en-US" sz="2400" b="1" dirty="0">
                <a:solidFill>
                  <a:srgbClr val="D60093"/>
                </a:solidFill>
                <a:latin typeface="Times New Roman" panose="02020603050405020304" pitchFamily="18" charset="0"/>
                <a:cs typeface="Times New Roman" panose="02020603050405020304" pitchFamily="18" charset="0"/>
              </a:rPr>
              <a:t>Telophase I</a:t>
            </a:r>
          </a:p>
          <a:p>
            <a:pPr marL="0" indent="0">
              <a:buNone/>
            </a:pPr>
            <a:r>
              <a:rPr lang="en-US" sz="2400" dirty="0">
                <a:latin typeface="Times New Roman" panose="02020603050405020304" pitchFamily="18" charset="0"/>
                <a:cs typeface="Times New Roman" panose="02020603050405020304" pitchFamily="18" charset="0"/>
              </a:rPr>
              <a:t>In telophase I of meiosis, the following events occur:</a:t>
            </a:r>
          </a:p>
          <a:p>
            <a:pPr marL="0" indent="0">
              <a:buNone/>
            </a:pPr>
            <a:r>
              <a:rPr lang="en-US" sz="2400" dirty="0">
                <a:latin typeface="Times New Roman" panose="02020603050405020304" pitchFamily="18" charset="0"/>
                <a:cs typeface="Times New Roman" panose="02020603050405020304" pitchFamily="18" charset="0"/>
              </a:rPr>
              <a:t>The spindle fibers continue to move the homologous chromosomes to the poles. Once movement is complete, each pole has a haploid number of chromosomes.</a:t>
            </a:r>
          </a:p>
          <a:p>
            <a:pPr marL="0" indent="0">
              <a:buNone/>
            </a:pPr>
            <a:r>
              <a:rPr lang="en-US" sz="2400" dirty="0">
                <a:latin typeface="Times New Roman" panose="02020603050405020304" pitchFamily="18" charset="0"/>
                <a:cs typeface="Times New Roman" panose="02020603050405020304" pitchFamily="18" charset="0"/>
              </a:rPr>
              <a:t>In most cases, cytokinesis(the division of the cytoplasm) occurs at the same time as telophase I.</a:t>
            </a:r>
          </a:p>
          <a:p>
            <a:pPr marL="0" indent="0">
              <a:buNone/>
            </a:pPr>
            <a:r>
              <a:rPr lang="en-US" sz="2400" dirty="0">
                <a:latin typeface="Times New Roman" panose="02020603050405020304" pitchFamily="18" charset="0"/>
                <a:cs typeface="Times New Roman" panose="02020603050405020304" pitchFamily="18" charset="0"/>
              </a:rPr>
              <a:t>At the end of telophase I and cytokinesis, two daughter cells are produced, each with one-half the number of chromosomes of the original parent cell.</a:t>
            </a:r>
          </a:p>
          <a:p>
            <a:pPr marL="0" indent="0">
              <a:buNone/>
            </a:pPr>
            <a:r>
              <a:rPr lang="en-US" sz="2400" dirty="0">
                <a:latin typeface="Times New Roman" panose="02020603050405020304" pitchFamily="18" charset="0"/>
                <a:cs typeface="Times New Roman" panose="02020603050405020304" pitchFamily="18" charset="0"/>
              </a:rPr>
              <a:t>Depending on the kind of cell, various processes occur in preparation for meiosis II. There is, however, a constant: The genetic material does not replicate again.</a:t>
            </a:r>
          </a:p>
          <a:p>
            <a:pPr marL="0" indent="0">
              <a:buNone/>
            </a:pPr>
            <a:r>
              <a:rPr lang="en-US" sz="2400" dirty="0">
                <a:latin typeface="Times New Roman" panose="02020603050405020304" pitchFamily="18" charset="0"/>
                <a:cs typeface="Times New Roman" panose="02020603050405020304" pitchFamily="18" charset="0"/>
              </a:rPr>
              <a:t>At the end of telophase I of meiosis, </a:t>
            </a:r>
            <a:r>
              <a:rPr lang="en-US" sz="2400" b="1" dirty="0">
                <a:solidFill>
                  <a:srgbClr val="D60093"/>
                </a:solidFill>
                <a:latin typeface="Times New Roman" panose="02020603050405020304" pitchFamily="18" charset="0"/>
                <a:cs typeface="Times New Roman" panose="02020603050405020304" pitchFamily="18" charset="0"/>
              </a:rPr>
              <a:t>the cell enters into prophase II.</a:t>
            </a:r>
          </a:p>
        </p:txBody>
      </p:sp>
    </p:spTree>
    <p:extLst>
      <p:ext uri="{BB962C8B-B14F-4D97-AF65-F5344CB8AC3E}">
        <p14:creationId xmlns:p14="http://schemas.microsoft.com/office/powerpoint/2010/main" val="86145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EC422-8A12-5A98-9479-44A482D57A11}"/>
              </a:ext>
            </a:extLst>
          </p:cNvPr>
          <p:cNvSpPr>
            <a:spLocks noGrp="1"/>
          </p:cNvSpPr>
          <p:nvPr>
            <p:ph type="title"/>
          </p:nvPr>
        </p:nvSpPr>
        <p:spPr>
          <a:xfrm>
            <a:off x="192024" y="145669"/>
            <a:ext cx="11853672" cy="1475867"/>
          </a:xfrm>
        </p:spPr>
        <p:txBody>
          <a:bodyPr>
            <a:normAutofit/>
          </a:bodyPr>
          <a:lstStyle/>
          <a:p>
            <a:r>
              <a:rPr lang="en-US" sz="2400" b="1" dirty="0">
                <a:solidFill>
                  <a:srgbClr val="0000FF"/>
                </a:solidFill>
                <a:latin typeface="Times New Roman" panose="02020603050405020304" pitchFamily="18" charset="0"/>
                <a:cs typeface="Times New Roman" panose="02020603050405020304" pitchFamily="18" charset="0"/>
              </a:rPr>
              <a:t>Prophase II:</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In prophase II of meiosis, the following events occur: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 nuclear membrane and nuclei break up while the spindle network appears.​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Chromosomes do not replicate any further in this phase of meiosis.​</a:t>
            </a:r>
          </a:p>
        </p:txBody>
      </p:sp>
      <p:sp>
        <p:nvSpPr>
          <p:cNvPr id="3" name="Content Placeholder 2">
            <a:extLst>
              <a:ext uri="{FF2B5EF4-FFF2-40B4-BE49-F238E27FC236}">
                <a16:creationId xmlns:a16="http://schemas.microsoft.com/office/drawing/2014/main" id="{1E267B35-CCF9-615C-3BA4-31C368C88E59}"/>
              </a:ext>
            </a:extLst>
          </p:cNvPr>
          <p:cNvSpPr>
            <a:spLocks noGrp="1"/>
          </p:cNvSpPr>
          <p:nvPr>
            <p:ph idx="1"/>
          </p:nvPr>
        </p:nvSpPr>
        <p:spPr>
          <a:xfrm>
            <a:off x="192024" y="1511809"/>
            <a:ext cx="11853672" cy="520052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chromosomes begin migrating to the metaphase II plate (at the cell's equator).</a:t>
            </a:r>
          </a:p>
          <a:p>
            <a:pPr marL="0" indent="0">
              <a:buNone/>
            </a:pPr>
            <a:r>
              <a:rPr lang="en-US" sz="2400" dirty="0">
                <a:latin typeface="Times New Roman" panose="02020603050405020304" pitchFamily="18" charset="0"/>
                <a:cs typeface="Times New Roman" panose="02020603050405020304" pitchFamily="18" charset="0"/>
              </a:rPr>
              <a:t>At the end of prophase II of meiosis, the cell enters into metaphase II.</a:t>
            </a:r>
          </a:p>
          <a:p>
            <a:pPr marL="0" indent="0">
              <a:buNone/>
            </a:pPr>
            <a:r>
              <a:rPr lang="en-US" sz="2400" b="1" dirty="0">
                <a:solidFill>
                  <a:srgbClr val="D60093"/>
                </a:solidFill>
                <a:latin typeface="Times New Roman" panose="02020603050405020304" pitchFamily="18" charset="0"/>
                <a:cs typeface="Times New Roman" panose="02020603050405020304" pitchFamily="18" charset="0"/>
              </a:rPr>
              <a:t>Metaphase II:    In metaphase II of meiosis, the following events occur:</a:t>
            </a:r>
          </a:p>
          <a:p>
            <a:pPr marL="0" indent="0">
              <a:buNone/>
            </a:pPr>
            <a:r>
              <a:rPr lang="en-US" sz="2400" b="1" dirty="0">
                <a:solidFill>
                  <a:srgbClr val="D60093"/>
                </a:solidFill>
                <a:latin typeface="Times New Roman" panose="02020603050405020304" pitchFamily="18" charset="0"/>
                <a:cs typeface="Times New Roman" panose="02020603050405020304" pitchFamily="18" charset="0"/>
              </a:rPr>
              <a:t>The chromosomes line up at the metaphase II plate at the cell's center.​ </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The kinetochore fibers of the sister chromatids point toward opposite poles. </a:t>
            </a:r>
          </a:p>
          <a:p>
            <a:pPr marL="0" indent="0">
              <a:buNone/>
            </a:pPr>
            <a:r>
              <a:rPr lang="en-US" sz="2400" dirty="0">
                <a:latin typeface="Times New Roman" panose="02020603050405020304" pitchFamily="18" charset="0"/>
                <a:cs typeface="Times New Roman" panose="02020603050405020304" pitchFamily="18" charset="0"/>
              </a:rPr>
              <a:t>At the end of metaphase II of meiosis, the cell enters into anaphase II.</a:t>
            </a:r>
          </a:p>
          <a:p>
            <a:pPr marL="0" indent="0">
              <a:buNone/>
            </a:pPr>
            <a:r>
              <a:rPr lang="en-US" sz="2400" b="1" dirty="0">
                <a:solidFill>
                  <a:srgbClr val="D60093"/>
                </a:solidFill>
                <a:latin typeface="Times New Roman" panose="02020603050405020304" pitchFamily="18" charset="0"/>
                <a:cs typeface="Times New Roman" panose="02020603050405020304" pitchFamily="18" charset="0"/>
              </a:rPr>
              <a:t>Anaphase II:</a:t>
            </a:r>
          </a:p>
          <a:p>
            <a:pPr marL="0" indent="0">
              <a:buNone/>
            </a:pPr>
            <a:r>
              <a:rPr lang="en-US" sz="2400" dirty="0">
                <a:latin typeface="Times New Roman" panose="02020603050405020304" pitchFamily="18" charset="0"/>
                <a:cs typeface="Times New Roman" panose="02020603050405020304" pitchFamily="18" charset="0"/>
              </a:rPr>
              <a:t>In anaphase II of meiosis, the following events occur:</a:t>
            </a:r>
          </a:p>
          <a:p>
            <a:pPr marL="0" indent="0">
              <a:buNone/>
            </a:pPr>
            <a:r>
              <a:rPr lang="en-US" sz="2400" dirty="0">
                <a:latin typeface="Times New Roman" panose="02020603050405020304" pitchFamily="18" charset="0"/>
                <a:cs typeface="Times New Roman" panose="02020603050405020304" pitchFamily="18" charset="0"/>
              </a:rPr>
              <a:t>Sister chromatids separate and begin moving to opposite ends (poles) of the cell. Spindle fibers not connected to chromatids lengthen and elongate the cell.​</a:t>
            </a:r>
          </a:p>
          <a:p>
            <a:pPr marL="0" indent="0">
              <a:buNone/>
            </a:pPr>
            <a:r>
              <a:rPr lang="en-US" sz="2400" dirty="0">
                <a:latin typeface="Times New Roman" panose="02020603050405020304" pitchFamily="18" charset="0"/>
                <a:cs typeface="Times New Roman" panose="02020603050405020304" pitchFamily="18" charset="0"/>
              </a:rPr>
              <a:t>Once the paired sister chromatids separate from one another, each is considered a full chromosome. They are referred to as daughter chromosomes.​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14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D6CD2-0B24-95C4-446A-79A734B62707}"/>
              </a:ext>
            </a:extLst>
          </p:cNvPr>
          <p:cNvSpPr>
            <a:spLocks noGrp="1"/>
          </p:cNvSpPr>
          <p:nvPr>
            <p:ph type="title"/>
          </p:nvPr>
        </p:nvSpPr>
        <p:spPr>
          <a:xfrm>
            <a:off x="179832" y="133477"/>
            <a:ext cx="11817096" cy="1427099"/>
          </a:xfrm>
        </p:spPr>
        <p:txBody>
          <a:bodyPr>
            <a:normAutofit/>
          </a:bodyPr>
          <a:lstStyle/>
          <a:p>
            <a:r>
              <a:rPr lang="en-US" sz="2400" dirty="0">
                <a:latin typeface="Times New Roman" panose="02020603050405020304" pitchFamily="18" charset="0"/>
                <a:cs typeface="Times New Roman" panose="02020603050405020304" pitchFamily="18" charset="0"/>
              </a:rPr>
              <a:t>In preparation for the next stage of meiosis, the two cell poles also move further apart during the course of anaphase II. At the end of anaphase II, each pole contains a complete compilation of chromosomes.</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Following anaphase II of meiosis, the cell enters into telophase II.</a:t>
            </a:r>
          </a:p>
        </p:txBody>
      </p:sp>
      <p:sp>
        <p:nvSpPr>
          <p:cNvPr id="3" name="Content Placeholder 2">
            <a:extLst>
              <a:ext uri="{FF2B5EF4-FFF2-40B4-BE49-F238E27FC236}">
                <a16:creationId xmlns:a16="http://schemas.microsoft.com/office/drawing/2014/main" id="{D2C642AF-8216-7DB7-DB9C-E735FBB900CD}"/>
              </a:ext>
            </a:extLst>
          </p:cNvPr>
          <p:cNvSpPr>
            <a:spLocks noGrp="1"/>
          </p:cNvSpPr>
          <p:nvPr>
            <p:ph idx="1"/>
          </p:nvPr>
        </p:nvSpPr>
        <p:spPr>
          <a:xfrm>
            <a:off x="179832" y="1560575"/>
            <a:ext cx="11817096" cy="5163947"/>
          </a:xfrm>
        </p:spPr>
        <p:txBody>
          <a:bodyPr>
            <a:normAutofit/>
          </a:bodyPr>
          <a:lstStyle/>
          <a:p>
            <a:pPr marL="0" indent="0">
              <a:buNone/>
            </a:pPr>
            <a:r>
              <a:rPr lang="en-US" sz="2400" b="1" dirty="0">
                <a:solidFill>
                  <a:srgbClr val="0000FF"/>
                </a:solidFill>
                <a:latin typeface="Times New Roman" panose="02020603050405020304" pitchFamily="18" charset="0"/>
                <a:cs typeface="Times New Roman" panose="02020603050405020304" pitchFamily="18" charset="0"/>
              </a:rPr>
              <a:t>Telophase II:</a:t>
            </a:r>
          </a:p>
          <a:p>
            <a:pPr algn="l" fontAlgn="base"/>
            <a:r>
              <a:rPr lang="en-US" sz="1600" b="0" i="0" dirty="0">
                <a:solidFill>
                  <a:srgbClr val="282828"/>
                </a:solidFill>
                <a:effectLst/>
                <a:latin typeface="Georgia" panose="02040502050405020303" pitchFamily="18" charset="0"/>
              </a:rPr>
              <a:t>In telophase II of meiosis, the following events occur:</a:t>
            </a:r>
          </a:p>
          <a:p>
            <a:pPr algn="l" fontAlgn="base">
              <a:buFont typeface="Arial" panose="020B0604020202020204" pitchFamily="34" charset="0"/>
              <a:buChar char="•"/>
            </a:pPr>
            <a:r>
              <a:rPr lang="en-US" sz="1600" b="0" i="0" dirty="0">
                <a:solidFill>
                  <a:srgbClr val="282828"/>
                </a:solidFill>
                <a:effectLst/>
                <a:latin typeface="Georgia" panose="02040502050405020303" pitchFamily="18" charset="0"/>
              </a:rPr>
              <a:t>Distinct </a:t>
            </a:r>
            <a:r>
              <a:rPr lang="en-US" sz="1600" b="0" i="0" dirty="0">
                <a:solidFill>
                  <a:srgbClr val="014ECB"/>
                </a:solidFill>
                <a:effectLst/>
                <a:latin typeface="Georgia" panose="02040502050405020303" pitchFamily="18" charset="0"/>
                <a:hlinkClick r:id="rId2"/>
              </a:rPr>
              <a:t>nuclei</a:t>
            </a:r>
            <a:r>
              <a:rPr lang="en-US" sz="1600" b="0" i="0" dirty="0">
                <a:solidFill>
                  <a:srgbClr val="282828"/>
                </a:solidFill>
                <a:effectLst/>
                <a:latin typeface="Georgia" panose="02040502050405020303" pitchFamily="18" charset="0"/>
              </a:rPr>
              <a:t> form at the opposite poles.</a:t>
            </a:r>
          </a:p>
          <a:p>
            <a:pPr algn="l" fontAlgn="base">
              <a:buFont typeface="Arial" panose="020B0604020202020204" pitchFamily="34" charset="0"/>
              <a:buChar char="•"/>
            </a:pPr>
            <a:r>
              <a:rPr lang="en-US" sz="1600" b="0" i="0" dirty="0">
                <a:solidFill>
                  <a:srgbClr val="282828"/>
                </a:solidFill>
                <a:effectLst/>
                <a:latin typeface="Georgia" panose="02040502050405020303" pitchFamily="18" charset="0"/>
              </a:rPr>
              <a:t>Cytokinesis (division of the cytoplasm and the formation of two distinct cells) occurs.</a:t>
            </a:r>
          </a:p>
          <a:p>
            <a:pPr algn="l" fontAlgn="base">
              <a:buFont typeface="Arial" panose="020B0604020202020204" pitchFamily="34" charset="0"/>
              <a:buChar char="•"/>
            </a:pPr>
            <a:r>
              <a:rPr lang="en-US" sz="1600" b="0" i="0" dirty="0">
                <a:solidFill>
                  <a:srgbClr val="282828"/>
                </a:solidFill>
                <a:effectLst/>
                <a:latin typeface="Georgia" panose="02040502050405020303" pitchFamily="18" charset="0"/>
              </a:rPr>
              <a:t>At the end of meiosis II, four daughter cells are produced. Each cell has one-half the number of chromosomes as the original parent cell.</a:t>
            </a:r>
          </a:p>
          <a:p>
            <a:pPr marL="0" indent="0">
              <a:buNone/>
            </a:pPr>
            <a:r>
              <a:rPr lang="en-US" sz="2400" b="1" dirty="0">
                <a:solidFill>
                  <a:srgbClr val="0000FF"/>
                </a:solidFill>
                <a:latin typeface="Times New Roman" panose="02020603050405020304" pitchFamily="18" charset="0"/>
                <a:cs typeface="Times New Roman" panose="02020603050405020304" pitchFamily="18" charset="0"/>
              </a:rPr>
              <a:t>The final result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of meiosis is the production of four daughter cells. These cells have one half the number of chromosomes as the original cell. </a:t>
            </a:r>
            <a:r>
              <a:rPr lang="en-US" sz="2400" b="1" dirty="0">
                <a:solidFill>
                  <a:srgbClr val="0000FF"/>
                </a:solidFill>
                <a:latin typeface="Times New Roman" panose="02020603050405020304" pitchFamily="18" charset="0"/>
                <a:cs typeface="Times New Roman" panose="02020603050405020304" pitchFamily="18" charset="0"/>
              </a:rPr>
              <a:t>Only sex cells are produced by meiosis. Other cell types are produced by mitosis.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When sex cells unite during fertilization, these haploid cells become a diploid cell</a:t>
            </a:r>
            <a:r>
              <a:rPr lang="en-US" sz="2400" b="1" dirty="0">
                <a:solidFill>
                  <a:srgbClr val="0000FF"/>
                </a:solidFill>
                <a:latin typeface="Times New Roman" panose="02020603050405020304" pitchFamily="18" charset="0"/>
                <a:cs typeface="Times New Roman" panose="02020603050405020304" pitchFamily="18" charset="0"/>
              </a:rPr>
              <a:t>. Diploid cells have the full complement of homologous chromosomes.</a:t>
            </a:r>
          </a:p>
        </p:txBody>
      </p:sp>
    </p:spTree>
    <p:extLst>
      <p:ext uri="{BB962C8B-B14F-4D97-AF65-F5344CB8AC3E}">
        <p14:creationId xmlns:p14="http://schemas.microsoft.com/office/powerpoint/2010/main" val="35768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F646FC8-5438-7D86-BD93-4B2A762DE2FE}"/>
              </a:ext>
            </a:extLst>
          </p:cNvPr>
          <p:cNvPicPr>
            <a:picLocks noGrp="1" noChangeAspect="1"/>
          </p:cNvPicPr>
          <p:nvPr>
            <p:ph idx="1"/>
          </p:nvPr>
        </p:nvPicPr>
        <p:blipFill>
          <a:blip r:embed="rId2"/>
          <a:stretch>
            <a:fillRect/>
          </a:stretch>
        </p:blipFill>
        <p:spPr>
          <a:xfrm>
            <a:off x="84742" y="96774"/>
            <a:ext cx="1738503" cy="1329690"/>
          </a:xfrm>
          <a:prstGeom prst="rect">
            <a:avLst/>
          </a:prstGeom>
        </p:spPr>
      </p:pic>
      <p:pic>
        <p:nvPicPr>
          <p:cNvPr id="4" name="Picture 3">
            <a:extLst>
              <a:ext uri="{FF2B5EF4-FFF2-40B4-BE49-F238E27FC236}">
                <a16:creationId xmlns:a16="http://schemas.microsoft.com/office/drawing/2014/main" id="{40DA5C6C-A9B3-D6DB-D527-61055B8C4480}"/>
              </a:ext>
            </a:extLst>
          </p:cNvPr>
          <p:cNvPicPr>
            <a:picLocks noChangeAspect="1"/>
          </p:cNvPicPr>
          <p:nvPr/>
        </p:nvPicPr>
        <p:blipFill>
          <a:blip r:embed="rId3"/>
          <a:srcRect l="19110" t="6672" r="21669" b="5776"/>
          <a:stretch/>
        </p:blipFill>
        <p:spPr>
          <a:xfrm>
            <a:off x="10408867" y="5043323"/>
            <a:ext cx="1743019" cy="1717903"/>
          </a:xfrm>
          <a:prstGeom prst="rect">
            <a:avLst/>
          </a:prstGeom>
        </p:spPr>
      </p:pic>
      <p:pic>
        <p:nvPicPr>
          <p:cNvPr id="8" name="Picture 7">
            <a:extLst>
              <a:ext uri="{FF2B5EF4-FFF2-40B4-BE49-F238E27FC236}">
                <a16:creationId xmlns:a16="http://schemas.microsoft.com/office/drawing/2014/main" id="{AA467970-6920-6905-EB02-C6D074E851FD}"/>
              </a:ext>
            </a:extLst>
          </p:cNvPr>
          <p:cNvPicPr>
            <a:picLocks noChangeAspect="1"/>
          </p:cNvPicPr>
          <p:nvPr/>
        </p:nvPicPr>
        <p:blipFill>
          <a:blip r:embed="rId4"/>
          <a:stretch>
            <a:fillRect/>
          </a:stretch>
        </p:blipFill>
        <p:spPr>
          <a:xfrm>
            <a:off x="1932481" y="96774"/>
            <a:ext cx="1994535" cy="1329690"/>
          </a:xfrm>
          <a:prstGeom prst="rect">
            <a:avLst/>
          </a:prstGeom>
        </p:spPr>
      </p:pic>
      <p:pic>
        <p:nvPicPr>
          <p:cNvPr id="9" name="Picture 8">
            <a:extLst>
              <a:ext uri="{FF2B5EF4-FFF2-40B4-BE49-F238E27FC236}">
                <a16:creationId xmlns:a16="http://schemas.microsoft.com/office/drawing/2014/main" id="{4F17BBC8-4DB6-DB30-56B5-B4DCB87B8000}"/>
              </a:ext>
            </a:extLst>
          </p:cNvPr>
          <p:cNvPicPr>
            <a:picLocks noChangeAspect="1"/>
          </p:cNvPicPr>
          <p:nvPr/>
        </p:nvPicPr>
        <p:blipFill>
          <a:blip r:embed="rId5"/>
          <a:stretch>
            <a:fillRect/>
          </a:stretch>
        </p:blipFill>
        <p:spPr>
          <a:xfrm>
            <a:off x="4036252" y="96774"/>
            <a:ext cx="1994535" cy="1329690"/>
          </a:xfrm>
          <a:prstGeom prst="rect">
            <a:avLst/>
          </a:prstGeom>
        </p:spPr>
      </p:pic>
      <p:pic>
        <p:nvPicPr>
          <p:cNvPr id="10" name="Picture 9">
            <a:extLst>
              <a:ext uri="{FF2B5EF4-FFF2-40B4-BE49-F238E27FC236}">
                <a16:creationId xmlns:a16="http://schemas.microsoft.com/office/drawing/2014/main" id="{161505CB-CF10-89C7-EA7C-F7E6117B9776}"/>
              </a:ext>
            </a:extLst>
          </p:cNvPr>
          <p:cNvPicPr>
            <a:picLocks noChangeAspect="1"/>
          </p:cNvPicPr>
          <p:nvPr/>
        </p:nvPicPr>
        <p:blipFill>
          <a:blip r:embed="rId6"/>
          <a:srcRect l="9552" t="2832" r="9723" b="4496"/>
          <a:stretch/>
        </p:blipFill>
        <p:spPr>
          <a:xfrm>
            <a:off x="6172486" y="96774"/>
            <a:ext cx="2252535" cy="1329690"/>
          </a:xfrm>
          <a:prstGeom prst="rect">
            <a:avLst/>
          </a:prstGeom>
        </p:spPr>
      </p:pic>
      <p:pic>
        <p:nvPicPr>
          <p:cNvPr id="11" name="Picture 10">
            <a:extLst>
              <a:ext uri="{FF2B5EF4-FFF2-40B4-BE49-F238E27FC236}">
                <a16:creationId xmlns:a16="http://schemas.microsoft.com/office/drawing/2014/main" id="{AD91B40F-F5CB-24F7-7A6A-C556F5D503E6}"/>
              </a:ext>
            </a:extLst>
          </p:cNvPr>
          <p:cNvPicPr>
            <a:picLocks noChangeAspect="1"/>
          </p:cNvPicPr>
          <p:nvPr/>
        </p:nvPicPr>
        <p:blipFill>
          <a:blip r:embed="rId7"/>
          <a:stretch>
            <a:fillRect/>
          </a:stretch>
        </p:blipFill>
        <p:spPr>
          <a:xfrm>
            <a:off x="8566720" y="96774"/>
            <a:ext cx="1994535" cy="1329690"/>
          </a:xfrm>
          <a:prstGeom prst="rect">
            <a:avLst/>
          </a:prstGeom>
        </p:spPr>
      </p:pic>
      <p:pic>
        <p:nvPicPr>
          <p:cNvPr id="12" name="Picture 11">
            <a:extLst>
              <a:ext uri="{FF2B5EF4-FFF2-40B4-BE49-F238E27FC236}">
                <a16:creationId xmlns:a16="http://schemas.microsoft.com/office/drawing/2014/main" id="{BF3F5347-DC90-1007-6B4F-C5CC5E7C09E6}"/>
              </a:ext>
            </a:extLst>
          </p:cNvPr>
          <p:cNvPicPr>
            <a:picLocks noChangeAspect="1"/>
          </p:cNvPicPr>
          <p:nvPr/>
        </p:nvPicPr>
        <p:blipFill>
          <a:blip r:embed="rId8"/>
          <a:srcRect l="10917" t="2320" r="8358" b="2704"/>
          <a:stretch/>
        </p:blipFill>
        <p:spPr>
          <a:xfrm>
            <a:off x="10368754" y="62860"/>
            <a:ext cx="1738504" cy="1363604"/>
          </a:xfrm>
          <a:prstGeom prst="rect">
            <a:avLst/>
          </a:prstGeom>
        </p:spPr>
      </p:pic>
      <p:pic>
        <p:nvPicPr>
          <p:cNvPr id="13" name="Picture 12">
            <a:extLst>
              <a:ext uri="{FF2B5EF4-FFF2-40B4-BE49-F238E27FC236}">
                <a16:creationId xmlns:a16="http://schemas.microsoft.com/office/drawing/2014/main" id="{23005F2D-4043-CE28-C281-64E41A6A152C}"/>
              </a:ext>
            </a:extLst>
          </p:cNvPr>
          <p:cNvPicPr>
            <a:picLocks noChangeAspect="1"/>
          </p:cNvPicPr>
          <p:nvPr/>
        </p:nvPicPr>
        <p:blipFill>
          <a:blip r:embed="rId9"/>
          <a:srcRect l="10917" t="3856" r="11830" b="5777"/>
          <a:stretch/>
        </p:blipFill>
        <p:spPr>
          <a:xfrm>
            <a:off x="10368753" y="1818671"/>
            <a:ext cx="1823246" cy="1421859"/>
          </a:xfrm>
          <a:prstGeom prst="rect">
            <a:avLst/>
          </a:prstGeom>
        </p:spPr>
      </p:pic>
      <p:pic>
        <p:nvPicPr>
          <p:cNvPr id="14" name="Picture 13">
            <a:extLst>
              <a:ext uri="{FF2B5EF4-FFF2-40B4-BE49-F238E27FC236}">
                <a16:creationId xmlns:a16="http://schemas.microsoft.com/office/drawing/2014/main" id="{9CFA0553-DB32-33EC-2CF3-4486734738B1}"/>
              </a:ext>
            </a:extLst>
          </p:cNvPr>
          <p:cNvPicPr>
            <a:picLocks noChangeAspect="1"/>
          </p:cNvPicPr>
          <p:nvPr/>
        </p:nvPicPr>
        <p:blipFill>
          <a:blip r:embed="rId10"/>
          <a:srcRect l="5286" r="13135" b="4240"/>
          <a:stretch/>
        </p:blipFill>
        <p:spPr>
          <a:xfrm>
            <a:off x="10379208" y="3459920"/>
            <a:ext cx="1743019" cy="1364013"/>
          </a:xfrm>
          <a:prstGeom prst="rect">
            <a:avLst/>
          </a:prstGeom>
        </p:spPr>
      </p:pic>
      <p:sp>
        <p:nvSpPr>
          <p:cNvPr id="16" name="TextBox 15">
            <a:extLst>
              <a:ext uri="{FF2B5EF4-FFF2-40B4-BE49-F238E27FC236}">
                <a16:creationId xmlns:a16="http://schemas.microsoft.com/office/drawing/2014/main" id="{41B90759-78B4-9C16-33A7-771701045C07}"/>
              </a:ext>
            </a:extLst>
          </p:cNvPr>
          <p:cNvSpPr txBox="1"/>
          <p:nvPr/>
        </p:nvSpPr>
        <p:spPr>
          <a:xfrm>
            <a:off x="84742" y="1588008"/>
            <a:ext cx="1366106"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Prophase I</a:t>
            </a:r>
          </a:p>
        </p:txBody>
      </p:sp>
      <p:sp>
        <p:nvSpPr>
          <p:cNvPr id="18" name="TextBox 17">
            <a:extLst>
              <a:ext uri="{FF2B5EF4-FFF2-40B4-BE49-F238E27FC236}">
                <a16:creationId xmlns:a16="http://schemas.microsoft.com/office/drawing/2014/main" id="{A7873FF8-CF2D-E0F4-3BB4-3BEB39392EB3}"/>
              </a:ext>
            </a:extLst>
          </p:cNvPr>
          <p:cNvSpPr txBox="1"/>
          <p:nvPr/>
        </p:nvSpPr>
        <p:spPr>
          <a:xfrm>
            <a:off x="2246996" y="1588008"/>
            <a:ext cx="136550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Metaphase</a:t>
            </a:r>
            <a:r>
              <a:rPr lang="en-US" dirty="0"/>
              <a:t> I</a:t>
            </a:r>
          </a:p>
        </p:txBody>
      </p:sp>
      <p:sp>
        <p:nvSpPr>
          <p:cNvPr id="20" name="TextBox 19">
            <a:extLst>
              <a:ext uri="{FF2B5EF4-FFF2-40B4-BE49-F238E27FC236}">
                <a16:creationId xmlns:a16="http://schemas.microsoft.com/office/drawing/2014/main" id="{2C307EC2-1E5B-AF4E-D9D5-DA850C4D0AC4}"/>
              </a:ext>
            </a:extLst>
          </p:cNvPr>
          <p:cNvSpPr txBox="1"/>
          <p:nvPr/>
        </p:nvSpPr>
        <p:spPr>
          <a:xfrm>
            <a:off x="4350767" y="1588008"/>
            <a:ext cx="136550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Anaphase I</a:t>
            </a:r>
          </a:p>
        </p:txBody>
      </p:sp>
      <p:sp>
        <p:nvSpPr>
          <p:cNvPr id="22" name="TextBox 21">
            <a:extLst>
              <a:ext uri="{FF2B5EF4-FFF2-40B4-BE49-F238E27FC236}">
                <a16:creationId xmlns:a16="http://schemas.microsoft.com/office/drawing/2014/main" id="{AF63BDC7-D045-96BD-2524-A4F94A469711}"/>
              </a:ext>
            </a:extLst>
          </p:cNvPr>
          <p:cNvSpPr txBox="1"/>
          <p:nvPr/>
        </p:nvSpPr>
        <p:spPr>
          <a:xfrm>
            <a:off x="6339243" y="1588008"/>
            <a:ext cx="1302767"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Telophase</a:t>
            </a:r>
            <a:r>
              <a:rPr lang="en-US" dirty="0"/>
              <a:t> </a:t>
            </a:r>
            <a:r>
              <a:rPr lang="en-US" b="1" dirty="0">
                <a:latin typeface="Times New Roman" panose="02020603050405020304" pitchFamily="18" charset="0"/>
                <a:cs typeface="Times New Roman" panose="02020603050405020304" pitchFamily="18" charset="0"/>
              </a:rPr>
              <a:t>I</a:t>
            </a:r>
          </a:p>
        </p:txBody>
      </p:sp>
      <p:sp>
        <p:nvSpPr>
          <p:cNvPr id="24" name="TextBox 23">
            <a:extLst>
              <a:ext uri="{FF2B5EF4-FFF2-40B4-BE49-F238E27FC236}">
                <a16:creationId xmlns:a16="http://schemas.microsoft.com/office/drawing/2014/main" id="{905E7054-7AD5-6917-03EA-9C2570C985BD}"/>
              </a:ext>
            </a:extLst>
          </p:cNvPr>
          <p:cNvSpPr txBox="1"/>
          <p:nvPr/>
        </p:nvSpPr>
        <p:spPr>
          <a:xfrm>
            <a:off x="8881235" y="1588008"/>
            <a:ext cx="136550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Prophase II</a:t>
            </a:r>
          </a:p>
        </p:txBody>
      </p:sp>
      <p:sp>
        <p:nvSpPr>
          <p:cNvPr id="26" name="TextBox 25">
            <a:extLst>
              <a:ext uri="{FF2B5EF4-FFF2-40B4-BE49-F238E27FC236}">
                <a16:creationId xmlns:a16="http://schemas.microsoft.com/office/drawing/2014/main" id="{AF25474F-0B8F-3826-C9A8-BDD782ABCFF4}"/>
              </a:ext>
            </a:extLst>
          </p:cNvPr>
          <p:cNvSpPr txBox="1"/>
          <p:nvPr/>
        </p:nvSpPr>
        <p:spPr>
          <a:xfrm>
            <a:off x="10379208" y="1564820"/>
            <a:ext cx="148742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Metaphase II</a:t>
            </a:r>
          </a:p>
        </p:txBody>
      </p:sp>
      <p:sp>
        <p:nvSpPr>
          <p:cNvPr id="28" name="TextBox 27">
            <a:extLst>
              <a:ext uri="{FF2B5EF4-FFF2-40B4-BE49-F238E27FC236}">
                <a16:creationId xmlns:a16="http://schemas.microsoft.com/office/drawing/2014/main" id="{31BC7C86-122C-9195-EBAE-60218E3CA1F7}"/>
              </a:ext>
            </a:extLst>
          </p:cNvPr>
          <p:cNvSpPr txBox="1"/>
          <p:nvPr/>
        </p:nvSpPr>
        <p:spPr>
          <a:xfrm>
            <a:off x="10506184" y="3104975"/>
            <a:ext cx="154838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Anaphase II</a:t>
            </a:r>
          </a:p>
        </p:txBody>
      </p:sp>
      <p:sp>
        <p:nvSpPr>
          <p:cNvPr id="30" name="TextBox 29">
            <a:extLst>
              <a:ext uri="{FF2B5EF4-FFF2-40B4-BE49-F238E27FC236}">
                <a16:creationId xmlns:a16="http://schemas.microsoft.com/office/drawing/2014/main" id="{B4CB364E-D7B6-8430-DF64-0C0E6C67C451}"/>
              </a:ext>
            </a:extLst>
          </p:cNvPr>
          <p:cNvSpPr txBox="1"/>
          <p:nvPr/>
        </p:nvSpPr>
        <p:spPr>
          <a:xfrm>
            <a:off x="10463814" y="4823933"/>
            <a:ext cx="1548384"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Telophase II</a:t>
            </a:r>
          </a:p>
        </p:txBody>
      </p:sp>
      <p:sp>
        <p:nvSpPr>
          <p:cNvPr id="32" name="TextBox 31">
            <a:extLst>
              <a:ext uri="{FF2B5EF4-FFF2-40B4-BE49-F238E27FC236}">
                <a16:creationId xmlns:a16="http://schemas.microsoft.com/office/drawing/2014/main" id="{3E0F0E4F-6232-86FA-8D2F-F7E0843438B7}"/>
              </a:ext>
            </a:extLst>
          </p:cNvPr>
          <p:cNvSpPr txBox="1"/>
          <p:nvPr/>
        </p:nvSpPr>
        <p:spPr>
          <a:xfrm>
            <a:off x="8774920" y="6488668"/>
            <a:ext cx="3462528" cy="369332"/>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Stages of Meiosis: Daughter Cells</a:t>
            </a:r>
          </a:p>
        </p:txBody>
      </p:sp>
    </p:spTree>
    <p:extLst>
      <p:ext uri="{BB962C8B-B14F-4D97-AF65-F5344CB8AC3E}">
        <p14:creationId xmlns:p14="http://schemas.microsoft.com/office/powerpoint/2010/main" val="11465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04F1-D2E6-18A7-FE12-5806A4275EDD}"/>
              </a:ext>
            </a:extLst>
          </p:cNvPr>
          <p:cNvSpPr>
            <a:spLocks noGrp="1"/>
          </p:cNvSpPr>
          <p:nvPr>
            <p:ph type="title"/>
          </p:nvPr>
        </p:nvSpPr>
        <p:spPr>
          <a:xfrm>
            <a:off x="167640" y="145669"/>
            <a:ext cx="11768328" cy="1292987"/>
          </a:xfrm>
        </p:spPr>
        <p:txBody>
          <a:bodyPr>
            <a:normAutofit/>
          </a:bodyPr>
          <a:lstStyle/>
          <a:p>
            <a:endParaRPr lang="en-US" sz="2400" dirty="0">
              <a:latin typeface="Times New Roman" panose="02020603050405020304" pitchFamily="18" charset="0"/>
              <a:cs typeface="Times New Roman" panose="02020603050405020304" pitchFamily="18" charset="0"/>
            </a:endParaRPr>
          </a:p>
        </p:txBody>
      </p:sp>
      <p:pic>
        <p:nvPicPr>
          <p:cNvPr id="1026" name="Picture 2" descr="Image result for meiosis stages">
            <a:extLst>
              <a:ext uri="{FF2B5EF4-FFF2-40B4-BE49-F238E27FC236}">
                <a16:creationId xmlns:a16="http://schemas.microsoft.com/office/drawing/2014/main" id="{54D9FBB7-0649-FEE0-B4F3-85E70DE1651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640" y="145669"/>
            <a:ext cx="12109704" cy="6566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101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D78C-E623-1886-BA0E-1743273EA3F9}"/>
              </a:ext>
            </a:extLst>
          </p:cNvPr>
          <p:cNvSpPr>
            <a:spLocks noGrp="1"/>
          </p:cNvSpPr>
          <p:nvPr>
            <p:ph type="title"/>
          </p:nvPr>
        </p:nvSpPr>
        <p:spPr>
          <a:xfrm>
            <a:off x="192024" y="157861"/>
            <a:ext cx="11878056" cy="1325563"/>
          </a:xfrm>
        </p:spPr>
        <p:txBody>
          <a:bodyPr>
            <a:normAutofit/>
          </a:bodyPr>
          <a:lstStyle/>
          <a:p>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289DE46-EC47-4EC5-45F0-310BF3E49937}"/>
              </a:ext>
            </a:extLst>
          </p:cNvPr>
          <p:cNvSpPr>
            <a:spLocks noGrp="1"/>
          </p:cNvSpPr>
          <p:nvPr>
            <p:ph idx="1"/>
          </p:nvPr>
        </p:nvSpPr>
        <p:spPr>
          <a:xfrm>
            <a:off x="192024" y="1593977"/>
            <a:ext cx="11878056" cy="5106162"/>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p>
          <a:p>
            <a:pPr marL="0" indent="0">
              <a:buNone/>
            </a:pPr>
            <a:r>
              <a:rPr lang="en-US" b="1" dirty="0">
                <a:latin typeface="Times New Roman" panose="02020603050405020304" pitchFamily="18" charset="0"/>
                <a:cs typeface="Times New Roman" panose="02020603050405020304" pitchFamily="18" charset="0"/>
              </a:rPr>
              <a:t>                                                            F                     L</a:t>
            </a:r>
          </a:p>
          <a:p>
            <a:pPr marL="0" indent="0">
              <a:buNone/>
            </a:pPr>
            <a:r>
              <a:rPr lang="en-US" b="1" dirty="0">
                <a:latin typeface="Times New Roman" panose="02020603050405020304" pitchFamily="18" charset="0"/>
                <a:cs typeface="Times New Roman" panose="02020603050405020304" pitchFamily="18" charset="0"/>
              </a:rPr>
              <a:t>                            T                                     O                  I</a:t>
            </a:r>
          </a:p>
          <a:p>
            <a:pPr marL="0" indent="0">
              <a:buNone/>
            </a:pPr>
            <a:r>
              <a:rPr lang="en-US" b="1" dirty="0">
                <a:latin typeface="Times New Roman" panose="02020603050405020304" pitchFamily="18" charset="0"/>
                <a:cs typeface="Times New Roman" panose="02020603050405020304" pitchFamily="18" charset="0"/>
              </a:rPr>
              <a:t>                                   A                                      R               S             </a:t>
            </a:r>
          </a:p>
          <a:p>
            <a:pPr marL="0" indent="0">
              <a:buNone/>
            </a:pPr>
            <a:r>
              <a:rPr lang="en-US" b="1" dirty="0">
                <a:latin typeface="Times New Roman" panose="02020603050405020304" pitchFamily="18" charset="0"/>
                <a:cs typeface="Times New Roman" panose="02020603050405020304" pitchFamily="18" charset="0"/>
              </a:rPr>
              <a:t>                                          N                                                      T</a:t>
            </a:r>
          </a:p>
          <a:p>
            <a:pPr marL="0" indent="0">
              <a:buNone/>
            </a:pPr>
            <a:r>
              <a:rPr lang="en-US" b="1" dirty="0">
                <a:latin typeface="Times New Roman" panose="02020603050405020304" pitchFamily="18" charset="0"/>
                <a:cs typeface="Times New Roman" panose="02020603050405020304" pitchFamily="18" charset="0"/>
              </a:rPr>
              <a:t>                                                 K                                                     E                                         </a:t>
            </a:r>
          </a:p>
          <a:p>
            <a:pPr marL="0" indent="0">
              <a:buNone/>
            </a:pPr>
            <a:r>
              <a:rPr lang="en-US" b="1" dirty="0">
                <a:latin typeface="Times New Roman" panose="02020603050405020304" pitchFamily="18" charset="0"/>
                <a:cs typeface="Times New Roman" panose="02020603050405020304" pitchFamily="18" charset="0"/>
              </a:rPr>
              <a:t>                                                         S                                                   N</a:t>
            </a:r>
          </a:p>
        </p:txBody>
      </p:sp>
    </p:spTree>
    <p:extLst>
      <p:ext uri="{BB962C8B-B14F-4D97-AF65-F5344CB8AC3E}">
        <p14:creationId xmlns:p14="http://schemas.microsoft.com/office/powerpoint/2010/main" val="3567188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86A7D-F80C-0492-4C5A-94669F5CABA7}"/>
              </a:ext>
            </a:extLst>
          </p:cNvPr>
          <p:cNvSpPr>
            <a:spLocks noGrp="1"/>
          </p:cNvSpPr>
          <p:nvPr>
            <p:ph type="title"/>
          </p:nvPr>
        </p:nvSpPr>
        <p:spPr>
          <a:xfrm>
            <a:off x="179832" y="133477"/>
            <a:ext cx="11841480" cy="2158619"/>
          </a:xfrm>
        </p:spPr>
        <p:txBody>
          <a:bodyPr>
            <a:normAutofit fontScale="90000"/>
          </a:bodyPr>
          <a:lstStyle/>
          <a:p>
            <a:br>
              <a:rPr lang="en-US" sz="2400" b="1" dirty="0">
                <a:latin typeface="Times New Roman" panose="02020603050405020304" pitchFamily="18" charset="0"/>
                <a:cs typeface="Times New Roman" panose="02020603050405020304" pitchFamily="18" charset="0"/>
              </a:rPr>
            </a:br>
            <a:r>
              <a:rPr lang="en-US" sz="3100" b="1" dirty="0">
                <a:solidFill>
                  <a:srgbClr val="C00000"/>
                </a:solidFill>
                <a:latin typeface="Times New Roman" panose="02020603050405020304" pitchFamily="18" charset="0"/>
                <a:cs typeface="Times New Roman" panose="02020603050405020304" pitchFamily="18" charset="0"/>
              </a:rPr>
              <a:t>Cell division in eukaryotic cell </a:t>
            </a:r>
            <a:r>
              <a:rPr lang="en-US" sz="24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Cell division is a very important process in all living organisms. The division cycle of most cells consists of four coordinated processes: </a:t>
            </a:r>
            <a:br>
              <a:rPr lang="en-US" sz="2400" b="1" dirty="0">
                <a:latin typeface="Times New Roman" panose="02020603050405020304" pitchFamily="18" charset="0"/>
                <a:cs typeface="Times New Roman" panose="02020603050405020304" pitchFamily="18" charset="0"/>
              </a:rPr>
            </a:br>
            <a:r>
              <a:rPr lang="en-US" sz="2400" b="1" dirty="0">
                <a:solidFill>
                  <a:srgbClr val="C00000"/>
                </a:solidFill>
                <a:latin typeface="Times New Roman" panose="02020603050405020304" pitchFamily="18" charset="0"/>
                <a:cs typeface="Times New Roman" panose="02020603050405020304" pitchFamily="18" charset="0"/>
              </a:rPr>
              <a:t>cell growth</a:t>
            </a:r>
            <a:r>
              <a:rPr lang="en-US" sz="2400" b="1" dirty="0">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DNA replication</a:t>
            </a:r>
            <a:r>
              <a:rPr lang="en-US" sz="2400" b="1" dirty="0">
                <a:latin typeface="Times New Roman" panose="02020603050405020304" pitchFamily="18" charset="0"/>
                <a:cs typeface="Times New Roman" panose="02020603050405020304" pitchFamily="18" charset="0"/>
              </a:rPr>
              <a:t>, </a:t>
            </a:r>
            <a:r>
              <a:rPr lang="en-US" sz="2400" b="1" dirty="0">
                <a:solidFill>
                  <a:srgbClr val="FF00FF"/>
                </a:solidFill>
                <a:latin typeface="Times New Roman" panose="02020603050405020304" pitchFamily="18" charset="0"/>
                <a:cs typeface="Times New Roman" panose="02020603050405020304" pitchFamily="18" charset="0"/>
              </a:rPr>
              <a:t>distribution of the duplicated chromosomes to daughter cells</a:t>
            </a:r>
            <a:r>
              <a:rPr lang="en-US" sz="2400" b="1" dirty="0">
                <a:latin typeface="Times New Roman" panose="02020603050405020304" pitchFamily="18" charset="0"/>
                <a:cs typeface="Times New Roman" panose="02020603050405020304" pitchFamily="18" charset="0"/>
              </a:rPr>
              <a:t>, and </a:t>
            </a:r>
            <a:r>
              <a:rPr lang="en-US" sz="3100" b="1" dirty="0">
                <a:solidFill>
                  <a:srgbClr val="7030A0"/>
                </a:solidFill>
                <a:latin typeface="Times New Roman" panose="02020603050405020304" pitchFamily="18" charset="0"/>
                <a:cs typeface="Times New Roman" panose="02020603050405020304" pitchFamily="18" charset="0"/>
              </a:rPr>
              <a:t>cell division</a:t>
            </a:r>
            <a:r>
              <a:rPr lang="en-US" sz="3100" b="1" dirty="0">
                <a:latin typeface="Times New Roman" panose="02020603050405020304" pitchFamily="18" charset="0"/>
                <a:cs typeface="Times New Roman" panose="02020603050405020304" pitchFamily="18" charset="0"/>
              </a:rPr>
              <a:t>.</a:t>
            </a:r>
            <a:br>
              <a:rPr lang="en-US" sz="2400" b="1" dirty="0">
                <a:latin typeface="Times New Roman" panose="02020603050405020304" pitchFamily="18" charset="0"/>
                <a:cs typeface="Times New Roman" panose="02020603050405020304" pitchFamily="18" charset="0"/>
              </a:rPr>
            </a:br>
            <a:br>
              <a:rPr lang="en-US" sz="2400" b="1" dirty="0">
                <a:latin typeface="Times New Roman" panose="02020603050405020304" pitchFamily="18" charset="0"/>
                <a:cs typeface="Times New Roman" panose="02020603050405020304" pitchFamily="18" charset="0"/>
              </a:rPr>
            </a:br>
            <a:endParaRPr lang="en-US"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EDA863B-7EE6-F120-B73E-0DA14847946B}"/>
              </a:ext>
            </a:extLst>
          </p:cNvPr>
          <p:cNvSpPr>
            <a:spLocks noGrp="1"/>
          </p:cNvSpPr>
          <p:nvPr>
            <p:ph idx="1"/>
          </p:nvPr>
        </p:nvSpPr>
        <p:spPr>
          <a:xfrm>
            <a:off x="179832" y="1901952"/>
            <a:ext cx="11841480" cy="4706111"/>
          </a:xfrm>
        </p:spPr>
        <p:txBody>
          <a:bodyPr>
            <a:normAutofit fontScale="25000" lnSpcReduction="20000"/>
          </a:bodyPr>
          <a:lstStyle/>
          <a:p>
            <a:pPr marL="0" indent="0">
              <a:buNone/>
            </a:pPr>
            <a:r>
              <a:rPr lang="en-US" sz="8000" b="1" dirty="0">
                <a:latin typeface="Times New Roman" panose="02020603050405020304" pitchFamily="18" charset="0"/>
                <a:cs typeface="Times New Roman" panose="02020603050405020304" pitchFamily="18" charset="0"/>
              </a:rPr>
              <a:t>Eukaryotic DNA molecules are organized in chromosomes.</a:t>
            </a:r>
          </a:p>
          <a:p>
            <a:pPr marL="0" indent="0">
              <a:buNone/>
            </a:pPr>
            <a:endParaRPr lang="en-US" sz="8000" b="1" dirty="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*each chromosome is made of chromatin, a long DNA molecule with associated proteins.</a:t>
            </a:r>
          </a:p>
          <a:p>
            <a:pPr marL="0" indent="0">
              <a:buNone/>
            </a:pPr>
            <a:endParaRPr lang="en-US" sz="8000" b="1" dirty="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*each chromosome contains hundreds to thousands of genes.</a:t>
            </a:r>
          </a:p>
          <a:p>
            <a:pPr marL="0" indent="0">
              <a:buNone/>
            </a:pPr>
            <a:endParaRPr lang="en-US" sz="8000" b="1" dirty="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*each species has a characteristic number of chromosomes, In human23pairs where as in corn 20</a:t>
            </a:r>
          </a:p>
          <a:p>
            <a:pPr marL="0" indent="0">
              <a:buNone/>
            </a:pPr>
            <a:r>
              <a:rPr lang="en-US" sz="8000" b="1" dirty="0">
                <a:latin typeface="Times New Roman" panose="02020603050405020304" pitchFamily="18" charset="0"/>
                <a:cs typeface="Times New Roman" panose="02020603050405020304" pitchFamily="18" charset="0"/>
              </a:rPr>
              <a:t>  chromosomes</a:t>
            </a:r>
          </a:p>
          <a:p>
            <a:pPr marL="0" indent="0">
              <a:buNone/>
            </a:pPr>
            <a:endParaRPr lang="en-US" sz="8000" b="1" dirty="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*chromosomes carry the genetic information of a cell from one cell generation to the next.</a:t>
            </a:r>
          </a:p>
          <a:p>
            <a:pPr marL="0" indent="0">
              <a:buNone/>
            </a:pPr>
            <a:endParaRPr lang="en-US" sz="8000" b="1" dirty="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*Chromosome consists of two chromatids or sister chromatids  join together by centromere which</a:t>
            </a:r>
          </a:p>
          <a:p>
            <a:pPr marL="0" indent="0">
              <a:buNone/>
            </a:pPr>
            <a:endParaRPr lang="en-US" sz="8000" b="1" dirty="0">
              <a:latin typeface="Times New Roman" panose="02020603050405020304" pitchFamily="18" charset="0"/>
              <a:cs typeface="Times New Roman" panose="02020603050405020304" pitchFamily="18" charset="0"/>
            </a:endParaRPr>
          </a:p>
          <a:p>
            <a:pPr marL="0" indent="0">
              <a:buNone/>
            </a:pPr>
            <a:r>
              <a:rPr lang="en-US" sz="8000" b="1" dirty="0">
                <a:latin typeface="Times New Roman" panose="02020603050405020304" pitchFamily="18" charset="0"/>
                <a:cs typeface="Times New Roman" panose="02020603050405020304" pitchFamily="18" charset="0"/>
              </a:rPr>
              <a:t>  responsible  for the movement of chromosomes at cell division.</a:t>
            </a:r>
          </a:p>
          <a:p>
            <a:pPr marL="0" indent="0">
              <a:buNone/>
            </a:pPr>
            <a:endParaRPr lang="en-US" sz="2000" b="1" dirty="0">
              <a:solidFill>
                <a:srgbClr val="7030A0"/>
              </a:solidFill>
              <a:latin typeface="Times New Roman" panose="02020603050405020304" pitchFamily="18" charset="0"/>
              <a:cs typeface="Times New Roman" panose="02020603050405020304" pitchFamily="18" charset="0"/>
            </a:endParaRPr>
          </a:p>
          <a:p>
            <a:endParaRPr lang="en-US" sz="2000" b="1" dirty="0">
              <a:solidFill>
                <a:srgbClr val="7030A0"/>
              </a:solidFill>
              <a:latin typeface="Times New Roman" panose="02020603050405020304" pitchFamily="18" charset="0"/>
              <a:cs typeface="Times New Roman" panose="02020603050405020304" pitchFamily="18" charset="0"/>
            </a:endParaRPr>
          </a:p>
          <a:p>
            <a:pPr algn="l"/>
            <a:endParaRPr lang="en-US" sz="2000" b="1" dirty="0">
              <a:solidFill>
                <a:srgbClr val="7030A0"/>
              </a:solidFill>
              <a:latin typeface="Times New Roman" panose="02020603050405020304" pitchFamily="18" charset="0"/>
              <a:cs typeface="Times New Roman" panose="02020603050405020304" pitchFamily="18" charset="0"/>
            </a:endParaRPr>
          </a:p>
          <a:p>
            <a:pPr algn="l"/>
            <a:endParaRPr lang="en-US" sz="2000" b="1" dirty="0">
              <a:solidFill>
                <a:srgbClr val="7030A0"/>
              </a:solidFill>
              <a:latin typeface="Times New Roman" panose="02020603050405020304" pitchFamily="18" charset="0"/>
              <a:cs typeface="Times New Roman" panose="02020603050405020304" pitchFamily="18" charset="0"/>
            </a:endParaRPr>
          </a:p>
          <a:p>
            <a:pPr marL="0" indent="0" algn="l">
              <a:buNone/>
            </a:pPr>
            <a:r>
              <a:rPr lang="en-US" sz="2000" b="1" dirty="0">
                <a:solidFill>
                  <a:srgbClr val="7030A0"/>
                </a:solidFill>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596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5C302-783D-9DCC-4D9C-475BEB7E45FD}"/>
              </a:ext>
            </a:extLst>
          </p:cNvPr>
          <p:cNvSpPr>
            <a:spLocks noGrp="1"/>
          </p:cNvSpPr>
          <p:nvPr>
            <p:ph type="title"/>
          </p:nvPr>
        </p:nvSpPr>
        <p:spPr>
          <a:xfrm>
            <a:off x="179832" y="145669"/>
            <a:ext cx="11853672" cy="1390523"/>
          </a:xfrm>
        </p:spPr>
        <p:txBody>
          <a:bodyPr>
            <a:normAutofit fontScale="90000"/>
          </a:bodyPr>
          <a:lstStyle/>
          <a:p>
            <a:r>
              <a:rPr lang="en-US" sz="2400" b="1" dirty="0">
                <a:solidFill>
                  <a:srgbClr val="FF0000"/>
                </a:solidFill>
                <a:latin typeface="Times New Roman" panose="02020603050405020304" pitchFamily="18" charset="0"/>
                <a:cs typeface="Times New Roman" panose="02020603050405020304" pitchFamily="18" charset="0"/>
              </a:rPr>
              <a:t>Types of Cell Division</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There are two distinct types of cell division out of which the </a:t>
            </a:r>
            <a:r>
              <a:rPr lang="en-US" sz="2400" b="1" dirty="0">
                <a:solidFill>
                  <a:srgbClr val="0070C0"/>
                </a:solidFill>
                <a:latin typeface="Times New Roman" panose="02020603050405020304" pitchFamily="18" charset="0"/>
                <a:cs typeface="Times New Roman" panose="02020603050405020304" pitchFamily="18" charset="0"/>
              </a:rPr>
              <a:t>first one </a:t>
            </a:r>
            <a:r>
              <a:rPr lang="en-US" sz="2400" dirty="0">
                <a:latin typeface="Times New Roman" panose="02020603050405020304" pitchFamily="18" charset="0"/>
                <a:cs typeface="Times New Roman" panose="02020603050405020304" pitchFamily="18" charset="0"/>
              </a:rPr>
              <a:t>is vegetative division, wherein each daughter cell </a:t>
            </a:r>
            <a:r>
              <a:rPr lang="en-US" sz="2400" b="1" dirty="0">
                <a:solidFill>
                  <a:srgbClr val="0070C0"/>
                </a:solidFill>
                <a:latin typeface="Times New Roman" panose="02020603050405020304" pitchFamily="18" charset="0"/>
                <a:cs typeface="Times New Roman" panose="02020603050405020304" pitchFamily="18" charset="0"/>
              </a:rPr>
              <a:t>duplicates</a:t>
            </a:r>
            <a:r>
              <a:rPr lang="en-US" sz="2400" dirty="0">
                <a:latin typeface="Times New Roman" panose="02020603050405020304" pitchFamily="18" charset="0"/>
                <a:cs typeface="Times New Roman" panose="02020603050405020304" pitchFamily="18" charset="0"/>
              </a:rPr>
              <a:t> the parent cell called </a:t>
            </a:r>
            <a:r>
              <a:rPr lang="en-US" sz="2400" b="1" dirty="0">
                <a:solidFill>
                  <a:srgbClr val="0070C0"/>
                </a:solidFill>
                <a:latin typeface="Times New Roman" panose="02020603050405020304" pitchFamily="18" charset="0"/>
                <a:cs typeface="Times New Roman" panose="02020603050405020304" pitchFamily="18" charset="0"/>
              </a:rPr>
              <a:t>mitosis</a:t>
            </a:r>
            <a:r>
              <a:rPr lang="en-US" sz="2400" dirty="0">
                <a:latin typeface="Times New Roman" panose="02020603050405020304" pitchFamily="18" charset="0"/>
                <a:cs typeface="Times New Roman" panose="02020603050405020304" pitchFamily="18" charset="0"/>
              </a:rPr>
              <a:t>. The </a:t>
            </a:r>
            <a:r>
              <a:rPr lang="en-US" sz="2400" b="1" dirty="0">
                <a:solidFill>
                  <a:srgbClr val="FF00FF"/>
                </a:solidFill>
                <a:latin typeface="Times New Roman" panose="02020603050405020304" pitchFamily="18" charset="0"/>
                <a:cs typeface="Times New Roman" panose="02020603050405020304" pitchFamily="18" charset="0"/>
              </a:rPr>
              <a:t>second</a:t>
            </a:r>
            <a:r>
              <a:rPr lang="en-US" sz="2400" dirty="0">
                <a:latin typeface="Times New Roman" panose="02020603050405020304" pitchFamily="18" charset="0"/>
                <a:cs typeface="Times New Roman" panose="02020603050405020304" pitchFamily="18" charset="0"/>
              </a:rPr>
              <a:t> one is </a:t>
            </a:r>
            <a:r>
              <a:rPr lang="en-US" sz="2400" b="1" dirty="0">
                <a:solidFill>
                  <a:srgbClr val="FF00FF"/>
                </a:solidFill>
                <a:latin typeface="Times New Roman" panose="02020603050405020304" pitchFamily="18" charset="0"/>
                <a:cs typeface="Times New Roman" panose="02020603050405020304" pitchFamily="18" charset="0"/>
              </a:rPr>
              <a:t>meiosis</a:t>
            </a:r>
            <a:r>
              <a:rPr lang="en-US" sz="2400" dirty="0">
                <a:latin typeface="Times New Roman" panose="02020603050405020304" pitchFamily="18" charset="0"/>
                <a:cs typeface="Times New Roman" panose="02020603050405020304" pitchFamily="18" charset="0"/>
              </a:rPr>
              <a:t>, which divides into </a:t>
            </a:r>
            <a:r>
              <a:rPr lang="en-US" sz="2400" b="1" dirty="0">
                <a:solidFill>
                  <a:srgbClr val="FF00FF"/>
                </a:solidFill>
                <a:latin typeface="Times New Roman" panose="02020603050405020304" pitchFamily="18" charset="0"/>
                <a:cs typeface="Times New Roman" panose="02020603050405020304" pitchFamily="18" charset="0"/>
              </a:rPr>
              <a:t>four haploid </a:t>
            </a:r>
            <a:r>
              <a:rPr lang="en-US" sz="2400" dirty="0">
                <a:latin typeface="Times New Roman" panose="02020603050405020304" pitchFamily="18" charset="0"/>
                <a:cs typeface="Times New Roman" panose="02020603050405020304" pitchFamily="18" charset="0"/>
              </a:rPr>
              <a:t>daughter cells. </a:t>
            </a:r>
          </a:p>
        </p:txBody>
      </p:sp>
      <p:sp>
        <p:nvSpPr>
          <p:cNvPr id="3" name="Content Placeholder 2">
            <a:extLst>
              <a:ext uri="{FF2B5EF4-FFF2-40B4-BE49-F238E27FC236}">
                <a16:creationId xmlns:a16="http://schemas.microsoft.com/office/drawing/2014/main" id="{3B770E95-D845-2AA9-30A4-E4F9C4129445}"/>
              </a:ext>
            </a:extLst>
          </p:cNvPr>
          <p:cNvSpPr>
            <a:spLocks noGrp="1"/>
          </p:cNvSpPr>
          <p:nvPr>
            <p:ph idx="1"/>
          </p:nvPr>
        </p:nvSpPr>
        <p:spPr>
          <a:xfrm>
            <a:off x="179832" y="1438656"/>
            <a:ext cx="11853672" cy="5273675"/>
          </a:xfrm>
        </p:spPr>
        <p:txBody>
          <a:bodyPr>
            <a:normAutofit/>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Mitosis</a:t>
            </a:r>
            <a:r>
              <a:rPr lang="en-US" sz="2400" dirty="0">
                <a:latin typeface="Times New Roman" panose="02020603050405020304" pitchFamily="18" charset="0"/>
                <a:cs typeface="Times New Roman" panose="02020603050405020304" pitchFamily="18" charset="0"/>
              </a:rPr>
              <a:t>: is a type of cell division in eukaryotic organisms during which a single parent cell divides to produce two genetically identical daughter cells. This process involves the precise duplication and segregation of the cell</a:t>
            </a:r>
            <a:r>
              <a:rPr lang="ar-IQ" sz="2400" dirty="0">
                <a:latin typeface="Times New Roman" panose="02020603050405020304" pitchFamily="18" charset="0"/>
                <a:cs typeface="Times New Roman" panose="02020603050405020304" pitchFamily="18" charset="0"/>
              </a:rPr>
              <a:t>ﹸ</a:t>
            </a:r>
            <a:r>
              <a:rPr lang="en-US" sz="2400" dirty="0">
                <a:latin typeface="Times New Roman" panose="02020603050405020304" pitchFamily="18" charset="0"/>
                <a:cs typeface="Times New Roman" panose="02020603050405020304" pitchFamily="18" charset="0"/>
              </a:rPr>
              <a:t>s chromosomes to ensure that each daughter cell receives an identical set of genetic material.  Mitosis is a key part of the cell cycle and occur in distinct phases: </a:t>
            </a:r>
            <a:r>
              <a:rPr lang="en-US" sz="2400" b="1" dirty="0">
                <a:latin typeface="Times New Roman" panose="02020603050405020304" pitchFamily="18" charset="0"/>
                <a:cs typeface="Times New Roman" panose="02020603050405020304" pitchFamily="18" charset="0"/>
              </a:rPr>
              <a:t>Prophase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metaphase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Anaphase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Telophase</a:t>
            </a:r>
            <a:r>
              <a:rPr lang="en-US" sz="2400" dirty="0">
                <a:latin typeface="Times New Roman" panose="02020603050405020304" pitchFamily="18" charset="0"/>
                <a:cs typeface="Times New Roman" panose="02020603050405020304" pitchFamily="18" charset="0"/>
              </a:rPr>
              <a:t>, followed by </a:t>
            </a:r>
            <a:r>
              <a:rPr lang="en-US" sz="2400" b="1" dirty="0">
                <a:latin typeface="Times New Roman" panose="02020603050405020304" pitchFamily="18" charset="0"/>
                <a:cs typeface="Times New Roman" panose="02020603050405020304" pitchFamily="18" charset="0"/>
              </a:rPr>
              <a:t>cytokinesis which separates the cytoplasm and cellular organelles</a:t>
            </a:r>
            <a:r>
              <a:rPr lang="ar-IQ" sz="2400" b="1" dirty="0">
                <a:latin typeface="Times New Roman" panose="02020603050405020304" pitchFamily="18" charset="0"/>
                <a:cs typeface="Times New Roman" panose="02020603050405020304" pitchFamily="18" charset="0"/>
              </a:rPr>
              <a:t>التمهيدي – الاستوائي –الانفصالي- والنهائي</a:t>
            </a: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solidFill>
                  <a:srgbClr val="FF0000"/>
                </a:solidFill>
                <a:latin typeface="Times New Roman" panose="02020603050405020304" pitchFamily="18" charset="0"/>
                <a:cs typeface="Times New Roman" panose="02020603050405020304" pitchFamily="18" charset="0"/>
              </a:rPr>
              <a:t>Meiosis</a:t>
            </a:r>
            <a:r>
              <a:rPr lang="en-US" sz="2400" dirty="0">
                <a:latin typeface="Times New Roman" panose="02020603050405020304" pitchFamily="18" charset="0"/>
                <a:cs typeface="Times New Roman" panose="02020603050405020304" pitchFamily="18" charset="0"/>
              </a:rPr>
              <a:t>: In this type of cell division, sperm or egg cells are produced instead of identical daughter cells as in mitosis.</a:t>
            </a:r>
          </a:p>
          <a:p>
            <a:pPr marL="0" indent="0">
              <a:buNone/>
            </a:pPr>
            <a:r>
              <a:rPr lang="en-US" sz="2400" dirty="0">
                <a:latin typeface="Times New Roman" panose="02020603050405020304" pitchFamily="18" charset="0"/>
                <a:cs typeface="Times New Roman" panose="02020603050405020304" pitchFamily="18" charset="0"/>
              </a:rPr>
              <a:t>There are </a:t>
            </a:r>
            <a:r>
              <a:rPr lang="en-US" sz="2400" b="1" dirty="0">
                <a:solidFill>
                  <a:srgbClr val="339933"/>
                </a:solidFill>
                <a:latin typeface="Times New Roman" panose="02020603050405020304" pitchFamily="18" charset="0"/>
                <a:cs typeface="Times New Roman" panose="02020603050405020304" pitchFamily="18" charset="0"/>
              </a:rPr>
              <a:t>two primary phases </a:t>
            </a:r>
            <a:r>
              <a:rPr lang="en-US" sz="2400" dirty="0">
                <a:latin typeface="Times New Roman" panose="02020603050405020304" pitchFamily="18" charset="0"/>
                <a:cs typeface="Times New Roman" panose="02020603050405020304" pitchFamily="18" charset="0"/>
              </a:rPr>
              <a:t>in the cell cycle:</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Interphase</a:t>
            </a:r>
            <a:r>
              <a:rPr lang="en-US" sz="2400" dirty="0">
                <a:latin typeface="Times New Roman" panose="02020603050405020304" pitchFamily="18" charset="0"/>
                <a:cs typeface="Times New Roman" panose="02020603050405020304" pitchFamily="18" charset="0"/>
              </a:rPr>
              <a:t>: This phase was thought to represent the resting stage set  between subsequent cell divisions, but new research has shown that it is a very active phase.</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M Phase (Mitosis phase)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This is where the actual cell division occurs. There are two key steps in this phase, namely </a:t>
            </a:r>
            <a:r>
              <a:rPr lang="en-US" sz="2400" b="1" dirty="0">
                <a:solidFill>
                  <a:srgbClr val="FF0000"/>
                </a:solidFill>
                <a:latin typeface="Times New Roman" panose="02020603050405020304" pitchFamily="18" charset="0"/>
                <a:cs typeface="Times New Roman" panose="02020603050405020304" pitchFamily="18" charset="0"/>
              </a:rPr>
              <a:t>cytokinesis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and</a:t>
            </a:r>
            <a:r>
              <a:rPr lang="en-US" sz="2400" b="1" dirty="0">
                <a:solidFill>
                  <a:srgbClr val="FF0000"/>
                </a:solidFill>
                <a:latin typeface="Times New Roman" panose="02020603050405020304" pitchFamily="18" charset="0"/>
                <a:cs typeface="Times New Roman" panose="02020603050405020304" pitchFamily="18" charset="0"/>
              </a:rPr>
              <a:t> karyokinesis</a:t>
            </a:r>
            <a:r>
              <a:rPr lang="en-US" sz="2400" dirty="0">
                <a:latin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cs typeface="Times New Roman" panose="02020603050405020304" pitchFamily="18" charset="0"/>
              </a:rPr>
              <a:t>انقسام السايتوبلازم وانقسام النواة</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3157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EED97-374B-BA21-CA8A-C28C95265C53}"/>
              </a:ext>
            </a:extLst>
          </p:cNvPr>
          <p:cNvSpPr>
            <a:spLocks noGrp="1"/>
          </p:cNvSpPr>
          <p:nvPr>
            <p:ph type="title"/>
          </p:nvPr>
        </p:nvSpPr>
        <p:spPr>
          <a:xfrm>
            <a:off x="155448" y="145670"/>
            <a:ext cx="11878056" cy="2451227"/>
          </a:xfrm>
        </p:spPr>
        <p:txBody>
          <a:bodyPr>
            <a:normAutofit fontScale="90000"/>
          </a:bodyPr>
          <a:lstStyle/>
          <a:p>
            <a:r>
              <a:rPr lang="en-US" sz="2400" b="1" dirty="0">
                <a:solidFill>
                  <a:schemeClr val="accent5">
                    <a:lumMod val="75000"/>
                  </a:schemeClr>
                </a:solidFill>
                <a:latin typeface="Times New Roman" panose="02020603050405020304" pitchFamily="18" charset="0"/>
                <a:cs typeface="Times New Roman" panose="02020603050405020304" pitchFamily="18" charset="0"/>
              </a:rPr>
              <a:t>The interphase further comprises three phases</a:t>
            </a:r>
            <a:r>
              <a:rPr lang="en-US" sz="24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r>
              <a:rPr lang="en-US" sz="2400" b="1" dirty="0">
                <a:solidFill>
                  <a:schemeClr val="accent5">
                    <a:lumMod val="75000"/>
                  </a:schemeClr>
                </a:solidFill>
                <a:latin typeface="Times New Roman" panose="02020603050405020304" pitchFamily="18" charset="0"/>
                <a:cs typeface="Times New Roman" panose="02020603050405020304" pitchFamily="18" charset="0"/>
              </a:rPr>
              <a:t>G0</a:t>
            </a:r>
            <a:r>
              <a:rPr lang="en-US" sz="2400" dirty="0">
                <a:latin typeface="Times New Roman" panose="02020603050405020304" pitchFamily="18" charset="0"/>
                <a:cs typeface="Times New Roman" panose="02020603050405020304" pitchFamily="18" charset="0"/>
              </a:rPr>
              <a:t> Phase (</a:t>
            </a:r>
            <a:r>
              <a:rPr lang="en-US" sz="2400" b="1" dirty="0">
                <a:solidFill>
                  <a:schemeClr val="accent5">
                    <a:lumMod val="75000"/>
                  </a:schemeClr>
                </a:solidFill>
                <a:latin typeface="Times New Roman" panose="02020603050405020304" pitchFamily="18" charset="0"/>
                <a:cs typeface="Times New Roman" panose="02020603050405020304" pitchFamily="18" charset="0"/>
              </a:rPr>
              <a:t>Resting Phase</a:t>
            </a:r>
            <a:r>
              <a:rPr lang="en-US" sz="2400" dirty="0">
                <a:latin typeface="Times New Roman" panose="02020603050405020304" pitchFamily="18" charset="0"/>
                <a:cs typeface="Times New Roman" panose="02020603050405020304" pitchFamily="18" charset="0"/>
              </a:rPr>
              <a:t>): The cell neither divides nor prepares itself for the division.</a:t>
            </a:r>
            <a:br>
              <a:rPr lang="en-US" sz="2400" dirty="0">
                <a:latin typeface="Times New Roman" panose="02020603050405020304" pitchFamily="18" charset="0"/>
                <a:cs typeface="Times New Roman" panose="02020603050405020304" pitchFamily="18" charset="0"/>
              </a:rPr>
            </a:br>
            <a:r>
              <a:rPr lang="en-US" sz="2400" b="1" dirty="0">
                <a:solidFill>
                  <a:schemeClr val="accent5">
                    <a:lumMod val="75000"/>
                  </a:schemeClr>
                </a:solidFill>
                <a:latin typeface="Times New Roman" panose="02020603050405020304" pitchFamily="18" charset="0"/>
                <a:cs typeface="Times New Roman" panose="02020603050405020304" pitchFamily="18" charset="0"/>
              </a:rPr>
              <a:t>G1</a:t>
            </a:r>
            <a:r>
              <a:rPr lang="en-US" sz="2400" dirty="0">
                <a:latin typeface="Times New Roman" panose="02020603050405020304" pitchFamily="18" charset="0"/>
                <a:cs typeface="Times New Roman" panose="02020603050405020304" pitchFamily="18" charset="0"/>
              </a:rPr>
              <a:t> Phase (</a:t>
            </a:r>
            <a:r>
              <a:rPr lang="en-US" sz="2400" b="1" dirty="0">
                <a:solidFill>
                  <a:schemeClr val="accent5">
                    <a:lumMod val="75000"/>
                  </a:schemeClr>
                </a:solidFill>
                <a:latin typeface="Times New Roman" panose="02020603050405020304" pitchFamily="18" charset="0"/>
                <a:cs typeface="Times New Roman" panose="02020603050405020304" pitchFamily="18" charset="0"/>
              </a:rPr>
              <a:t>Gap 1</a:t>
            </a:r>
            <a:r>
              <a:rPr lang="en-US" sz="2400" dirty="0">
                <a:latin typeface="Times New Roman" panose="02020603050405020304" pitchFamily="18" charset="0"/>
                <a:cs typeface="Times New Roman" panose="02020603050405020304" pitchFamily="18" charset="0"/>
              </a:rPr>
              <a:t>): The cell is metabolically active and grows continuously during this phase.</a:t>
            </a:r>
            <a:br>
              <a:rPr lang="en-US" sz="2400" dirty="0">
                <a:latin typeface="Times New Roman" panose="02020603050405020304" pitchFamily="18" charset="0"/>
                <a:cs typeface="Times New Roman" panose="02020603050405020304" pitchFamily="18" charset="0"/>
              </a:rPr>
            </a:br>
            <a:r>
              <a:rPr lang="en-US" sz="2400" b="1" dirty="0">
                <a:solidFill>
                  <a:schemeClr val="accent5">
                    <a:lumMod val="75000"/>
                  </a:schemeClr>
                </a:solidFill>
                <a:latin typeface="Times New Roman" panose="02020603050405020304" pitchFamily="18" charset="0"/>
                <a:cs typeface="Times New Roman" panose="02020603050405020304" pitchFamily="18" charset="0"/>
              </a:rPr>
              <a:t>S</a:t>
            </a:r>
            <a:r>
              <a:rPr lang="en-US" sz="2400" dirty="0">
                <a:latin typeface="Times New Roman" panose="02020603050405020304" pitchFamily="18" charset="0"/>
                <a:cs typeface="Times New Roman" panose="02020603050405020304" pitchFamily="18" charset="0"/>
              </a:rPr>
              <a:t> phase (</a:t>
            </a:r>
            <a:r>
              <a:rPr lang="en-US" sz="2400" b="1" dirty="0">
                <a:solidFill>
                  <a:schemeClr val="accent5">
                    <a:lumMod val="75000"/>
                  </a:schemeClr>
                </a:solidFill>
                <a:latin typeface="Times New Roman" panose="02020603050405020304" pitchFamily="18" charset="0"/>
                <a:cs typeface="Times New Roman" panose="02020603050405020304" pitchFamily="18" charset="0"/>
              </a:rPr>
              <a:t>Synthesis</a:t>
            </a:r>
            <a:r>
              <a:rPr lang="en-US" sz="2400" dirty="0">
                <a:latin typeface="Times New Roman" panose="02020603050405020304" pitchFamily="18" charset="0"/>
                <a:cs typeface="Times New Roman" panose="02020603050405020304" pitchFamily="18" charset="0"/>
              </a:rPr>
              <a:t>): The DNA replication or synthesis occurs during this stage.</a:t>
            </a:r>
            <a:br>
              <a:rPr lang="en-US" sz="2400" dirty="0">
                <a:latin typeface="Times New Roman" panose="02020603050405020304" pitchFamily="18" charset="0"/>
                <a:cs typeface="Times New Roman" panose="02020603050405020304" pitchFamily="18" charset="0"/>
              </a:rPr>
            </a:br>
            <a:r>
              <a:rPr lang="en-US" sz="2400" b="1" dirty="0">
                <a:solidFill>
                  <a:schemeClr val="accent5">
                    <a:lumMod val="75000"/>
                  </a:schemeClr>
                </a:solidFill>
                <a:latin typeface="Times New Roman" panose="02020603050405020304" pitchFamily="18" charset="0"/>
                <a:cs typeface="Times New Roman" panose="02020603050405020304" pitchFamily="18" charset="0"/>
              </a:rPr>
              <a:t>G2</a:t>
            </a:r>
            <a:r>
              <a:rPr lang="en-US" sz="2400" dirty="0">
                <a:latin typeface="Times New Roman" panose="02020603050405020304" pitchFamily="18" charset="0"/>
                <a:cs typeface="Times New Roman" panose="02020603050405020304" pitchFamily="18" charset="0"/>
              </a:rPr>
              <a:t> phase (</a:t>
            </a:r>
            <a:r>
              <a:rPr lang="en-US" sz="2400" b="1" dirty="0">
                <a:solidFill>
                  <a:schemeClr val="accent5">
                    <a:lumMod val="75000"/>
                  </a:schemeClr>
                </a:solidFill>
                <a:latin typeface="Times New Roman" panose="02020603050405020304" pitchFamily="18" charset="0"/>
                <a:cs typeface="Times New Roman" panose="02020603050405020304" pitchFamily="18" charset="0"/>
              </a:rPr>
              <a:t>Gap 2</a:t>
            </a:r>
            <a:r>
              <a:rPr lang="en-US" sz="2400" dirty="0">
                <a:latin typeface="Times New Roman" panose="02020603050405020304" pitchFamily="18" charset="0"/>
                <a:cs typeface="Times New Roman" panose="02020603050405020304" pitchFamily="18" charset="0"/>
              </a:rPr>
              <a:t>): Protein synthesis happens in this phase.</a:t>
            </a:r>
            <a:br>
              <a:rPr lang="en-US" sz="2400" dirty="0">
                <a:latin typeface="Times New Roman" panose="02020603050405020304" pitchFamily="18" charset="0"/>
                <a:cs typeface="Times New Roman" panose="02020603050405020304" pitchFamily="18" charset="0"/>
              </a:rPr>
            </a:br>
            <a:r>
              <a:rPr lang="en-US" sz="2400" b="1" dirty="0">
                <a:solidFill>
                  <a:schemeClr val="accent5">
                    <a:lumMod val="75000"/>
                  </a:schemeClr>
                </a:solidFill>
                <a:latin typeface="Times New Roman" panose="02020603050405020304" pitchFamily="18" charset="0"/>
                <a:cs typeface="Times New Roman" panose="02020603050405020304" pitchFamily="18" charset="0"/>
              </a:rPr>
              <a:t>Quiescent Stage </a:t>
            </a:r>
            <a:r>
              <a:rPr lang="en-US" sz="2400" dirty="0">
                <a:latin typeface="Times New Roman" panose="02020603050405020304" pitchFamily="18" charset="0"/>
                <a:cs typeface="Times New Roman" panose="02020603050405020304" pitchFamily="18" charset="0"/>
              </a:rPr>
              <a:t>(</a:t>
            </a:r>
            <a:r>
              <a:rPr lang="en-US" sz="2400" b="1" dirty="0">
                <a:solidFill>
                  <a:schemeClr val="accent5">
                    <a:lumMod val="75000"/>
                  </a:schemeClr>
                </a:solidFill>
                <a:latin typeface="Times New Roman" panose="02020603050405020304" pitchFamily="18" charset="0"/>
                <a:cs typeface="Times New Roman" panose="02020603050405020304" pitchFamily="18" charset="0"/>
              </a:rPr>
              <a:t>G0</a:t>
            </a:r>
            <a:r>
              <a:rPr lang="en-US" sz="2400" dirty="0">
                <a:latin typeface="Times New Roman" panose="02020603050405020304" pitchFamily="18" charset="0"/>
                <a:cs typeface="Times New Roman" panose="02020603050405020304" pitchFamily="18" charset="0"/>
              </a:rPr>
              <a:t>): </a:t>
            </a:r>
            <a:r>
              <a:rPr lang="ar-IQ" sz="2400" dirty="0">
                <a:latin typeface="Times New Roman" panose="02020603050405020304" pitchFamily="18" charset="0"/>
                <a:cs typeface="Times New Roman" panose="02020603050405020304" pitchFamily="18" charset="0"/>
              </a:rPr>
              <a:t>مرحلة الهدوء </a:t>
            </a:r>
            <a:r>
              <a:rPr lang="en-US" sz="2400" dirty="0">
                <a:latin typeface="Times New Roman" panose="02020603050405020304" pitchFamily="18" charset="0"/>
                <a:cs typeface="Times New Roman" panose="02020603050405020304" pitchFamily="18" charset="0"/>
              </a:rPr>
              <a:t>The cells that do not undergo further division exits the G1 phase and enters an inactive stage. This stage is known as the </a:t>
            </a:r>
            <a:r>
              <a:rPr lang="en-US" sz="2400" b="1" dirty="0">
                <a:solidFill>
                  <a:schemeClr val="accent5">
                    <a:lumMod val="75000"/>
                  </a:schemeClr>
                </a:solidFill>
                <a:latin typeface="Times New Roman" panose="02020603050405020304" pitchFamily="18" charset="0"/>
                <a:cs typeface="Times New Roman" panose="02020603050405020304" pitchFamily="18" charset="0"/>
              </a:rPr>
              <a:t>quiescent stage </a:t>
            </a:r>
            <a:r>
              <a:rPr lang="en-US" sz="2400" dirty="0">
                <a:latin typeface="Times New Roman" panose="02020603050405020304" pitchFamily="18" charset="0"/>
                <a:cs typeface="Times New Roman" panose="02020603050405020304" pitchFamily="18" charset="0"/>
              </a:rPr>
              <a:t>(</a:t>
            </a:r>
            <a:r>
              <a:rPr lang="en-US" sz="2400" b="1" dirty="0">
                <a:solidFill>
                  <a:schemeClr val="accent5">
                    <a:lumMod val="75000"/>
                  </a:schemeClr>
                </a:solidFill>
                <a:latin typeface="Times New Roman" panose="02020603050405020304" pitchFamily="18" charset="0"/>
                <a:cs typeface="Times New Roman" panose="02020603050405020304" pitchFamily="18" charset="0"/>
              </a:rPr>
              <a:t>G0</a:t>
            </a:r>
            <a:r>
              <a:rPr lang="en-US" sz="2400" dirty="0">
                <a:latin typeface="Times New Roman" panose="02020603050405020304" pitchFamily="18" charset="0"/>
                <a:cs typeface="Times New Roman" panose="02020603050405020304" pitchFamily="18" charset="0"/>
              </a:rPr>
              <a:t>) of the cell cycle.</a:t>
            </a:r>
          </a:p>
        </p:txBody>
      </p:sp>
      <p:sp>
        <p:nvSpPr>
          <p:cNvPr id="3" name="Content Placeholder 2">
            <a:extLst>
              <a:ext uri="{FF2B5EF4-FFF2-40B4-BE49-F238E27FC236}">
                <a16:creationId xmlns:a16="http://schemas.microsoft.com/office/drawing/2014/main" id="{1C5016B4-9B93-7F7D-DF3B-E7EFF00C892B}"/>
              </a:ext>
            </a:extLst>
          </p:cNvPr>
          <p:cNvSpPr>
            <a:spLocks noGrp="1"/>
          </p:cNvSpPr>
          <p:nvPr>
            <p:ph idx="1"/>
          </p:nvPr>
        </p:nvSpPr>
        <p:spPr>
          <a:xfrm>
            <a:off x="155448" y="2511552"/>
            <a:ext cx="11878056" cy="4200778"/>
          </a:xfrm>
        </p:spPr>
        <p:txBody>
          <a:bodyPr>
            <a:normAutofit fontScale="85000" lnSpcReduction="10000"/>
          </a:bodyPr>
          <a:lstStyle/>
          <a:p>
            <a:pPr marL="0" indent="0">
              <a:buNone/>
            </a:pPr>
            <a:r>
              <a:rPr lang="en-US" sz="2400" b="1" dirty="0">
                <a:solidFill>
                  <a:srgbClr val="FF00FF"/>
                </a:solidFill>
                <a:latin typeface="Times New Roman" panose="02020603050405020304" pitchFamily="18" charset="0"/>
                <a:cs typeface="Times New Roman" panose="02020603050405020304" pitchFamily="18" charset="0"/>
              </a:rPr>
              <a:t>Mitosis is nuclear division that produces two daughter nuclei, each with the same number and kinds of chromosomes as the parental nucleus. </a:t>
            </a:r>
          </a:p>
          <a:p>
            <a:pPr marL="0" indent="0">
              <a:buNone/>
            </a:pPr>
            <a:r>
              <a:rPr lang="en-US" sz="2400" b="1" dirty="0">
                <a:solidFill>
                  <a:srgbClr val="C00000"/>
                </a:solidFill>
                <a:latin typeface="Times New Roman" panose="02020603050405020304" pitchFamily="18" charset="0"/>
                <a:cs typeface="Times New Roman" panose="02020603050405020304" pitchFamily="18" charset="0"/>
              </a:rPr>
              <a:t>There are four stages in the M Phase, namely:</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Prophase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During prophase, the chromosomes supercoil and the fibers of the mitotic spindle begin to form between centrosomes located at the pole of the cells. The nuclear membrane also disintegrates at this time, freeing the chromosomes into the surrounding cytoplasm. During prometaphase, some of the fibers attach to the centromere of each pair of sister chromatids and they begin to move toward the center of the cell.</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Metaphase: </a:t>
            </a:r>
            <a:r>
              <a:rPr lang="en-US" sz="2400" b="1" dirty="0">
                <a:solidFill>
                  <a:srgbClr val="339933"/>
                </a:solidFill>
                <a:latin typeface="Times New Roman" panose="02020603050405020304" pitchFamily="18" charset="0"/>
                <a:cs typeface="Times New Roman" panose="02020603050405020304" pitchFamily="18" charset="0"/>
              </a:rPr>
              <a:t>At metaphase the chromosomes align along  the center plane of the cell.</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Anaphase: </a:t>
            </a:r>
            <a:r>
              <a:rPr lang="en-US" sz="2400" b="1" dirty="0">
                <a:solidFill>
                  <a:srgbClr val="0033CC"/>
                </a:solidFill>
                <a:latin typeface="Times New Roman" panose="02020603050405020304" pitchFamily="18" charset="0"/>
                <a:cs typeface="Times New Roman" panose="02020603050405020304" pitchFamily="18" charset="0"/>
              </a:rPr>
              <a:t>During anaphase, the centromeres split and the sister chromatids begin to migrate   toward the opposite poles of the cell</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Telophase : During telophase, the chromosomes at either end of the cell begin to cluster together, which facilitates the formation of a new nuclear membrane. This also is when cytokinesis occurs, leading to two separate cells. </a:t>
            </a:r>
            <a:r>
              <a:rPr lang="en-US" sz="2400" b="1" dirty="0">
                <a:solidFill>
                  <a:schemeClr val="tx1">
                    <a:lumMod val="95000"/>
                    <a:lumOff val="5000"/>
                  </a:schemeClr>
                </a:solidFill>
                <a:latin typeface="Times New Roman" panose="02020603050405020304" pitchFamily="18" charset="0"/>
                <a:cs typeface="Times New Roman" panose="02020603050405020304" pitchFamily="18" charset="0"/>
              </a:rPr>
              <a:t>One way to identify that telophase has begun is by looking for the formation of the cell plate, the new cell wall forming between the two cells. </a:t>
            </a:r>
          </a:p>
          <a:p>
            <a:pPr marL="0" indent="0">
              <a:buNone/>
            </a:pPr>
            <a:endParaRPr lang="en-US" sz="2400" b="1" dirty="0">
              <a:solidFill>
                <a:srgbClr val="FF00FF"/>
              </a:solidFill>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736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07C9AF-51CA-60BF-6671-966F94406590}"/>
              </a:ext>
            </a:extLst>
          </p:cNvPr>
          <p:cNvPicPr>
            <a:picLocks noChangeAspect="1"/>
          </p:cNvPicPr>
          <p:nvPr/>
        </p:nvPicPr>
        <p:blipFill>
          <a:blip r:embed="rId2"/>
          <a:stretch>
            <a:fillRect/>
          </a:stretch>
        </p:blipFill>
        <p:spPr>
          <a:xfrm>
            <a:off x="155448" y="298432"/>
            <a:ext cx="11881104" cy="6261135"/>
          </a:xfrm>
          <a:prstGeom prst="rect">
            <a:avLst/>
          </a:prstGeom>
        </p:spPr>
      </p:pic>
      <p:sp>
        <p:nvSpPr>
          <p:cNvPr id="2" name="Title 1">
            <a:extLst>
              <a:ext uri="{FF2B5EF4-FFF2-40B4-BE49-F238E27FC236}">
                <a16:creationId xmlns:a16="http://schemas.microsoft.com/office/drawing/2014/main" id="{5A5F62D1-8DF7-8E13-67F6-2F4D6C1B6CB3}"/>
              </a:ext>
            </a:extLst>
          </p:cNvPr>
          <p:cNvSpPr>
            <a:spLocks noGrp="1"/>
          </p:cNvSpPr>
          <p:nvPr>
            <p:ph type="title"/>
          </p:nvPr>
        </p:nvSpPr>
        <p:spPr>
          <a:xfrm>
            <a:off x="155448" y="133477"/>
            <a:ext cx="11853672" cy="1475867"/>
          </a:xfrm>
        </p:spPr>
        <p:txBody>
          <a:bodyPr>
            <a:normAutofit/>
          </a:bodyPr>
          <a:lstStyle/>
          <a:p>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E484C56-6114-C7E7-D0BB-C09FC25A6A21}"/>
              </a:ext>
            </a:extLst>
          </p:cNvPr>
          <p:cNvSpPr>
            <a:spLocks noGrp="1"/>
          </p:cNvSpPr>
          <p:nvPr>
            <p:ph idx="1"/>
          </p:nvPr>
        </p:nvSpPr>
        <p:spPr>
          <a:xfrm>
            <a:off x="155448" y="1703705"/>
            <a:ext cx="11853672" cy="5020818"/>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71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5679B7-A9E0-86C7-1262-BFB36BD13402}"/>
              </a:ext>
            </a:extLst>
          </p:cNvPr>
          <p:cNvPicPr>
            <a:picLocks noChangeAspect="1"/>
          </p:cNvPicPr>
          <p:nvPr/>
        </p:nvPicPr>
        <p:blipFill>
          <a:blip r:embed="rId2"/>
          <a:stretch>
            <a:fillRect/>
          </a:stretch>
        </p:blipFill>
        <p:spPr>
          <a:xfrm>
            <a:off x="106680" y="1353036"/>
            <a:ext cx="5184648" cy="4682004"/>
          </a:xfrm>
          <a:prstGeom prst="rect">
            <a:avLst/>
          </a:prstGeom>
        </p:spPr>
      </p:pic>
      <p:pic>
        <p:nvPicPr>
          <p:cNvPr id="6" name="Content Placeholder 5">
            <a:extLst>
              <a:ext uri="{FF2B5EF4-FFF2-40B4-BE49-F238E27FC236}">
                <a16:creationId xmlns:a16="http://schemas.microsoft.com/office/drawing/2014/main" id="{19ADCDF9-AA14-8FEE-283E-FEDA2897CCBB}"/>
              </a:ext>
            </a:extLst>
          </p:cNvPr>
          <p:cNvPicPr>
            <a:picLocks noGrp="1" noChangeAspect="1"/>
          </p:cNvPicPr>
          <p:nvPr>
            <p:ph idx="1"/>
          </p:nvPr>
        </p:nvPicPr>
        <p:blipFill>
          <a:blip r:embed="rId3"/>
          <a:stretch>
            <a:fillRect/>
          </a:stretch>
        </p:blipFill>
        <p:spPr>
          <a:xfrm>
            <a:off x="5291328" y="1353036"/>
            <a:ext cx="4888992" cy="4682004"/>
          </a:xfrm>
          <a:prstGeom prst="rect">
            <a:avLst/>
          </a:prstGeom>
        </p:spPr>
      </p:pic>
    </p:spTree>
    <p:extLst>
      <p:ext uri="{BB962C8B-B14F-4D97-AF65-F5344CB8AC3E}">
        <p14:creationId xmlns:p14="http://schemas.microsoft.com/office/powerpoint/2010/main" val="8685614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727D2-656F-A457-7F20-012F81797DBE}"/>
              </a:ext>
            </a:extLst>
          </p:cNvPr>
          <p:cNvSpPr>
            <a:spLocks noGrp="1"/>
          </p:cNvSpPr>
          <p:nvPr>
            <p:ph type="title"/>
          </p:nvPr>
        </p:nvSpPr>
        <p:spPr>
          <a:xfrm>
            <a:off x="167640" y="145669"/>
            <a:ext cx="11841480" cy="2341499"/>
          </a:xfrm>
        </p:spPr>
        <p:txBody>
          <a:bodyPr>
            <a:noAutofit/>
          </a:bodyPr>
          <a:lstStyle/>
          <a:p>
            <a:r>
              <a:rPr lang="en-US" sz="2400" b="1" dirty="0">
                <a:solidFill>
                  <a:srgbClr val="FF0000"/>
                </a:solidFill>
                <a:latin typeface="Times New Roman" panose="02020603050405020304" pitchFamily="18" charset="0"/>
                <a:cs typeface="Times New Roman" panose="02020603050405020304" pitchFamily="18" charset="0"/>
              </a:rPr>
              <a:t>What is Meiosis?</a:t>
            </a:r>
            <a:br>
              <a:rPr lang="en-US" sz="2400" b="1" dirty="0">
                <a:solidFill>
                  <a:srgbClr val="FF0000"/>
                </a:solidFill>
                <a:latin typeface="Times New Roman" panose="02020603050405020304" pitchFamily="18" charset="0"/>
                <a:cs typeface="Times New Roman" panose="02020603050405020304" pitchFamily="18" charset="0"/>
              </a:rPr>
            </a:br>
            <a:r>
              <a:rPr lang="en-US" sz="2400" b="1" i="0" dirty="0">
                <a:solidFill>
                  <a:srgbClr val="222222"/>
                </a:solidFill>
                <a:effectLst/>
                <a:latin typeface="Times New Roman" panose="02020603050405020304" pitchFamily="18" charset="0"/>
                <a:cs typeface="Times New Roman" panose="02020603050405020304" pitchFamily="18" charset="0"/>
              </a:rPr>
              <a:t>Meiosis is the process in eukaryotic, sexually-reproducing animals that reduces the number of chromosomes in a cell before reproduction. Many organisms package these cells into gametes, such as egg and sperm. The gametes can then meet, during reproduction, and fuse to create a new zygote. Because the number of alleles was </a:t>
            </a:r>
            <a:r>
              <a:rPr lang="en-US" sz="1050" b="0" i="0" dirty="0">
                <a:solidFill>
                  <a:srgbClr val="222222"/>
                </a:solidFill>
                <a:effectLst/>
                <a:latin typeface="Tahoma" panose="020B0604030504040204" pitchFamily="34" charset="0"/>
              </a:rPr>
              <a:t>reduced during </a:t>
            </a:r>
            <a:r>
              <a:rPr lang="en-US" sz="2400" b="1" i="0" dirty="0">
                <a:solidFill>
                  <a:srgbClr val="222222"/>
                </a:solidFill>
                <a:effectLst/>
                <a:latin typeface="Times New Roman" panose="02020603050405020304" pitchFamily="18" charset="0"/>
                <a:cs typeface="Times New Roman" panose="02020603050405020304" pitchFamily="18" charset="0"/>
              </a:rPr>
              <a:t>meiosis, the combination of two gametes will yield a zygote with the same number of alleles as the parents. In diploid organisms, this is two copies of each gene.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0A11EF5-E1AA-3C16-6039-F640F85E01F6}"/>
              </a:ext>
            </a:extLst>
          </p:cNvPr>
          <p:cNvSpPr>
            <a:spLocks noGrp="1"/>
          </p:cNvSpPr>
          <p:nvPr>
            <p:ph idx="1"/>
          </p:nvPr>
        </p:nvSpPr>
        <p:spPr>
          <a:xfrm>
            <a:off x="167640" y="2487168"/>
            <a:ext cx="11841480" cy="4225162"/>
          </a:xfrm>
        </p:spPr>
        <p:txBody>
          <a:bodyPr>
            <a:normAutofit lnSpcReduction="10000"/>
          </a:bodyPr>
          <a:lstStyle/>
          <a:p>
            <a:pPr marL="0" indent="0">
              <a:buNone/>
            </a:pPr>
            <a:r>
              <a:rPr lang="en-US" sz="2400" b="1" dirty="0">
                <a:solidFill>
                  <a:srgbClr val="FF0000"/>
                </a:solidFill>
                <a:latin typeface="Times New Roman" panose="02020603050405020304" pitchFamily="18" charset="0"/>
                <a:cs typeface="Times New Roman" panose="02020603050405020304" pitchFamily="18" charset="0"/>
              </a:rPr>
              <a:t>Function of Meiosis</a:t>
            </a:r>
          </a:p>
          <a:p>
            <a:pPr marL="0" indent="0">
              <a:buNone/>
            </a:pPr>
            <a:r>
              <a:rPr lang="en-US" sz="2400" b="1" dirty="0">
                <a:latin typeface="Times New Roman" panose="02020603050405020304" pitchFamily="18" charset="0"/>
                <a:cs typeface="Times New Roman" panose="02020603050405020304" pitchFamily="18" charset="0"/>
              </a:rPr>
              <a:t>Meiosis is necessary for many sexually-reproducing animals to ensure the same number of chromosomes in the offspring as in the parents. The act of fertilization includes two cells fusing together to become a new zygote. If the number of alleles of each gene is not reduced to 1 in the gametes that produce the zygote, there will be 4 copies of each gene in the offspring. In many animals, this would lead to many developmental defects.</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meiosis must occur before reproduction. Meiosis occurs in two distinct divisions, with different phases in each.</a:t>
            </a:r>
          </a:p>
          <a:p>
            <a:pPr marL="0" indent="0">
              <a:buNone/>
            </a:pPr>
            <a:r>
              <a:rPr lang="en-US" sz="2400" b="1" dirty="0">
                <a:solidFill>
                  <a:srgbClr val="0033CC"/>
                </a:solidFill>
                <a:latin typeface="Times New Roman" panose="02020603050405020304" pitchFamily="18" charset="0"/>
                <a:cs typeface="Times New Roman" panose="02020603050405020304" pitchFamily="18" charset="0"/>
              </a:rPr>
              <a:t>Phases of Meiosis: </a:t>
            </a:r>
            <a:r>
              <a:rPr lang="en-US" sz="2000" b="1" i="0" dirty="0">
                <a:solidFill>
                  <a:srgbClr val="222222"/>
                </a:solidFill>
                <a:effectLst/>
                <a:latin typeface="Times New Roman" panose="02020603050405020304" pitchFamily="18" charset="0"/>
                <a:cs typeface="Times New Roman" panose="02020603050405020304" pitchFamily="18" charset="0"/>
              </a:rPr>
              <a:t>Before meiosis, the DNA is replicated, as in mitosis. </a:t>
            </a:r>
            <a:r>
              <a:rPr lang="en-US" sz="2000" b="1" i="0" dirty="0">
                <a:solidFill>
                  <a:srgbClr val="C00000"/>
                </a:solidFill>
                <a:effectLst/>
                <a:latin typeface="Times New Roman" panose="02020603050405020304" pitchFamily="18" charset="0"/>
                <a:cs typeface="Times New Roman" panose="02020603050405020304" pitchFamily="18" charset="0"/>
              </a:rPr>
              <a:t>Meiosis then consists of two cell divisions, known as </a:t>
            </a:r>
            <a:r>
              <a:rPr lang="en-US" sz="2000" b="1" i="1" dirty="0">
                <a:solidFill>
                  <a:srgbClr val="C00000"/>
                </a:solidFill>
                <a:effectLst/>
                <a:latin typeface="Times New Roman" panose="02020603050405020304" pitchFamily="18" charset="0"/>
                <a:cs typeface="Times New Roman" panose="02020603050405020304" pitchFamily="18" charset="0"/>
              </a:rPr>
              <a:t>meiosis I</a:t>
            </a:r>
            <a:r>
              <a:rPr lang="en-US" sz="2000" b="1" i="0" dirty="0">
                <a:solidFill>
                  <a:srgbClr val="C00000"/>
                </a:solidFill>
                <a:effectLst/>
                <a:latin typeface="Times New Roman" panose="02020603050405020304" pitchFamily="18" charset="0"/>
                <a:cs typeface="Times New Roman" panose="02020603050405020304" pitchFamily="18" charset="0"/>
              </a:rPr>
              <a:t> and </a:t>
            </a:r>
            <a:r>
              <a:rPr lang="en-US" sz="2000" b="1" i="1" dirty="0">
                <a:solidFill>
                  <a:srgbClr val="C00000"/>
                </a:solidFill>
                <a:effectLst/>
                <a:latin typeface="Times New Roman" panose="02020603050405020304" pitchFamily="18" charset="0"/>
                <a:cs typeface="Times New Roman" panose="02020603050405020304" pitchFamily="18" charset="0"/>
              </a:rPr>
              <a:t>meiosis II</a:t>
            </a:r>
            <a:r>
              <a:rPr lang="en-US" sz="2000" b="1" i="0" dirty="0">
                <a:solidFill>
                  <a:srgbClr val="C00000"/>
                </a:solidFill>
                <a:effectLst/>
                <a:latin typeface="Times New Roman" panose="02020603050405020304" pitchFamily="18" charset="0"/>
                <a:cs typeface="Times New Roman" panose="02020603050405020304" pitchFamily="18" charset="0"/>
              </a:rPr>
              <a:t>. </a:t>
            </a:r>
            <a:r>
              <a:rPr lang="en-US" sz="2000" b="1" i="0" dirty="0">
                <a:solidFill>
                  <a:srgbClr val="222222"/>
                </a:solidFill>
                <a:effectLst/>
                <a:latin typeface="Times New Roman" panose="02020603050405020304" pitchFamily="18" charset="0"/>
                <a:cs typeface="Times New Roman" panose="02020603050405020304" pitchFamily="18" charset="0"/>
              </a:rPr>
              <a:t>In the first division, which consists of different phases, the duplicated DNA is separated into daughter cells. In the next division, which immediately follows the first, the two alleles of each gene are separated into individual cells.</a:t>
            </a:r>
            <a:endParaRPr lang="en-US" sz="2000" b="1" dirty="0">
              <a:solidFill>
                <a:srgbClr val="0033CC"/>
              </a:solidFill>
              <a:latin typeface="Times New Roman" panose="02020603050405020304" pitchFamily="18" charset="0"/>
              <a:cs typeface="Times New Roman" panose="02020603050405020304" pitchFamily="18" charset="0"/>
            </a:endParaRPr>
          </a:p>
          <a:p>
            <a:pPr marL="0" indent="0">
              <a:buNone/>
            </a:pPr>
            <a:endParaRPr lang="en-US" sz="24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973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350BD7-5213-EBEA-39F6-D2FFC6FAA46D}"/>
              </a:ext>
            </a:extLst>
          </p:cNvPr>
          <p:cNvSpPr>
            <a:spLocks noGrp="1"/>
          </p:cNvSpPr>
          <p:nvPr>
            <p:ph idx="1"/>
          </p:nvPr>
        </p:nvSpPr>
        <p:spPr>
          <a:xfrm>
            <a:off x="204216" y="143128"/>
            <a:ext cx="11804904" cy="6586855"/>
          </a:xfrm>
        </p:spPr>
        <p:txBody>
          <a:bodyPr>
            <a:normAutofit lnSpcReduction="10000"/>
          </a:bodyPr>
          <a:lstStyle/>
          <a:p>
            <a:pPr marL="0" indent="0">
              <a:buNone/>
            </a:pPr>
            <a:r>
              <a:rPr lang="en-US" sz="2400" dirty="0">
                <a:latin typeface="Times New Roman" panose="02020603050405020304" pitchFamily="18" charset="0"/>
                <a:cs typeface="Times New Roman" panose="02020603050405020304" pitchFamily="18" charset="0"/>
              </a:rPr>
              <a:t>The following are descriptions of the two divisions, and the various phases, or stages of each meiosis. Remember, before meiosis starts the normally diploid DNA has been duplicated. This means there are 4 copies of each gene, present in 2 full sets of DNA, each set having 2 alleles. </a:t>
            </a:r>
            <a:r>
              <a:rPr lang="en-US" sz="2400" b="1" dirty="0">
                <a:solidFill>
                  <a:srgbClr val="FF0000"/>
                </a:solidFill>
                <a:latin typeface="Times New Roman" panose="02020603050405020304" pitchFamily="18" charset="0"/>
                <a:cs typeface="Times New Roman" panose="02020603050405020304" pitchFamily="18" charset="0"/>
              </a:rPr>
              <a:t>Interphase:</a:t>
            </a:r>
          </a:p>
          <a:p>
            <a:pPr marL="0" indent="0">
              <a:buNone/>
            </a:pPr>
            <a:r>
              <a:rPr lang="en-US" sz="2400" dirty="0">
                <a:latin typeface="Times New Roman" panose="02020603050405020304" pitchFamily="18" charset="0"/>
                <a:cs typeface="Times New Roman" panose="02020603050405020304" pitchFamily="18" charset="0"/>
              </a:rPr>
              <a:t> There are two stages or phases of meiosis: meiosis I and meiosis II. Before a dividing cell enters meiosis, it undergoes a period of growth called interphase. At the end of the meiotic process, four daughter cells are produced. </a:t>
            </a:r>
          </a:p>
          <a:p>
            <a:pPr marL="0" indent="0">
              <a:buNone/>
            </a:pPr>
            <a:r>
              <a:rPr lang="en-US" sz="2400" b="1" dirty="0">
                <a:solidFill>
                  <a:srgbClr val="0033CC"/>
                </a:solidFill>
                <a:latin typeface="Times New Roman" panose="02020603050405020304" pitchFamily="18" charset="0"/>
                <a:cs typeface="Times New Roman" panose="02020603050405020304" pitchFamily="18" charset="0"/>
              </a:rPr>
              <a:t>G1 phase: </a:t>
            </a:r>
            <a:r>
              <a:rPr lang="en-US" sz="2400" dirty="0">
                <a:latin typeface="Times New Roman" panose="02020603050405020304" pitchFamily="18" charset="0"/>
                <a:cs typeface="Times New Roman" panose="02020603050405020304" pitchFamily="18" charset="0"/>
              </a:rPr>
              <a:t>The period prior to the synthesis of DNA. In this phase, the cell increases in mass in preparation for cell division. Note that the G in G1 represents gap and the 1 represents first, so the G1 phase is the first gap phase. </a:t>
            </a:r>
          </a:p>
          <a:p>
            <a:pPr marL="0" indent="0">
              <a:buNone/>
            </a:pPr>
            <a:r>
              <a:rPr lang="en-US" sz="2400" b="1" dirty="0">
                <a:solidFill>
                  <a:srgbClr val="0033CC"/>
                </a:solidFill>
                <a:latin typeface="Times New Roman" panose="02020603050405020304" pitchFamily="18" charset="0"/>
                <a:cs typeface="Times New Roman" panose="02020603050405020304" pitchFamily="18" charset="0"/>
              </a:rPr>
              <a:t>S phase: </a:t>
            </a:r>
            <a:r>
              <a:rPr lang="en-US" sz="2400" dirty="0">
                <a:latin typeface="Times New Roman" panose="02020603050405020304" pitchFamily="18" charset="0"/>
                <a:cs typeface="Times New Roman" panose="02020603050405020304" pitchFamily="18" charset="0"/>
              </a:rPr>
              <a:t>The period during which DNA is synthesized. In most cells, there is a narrow window of time during which DNA is synthesized. Note that the S represents synthesis.</a:t>
            </a:r>
          </a:p>
          <a:p>
            <a:pPr marL="0" indent="0">
              <a:buNone/>
            </a:pPr>
            <a:r>
              <a:rPr lang="en-US" sz="2400" b="1" dirty="0">
                <a:solidFill>
                  <a:srgbClr val="0033CC"/>
                </a:solidFill>
                <a:latin typeface="Times New Roman" panose="02020603050405020304" pitchFamily="18" charset="0"/>
                <a:cs typeface="Times New Roman" panose="02020603050405020304" pitchFamily="18" charset="0"/>
              </a:rPr>
              <a:t>G2 phase: </a:t>
            </a:r>
            <a:r>
              <a:rPr lang="en-US" sz="2400" dirty="0">
                <a:latin typeface="Times New Roman" panose="02020603050405020304" pitchFamily="18" charset="0"/>
                <a:cs typeface="Times New Roman" panose="02020603050405020304" pitchFamily="18" charset="0"/>
              </a:rPr>
              <a:t>The period after DNA synthesis has occurred but prior to the start of prophase. The cell synthesizes proteins and continues to increase in size. Note that the G in G2 represents gap and the 2 represents second, so the G2 phase is the second gap phase. In the latter part of interphase, the cell still has nucleoli present.</a:t>
            </a:r>
          </a:p>
          <a:p>
            <a:pPr marL="0" indent="0">
              <a:buNone/>
            </a:pPr>
            <a:r>
              <a:rPr lang="en-US" sz="2400" dirty="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nucleus</a:t>
            </a:r>
            <a:r>
              <a:rPr lang="en-US" sz="2400" dirty="0">
                <a:latin typeface="Times New Roman" panose="02020603050405020304" pitchFamily="18" charset="0"/>
                <a:cs typeface="Times New Roman" panose="02020603050405020304" pitchFamily="18" charset="0"/>
              </a:rPr>
              <a:t> is bounded by a nuclear envelope and the cell's chromosomes have duplicated but are in the form of </a:t>
            </a:r>
            <a:r>
              <a:rPr lang="en-US" sz="2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chromatin</a:t>
            </a:r>
            <a:r>
              <a:rPr lang="en-US" sz="2400" dirty="0">
                <a:latin typeface="Times New Roman" panose="02020603050405020304" pitchFamily="18" charset="0"/>
                <a:cs typeface="Times New Roman" panose="02020603050405020304" pitchFamily="18" charset="0"/>
              </a:rPr>
              <a:t>. </a:t>
            </a:r>
            <a:r>
              <a:rPr lang="en-US" sz="2400" dirty="0">
                <a:solidFill>
                  <a:srgbClr val="FF00FF"/>
                </a:solidFill>
                <a:latin typeface="Times New Roman" panose="02020603050405020304" pitchFamily="18" charset="0"/>
                <a:cs typeface="Times New Roman" panose="02020603050405020304" pitchFamily="18" charset="0"/>
              </a:rPr>
              <a:t>In </a:t>
            </a:r>
            <a:r>
              <a:rPr lang="en-US" sz="2400" dirty="0">
                <a:solidFill>
                  <a:srgbClr val="FF00FF"/>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animal cells</a:t>
            </a:r>
            <a:r>
              <a:rPr lang="en-US" sz="2400" dirty="0">
                <a:solidFill>
                  <a:srgbClr val="FF00FF"/>
                </a:solidFill>
                <a:latin typeface="Times New Roman" panose="02020603050405020304" pitchFamily="18" charset="0"/>
                <a:cs typeface="Times New Roman" panose="02020603050405020304" pitchFamily="18" charset="0"/>
              </a:rPr>
              <a:t>, two pairs of </a:t>
            </a:r>
            <a:r>
              <a:rPr lang="en-US" sz="2400" dirty="0">
                <a:solidFill>
                  <a:srgbClr val="FF00FF"/>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centrioles</a:t>
            </a:r>
            <a:r>
              <a:rPr lang="en-US" sz="2400" dirty="0">
                <a:solidFill>
                  <a:srgbClr val="FF00FF"/>
                </a:solidFill>
                <a:latin typeface="Times New Roman" panose="02020603050405020304" pitchFamily="18" charset="0"/>
                <a:cs typeface="Times New Roman" panose="02020603050405020304" pitchFamily="18" charset="0"/>
              </a:rPr>
              <a:t> formed from the replication of one pair are located outside of the nucleus.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493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7F16-B1CF-3A9F-161A-9A2D79C92D6D}"/>
              </a:ext>
            </a:extLst>
          </p:cNvPr>
          <p:cNvSpPr>
            <a:spLocks noGrp="1"/>
          </p:cNvSpPr>
          <p:nvPr>
            <p:ph type="title"/>
          </p:nvPr>
        </p:nvSpPr>
        <p:spPr>
          <a:xfrm>
            <a:off x="118872" y="157861"/>
            <a:ext cx="11853672" cy="1325563"/>
          </a:xfrm>
        </p:spPr>
        <p:txBody>
          <a:bodyPr>
            <a:normAutofit fontScale="90000"/>
          </a:bodyPr>
          <a:lstStyle/>
          <a:p>
            <a:r>
              <a:rPr lang="en-US" sz="2400" dirty="0">
                <a:latin typeface="Times New Roman" panose="02020603050405020304" pitchFamily="18" charset="0"/>
                <a:cs typeface="Times New Roman" panose="02020603050405020304" pitchFamily="18" charset="0"/>
              </a:rPr>
              <a:t>At the end of interphase, the cell enters the next phase of meiosis: Prophase I.</a:t>
            </a:r>
            <a:br>
              <a:rPr lang="en-US" sz="2400" dirty="0">
                <a:latin typeface="Times New Roman" panose="02020603050405020304" pitchFamily="18" charset="0"/>
                <a:cs typeface="Times New Roman" panose="02020603050405020304" pitchFamily="18" charset="0"/>
              </a:rPr>
            </a:br>
            <a:r>
              <a:rPr lang="en-US" sz="2400" b="1" dirty="0">
                <a:solidFill>
                  <a:srgbClr val="FF00FF"/>
                </a:solidFill>
                <a:latin typeface="Times New Roman" panose="02020603050405020304" pitchFamily="18" charset="0"/>
                <a:cs typeface="Times New Roman" panose="02020603050405020304" pitchFamily="18" charset="0"/>
              </a:rPr>
              <a:t>Prophase I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In prophase I of meiosis, the following events occur:</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Chromosomes condense and attach to the nuclear envelope.​</a:t>
            </a:r>
          </a:p>
        </p:txBody>
      </p:sp>
      <p:sp>
        <p:nvSpPr>
          <p:cNvPr id="6" name="Content Placeholder 5">
            <a:extLst>
              <a:ext uri="{FF2B5EF4-FFF2-40B4-BE49-F238E27FC236}">
                <a16:creationId xmlns:a16="http://schemas.microsoft.com/office/drawing/2014/main" id="{1F1A2DB4-E6CA-255E-764E-9648F514931C}"/>
              </a:ext>
            </a:extLst>
          </p:cNvPr>
          <p:cNvSpPr>
            <a:spLocks noGrp="1"/>
          </p:cNvSpPr>
          <p:nvPr>
            <p:ph idx="1"/>
          </p:nvPr>
        </p:nvSpPr>
        <p:spPr>
          <a:xfrm>
            <a:off x="118872" y="1389888"/>
            <a:ext cx="11853672" cy="5657087"/>
          </a:xfrm>
        </p:spPr>
        <p:txBody>
          <a:bodyPr>
            <a:normAutofit/>
          </a:bodyPr>
          <a:lstStyle/>
          <a:p>
            <a:pPr marL="0" indent="0">
              <a:buNone/>
            </a:pPr>
            <a:r>
              <a:rPr lang="en-US" sz="2200" dirty="0">
                <a:latin typeface="Times New Roman" panose="02020603050405020304" pitchFamily="18" charset="0"/>
                <a:ea typeface="+mj-ea"/>
                <a:cs typeface="Times New Roman" panose="02020603050405020304" pitchFamily="18" charset="0"/>
              </a:rPr>
              <a:t>Synapsis occurs (a pair of </a:t>
            </a:r>
            <a:r>
              <a:rPr lang="en-US" sz="2200" dirty="0">
                <a:latin typeface="Times New Roman" panose="02020603050405020304" pitchFamily="18" charset="0"/>
                <a:ea typeface="+mj-ea"/>
                <a:cs typeface="Times New Roman" panose="02020603050405020304" pitchFamily="18" charset="0"/>
                <a:hlinkClick r:id="rId2">
                  <a:extLst>
                    <a:ext uri="{A12FA001-AC4F-418D-AE19-62706E023703}">
                      <ahyp:hlinkClr xmlns:ahyp="http://schemas.microsoft.com/office/drawing/2018/hyperlinkcolor" val="tx"/>
                    </a:ext>
                  </a:extLst>
                </a:hlinkClick>
              </a:rPr>
              <a:t>homologous chromosomes</a:t>
            </a:r>
            <a:r>
              <a:rPr lang="en-US" sz="2200" dirty="0">
                <a:latin typeface="Times New Roman" panose="02020603050405020304" pitchFamily="18" charset="0"/>
                <a:ea typeface="+mj-ea"/>
                <a:cs typeface="Times New Roman" panose="02020603050405020304" pitchFamily="18" charset="0"/>
              </a:rPr>
              <a:t> lines up closely together) and a tetrad is formed. Each tetrad is composed of four </a:t>
            </a:r>
            <a:r>
              <a:rPr lang="en-US" sz="2200" dirty="0">
                <a:latin typeface="Times New Roman" panose="02020603050405020304" pitchFamily="18" charset="0"/>
                <a:ea typeface="+mj-ea"/>
                <a:cs typeface="Times New Roman" panose="02020603050405020304" pitchFamily="18" charset="0"/>
                <a:hlinkClick r:id="rId3">
                  <a:extLst>
                    <a:ext uri="{A12FA001-AC4F-418D-AE19-62706E023703}">
                      <ahyp:hlinkClr xmlns:ahyp="http://schemas.microsoft.com/office/drawing/2018/hyperlinkcolor" val="tx"/>
                    </a:ext>
                  </a:extLst>
                </a:hlinkClick>
              </a:rPr>
              <a:t>chromatids</a:t>
            </a:r>
            <a:r>
              <a:rPr lang="en-US" sz="2200" dirty="0">
                <a:latin typeface="Times New Roman" panose="02020603050405020304" pitchFamily="18" charset="0"/>
                <a:ea typeface="+mj-ea"/>
                <a:cs typeface="Times New Roman" panose="02020603050405020304" pitchFamily="18" charset="0"/>
              </a:rPr>
              <a:t>.​</a:t>
            </a:r>
          </a:p>
          <a:p>
            <a:pPr marL="0" indent="0">
              <a:buNone/>
            </a:pPr>
            <a:r>
              <a:rPr lang="en-US" sz="2400" dirty="0">
                <a:solidFill>
                  <a:srgbClr val="0033CC"/>
                </a:solidFill>
                <a:latin typeface="Times New Roman" panose="02020603050405020304" pitchFamily="18" charset="0"/>
                <a:cs typeface="Times New Roman" panose="02020603050405020304" pitchFamily="18" charset="0"/>
              </a:rPr>
              <a:t>Genetic recombination via crossing over may occur</a:t>
            </a:r>
          </a:p>
          <a:p>
            <a:pPr marL="0" indent="0">
              <a:buNone/>
            </a:pPr>
            <a:r>
              <a:rPr lang="en-US" sz="2400" dirty="0">
                <a:solidFill>
                  <a:srgbClr val="0033CC"/>
                </a:solidFill>
                <a:latin typeface="Times New Roman" panose="02020603050405020304" pitchFamily="18" charset="0"/>
                <a:cs typeface="Times New Roman" panose="02020603050405020304" pitchFamily="18" charset="0"/>
              </a:rPr>
              <a:t>Chromosomes thicken and detach from the nuclear envelope.​</a:t>
            </a:r>
          </a:p>
          <a:p>
            <a:pPr marL="0" indent="0">
              <a:buNone/>
            </a:pPr>
            <a:r>
              <a:rPr lang="en-US" sz="2400" dirty="0">
                <a:solidFill>
                  <a:srgbClr val="0033CC"/>
                </a:solidFill>
                <a:latin typeface="Times New Roman" panose="02020603050405020304" pitchFamily="18" charset="0"/>
                <a:cs typeface="Times New Roman" panose="02020603050405020304" pitchFamily="18" charset="0"/>
              </a:rPr>
              <a:t>Similar to mitosis, the centrioles migrate away from one another and both the nuclear envelope and nucleoli break down.​</a:t>
            </a:r>
          </a:p>
          <a:p>
            <a:pPr marL="0" indent="0">
              <a:buNone/>
            </a:pPr>
            <a:r>
              <a:rPr lang="en-US" sz="2400" dirty="0">
                <a:solidFill>
                  <a:srgbClr val="0033CC"/>
                </a:solidFill>
                <a:latin typeface="Times New Roman" panose="02020603050405020304" pitchFamily="18" charset="0"/>
                <a:cs typeface="Times New Roman" panose="02020603050405020304" pitchFamily="18" charset="0"/>
              </a:rPr>
              <a:t>Likewise, the chromosomes begin their migration to the metaphase plate.</a:t>
            </a:r>
          </a:p>
          <a:p>
            <a:pPr marL="0" indent="0">
              <a:buNone/>
            </a:pPr>
            <a:r>
              <a:rPr lang="en-US" sz="2400" dirty="0">
                <a:solidFill>
                  <a:srgbClr val="0033CC"/>
                </a:solidFill>
                <a:latin typeface="Times New Roman" panose="02020603050405020304" pitchFamily="18" charset="0"/>
                <a:cs typeface="Times New Roman" panose="02020603050405020304" pitchFamily="18" charset="0"/>
              </a:rPr>
              <a:t>At the end of prophase I of meiosis, the cell enters into metaphase I.</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Metaphase I:</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In metaphase I of meiosis, the following events occur: </a:t>
            </a:r>
          </a:p>
          <a:p>
            <a:pPr marL="0" indent="0">
              <a:buNone/>
            </a:pPr>
            <a:r>
              <a:rPr lang="en-US" sz="2400" b="1" dirty="0">
                <a:solidFill>
                  <a:srgbClr val="FF00FF"/>
                </a:solidFill>
                <a:latin typeface="Times New Roman" panose="02020603050405020304" pitchFamily="18" charset="0"/>
                <a:cs typeface="Times New Roman" panose="02020603050405020304" pitchFamily="18" charset="0"/>
              </a:rPr>
              <a:t>Tetrads align at the metaphase plate.​</a:t>
            </a:r>
          </a:p>
          <a:p>
            <a:pPr marL="0" indent="0">
              <a:buNone/>
            </a:pPr>
            <a:r>
              <a:rPr lang="en-US" sz="2400" b="1" dirty="0">
                <a:solidFill>
                  <a:srgbClr val="0033CC"/>
                </a:solidFill>
                <a:latin typeface="Times New Roman" panose="02020603050405020304" pitchFamily="18" charset="0"/>
                <a:cs typeface="Times New Roman" panose="02020603050405020304" pitchFamily="18" charset="0"/>
              </a:rPr>
              <a:t>Note that the centromeres of homologous chromosomes are oriented toward the opposite cell poles. At the end of metaphase I of meiosis, the cell enters into anaphase I.</a:t>
            </a:r>
          </a:p>
          <a:p>
            <a:pPr marL="0" indent="0">
              <a:buNone/>
            </a:pPr>
            <a:endParaRPr lang="en-US" sz="2400" b="1" dirty="0">
              <a:solidFill>
                <a:srgbClr val="0033CC"/>
              </a:solidFill>
              <a:latin typeface="Times New Roman" panose="02020603050405020304" pitchFamily="18" charset="0"/>
              <a:cs typeface="Times New Roman" panose="02020603050405020304" pitchFamily="18" charset="0"/>
            </a:endParaRPr>
          </a:p>
          <a:p>
            <a:pPr marL="0" indent="0">
              <a:buNone/>
            </a:pPr>
            <a:endParaRPr lang="en-US" sz="2400" b="1" dirty="0">
              <a:solidFill>
                <a:srgbClr val="0033CC"/>
              </a:solidFill>
              <a:latin typeface="Times New Roman" panose="02020603050405020304" pitchFamily="18" charset="0"/>
              <a:cs typeface="Times New Roman" panose="02020603050405020304" pitchFamily="18" charset="0"/>
            </a:endParaRPr>
          </a:p>
          <a:p>
            <a:pPr marL="0" indent="0">
              <a:buNone/>
            </a:pPr>
            <a:endParaRPr lang="en-US" sz="2400" b="1" dirty="0">
              <a:solidFill>
                <a:srgbClr val="0033CC"/>
              </a:solidFill>
              <a:latin typeface="Times New Roman" panose="02020603050405020304" pitchFamily="18" charset="0"/>
              <a:cs typeface="Times New Roman" panose="02020603050405020304" pitchFamily="18" charset="0"/>
            </a:endParaRPr>
          </a:p>
          <a:p>
            <a:pPr marL="0" indent="0">
              <a:buNone/>
            </a:pPr>
            <a:endParaRPr lang="en-US" sz="2400" b="1" dirty="0">
              <a:solidFill>
                <a:srgbClr val="FF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8346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2258</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Georgia</vt:lpstr>
      <vt:lpstr>Tahoma</vt:lpstr>
      <vt:lpstr>Times New Roman</vt:lpstr>
      <vt:lpstr>Office Theme</vt:lpstr>
      <vt:lpstr>Kidney Dialysis Techniques Department           Prof. Dr. Younis A. Alkhafaji Biology Lecture 4 Cell cycle</vt:lpstr>
      <vt:lpstr> Cell division in eukaryotic cell : Cell division is a very important process in all living organisms. The division cycle of most cells consists of four coordinated processes:  cell growth, DNA replication, distribution of the duplicated chromosomes to daughter cells, and cell division.  </vt:lpstr>
      <vt:lpstr>Types of Cell Division There are two distinct types of cell division out of which the first one is vegetative division, wherein each daughter cell duplicates the parent cell called mitosis. The second one is meiosis, which divides into four haploid daughter cells. </vt:lpstr>
      <vt:lpstr>The interphase further comprises three phases: G0 Phase (Resting Phase): The cell neither divides nor prepares itself for the division. G1 Phase (Gap 1): The cell is metabolically active and grows continuously during this phase. S phase (Synthesis): The DNA replication or synthesis occurs during this stage. G2 phase (Gap 2): Protein synthesis happens in this phase. Quiescent Stage (G0): مرحلة الهدوء The cells that do not undergo further division exits the G1 phase and enters an inactive stage. This stage is known as the quiescent stage (G0) of the cell cycle.</vt:lpstr>
      <vt:lpstr>PowerPoint Presentation</vt:lpstr>
      <vt:lpstr>PowerPoint Presentation</vt:lpstr>
      <vt:lpstr>What is Meiosis? Meiosis is the process in eukaryotic, sexually-reproducing animals that reduces the number of chromosomes in a cell before reproduction. Many organisms package these cells into gametes, such as egg and sperm. The gametes can then meet, during reproduction, and fuse to create a new zygote. Because the number of alleles was reduced during meiosis, the combination of two gametes will yield a zygote with the same number of alleles as the parents. In diploid organisms, this is two copies of each gene.</vt:lpstr>
      <vt:lpstr>PowerPoint Presentation</vt:lpstr>
      <vt:lpstr>At the end of interphase, the cell enters the next phase of meiosis: Prophase I. Prophase I :  In prophase I of meiosis, the following events occur: Chromosomes condense and attach to the nuclear envelope.​</vt:lpstr>
      <vt:lpstr>Anaphase I: In anaphase I of meiosis, the following events occur: Chromosomes move to the opposite cell poles. Similar to mitosis, microtubules such as the kinetochore fibers interact to pull the chromosomes to the cell poles. Unlike in mitosis, sister chromatids remain together after the homologous chromosomes move to opposite poles. At the end of anaphase I of meiosis, the cell enters into telophase I. </vt:lpstr>
      <vt:lpstr>Prophase II: In prophase II of meiosis, the following events occur: The nuclear membrane and nuclei break up while the spindle network appears.​ Chromosomes do not replicate any further in this phase of meiosis.​</vt:lpstr>
      <vt:lpstr>In preparation for the next stage of meiosis, the two cell poles also move further apart during the course of anaphase II. At the end of anaphase II, each pole contains a complete compilation of chromosomes. Following anaphase II of meiosis, the cell enters into telophase II.</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younis</dc:creator>
  <cp:lastModifiedBy>younis</cp:lastModifiedBy>
  <cp:revision>10</cp:revision>
  <dcterms:created xsi:type="dcterms:W3CDTF">2025-01-03T13:34:59Z</dcterms:created>
  <dcterms:modified xsi:type="dcterms:W3CDTF">2025-02-04T20:41:58Z</dcterms:modified>
</cp:coreProperties>
</file>