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4F2270"/>
    <a:srgbClr val="004376"/>
    <a:srgbClr val="007434"/>
    <a:srgbClr val="0050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015" autoAdjust="0"/>
    <p:restoredTop sz="94660"/>
  </p:normalViewPr>
  <p:slideViewPr>
    <p:cSldViewPr>
      <p:cViewPr varScale="1">
        <p:scale>
          <a:sx n="66" d="100"/>
          <a:sy n="66" d="100"/>
        </p:scale>
        <p:origin x="-144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63E8C3-F601-4B78-932C-34E61F02DC43}" type="datetimeFigureOut">
              <a:rPr lang="en-US" smtClean="0"/>
              <a:t>4/28/2025</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4D6347-856F-44D1-AA6F-501E7E783A61}" type="slidenum">
              <a:rPr lang="en-US" smtClean="0"/>
              <a:t>‹#›</a:t>
            </a:fld>
            <a:endParaRPr lang="en-US"/>
          </a:p>
        </p:txBody>
      </p:sp>
    </p:spTree>
    <p:extLst>
      <p:ext uri="{BB962C8B-B14F-4D97-AF65-F5344CB8AC3E}">
        <p14:creationId xmlns:p14="http://schemas.microsoft.com/office/powerpoint/2010/main" val="3547765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EB4D6347-856F-44D1-AA6F-501E7E783A61}" type="slidenum">
              <a:rPr lang="en-US" smtClean="0"/>
              <a:t>6</a:t>
            </a:fld>
            <a:endParaRPr lang="en-US"/>
          </a:p>
        </p:txBody>
      </p:sp>
    </p:spTree>
    <p:extLst>
      <p:ext uri="{BB962C8B-B14F-4D97-AF65-F5344CB8AC3E}">
        <p14:creationId xmlns:p14="http://schemas.microsoft.com/office/powerpoint/2010/main" val="1325878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01/11/1446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01/11/1446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01/11/1446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01/11/1446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01/11/1446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01/11/1446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t>01/11/1446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t>01/11/1446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01/11/1446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01/11/1446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01/11/1446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01/11/1446</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Bacteria" TargetMode="External"/><Relationship Id="rId7" Type="http://schemas.openxmlformats.org/officeDocument/2006/relationships/hyperlink" Target="https://en.wikipedia.org/wiki/10%5e12" TargetMode="External"/><Relationship Id="rId2" Type="http://schemas.openxmlformats.org/officeDocument/2006/relationships/hyperlink" Target="https://en.wikipedia.org/wiki/Unicellular" TargetMode="External"/><Relationship Id="rId1" Type="http://schemas.openxmlformats.org/officeDocument/2006/relationships/slideLayout" Target="../slideLayouts/slideLayout2.xml"/><Relationship Id="rId6" Type="http://schemas.openxmlformats.org/officeDocument/2006/relationships/hyperlink" Target="https://en.wikipedia.org/wiki/Animal" TargetMode="External"/><Relationship Id="rId5" Type="http://schemas.openxmlformats.org/officeDocument/2006/relationships/hyperlink" Target="https://en.wikipedia.org/wiki/Plant" TargetMode="External"/><Relationship Id="rId4" Type="http://schemas.openxmlformats.org/officeDocument/2006/relationships/hyperlink" Target="https://en.wikipedia.org/wiki/Multicellular"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en.wikipedia.org/wiki/Cell_theor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79512" y="37196"/>
            <a:ext cx="8856984" cy="2959756"/>
          </a:xfrm>
        </p:spPr>
        <p:txBody>
          <a:bodyPr>
            <a:normAutofit fontScale="90000"/>
          </a:bodyPr>
          <a:lstStyle/>
          <a:p>
            <a:pPr algn="l" rtl="0"/>
            <a:r>
              <a:rPr lang="en-US" sz="2800" b="1" dirty="0">
                <a:latin typeface="Times New Roman" pitchFamily="18" charset="0"/>
                <a:cs typeface="Times New Roman" pitchFamily="18" charset="0"/>
              </a:rPr>
              <a:t>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t>
            </a:r>
            <a:r>
              <a:rPr lang="en-US" sz="2800" b="1" dirty="0">
                <a:solidFill>
                  <a:srgbClr val="FF0000"/>
                </a:solidFill>
              </a:rPr>
              <a:t/>
            </a:r>
            <a:br>
              <a:rPr lang="en-US" sz="2800" b="1" dirty="0">
                <a:solidFill>
                  <a:srgbClr val="FF0000"/>
                </a:solidFill>
              </a:rPr>
            </a:br>
            <a:r>
              <a:rPr lang="en-US" sz="2800" b="1" dirty="0">
                <a:solidFill>
                  <a:srgbClr val="FF0000"/>
                </a:solidFill>
              </a:rPr>
              <a:t>                               </a:t>
            </a:r>
            <a:r>
              <a:rPr lang="en-US" sz="2800" b="1" dirty="0">
                <a:solidFill>
                  <a:srgbClr val="FF0000"/>
                </a:solidFill>
                <a:latin typeface="Times New Roman" pitchFamily="18" charset="0"/>
                <a:cs typeface="Times New Roman" pitchFamily="18" charset="0"/>
              </a:rPr>
              <a:t>Prof . Dr. </a:t>
            </a:r>
            <a:r>
              <a:rPr lang="en-US" sz="2800" b="1" dirty="0" err="1">
                <a:solidFill>
                  <a:srgbClr val="FF0000"/>
                </a:solidFill>
                <a:latin typeface="Times New Roman" pitchFamily="18" charset="0"/>
                <a:cs typeface="Times New Roman" pitchFamily="18" charset="0"/>
              </a:rPr>
              <a:t>Younis</a:t>
            </a:r>
            <a:r>
              <a:rPr lang="en-US" sz="2800" b="1" dirty="0">
                <a:solidFill>
                  <a:srgbClr val="FF0000"/>
                </a:solidFill>
                <a:latin typeface="Times New Roman" pitchFamily="18" charset="0"/>
                <a:cs typeface="Times New Roman" pitchFamily="18" charset="0"/>
              </a:rPr>
              <a:t> A. </a:t>
            </a:r>
            <a:r>
              <a:rPr lang="en-US" sz="2800" b="1" dirty="0" err="1">
                <a:solidFill>
                  <a:srgbClr val="FF0000"/>
                </a:solidFill>
                <a:latin typeface="Times New Roman" pitchFamily="18" charset="0"/>
                <a:cs typeface="Times New Roman" pitchFamily="18" charset="0"/>
              </a:rPr>
              <a:t>Alkhafaji</a:t>
            </a:r>
            <a:r>
              <a:rPr lang="en-US" sz="2800" b="1" dirty="0">
                <a:solidFill>
                  <a:srgbClr val="FF0000"/>
                </a:solidFill>
                <a:latin typeface="Times New Roman" pitchFamily="18" charset="0"/>
                <a:cs typeface="Times New Roman" pitchFamily="18" charset="0"/>
              </a:rPr>
              <a:t>  </a:t>
            </a:r>
            <a:r>
              <a:rPr lang="en-US" sz="2800" b="1" dirty="0">
                <a:solidFill>
                  <a:srgbClr val="FF0000"/>
                </a:solidFill>
              </a:rPr>
              <a:t>                    </a:t>
            </a:r>
            <a:r>
              <a:rPr lang="ar-IQ" sz="2800" b="1" dirty="0">
                <a:solidFill>
                  <a:srgbClr val="FF0000"/>
                </a:solidFill>
              </a:rPr>
              <a:t/>
            </a:r>
            <a:br>
              <a:rPr lang="ar-IQ" sz="2800" b="1" dirty="0">
                <a:solidFill>
                  <a:srgbClr val="FF0000"/>
                </a:solidFill>
              </a:rPr>
            </a:br>
            <a:r>
              <a:rPr lang="en-US" sz="2800" b="1" dirty="0">
                <a:solidFill>
                  <a:srgbClr val="FF0000"/>
                </a:solidFill>
              </a:rPr>
              <a:t>                                   </a:t>
            </a:r>
            <a:r>
              <a:rPr lang="en-US" sz="2800" b="1" dirty="0">
                <a:solidFill>
                  <a:srgbClr val="FF0000"/>
                </a:solidFill>
                <a:latin typeface="Times New Roman" pitchFamily="18" charset="0"/>
                <a:cs typeface="Times New Roman" pitchFamily="18" charset="0"/>
              </a:rPr>
              <a:t>Lecture – 1 - </a:t>
            </a:r>
            <a:r>
              <a:rPr lang="en-US" sz="2800" b="1" dirty="0" smtClean="0">
                <a:solidFill>
                  <a:srgbClr val="FF0000"/>
                </a:solidFill>
                <a:latin typeface="Times New Roman" pitchFamily="18" charset="0"/>
                <a:cs typeface="Times New Roman" pitchFamily="18" charset="0"/>
              </a:rPr>
              <a:t> Biology      </a:t>
            </a:r>
            <a:r>
              <a:rPr lang="en-US" sz="2800" b="1" dirty="0">
                <a:solidFill>
                  <a:srgbClr val="FF0000"/>
                </a:solidFill>
              </a:rPr>
              <a:t/>
            </a:r>
            <a:br>
              <a:rPr lang="en-US" sz="2800" b="1" dirty="0">
                <a:solidFill>
                  <a:srgbClr val="FF0000"/>
                </a:solidFill>
              </a:rPr>
            </a:br>
            <a:r>
              <a:rPr lang="en-US" sz="2800" b="1" dirty="0">
                <a:solidFill>
                  <a:srgbClr val="FF0000"/>
                </a:solidFill>
                <a:latin typeface="Times New Roman" pitchFamily="18" charset="0"/>
                <a:cs typeface="Times New Roman" pitchFamily="18" charset="0"/>
              </a:rPr>
              <a:t>Biology </a:t>
            </a:r>
            <a:r>
              <a:rPr lang="en-US" sz="2400" b="1" dirty="0">
                <a:latin typeface="Times New Roman" pitchFamily="18" charset="0"/>
                <a:cs typeface="Times New Roman" pitchFamily="18" charset="0"/>
              </a:rPr>
              <a:t>is a science that deals with the study of life and living organisms, including their structure, function, growth, evolution, origin, distribution and taxonomy.</a:t>
            </a:r>
            <a:r>
              <a:rPr lang="en-US" sz="2400" b="1" dirty="0"/>
              <a:t/>
            </a:r>
            <a:br>
              <a:rPr lang="en-US" sz="2400" b="1" dirty="0"/>
            </a:br>
            <a:r>
              <a:rPr lang="en-US" sz="2400" b="1" dirty="0">
                <a:latin typeface="Times New Roman" pitchFamily="18" charset="0"/>
                <a:cs typeface="Times New Roman" pitchFamily="18" charset="0"/>
              </a:rPr>
              <a:t> </a:t>
            </a:r>
            <a:r>
              <a:rPr lang="en-US" sz="2400" b="1" dirty="0">
                <a:solidFill>
                  <a:srgbClr val="0070C0"/>
                </a:solidFill>
                <a:latin typeface="Times New Roman" pitchFamily="18" charset="0"/>
                <a:cs typeface="Times New Roman" pitchFamily="18" charset="0"/>
              </a:rPr>
              <a:t>The word biology</a:t>
            </a:r>
            <a:r>
              <a:rPr lang="en-US" sz="2400" b="1" dirty="0">
                <a:latin typeface="Times New Roman" pitchFamily="18" charset="0"/>
                <a:cs typeface="Times New Roman" pitchFamily="18" charset="0"/>
              </a:rPr>
              <a:t> means, "</a:t>
            </a:r>
            <a:r>
              <a:rPr lang="en-US" sz="2400" b="1" dirty="0">
                <a:solidFill>
                  <a:srgbClr val="FF0000"/>
                </a:solidFill>
                <a:latin typeface="Times New Roman" pitchFamily="18" charset="0"/>
                <a:cs typeface="Times New Roman" pitchFamily="18" charset="0"/>
              </a:rPr>
              <a:t>The science of life</a:t>
            </a:r>
            <a:r>
              <a:rPr lang="en-US" sz="2400" b="1" dirty="0">
                <a:latin typeface="Times New Roman" pitchFamily="18" charset="0"/>
                <a:cs typeface="Times New Roman" pitchFamily="18" charset="0"/>
              </a:rPr>
              <a:t>", from the Greek </a:t>
            </a:r>
            <a:r>
              <a:rPr lang="en-US" sz="2400" b="1" dirty="0">
                <a:solidFill>
                  <a:srgbClr val="FF0000"/>
                </a:solidFill>
                <a:latin typeface="Times New Roman" pitchFamily="18" charset="0"/>
                <a:cs typeface="Times New Roman" pitchFamily="18" charset="0"/>
              </a:rPr>
              <a:t>Bios</a:t>
            </a:r>
            <a:r>
              <a:rPr lang="en-US" sz="2400" b="1" dirty="0">
                <a:latin typeface="Times New Roman" pitchFamily="18" charset="0"/>
                <a:cs typeface="Times New Roman" pitchFamily="18" charset="0"/>
              </a:rPr>
              <a:t> means </a:t>
            </a:r>
            <a:r>
              <a:rPr lang="en-US" sz="2400" b="1" dirty="0">
                <a:solidFill>
                  <a:srgbClr val="FF0000"/>
                </a:solidFill>
                <a:latin typeface="Times New Roman" pitchFamily="18" charset="0"/>
                <a:cs typeface="Times New Roman" pitchFamily="18" charset="0"/>
              </a:rPr>
              <a:t>life</a:t>
            </a:r>
            <a:r>
              <a:rPr lang="en-US" sz="2400" b="1" dirty="0">
                <a:latin typeface="Times New Roman" pitchFamily="18" charset="0"/>
                <a:cs typeface="Times New Roman" pitchFamily="18" charset="0"/>
              </a:rPr>
              <a:t> and </a:t>
            </a:r>
            <a:r>
              <a:rPr lang="en-US" sz="2400" b="1" dirty="0">
                <a:solidFill>
                  <a:srgbClr val="00B050"/>
                </a:solidFill>
                <a:latin typeface="Times New Roman" pitchFamily="18" charset="0"/>
                <a:cs typeface="Times New Roman" pitchFamily="18" charset="0"/>
              </a:rPr>
              <a:t>logos </a:t>
            </a:r>
            <a:r>
              <a:rPr lang="en-US" sz="2400" b="1" dirty="0">
                <a:latin typeface="Times New Roman" pitchFamily="18" charset="0"/>
                <a:cs typeface="Times New Roman" pitchFamily="18" charset="0"/>
              </a:rPr>
              <a:t>means </a:t>
            </a:r>
            <a:r>
              <a:rPr lang="en-US" sz="2400" b="1" dirty="0">
                <a:solidFill>
                  <a:srgbClr val="00B050"/>
                </a:solidFill>
                <a:latin typeface="Times New Roman" pitchFamily="18" charset="0"/>
                <a:cs typeface="Times New Roman" pitchFamily="18" charset="0"/>
              </a:rPr>
              <a:t>science</a:t>
            </a:r>
            <a:r>
              <a:rPr lang="en-US" sz="2400" b="1" dirty="0">
                <a:latin typeface="Times New Roman" pitchFamily="18" charset="0"/>
                <a:cs typeface="Times New Roman" pitchFamily="18" charset="0"/>
              </a:rPr>
              <a:t>. Therefore, Biology is the science of Living Things. That is why Biology is sometimes, known as Life Science.</a:t>
            </a:r>
            <a:endParaRPr lang="en-US" sz="2800" b="1" dirty="0">
              <a:solidFill>
                <a:srgbClr val="7030A0"/>
              </a:solidFill>
              <a:latin typeface="Times New Roman" pitchFamily="18" charset="0"/>
              <a:cs typeface="Times New Roman" pitchFamily="18" charset="0"/>
            </a:endParaRPr>
          </a:p>
        </p:txBody>
      </p:sp>
      <p:sp>
        <p:nvSpPr>
          <p:cNvPr id="3" name="عنوان فرعي 2"/>
          <p:cNvSpPr>
            <a:spLocks noGrp="1"/>
          </p:cNvSpPr>
          <p:nvPr>
            <p:ph type="subTitle" idx="1"/>
          </p:nvPr>
        </p:nvSpPr>
        <p:spPr>
          <a:xfrm>
            <a:off x="143508" y="3284984"/>
            <a:ext cx="8856984" cy="3573016"/>
          </a:xfrm>
        </p:spPr>
        <p:txBody>
          <a:bodyPr>
            <a:normAutofit fontScale="92500"/>
          </a:bodyPr>
          <a:lstStyle/>
          <a:p>
            <a:pPr algn="l" rtl="0"/>
            <a:r>
              <a:rPr lang="en-US" sz="2800" b="1" dirty="0">
                <a:solidFill>
                  <a:srgbClr val="0070C0"/>
                </a:solidFill>
                <a:latin typeface="Times New Roman" pitchFamily="18" charset="0"/>
                <a:cs typeface="Times New Roman" pitchFamily="18" charset="0"/>
              </a:rPr>
              <a:t>The cell</a:t>
            </a:r>
            <a:r>
              <a:rPr lang="en-US" sz="2800" b="1" dirty="0">
                <a:solidFill>
                  <a:schemeClr val="tx1"/>
                </a:solidFill>
                <a:latin typeface="Times New Roman" pitchFamily="18" charset="0"/>
                <a:cs typeface="Times New Roman" pitchFamily="18" charset="0"/>
              </a:rPr>
              <a:t> </a:t>
            </a:r>
            <a:r>
              <a:rPr lang="en-US" sz="2800" b="1" dirty="0">
                <a:solidFill>
                  <a:srgbClr val="CC0099"/>
                </a:solidFill>
                <a:latin typeface="Times New Roman" pitchFamily="18" charset="0"/>
                <a:cs typeface="Times New Roman" pitchFamily="18" charset="0"/>
              </a:rPr>
              <a:t>is the basic structural, functional, and biological unit of all known living organisms.</a:t>
            </a:r>
          </a:p>
          <a:p>
            <a:pPr algn="l" rtl="0"/>
            <a:r>
              <a:rPr lang="en-US" sz="2800" b="1" dirty="0">
                <a:solidFill>
                  <a:schemeClr val="tx1"/>
                </a:solidFill>
                <a:latin typeface="Times New Roman" pitchFamily="18" charset="0"/>
                <a:cs typeface="Times New Roman" pitchFamily="18" charset="0"/>
              </a:rPr>
              <a:t>A cell is the smallest unit of life that can replicate independently, and cells are often called the "building blocks of life". The study of cells is called </a:t>
            </a:r>
            <a:r>
              <a:rPr lang="en-US" sz="2800" b="1" dirty="0">
                <a:solidFill>
                  <a:srgbClr val="7030A0"/>
                </a:solidFill>
                <a:latin typeface="Times New Roman" pitchFamily="18" charset="0"/>
                <a:cs typeface="Times New Roman" pitchFamily="18" charset="0"/>
              </a:rPr>
              <a:t>cell biology</a:t>
            </a:r>
            <a:r>
              <a:rPr lang="en-US" sz="2800" b="1" dirty="0">
                <a:solidFill>
                  <a:schemeClr val="tx1"/>
                </a:solidFill>
                <a:latin typeface="Times New Roman" pitchFamily="18" charset="0"/>
                <a:cs typeface="Times New Roman" pitchFamily="18" charset="0"/>
              </a:rPr>
              <a:t> or </a:t>
            </a:r>
            <a:r>
              <a:rPr lang="en-US" sz="2800" b="1" dirty="0">
                <a:solidFill>
                  <a:srgbClr val="7030A0"/>
                </a:solidFill>
                <a:latin typeface="Times New Roman" pitchFamily="18" charset="0"/>
                <a:cs typeface="Times New Roman" pitchFamily="18" charset="0"/>
              </a:rPr>
              <a:t>cytology</a:t>
            </a:r>
            <a:r>
              <a:rPr lang="en-US" sz="2800" b="1" u="sng" dirty="0">
                <a:solidFill>
                  <a:srgbClr val="7030A0"/>
                </a:solidFill>
              </a:rPr>
              <a:t>.</a:t>
            </a:r>
            <a:endParaRPr lang="en-US" sz="2800" dirty="0">
              <a:solidFill>
                <a:srgbClr val="7030A0"/>
              </a:solidFill>
            </a:endParaRPr>
          </a:p>
          <a:p>
            <a:pPr algn="l" rtl="0"/>
            <a:r>
              <a:rPr lang="en-US" sz="2600" b="1" dirty="0">
                <a:solidFill>
                  <a:srgbClr val="004376"/>
                </a:solidFill>
                <a:latin typeface="Times New Roman" pitchFamily="18" charset="0"/>
                <a:ea typeface="+mj-ea"/>
                <a:cs typeface="Times New Roman" pitchFamily="18" charset="0"/>
              </a:rPr>
              <a:t>Cell biology or Cytology </a:t>
            </a:r>
            <a:r>
              <a:rPr lang="en-US" sz="2800" b="1" dirty="0">
                <a:solidFill>
                  <a:schemeClr val="tx1"/>
                </a:solidFill>
                <a:latin typeface="Times New Roman" pitchFamily="18" charset="0"/>
                <a:cs typeface="Times New Roman" pitchFamily="18" charset="0"/>
              </a:rPr>
              <a:t>is a branch of biology that studies the different structures and functions of the cell and focuses mainly on the idea of the cell as the basic unit of life. </a:t>
            </a:r>
          </a:p>
        </p:txBody>
      </p:sp>
      <p:pic>
        <p:nvPicPr>
          <p:cNvPr id="1027" name="Picture 3" descr="C:\Users\younis\Desktop\شعار الجامعة.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229" t="10526" r="28372" b="34670"/>
          <a:stretch/>
        </p:blipFill>
        <p:spPr bwMode="auto">
          <a:xfrm>
            <a:off x="7524327" y="55900"/>
            <a:ext cx="1440161" cy="13568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93626713-9437-086B-A59B-6275C920AF62}"/>
              </a:ext>
            </a:extLst>
          </p:cNvPr>
          <p:cNvPicPr>
            <a:picLocks noChangeAspect="1"/>
          </p:cNvPicPr>
          <p:nvPr/>
        </p:nvPicPr>
        <p:blipFill>
          <a:blip r:embed="rId3"/>
          <a:stretch>
            <a:fillRect/>
          </a:stretch>
        </p:blipFill>
        <p:spPr>
          <a:xfrm>
            <a:off x="179512" y="16881"/>
            <a:ext cx="1440162" cy="1251879"/>
          </a:xfrm>
          <a:prstGeom prst="rect">
            <a:avLst/>
          </a:prstGeom>
        </p:spPr>
      </p:pic>
    </p:spTree>
    <p:extLst>
      <p:ext uri="{BB962C8B-B14F-4D97-AF65-F5344CB8AC3E}">
        <p14:creationId xmlns:p14="http://schemas.microsoft.com/office/powerpoint/2010/main" val="4234513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16632"/>
            <a:ext cx="8856984" cy="6480720"/>
          </a:xfrm>
        </p:spPr>
        <p:txBody>
          <a:bodyPr>
            <a:normAutofit/>
          </a:bodyPr>
          <a:lstStyle/>
          <a:p>
            <a:pPr marL="0" indent="0" algn="l" rtl="0">
              <a:buNone/>
            </a:pPr>
            <a:endParaRPr lang="en-US" sz="2400" dirty="0"/>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0188" t="26916" r="31864" b="14819"/>
          <a:stretch/>
        </p:blipFill>
        <p:spPr bwMode="auto">
          <a:xfrm>
            <a:off x="251520" y="246550"/>
            <a:ext cx="8424936" cy="6278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5094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274638"/>
            <a:ext cx="8784976" cy="2074242"/>
          </a:xfrm>
        </p:spPr>
        <p:txBody>
          <a:bodyPr>
            <a:normAutofit fontScale="90000"/>
          </a:bodyPr>
          <a:lstStyle/>
          <a:p>
            <a:pPr algn="l" rtl="0"/>
            <a:r>
              <a:rPr lang="en-US" sz="2700" b="1" dirty="0">
                <a:solidFill>
                  <a:schemeClr val="accent2">
                    <a:lumMod val="75000"/>
                  </a:schemeClr>
                </a:solidFill>
                <a:latin typeface="Times New Roman" pitchFamily="18" charset="0"/>
                <a:cs typeface="Times New Roman" pitchFamily="18" charset="0"/>
              </a:rPr>
              <a:t>Cell biology explains </a:t>
            </a:r>
            <a:r>
              <a:rPr lang="en-US" sz="2700" b="1" dirty="0">
                <a:latin typeface="Times New Roman" pitchFamily="18" charset="0"/>
                <a:cs typeface="Times New Roman" pitchFamily="18" charset="0"/>
              </a:rPr>
              <a:t>the structure, organization of the organelles they contain, their physiological properties, metabolic processes, Signaling pathways, life cycle, and interactions with their environment.</a:t>
            </a:r>
            <a:br>
              <a:rPr lang="en-US" sz="2700" b="1" dirty="0">
                <a:latin typeface="Times New Roman" pitchFamily="18" charset="0"/>
                <a:cs typeface="Times New Roman" pitchFamily="18" charset="0"/>
              </a:rPr>
            </a:br>
            <a:r>
              <a:rPr lang="en-US" sz="2700" b="1" dirty="0">
                <a:solidFill>
                  <a:srgbClr val="FF0000"/>
                </a:solidFill>
                <a:latin typeface="Times New Roman" pitchFamily="18" charset="0"/>
                <a:cs typeface="Times New Roman" pitchFamily="18" charset="0"/>
              </a:rPr>
              <a:t>Organisms can be classified as </a:t>
            </a:r>
            <a:r>
              <a:rPr lang="en-US" sz="2400" dirty="0">
                <a:solidFill>
                  <a:srgbClr val="FF0000"/>
                </a:solidFill>
              </a:rPr>
              <a:t/>
            </a:r>
            <a:br>
              <a:rPr lang="en-US" sz="2400" dirty="0">
                <a:solidFill>
                  <a:srgbClr val="FF0000"/>
                </a:solidFill>
              </a:rPr>
            </a:br>
            <a:endParaRPr lang="en-US" sz="2400" dirty="0">
              <a:solidFill>
                <a:srgbClr val="FF0000"/>
              </a:solidFill>
            </a:endParaRPr>
          </a:p>
        </p:txBody>
      </p:sp>
      <p:sp>
        <p:nvSpPr>
          <p:cNvPr id="3" name="عنصر نائب للمحتوى 2"/>
          <p:cNvSpPr>
            <a:spLocks noGrp="1"/>
          </p:cNvSpPr>
          <p:nvPr>
            <p:ph idx="1"/>
          </p:nvPr>
        </p:nvSpPr>
        <p:spPr>
          <a:xfrm>
            <a:off x="179512" y="2060848"/>
            <a:ext cx="8784976" cy="4608512"/>
          </a:xfrm>
        </p:spPr>
        <p:txBody>
          <a:bodyPr>
            <a:normAutofit/>
          </a:bodyPr>
          <a:lstStyle/>
          <a:p>
            <a:pPr lvl="0" algn="l" rtl="0">
              <a:lnSpc>
                <a:spcPct val="150000"/>
              </a:lnSpc>
              <a:spcBef>
                <a:spcPts val="0"/>
              </a:spcBef>
              <a:spcAft>
                <a:spcPts val="800"/>
              </a:spcAft>
              <a:buFont typeface="Wingdings"/>
              <a:buChar char=""/>
            </a:pPr>
            <a:r>
              <a:rPr lang="en-US" sz="2400" b="1" u="sng" dirty="0">
                <a:solidFill>
                  <a:srgbClr val="0000FF"/>
                </a:solidFill>
                <a:latin typeface="Times New Roman"/>
                <a:cs typeface="Times New Roman"/>
                <a:hlinkClick r:id="rId2" tooltip="Unicellular"/>
              </a:rPr>
              <a:t>unicellular</a:t>
            </a:r>
            <a:r>
              <a:rPr lang="en-US" sz="2400" dirty="0">
                <a:latin typeface="Times New Roman"/>
                <a:cs typeface="Times New Roman"/>
              </a:rPr>
              <a:t> </a:t>
            </a:r>
            <a:r>
              <a:rPr lang="en-US" sz="2400" b="1" dirty="0">
                <a:latin typeface="Times New Roman"/>
                <a:cs typeface="Times New Roman"/>
              </a:rPr>
              <a:t>(consisting of a single cell; including </a:t>
            </a:r>
            <a:r>
              <a:rPr lang="en-US" sz="2400" b="1" u="sng" dirty="0">
                <a:solidFill>
                  <a:srgbClr val="0000FF"/>
                </a:solidFill>
                <a:latin typeface="Times New Roman"/>
                <a:cs typeface="Times New Roman"/>
                <a:hlinkClick r:id="rId3" tooltip="Bacteria"/>
              </a:rPr>
              <a:t>bacteria</a:t>
            </a:r>
            <a:r>
              <a:rPr lang="en-US" sz="2400" b="1" dirty="0">
                <a:latin typeface="Times New Roman"/>
                <a:cs typeface="Times New Roman"/>
              </a:rPr>
              <a:t>) </a:t>
            </a:r>
            <a:endParaRPr lang="en-US" sz="2400" b="1" dirty="0"/>
          </a:p>
          <a:p>
            <a:pPr marL="1184910" marR="0" algn="l">
              <a:lnSpc>
                <a:spcPct val="150000"/>
              </a:lnSpc>
              <a:spcBef>
                <a:spcPts val="0"/>
              </a:spcBef>
              <a:spcAft>
                <a:spcPts val="0"/>
              </a:spcAft>
            </a:pPr>
            <a:r>
              <a:rPr lang="en-US" sz="2400" b="1" dirty="0">
                <a:solidFill>
                  <a:srgbClr val="FF0000"/>
                </a:solidFill>
                <a:latin typeface="Times New Roman"/>
                <a:ea typeface="Times New Roman"/>
                <a:cs typeface="Times New Roman"/>
              </a:rPr>
              <a:t>and</a:t>
            </a:r>
            <a:r>
              <a:rPr lang="en-US" sz="2400" dirty="0">
                <a:solidFill>
                  <a:srgbClr val="FF0000"/>
                </a:solidFill>
                <a:latin typeface="Times New Roman"/>
                <a:ea typeface="Times New Roman"/>
                <a:cs typeface="Times New Roman"/>
              </a:rPr>
              <a:t>  </a:t>
            </a:r>
            <a:r>
              <a:rPr lang="en-US" sz="2400" b="1" dirty="0" err="1">
                <a:solidFill>
                  <a:srgbClr val="FF0000"/>
                </a:solidFill>
                <a:latin typeface="Times New Roman"/>
                <a:ea typeface="Times New Roman"/>
                <a:cs typeface="Times New Roman"/>
              </a:rPr>
              <a:t>Archaea</a:t>
            </a:r>
            <a:r>
              <a:rPr lang="en-US" sz="2400" b="1" dirty="0">
                <a:solidFill>
                  <a:srgbClr val="FF0000"/>
                </a:solidFill>
                <a:latin typeface="Times New Roman"/>
                <a:ea typeface="Times New Roman"/>
                <a:cs typeface="Times New Roman"/>
              </a:rPr>
              <a:t> </a:t>
            </a:r>
            <a:endParaRPr lang="en-US" sz="1800" b="1" dirty="0">
              <a:solidFill>
                <a:srgbClr val="FF0000"/>
              </a:solidFill>
              <a:latin typeface="Times New Roman"/>
              <a:ea typeface="Times New Roman"/>
            </a:endParaRPr>
          </a:p>
          <a:p>
            <a:pPr lvl="0" algn="l" rtl="0">
              <a:lnSpc>
                <a:spcPct val="150000"/>
              </a:lnSpc>
              <a:spcBef>
                <a:spcPts val="0"/>
              </a:spcBef>
              <a:spcAft>
                <a:spcPts val="800"/>
              </a:spcAft>
              <a:buFont typeface="Wingdings"/>
              <a:buChar char=""/>
            </a:pPr>
            <a:r>
              <a:rPr lang="en-US" sz="2400" b="1" u="sng" dirty="0">
                <a:solidFill>
                  <a:srgbClr val="0000FF"/>
                </a:solidFill>
                <a:latin typeface="Times New Roman"/>
                <a:cs typeface="Times New Roman"/>
                <a:hlinkClick r:id="rId4" tooltip="Multicellular"/>
              </a:rPr>
              <a:t>multicellular</a:t>
            </a:r>
            <a:r>
              <a:rPr lang="en-US" sz="2400" b="1" dirty="0">
                <a:latin typeface="Times New Roman"/>
                <a:cs typeface="Times New Roman"/>
              </a:rPr>
              <a:t> (including </a:t>
            </a:r>
            <a:r>
              <a:rPr lang="en-US" sz="2400" b="1" u="sng" dirty="0">
                <a:solidFill>
                  <a:srgbClr val="0000FF"/>
                </a:solidFill>
                <a:latin typeface="Times New Roman"/>
                <a:cs typeface="Times New Roman"/>
                <a:hlinkClick r:id="rId5" tooltip="Plant"/>
              </a:rPr>
              <a:t>plants</a:t>
            </a:r>
            <a:r>
              <a:rPr lang="en-US" sz="2400" b="1" dirty="0">
                <a:latin typeface="Times New Roman"/>
                <a:cs typeface="Times New Roman"/>
              </a:rPr>
              <a:t> and </a:t>
            </a:r>
            <a:r>
              <a:rPr lang="en-US" sz="2400" b="1" u="sng" dirty="0">
                <a:solidFill>
                  <a:srgbClr val="0000FF"/>
                </a:solidFill>
                <a:latin typeface="Times New Roman"/>
                <a:cs typeface="Times New Roman"/>
                <a:hlinkClick r:id="rId6" tooltip="Animal"/>
              </a:rPr>
              <a:t>animals</a:t>
            </a:r>
            <a:r>
              <a:rPr lang="en-US" sz="2400" b="1" dirty="0">
                <a:latin typeface="Times New Roman"/>
                <a:cs typeface="Times New Roman"/>
              </a:rPr>
              <a:t>). While the number of cells in plants and animals varies from species to species, humans contain more than 10 </a:t>
            </a:r>
            <a:r>
              <a:rPr lang="en-US" sz="2400" b="1" u="sng" dirty="0">
                <a:solidFill>
                  <a:srgbClr val="0000FF"/>
                </a:solidFill>
                <a:latin typeface="Times New Roman"/>
                <a:cs typeface="Times New Roman"/>
                <a:hlinkClick r:id="rId7" tooltip="10^12"/>
              </a:rPr>
              <a:t>trillion</a:t>
            </a:r>
            <a:r>
              <a:rPr lang="en-US" sz="2400" b="1" dirty="0">
                <a:latin typeface="Times New Roman"/>
                <a:cs typeface="Times New Roman"/>
              </a:rPr>
              <a:t> (10</a:t>
            </a:r>
            <a:r>
              <a:rPr lang="en-US" sz="2400" b="1" baseline="30000" dirty="0">
                <a:latin typeface="Times New Roman"/>
                <a:cs typeface="Times New Roman"/>
              </a:rPr>
              <a:t>12</a:t>
            </a:r>
            <a:r>
              <a:rPr lang="en-US" sz="2400" b="1" dirty="0">
                <a:latin typeface="Times New Roman"/>
                <a:cs typeface="Times New Roman"/>
              </a:rPr>
              <a:t>) cells.</a:t>
            </a:r>
          </a:p>
          <a:p>
            <a:pPr marL="0" lvl="0" indent="0" algn="l" rtl="0">
              <a:lnSpc>
                <a:spcPct val="150000"/>
              </a:lnSpc>
              <a:spcBef>
                <a:spcPts val="0"/>
              </a:spcBef>
              <a:spcAft>
                <a:spcPts val="800"/>
              </a:spcAft>
              <a:buNone/>
            </a:pPr>
            <a:endParaRPr lang="en-US" sz="2400" b="1" dirty="0">
              <a:effectLst/>
            </a:endParaRPr>
          </a:p>
        </p:txBody>
      </p:sp>
    </p:spTree>
    <p:extLst>
      <p:ext uri="{BB962C8B-B14F-4D97-AF65-F5344CB8AC3E}">
        <p14:creationId xmlns:p14="http://schemas.microsoft.com/office/powerpoint/2010/main" val="852089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188640"/>
            <a:ext cx="8928992" cy="1512168"/>
          </a:xfrm>
        </p:spPr>
        <p:txBody>
          <a:bodyPr>
            <a:normAutofit fontScale="90000"/>
          </a:bodyPr>
          <a:lstStyle/>
          <a:p>
            <a:pPr algn="l" rtl="0"/>
            <a:r>
              <a:rPr lang="en-US" sz="2800" b="1" u="sng">
                <a:latin typeface="Times New Roman" pitchFamily="18" charset="0"/>
                <a:cs typeface="Times New Roman" pitchFamily="18" charset="0"/>
                <a:hlinkClick r:id="rId2" tooltip="Cell theory"/>
              </a:rPr>
              <a:t>Cell theory</a:t>
            </a:r>
            <a:r>
              <a:rPr lang="en-US" sz="2800" b="1" u="sng" dirty="0">
                <a:latin typeface="Times New Roman" pitchFamily="18" charset="0"/>
                <a:cs typeface="Times New Roman" pitchFamily="18" charset="0"/>
              </a:rPr>
              <a:t/>
            </a:r>
            <a:br>
              <a:rPr lang="en-US" sz="2800" b="1" u="sng" dirty="0">
                <a:latin typeface="Times New Roman" pitchFamily="18" charset="0"/>
                <a:cs typeface="Times New Roman" pitchFamily="18" charset="0"/>
              </a:rPr>
            </a:br>
            <a:r>
              <a:rPr lang="en-US" sz="2800" b="1" dirty="0">
                <a:solidFill>
                  <a:schemeClr val="accent2"/>
                </a:solidFill>
                <a:latin typeface="Times New Roman" pitchFamily="18" charset="0"/>
                <a:cs typeface="Times New Roman" pitchFamily="18" charset="0"/>
              </a:rPr>
              <a:t>Robert Hooke in (1665) </a:t>
            </a:r>
            <a:r>
              <a:rPr lang="en-US" sz="2800" b="1" dirty="0">
                <a:latin typeface="Times New Roman" pitchFamily="18" charset="0"/>
                <a:cs typeface="Times New Roman" pitchFamily="18" charset="0"/>
              </a:rPr>
              <a:t>who described the </a:t>
            </a:r>
            <a:r>
              <a:rPr lang="en-US" sz="2800" b="1" dirty="0" err="1">
                <a:latin typeface="Times New Roman" pitchFamily="18" charset="0"/>
                <a:cs typeface="Times New Roman" pitchFamily="18" charset="0"/>
              </a:rPr>
              <a:t>cella</a:t>
            </a:r>
            <a:r>
              <a:rPr lang="en-US" sz="2800" b="1" dirty="0">
                <a:latin typeface="Times New Roman" pitchFamily="18" charset="0"/>
                <a:cs typeface="Times New Roman" pitchFamily="18" charset="0"/>
              </a:rPr>
              <a:t> (open spaces) of plant tissues discovered the cell.</a:t>
            </a:r>
            <a:r>
              <a:rPr lang="en-US" sz="2800" dirty="0"/>
              <a:t/>
            </a:r>
            <a:br>
              <a:rPr lang="en-US" sz="2800" dirty="0"/>
            </a:br>
            <a:endParaRPr lang="en-US" sz="2800" dirty="0"/>
          </a:p>
        </p:txBody>
      </p:sp>
      <p:sp>
        <p:nvSpPr>
          <p:cNvPr id="3" name="عنصر نائب للمحتوى 2"/>
          <p:cNvSpPr>
            <a:spLocks noGrp="1"/>
          </p:cNvSpPr>
          <p:nvPr>
            <p:ph idx="1"/>
          </p:nvPr>
        </p:nvSpPr>
        <p:spPr>
          <a:xfrm>
            <a:off x="107504" y="1412776"/>
            <a:ext cx="8928992" cy="5256584"/>
          </a:xfrm>
        </p:spPr>
        <p:txBody>
          <a:bodyPr>
            <a:normAutofit/>
          </a:bodyPr>
          <a:lstStyle/>
          <a:p>
            <a:pPr marL="0" indent="0" algn="l" rtl="0">
              <a:buNone/>
            </a:pPr>
            <a:r>
              <a:rPr lang="en-US" sz="2400" b="1" dirty="0">
                <a:latin typeface="Times New Roman" pitchFamily="18" charset="0"/>
                <a:cs typeface="Times New Roman" pitchFamily="18" charset="0"/>
              </a:rPr>
              <a:t>The cell theory is a widely accepted explanation of the relationship between cells and living things. The cell theory states:</a:t>
            </a:r>
          </a:p>
          <a:p>
            <a:pPr marL="0" indent="0" algn="l" rtl="0">
              <a:buNone/>
            </a:pPr>
            <a:r>
              <a:rPr lang="en-US" sz="2400" b="1" dirty="0">
                <a:solidFill>
                  <a:srgbClr val="FF0000"/>
                </a:solidFill>
                <a:latin typeface="Times New Roman" pitchFamily="18" charset="0"/>
                <a:cs typeface="Times New Roman" pitchFamily="18" charset="0"/>
              </a:rPr>
              <a:t>1. All organisms are composed of cells.</a:t>
            </a:r>
          </a:p>
          <a:p>
            <a:pPr marL="0" indent="0" algn="l" rtl="0">
              <a:buNone/>
            </a:pPr>
            <a:r>
              <a:rPr lang="en-US" sz="2400" b="1" dirty="0">
                <a:solidFill>
                  <a:srgbClr val="FF0000"/>
                </a:solidFill>
                <a:latin typeface="Times New Roman" pitchFamily="18" charset="0"/>
                <a:cs typeface="Times New Roman" pitchFamily="18" charset="0"/>
              </a:rPr>
              <a:t>2. Cell is the structural and functional unit of life.</a:t>
            </a:r>
          </a:p>
          <a:p>
            <a:pPr marL="0" indent="0" algn="l" rtl="0">
              <a:buNone/>
            </a:pPr>
            <a:r>
              <a:rPr lang="en-US" sz="2400" b="1" dirty="0">
                <a:solidFill>
                  <a:srgbClr val="FF0000"/>
                </a:solidFill>
                <a:latin typeface="Times New Roman" pitchFamily="18" charset="0"/>
                <a:cs typeface="Times New Roman" pitchFamily="18" charset="0"/>
              </a:rPr>
              <a:t>3. Cells arise from pre-existing cells.</a:t>
            </a:r>
          </a:p>
          <a:p>
            <a:pPr marL="0" indent="0" algn="l" rtl="0">
              <a:buNone/>
            </a:pPr>
            <a:r>
              <a:rPr lang="en-US" sz="2400" b="1" dirty="0">
                <a:latin typeface="Times New Roman" pitchFamily="18" charset="0"/>
                <a:cs typeface="Times New Roman" pitchFamily="18" charset="0"/>
              </a:rPr>
              <a:t>The cells vary considerably, in shape and size. Nerve cells of animals have long extensions. They can be several feet in length. Muscle cells are elongated in shape. Egg of the </a:t>
            </a:r>
            <a:r>
              <a:rPr lang="en-US" sz="2400" b="1" dirty="0">
                <a:solidFill>
                  <a:schemeClr val="accent2"/>
                </a:solidFill>
                <a:latin typeface="Times New Roman" pitchFamily="18" charset="0"/>
                <a:cs typeface="Times New Roman" pitchFamily="18" charset="0"/>
              </a:rPr>
              <a:t>ostrich</a:t>
            </a:r>
            <a:r>
              <a:rPr lang="en-US" sz="2400" b="1" dirty="0">
                <a:latin typeface="Times New Roman" pitchFamily="18" charset="0"/>
                <a:cs typeface="Times New Roman" pitchFamily="18" charset="0"/>
              </a:rPr>
              <a:t> </a:t>
            </a:r>
            <a:r>
              <a:rPr lang="en-US" sz="2400" b="1" dirty="0">
                <a:solidFill>
                  <a:schemeClr val="accent2">
                    <a:lumMod val="75000"/>
                  </a:schemeClr>
                </a:solidFill>
                <a:latin typeface="Times New Roman" pitchFamily="18" charset="0"/>
                <a:cs typeface="Times New Roman" pitchFamily="18" charset="0"/>
              </a:rPr>
              <a:t>is the largest cell (75 mm).</a:t>
            </a:r>
            <a:r>
              <a:rPr lang="en-US" sz="2400" b="1" dirty="0">
                <a:latin typeface="Times New Roman" pitchFamily="18" charset="0"/>
                <a:cs typeface="Times New Roman" pitchFamily="18" charset="0"/>
              </a:rPr>
              <a:t> </a:t>
            </a:r>
            <a:r>
              <a:rPr lang="en-US" sz="2400" b="1" dirty="0">
                <a:solidFill>
                  <a:srgbClr val="00B050"/>
                </a:solidFill>
                <a:latin typeface="Times New Roman" pitchFamily="18" charset="0"/>
                <a:cs typeface="Times New Roman" pitchFamily="18" charset="0"/>
              </a:rPr>
              <a:t>Some plant cells have thick walls. </a:t>
            </a:r>
            <a:r>
              <a:rPr lang="en-US" sz="2400" b="1" dirty="0">
                <a:latin typeface="Times New Roman" pitchFamily="18" charset="0"/>
                <a:cs typeface="Times New Roman" pitchFamily="18" charset="0"/>
              </a:rPr>
              <a:t>There is also </a:t>
            </a:r>
            <a:r>
              <a:rPr lang="en-US" sz="2400" b="1" dirty="0">
                <a:solidFill>
                  <a:srgbClr val="7030A0"/>
                </a:solidFill>
                <a:latin typeface="Times New Roman" pitchFamily="18" charset="0"/>
                <a:cs typeface="Times New Roman" pitchFamily="18" charset="0"/>
              </a:rPr>
              <a:t>wide variation in the number of cells in different organisms.</a:t>
            </a:r>
          </a:p>
        </p:txBody>
      </p:sp>
    </p:spTree>
    <p:extLst>
      <p:ext uri="{BB962C8B-B14F-4D97-AF65-F5344CB8AC3E}">
        <p14:creationId xmlns:p14="http://schemas.microsoft.com/office/powerpoint/2010/main" val="207571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116632"/>
            <a:ext cx="8928992" cy="720080"/>
          </a:xfrm>
        </p:spPr>
        <p:txBody>
          <a:bodyPr>
            <a:normAutofit/>
          </a:bodyPr>
          <a:lstStyle/>
          <a:p>
            <a:pPr algn="l" rtl="0"/>
            <a:r>
              <a:rPr lang="en-US" sz="2800" b="1" dirty="0">
                <a:solidFill>
                  <a:srgbClr val="C00000"/>
                </a:solidFill>
                <a:latin typeface="Times New Roman" pitchFamily="18" charset="0"/>
                <a:cs typeface="Times New Roman" pitchFamily="18" charset="0"/>
              </a:rPr>
              <a:t>Cell types</a:t>
            </a:r>
          </a:p>
        </p:txBody>
      </p:sp>
      <p:sp>
        <p:nvSpPr>
          <p:cNvPr id="3" name="عنصر نائب للمحتوى 2"/>
          <p:cNvSpPr>
            <a:spLocks noGrp="1"/>
          </p:cNvSpPr>
          <p:nvPr>
            <p:ph idx="1"/>
          </p:nvPr>
        </p:nvSpPr>
        <p:spPr>
          <a:xfrm>
            <a:off x="107504" y="764704"/>
            <a:ext cx="8856984" cy="5904656"/>
          </a:xfrm>
        </p:spPr>
        <p:txBody>
          <a:bodyPr>
            <a:normAutofit/>
          </a:bodyPr>
          <a:lstStyle/>
          <a:p>
            <a:pPr marL="0" indent="0" algn="l" rtl="0">
              <a:buNone/>
            </a:pPr>
            <a:r>
              <a:rPr lang="en-US" sz="2400" b="1" dirty="0">
                <a:solidFill>
                  <a:srgbClr val="7030A0"/>
                </a:solidFill>
                <a:latin typeface="Times New Roman" pitchFamily="18" charset="0"/>
                <a:cs typeface="Times New Roman" pitchFamily="18" charset="0"/>
              </a:rPr>
              <a:t>There are two distinctive types of cells</a:t>
            </a:r>
          </a:p>
          <a:p>
            <a:pPr marL="0" lvl="0" indent="0" algn="l" rtl="0">
              <a:buNone/>
            </a:pPr>
            <a:r>
              <a:rPr lang="en-US" sz="2400" b="1" dirty="0">
                <a:solidFill>
                  <a:srgbClr val="7030A0"/>
                </a:solidFill>
                <a:latin typeface="Times New Roman" pitchFamily="18" charset="0"/>
                <a:cs typeface="Times New Roman" pitchFamily="18" charset="0"/>
              </a:rPr>
              <a:t>1- Prokaryotic cells</a:t>
            </a:r>
            <a:r>
              <a:rPr lang="en-US" sz="2400" dirty="0">
                <a:solidFill>
                  <a:srgbClr val="7030A0"/>
                </a:solidFill>
                <a:latin typeface="Times New Roman" pitchFamily="18" charset="0"/>
                <a:cs typeface="Times New Roman" pitchFamily="18" charset="0"/>
              </a:rPr>
              <a:t>: </a:t>
            </a:r>
            <a:r>
              <a:rPr lang="en-US" sz="2400" b="1" dirty="0">
                <a:latin typeface="Times New Roman" pitchFamily="18" charset="0"/>
                <a:cs typeface="Times New Roman" pitchFamily="18" charset="0"/>
              </a:rPr>
              <a:t>Prokaryotes lack a nucleus (though they do have circular DNA) and other membrane-bound organelles (though they do contain ribosomes). </a:t>
            </a:r>
          </a:p>
          <a:p>
            <a:pPr marL="0" indent="0" algn="l" rtl="0">
              <a:buNone/>
            </a:pPr>
            <a:r>
              <a:rPr lang="en-US" sz="2400" b="1" dirty="0">
                <a:solidFill>
                  <a:srgbClr val="0070C0"/>
                </a:solidFill>
                <a:latin typeface="Times New Roman" pitchFamily="18" charset="0"/>
                <a:cs typeface="Times New Roman" pitchFamily="18" charset="0"/>
              </a:rPr>
              <a:t>Bacteria and Archaea are two domains of prokaryotes. </a:t>
            </a:r>
          </a:p>
          <a:p>
            <a:pPr marL="0" indent="0" algn="l" rtl="0">
              <a:buNone/>
            </a:pPr>
            <a:r>
              <a:rPr lang="en-US" sz="2400" b="1" dirty="0">
                <a:solidFill>
                  <a:srgbClr val="7030A0"/>
                </a:solidFill>
                <a:latin typeface="Times New Roman" pitchFamily="18" charset="0"/>
                <a:cs typeface="Times New Roman" pitchFamily="18" charset="0"/>
              </a:rPr>
              <a:t>2- </a:t>
            </a:r>
            <a:r>
              <a:rPr lang="en-US" sz="2400" b="1" dirty="0">
                <a:solidFill>
                  <a:srgbClr val="4F2270"/>
                </a:solidFill>
                <a:latin typeface="Times New Roman" pitchFamily="18" charset="0"/>
                <a:cs typeface="Times New Roman" pitchFamily="18" charset="0"/>
              </a:rPr>
              <a:t>Eukaryotic cells: </a:t>
            </a:r>
            <a:r>
              <a:rPr lang="en-US" sz="2400" b="1" dirty="0">
                <a:latin typeface="Times New Roman" pitchFamily="18" charset="0"/>
                <a:cs typeface="Times New Roman" pitchFamily="18" charset="0"/>
              </a:rPr>
              <a:t>Eukaryotes, have distinct nuclei bound by a nuclear membrane and membrane-bound organelles (mitochondria, chloroplasts, lysosomes, rough and smooth endoplasmic reticulum, vacuoles). In addition, they possess organized chromosomes which store genetic material. </a:t>
            </a:r>
          </a:p>
          <a:p>
            <a:pPr marL="0" indent="0" algn="l" rtl="0">
              <a:buNone/>
            </a:pPr>
            <a:r>
              <a:rPr lang="en-US" sz="2400" b="1" dirty="0">
                <a:latin typeface="Times New Roman" pitchFamily="18" charset="0"/>
                <a:cs typeface="Times New Roman" pitchFamily="18" charset="0"/>
              </a:rPr>
              <a:t>Protists, fungi, animals, and plants all consist of eukaryotic cells. </a:t>
            </a:r>
          </a:p>
          <a:p>
            <a:pPr marL="0" indent="0" algn="l" rtl="0">
              <a:buNone/>
            </a:pPr>
            <a:r>
              <a:rPr lang="en-US" sz="2400" b="1" dirty="0">
                <a:latin typeface="Times New Roman" pitchFamily="18" charset="0"/>
                <a:cs typeface="Times New Roman" pitchFamily="18" charset="0"/>
              </a:rPr>
              <a:t>(“Protist” is an informal term referring to a group of mostly unicellular eukaryotes) .</a:t>
            </a:r>
          </a:p>
          <a:p>
            <a:pPr marL="0" indent="0" algn="l" rtl="0">
              <a:buNone/>
            </a:pP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129540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107504" y="188640"/>
            <a:ext cx="8928992" cy="6552728"/>
          </a:xfrm>
        </p:spPr>
        <p:txBody>
          <a:bodyPr>
            <a:normAutofit/>
          </a:bodyPr>
          <a:lstStyle/>
          <a:p>
            <a:pPr marL="0" indent="0" algn="l" rtl="0">
              <a:buNone/>
            </a:pPr>
            <a:r>
              <a:rPr lang="en-US" sz="2400" b="1" dirty="0">
                <a:solidFill>
                  <a:srgbClr val="7030A0"/>
                </a:solidFill>
                <a:latin typeface="Times New Roman" pitchFamily="18" charset="0"/>
                <a:cs typeface="Times New Roman" pitchFamily="18" charset="0"/>
              </a:rPr>
              <a:t>Table 1:</a:t>
            </a:r>
            <a:r>
              <a:rPr lang="en-US" sz="2400" dirty="0">
                <a:latin typeface="Times New Roman" pitchFamily="18" charset="0"/>
                <a:cs typeface="Times New Roman" pitchFamily="18" charset="0"/>
              </a:rPr>
              <a:t> </a:t>
            </a:r>
            <a:r>
              <a:rPr lang="en-US" sz="2000" b="1" dirty="0">
                <a:latin typeface="Times New Roman" pitchFamily="18" charset="0"/>
                <a:cs typeface="Times New Roman" pitchFamily="18" charset="0"/>
              </a:rPr>
              <a:t>Comparison of features of prokaryotic and eukaryotic cells</a:t>
            </a:r>
          </a:p>
          <a:p>
            <a:pPr marL="0" indent="0" algn="l" rtl="0">
              <a:buNone/>
            </a:pPr>
            <a:endParaRPr lang="en-US" sz="2000" b="1" dirty="0">
              <a:latin typeface="Times New Roman" pitchFamily="18" charset="0"/>
              <a:cs typeface="Times New Roman" pitchFamily="18" charset="0"/>
            </a:endParaRPr>
          </a:p>
        </p:txBody>
      </p:sp>
      <p:graphicFrame>
        <p:nvGraphicFramePr>
          <p:cNvPr id="6" name="جدول 5"/>
          <p:cNvGraphicFramePr>
            <a:graphicFrameLocks noGrp="1"/>
          </p:cNvGraphicFramePr>
          <p:nvPr>
            <p:extLst>
              <p:ext uri="{D42A27DB-BD31-4B8C-83A1-F6EECF244321}">
                <p14:modId xmlns:p14="http://schemas.microsoft.com/office/powerpoint/2010/main" val="3118946382"/>
              </p:ext>
            </p:extLst>
          </p:nvPr>
        </p:nvGraphicFramePr>
        <p:xfrm>
          <a:off x="107505" y="640790"/>
          <a:ext cx="8928991" cy="6272010"/>
        </p:xfrm>
        <a:graphic>
          <a:graphicData uri="http://schemas.openxmlformats.org/drawingml/2006/table">
            <a:tbl>
              <a:tblPr firstRow="1" bandRow="1">
                <a:tableStyleId>{5C22544A-7EE6-4342-B048-85BDC9FD1C3A}</a:tableStyleId>
              </a:tblPr>
              <a:tblGrid>
                <a:gridCol w="3096343">
                  <a:extLst>
                    <a:ext uri="{9D8B030D-6E8A-4147-A177-3AD203B41FA5}">
                      <a16:colId xmlns:a16="http://schemas.microsoft.com/office/drawing/2014/main" xmlns="" val="20000"/>
                    </a:ext>
                  </a:extLst>
                </a:gridCol>
                <a:gridCol w="2520281">
                  <a:extLst>
                    <a:ext uri="{9D8B030D-6E8A-4147-A177-3AD203B41FA5}">
                      <a16:colId xmlns:a16="http://schemas.microsoft.com/office/drawing/2014/main" xmlns="" val="20001"/>
                    </a:ext>
                  </a:extLst>
                </a:gridCol>
                <a:gridCol w="3312367">
                  <a:extLst>
                    <a:ext uri="{9D8B030D-6E8A-4147-A177-3AD203B41FA5}">
                      <a16:colId xmlns:a16="http://schemas.microsoft.com/office/drawing/2014/main" xmlns="" val="20002"/>
                    </a:ext>
                  </a:extLst>
                </a:gridCol>
              </a:tblGrid>
              <a:tr h="408045">
                <a:tc>
                  <a:txBody>
                    <a:bodyPr/>
                    <a:lstStyle/>
                    <a:p>
                      <a:endParaRPr lang="en-US" b="1" dirty="0">
                        <a:latin typeface="Times New Roman" pitchFamily="18" charset="0"/>
                        <a:cs typeface="Times New Roman" pitchFamily="18" charset="0"/>
                      </a:endParaRPr>
                    </a:p>
                  </a:txBody>
                  <a:tcPr/>
                </a:tc>
                <a:tc>
                  <a:txBody>
                    <a:bodyPr/>
                    <a:lstStyle/>
                    <a:p>
                      <a:pPr marL="0" marR="0" algn="ctr">
                        <a:lnSpc>
                          <a:spcPct val="150000"/>
                        </a:lnSpc>
                        <a:spcBef>
                          <a:spcPts val="0"/>
                        </a:spcBef>
                        <a:spcAft>
                          <a:spcPts val="0"/>
                        </a:spcAft>
                      </a:pPr>
                      <a:r>
                        <a:rPr lang="en-US" sz="2000" b="1" dirty="0">
                          <a:effectLst/>
                          <a:latin typeface="Times New Roman" pitchFamily="18" charset="0"/>
                          <a:ea typeface="Times New Roman"/>
                          <a:cs typeface="Times New Roman" pitchFamily="18" charset="0"/>
                        </a:rPr>
                        <a:t>Prokaryotes</a:t>
                      </a:r>
                    </a:p>
                  </a:txBody>
                  <a:tcPr marL="60960" marR="60960" marT="30480" marB="30480" anchor="ctr"/>
                </a:tc>
                <a:tc>
                  <a:txBody>
                    <a:bodyPr/>
                    <a:lstStyle/>
                    <a:p>
                      <a:pPr marL="0" marR="0" algn="ctr">
                        <a:lnSpc>
                          <a:spcPct val="150000"/>
                        </a:lnSpc>
                        <a:spcBef>
                          <a:spcPts val="0"/>
                        </a:spcBef>
                        <a:spcAft>
                          <a:spcPts val="0"/>
                        </a:spcAft>
                      </a:pPr>
                      <a:r>
                        <a:rPr lang="en-US" sz="2000" b="1" dirty="0">
                          <a:effectLst/>
                          <a:latin typeface="Times New Roman" pitchFamily="18" charset="0"/>
                          <a:ea typeface="Times New Roman"/>
                          <a:cs typeface="Times New Roman" pitchFamily="18" charset="0"/>
                        </a:rPr>
                        <a:t>Eukaryotes</a:t>
                      </a:r>
                    </a:p>
                  </a:txBody>
                  <a:tcPr marL="60960" marR="60960" marT="30480" marB="30480" anchor="ctr"/>
                </a:tc>
                <a:extLst>
                  <a:ext uri="{0D108BD9-81ED-4DB2-BD59-A6C34878D82A}">
                    <a16:rowId xmlns:a16="http://schemas.microsoft.com/office/drawing/2014/main" xmlns="" val="10000"/>
                  </a:ext>
                </a:extLst>
              </a:tr>
              <a:tr h="600067">
                <a:tc>
                  <a:txBody>
                    <a:bodyPr/>
                    <a:lstStyle/>
                    <a:p>
                      <a:pPr algn="l" rtl="0"/>
                      <a:r>
                        <a:rPr lang="en-US" b="1" dirty="0">
                          <a:latin typeface="Times New Roman" pitchFamily="18" charset="0"/>
                          <a:cs typeface="Times New Roman" pitchFamily="18" charset="0"/>
                        </a:rPr>
                        <a:t>Typical organisms</a:t>
                      </a:r>
                    </a:p>
                  </a:txBody>
                  <a:tcPr/>
                </a:tc>
                <a:tc>
                  <a:txBody>
                    <a:bodyPr/>
                    <a:lstStyle/>
                    <a:p>
                      <a:pPr algn="l" rtl="0"/>
                      <a:r>
                        <a:rPr lang="en-US" b="1" dirty="0">
                          <a:latin typeface="Times New Roman" pitchFamily="18" charset="0"/>
                          <a:cs typeface="Times New Roman" pitchFamily="18" charset="0"/>
                        </a:rPr>
                        <a:t>bacteria, </a:t>
                      </a:r>
                      <a:r>
                        <a:rPr lang="en-US" b="1" dirty="0" err="1">
                          <a:latin typeface="Times New Roman" pitchFamily="18" charset="0"/>
                          <a:cs typeface="Times New Roman" pitchFamily="18" charset="0"/>
                        </a:rPr>
                        <a:t>archaea</a:t>
                      </a:r>
                      <a:endParaRPr lang="en-US" b="1" dirty="0">
                        <a:latin typeface="Times New Roman" pitchFamily="18" charset="0"/>
                        <a:cs typeface="Times New Roman" pitchFamily="18" charset="0"/>
                      </a:endParaRPr>
                    </a:p>
                    <a:p>
                      <a:pPr algn="l" rtl="0"/>
                      <a:endParaRPr lang="en-US" b="1" dirty="0">
                        <a:latin typeface="Times New Roman" pitchFamily="18" charset="0"/>
                        <a:cs typeface="Times New Roman" pitchFamily="18" charset="0"/>
                      </a:endParaRPr>
                    </a:p>
                  </a:txBody>
                  <a:tcPr/>
                </a:tc>
                <a:tc>
                  <a:txBody>
                    <a:bodyPr/>
                    <a:lstStyle/>
                    <a:p>
                      <a:pPr algn="l" rtl="0"/>
                      <a:r>
                        <a:rPr lang="en-US" b="1" dirty="0" err="1">
                          <a:latin typeface="Times New Roman" pitchFamily="18" charset="0"/>
                          <a:cs typeface="Times New Roman" pitchFamily="18" charset="0"/>
                        </a:rPr>
                        <a:t>protists</a:t>
                      </a:r>
                      <a:r>
                        <a:rPr lang="en-US" b="1" dirty="0">
                          <a:latin typeface="Times New Roman" pitchFamily="18" charset="0"/>
                          <a:cs typeface="Times New Roman" pitchFamily="18" charset="0"/>
                        </a:rPr>
                        <a:t>, fungi, plants, animals</a:t>
                      </a:r>
                    </a:p>
                  </a:txBody>
                  <a:tcPr/>
                </a:tc>
                <a:extLst>
                  <a:ext uri="{0D108BD9-81ED-4DB2-BD59-A6C34878D82A}">
                    <a16:rowId xmlns:a16="http://schemas.microsoft.com/office/drawing/2014/main" xmlns="" val="10001"/>
                  </a:ext>
                </a:extLst>
              </a:tr>
              <a:tr h="408045">
                <a:tc>
                  <a:txBody>
                    <a:bodyPr/>
                    <a:lstStyle/>
                    <a:p>
                      <a:pPr algn="l" rtl="0"/>
                      <a:r>
                        <a:rPr lang="en-US" b="1" dirty="0">
                          <a:latin typeface="Times New Roman" pitchFamily="18" charset="0"/>
                          <a:cs typeface="Times New Roman" pitchFamily="18" charset="0"/>
                        </a:rPr>
                        <a:t>Typical size</a:t>
                      </a:r>
                    </a:p>
                  </a:txBody>
                  <a:tcPr/>
                </a:tc>
                <a:tc>
                  <a:txBody>
                    <a:bodyPr/>
                    <a:lstStyle/>
                    <a:p>
                      <a:pPr algn="l" rtl="0"/>
                      <a:r>
                        <a:rPr lang="en-US" b="1" dirty="0">
                          <a:latin typeface="Times New Roman" pitchFamily="18" charset="0"/>
                          <a:cs typeface="Times New Roman" pitchFamily="18" charset="0"/>
                        </a:rPr>
                        <a:t>~ 1–5 µm</a:t>
                      </a:r>
                    </a:p>
                  </a:txBody>
                  <a:tcPr/>
                </a:tc>
                <a:tc>
                  <a:txBody>
                    <a:bodyPr/>
                    <a:lstStyle/>
                    <a:p>
                      <a:pPr algn="l" rtl="0"/>
                      <a:r>
                        <a:rPr lang="en-US" b="1" dirty="0">
                          <a:latin typeface="Times New Roman" pitchFamily="18" charset="0"/>
                          <a:cs typeface="Times New Roman" pitchFamily="18" charset="0"/>
                        </a:rPr>
                        <a:t>~ 10–100 µm</a:t>
                      </a:r>
                    </a:p>
                  </a:txBody>
                  <a:tcPr/>
                </a:tc>
                <a:extLst>
                  <a:ext uri="{0D108BD9-81ED-4DB2-BD59-A6C34878D82A}">
                    <a16:rowId xmlns:a16="http://schemas.microsoft.com/office/drawing/2014/main" xmlns="" val="10002"/>
                  </a:ext>
                </a:extLst>
              </a:tr>
              <a:tr h="408045">
                <a:tc>
                  <a:txBody>
                    <a:bodyPr/>
                    <a:lstStyle/>
                    <a:p>
                      <a:pPr algn="l" rtl="0"/>
                      <a:r>
                        <a:rPr lang="en-US" b="1" dirty="0">
                          <a:latin typeface="Times New Roman" pitchFamily="18" charset="0"/>
                          <a:cs typeface="Times New Roman" pitchFamily="18" charset="0"/>
                        </a:rPr>
                        <a:t>Type of nucleus</a:t>
                      </a:r>
                    </a:p>
                  </a:txBody>
                  <a:tcPr/>
                </a:tc>
                <a:tc>
                  <a:txBody>
                    <a:bodyPr/>
                    <a:lstStyle/>
                    <a:p>
                      <a:pPr algn="l" rtl="0"/>
                      <a:r>
                        <a:rPr lang="en-US" b="1" dirty="0">
                          <a:latin typeface="Times New Roman" pitchFamily="18" charset="0"/>
                          <a:cs typeface="Times New Roman" pitchFamily="18" charset="0"/>
                        </a:rPr>
                        <a:t>nucleoid region; no true nucleus</a:t>
                      </a:r>
                    </a:p>
                  </a:txBody>
                  <a:tcPr/>
                </a:tc>
                <a:tc>
                  <a:txBody>
                    <a:bodyPr/>
                    <a:lstStyle/>
                    <a:p>
                      <a:pPr algn="l" rtl="0"/>
                      <a:r>
                        <a:rPr lang="en-US" b="1" dirty="0">
                          <a:latin typeface="Times New Roman" pitchFamily="18" charset="0"/>
                          <a:cs typeface="Times New Roman" pitchFamily="18" charset="0"/>
                        </a:rPr>
                        <a:t>true nucleus with double membrane</a:t>
                      </a:r>
                    </a:p>
                  </a:txBody>
                  <a:tcPr/>
                </a:tc>
                <a:extLst>
                  <a:ext uri="{0D108BD9-81ED-4DB2-BD59-A6C34878D82A}">
                    <a16:rowId xmlns:a16="http://schemas.microsoft.com/office/drawing/2014/main" xmlns="" val="10003"/>
                  </a:ext>
                </a:extLst>
              </a:tr>
              <a:tr h="408045">
                <a:tc>
                  <a:txBody>
                    <a:bodyPr/>
                    <a:lstStyle/>
                    <a:p>
                      <a:pPr algn="l" rtl="0"/>
                      <a:r>
                        <a:rPr lang="en-US" b="1" dirty="0">
                          <a:latin typeface="Times New Roman" pitchFamily="18" charset="0"/>
                          <a:cs typeface="Times New Roman" pitchFamily="18" charset="0"/>
                        </a:rPr>
                        <a:t>DNA</a:t>
                      </a:r>
                    </a:p>
                  </a:txBody>
                  <a:tcPr/>
                </a:tc>
                <a:tc>
                  <a:txBody>
                    <a:bodyPr/>
                    <a:lstStyle/>
                    <a:p>
                      <a:pPr algn="l" rtl="0"/>
                      <a:r>
                        <a:rPr lang="en-US" b="1" dirty="0">
                          <a:latin typeface="Times New Roman" pitchFamily="18" charset="0"/>
                          <a:cs typeface="Times New Roman" pitchFamily="18" charset="0"/>
                        </a:rPr>
                        <a:t>circular (usually)</a:t>
                      </a:r>
                    </a:p>
                  </a:txBody>
                  <a:tcPr/>
                </a:tc>
                <a:tc>
                  <a:txBody>
                    <a:bodyPr/>
                    <a:lstStyle/>
                    <a:p>
                      <a:pPr algn="l" rtl="0"/>
                      <a:r>
                        <a:rPr lang="en-US" b="1" dirty="0">
                          <a:latin typeface="Times New Roman" pitchFamily="18" charset="0"/>
                          <a:cs typeface="Times New Roman" pitchFamily="18" charset="0"/>
                        </a:rPr>
                        <a:t>linear molecules (chromosomes) with histone proteins</a:t>
                      </a:r>
                    </a:p>
                  </a:txBody>
                  <a:tcPr/>
                </a:tc>
                <a:extLst>
                  <a:ext uri="{0D108BD9-81ED-4DB2-BD59-A6C34878D82A}">
                    <a16:rowId xmlns:a16="http://schemas.microsoft.com/office/drawing/2014/main" xmlns="" val="10004"/>
                  </a:ext>
                </a:extLst>
              </a:tr>
              <a:tr h="408045">
                <a:tc>
                  <a:txBody>
                    <a:bodyPr/>
                    <a:lstStyle/>
                    <a:p>
                      <a:pPr algn="l" rtl="0"/>
                      <a:r>
                        <a:rPr lang="en-US" b="1" dirty="0">
                          <a:latin typeface="Times New Roman" pitchFamily="18" charset="0"/>
                          <a:cs typeface="Times New Roman" pitchFamily="18" charset="0"/>
                        </a:rPr>
                        <a:t>RNA/protein synthesis</a:t>
                      </a:r>
                    </a:p>
                  </a:txBody>
                  <a:tcPr/>
                </a:tc>
                <a:tc>
                  <a:txBody>
                    <a:bodyPr/>
                    <a:lstStyle/>
                    <a:p>
                      <a:pPr algn="l" rtl="0"/>
                      <a:r>
                        <a:rPr lang="en-US" b="1" dirty="0">
                          <a:latin typeface="Times New Roman" pitchFamily="18" charset="0"/>
                          <a:cs typeface="Times New Roman" pitchFamily="18" charset="0"/>
                        </a:rPr>
                        <a:t>coupled in the cytoplasm</a:t>
                      </a:r>
                    </a:p>
                  </a:txBody>
                  <a:tcPr/>
                </a:tc>
                <a:tc>
                  <a:txBody>
                    <a:bodyPr/>
                    <a:lstStyle/>
                    <a:p>
                      <a:pPr algn="l" rtl="0"/>
                      <a:r>
                        <a:rPr lang="en-US" b="1" dirty="0">
                          <a:latin typeface="Times New Roman" pitchFamily="18" charset="0"/>
                          <a:cs typeface="Times New Roman" pitchFamily="18" charset="0"/>
                        </a:rPr>
                        <a:t>RNA synthesis in the nucleus</a:t>
                      </a:r>
                    </a:p>
                    <a:p>
                      <a:pPr algn="l" rtl="0"/>
                      <a:r>
                        <a:rPr lang="en-US" b="1" dirty="0">
                          <a:latin typeface="Times New Roman" pitchFamily="18" charset="0"/>
                          <a:cs typeface="Times New Roman" pitchFamily="18" charset="0"/>
                        </a:rPr>
                        <a:t>protein synthesis in the cytoplasm</a:t>
                      </a:r>
                    </a:p>
                  </a:txBody>
                  <a:tcPr/>
                </a:tc>
                <a:extLst>
                  <a:ext uri="{0D108BD9-81ED-4DB2-BD59-A6C34878D82A}">
                    <a16:rowId xmlns:a16="http://schemas.microsoft.com/office/drawing/2014/main" xmlns="" val="10005"/>
                  </a:ext>
                </a:extLst>
              </a:tr>
              <a:tr h="408045">
                <a:tc>
                  <a:txBody>
                    <a:bodyPr/>
                    <a:lstStyle/>
                    <a:p>
                      <a:pPr algn="l" rtl="0"/>
                      <a:r>
                        <a:rPr lang="en-US" b="1" dirty="0">
                          <a:latin typeface="Times New Roman" pitchFamily="18" charset="0"/>
                          <a:cs typeface="Times New Roman" pitchFamily="18" charset="0"/>
                        </a:rPr>
                        <a:t>Ribosomes</a:t>
                      </a:r>
                    </a:p>
                  </a:txBody>
                  <a:tcPr/>
                </a:tc>
                <a:tc>
                  <a:txBody>
                    <a:bodyPr/>
                    <a:lstStyle/>
                    <a:p>
                      <a:pPr algn="l" rtl="0"/>
                      <a:r>
                        <a:rPr lang="en-US" b="1" dirty="0">
                          <a:latin typeface="Times New Roman" pitchFamily="18" charset="0"/>
                          <a:cs typeface="Times New Roman" pitchFamily="18" charset="0"/>
                        </a:rPr>
                        <a:t>50S and 30S</a:t>
                      </a:r>
                    </a:p>
                  </a:txBody>
                  <a:tcPr/>
                </a:tc>
                <a:tc>
                  <a:txBody>
                    <a:bodyPr/>
                    <a:lstStyle/>
                    <a:p>
                      <a:pPr algn="l" rtl="0"/>
                      <a:r>
                        <a:rPr lang="en-US" b="1" dirty="0">
                          <a:latin typeface="Times New Roman" pitchFamily="18" charset="0"/>
                          <a:cs typeface="Times New Roman" pitchFamily="18" charset="0"/>
                        </a:rPr>
                        <a:t>60S and 40S</a:t>
                      </a:r>
                    </a:p>
                  </a:txBody>
                  <a:tcPr/>
                </a:tc>
                <a:extLst>
                  <a:ext uri="{0D108BD9-81ED-4DB2-BD59-A6C34878D82A}">
                    <a16:rowId xmlns:a16="http://schemas.microsoft.com/office/drawing/2014/main" xmlns="" val="10006"/>
                  </a:ext>
                </a:extLst>
              </a:tr>
              <a:tr h="408045">
                <a:tc>
                  <a:txBody>
                    <a:bodyPr/>
                    <a:lstStyle/>
                    <a:p>
                      <a:pPr algn="l" rtl="0"/>
                      <a:r>
                        <a:rPr lang="en-US" b="1" dirty="0">
                          <a:latin typeface="Times New Roman" pitchFamily="18" charset="0"/>
                          <a:cs typeface="Times New Roman" pitchFamily="18" charset="0"/>
                        </a:rPr>
                        <a:t>Cytoplasmic structure</a:t>
                      </a:r>
                    </a:p>
                  </a:txBody>
                  <a:tcPr/>
                </a:tc>
                <a:tc>
                  <a:txBody>
                    <a:bodyPr/>
                    <a:lstStyle/>
                    <a:p>
                      <a:pPr algn="l" rtl="0"/>
                      <a:r>
                        <a:rPr lang="en-US" b="1" dirty="0">
                          <a:latin typeface="Times New Roman" pitchFamily="18" charset="0"/>
                          <a:cs typeface="Times New Roman" pitchFamily="18" charset="0"/>
                        </a:rPr>
                        <a:t>very few structures</a:t>
                      </a:r>
                    </a:p>
                  </a:txBody>
                  <a:tcPr/>
                </a:tc>
                <a:tc>
                  <a:txBody>
                    <a:bodyPr/>
                    <a:lstStyle/>
                    <a:p>
                      <a:pPr algn="l" rtl="0"/>
                      <a:r>
                        <a:rPr lang="en-US" b="1" dirty="0">
                          <a:latin typeface="Times New Roman" pitchFamily="18" charset="0"/>
                          <a:cs typeface="Times New Roman" pitchFamily="18" charset="0"/>
                        </a:rPr>
                        <a:t>highly structured by </a:t>
                      </a:r>
                      <a:r>
                        <a:rPr lang="en-US" b="1" dirty="0" err="1">
                          <a:latin typeface="Times New Roman" pitchFamily="18" charset="0"/>
                          <a:cs typeface="Times New Roman" pitchFamily="18" charset="0"/>
                        </a:rPr>
                        <a:t>endomembranes</a:t>
                      </a:r>
                      <a:r>
                        <a:rPr lang="en-US" b="1" dirty="0">
                          <a:latin typeface="Times New Roman" pitchFamily="18" charset="0"/>
                          <a:cs typeface="Times New Roman" pitchFamily="18" charset="0"/>
                        </a:rPr>
                        <a:t> and a cytoskeleton</a:t>
                      </a:r>
                    </a:p>
                  </a:txBody>
                  <a:tcPr/>
                </a:tc>
                <a:extLst>
                  <a:ext uri="{0D108BD9-81ED-4DB2-BD59-A6C34878D82A}">
                    <a16:rowId xmlns:a16="http://schemas.microsoft.com/office/drawing/2014/main" xmlns="" val="10007"/>
                  </a:ext>
                </a:extLst>
              </a:tr>
              <a:tr h="408045">
                <a:tc>
                  <a:txBody>
                    <a:bodyPr/>
                    <a:lstStyle/>
                    <a:p>
                      <a:pPr algn="l" rtl="0"/>
                      <a:r>
                        <a:rPr lang="en-US" b="1" dirty="0">
                          <a:latin typeface="Times New Roman" pitchFamily="18" charset="0"/>
                          <a:cs typeface="Times New Roman" pitchFamily="18" charset="0"/>
                        </a:rPr>
                        <a:t>Cell movement</a:t>
                      </a:r>
                    </a:p>
                    <a:p>
                      <a:pPr algn="l" rtl="0"/>
                      <a:endParaRPr lang="en-US" b="1" dirty="0">
                        <a:latin typeface="Times New Roman" pitchFamily="18" charset="0"/>
                        <a:cs typeface="Times New Roman" pitchFamily="18" charset="0"/>
                      </a:endParaRPr>
                    </a:p>
                    <a:p>
                      <a:pPr algn="l" rtl="0"/>
                      <a:endParaRPr lang="en-US" b="1" dirty="0">
                        <a:latin typeface="Times New Roman" pitchFamily="18" charset="0"/>
                        <a:cs typeface="Times New Roman" pitchFamily="18" charset="0"/>
                      </a:endParaRPr>
                    </a:p>
                  </a:txBody>
                  <a:tcPr/>
                </a:tc>
                <a:tc>
                  <a:txBody>
                    <a:bodyPr/>
                    <a:lstStyle/>
                    <a:p>
                      <a:pPr algn="l" rtl="0"/>
                      <a:r>
                        <a:rPr lang="en-US" b="1" dirty="0">
                          <a:latin typeface="Times New Roman" pitchFamily="18" charset="0"/>
                          <a:cs typeface="Times New Roman" pitchFamily="18" charset="0"/>
                        </a:rPr>
                        <a:t>flagella made of flagellin</a:t>
                      </a:r>
                    </a:p>
                    <a:p>
                      <a:pPr algn="l" rtl="0"/>
                      <a:endParaRPr lang="en-US" b="1" dirty="0">
                        <a:latin typeface="Times New Roman" pitchFamily="18" charset="0"/>
                        <a:cs typeface="Times New Roman" pitchFamily="18" charset="0"/>
                      </a:endParaRPr>
                    </a:p>
                    <a:p>
                      <a:pPr algn="l" rtl="0"/>
                      <a:endParaRPr lang="en-US" b="1" dirty="0">
                        <a:latin typeface="Times New Roman" pitchFamily="18" charset="0"/>
                        <a:cs typeface="Times New Roman" pitchFamily="18" charset="0"/>
                      </a:endParaRPr>
                    </a:p>
                  </a:txBody>
                  <a:tcPr/>
                </a:tc>
                <a:tc>
                  <a:txBody>
                    <a:bodyPr/>
                    <a:lstStyle/>
                    <a:p>
                      <a:pPr algn="l" rtl="0"/>
                      <a:r>
                        <a:rPr lang="en-US" b="1" dirty="0">
                          <a:latin typeface="Times New Roman" pitchFamily="18" charset="0"/>
                          <a:cs typeface="Times New Roman" pitchFamily="18" charset="0"/>
                        </a:rPr>
                        <a:t>Flagella and cilia containing microtubules; </a:t>
                      </a:r>
                      <a:r>
                        <a:rPr lang="en-US" b="1" dirty="0" err="1">
                          <a:latin typeface="Times New Roman" pitchFamily="18" charset="0"/>
                          <a:cs typeface="Times New Roman" pitchFamily="18" charset="0"/>
                        </a:rPr>
                        <a:t>lamellipodia</a:t>
                      </a:r>
                      <a:r>
                        <a:rPr lang="en-US" b="1" dirty="0">
                          <a:latin typeface="Times New Roman" pitchFamily="18" charset="0"/>
                          <a:cs typeface="Times New Roman" pitchFamily="18" charset="0"/>
                        </a:rPr>
                        <a:t> and </a:t>
                      </a:r>
                      <a:r>
                        <a:rPr lang="en-US" b="1" dirty="0" err="1">
                          <a:latin typeface="Times New Roman" pitchFamily="18" charset="0"/>
                          <a:cs typeface="Times New Roman" pitchFamily="18" charset="0"/>
                        </a:rPr>
                        <a:t>filopodia</a:t>
                      </a:r>
                      <a:r>
                        <a:rPr lang="en-US" b="1" dirty="0">
                          <a:latin typeface="Times New Roman" pitchFamily="18" charset="0"/>
                          <a:cs typeface="Times New Roman" pitchFamily="18" charset="0"/>
                        </a:rPr>
                        <a:t> containing actin</a:t>
                      </a:r>
                    </a:p>
                  </a:txBody>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3114984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274638"/>
            <a:ext cx="8928992" cy="634082"/>
          </a:xfrm>
        </p:spPr>
        <p:txBody>
          <a:bodyPr>
            <a:normAutofit/>
          </a:bodyPr>
          <a:lstStyle/>
          <a:p>
            <a:pPr algn="l" rtl="0"/>
            <a:r>
              <a:rPr lang="en-US" sz="2800" b="1" dirty="0"/>
              <a:t>Continue</a:t>
            </a:r>
          </a:p>
        </p:txBody>
      </p:sp>
      <p:graphicFrame>
        <p:nvGraphicFramePr>
          <p:cNvPr id="5" name="عنصر نائب للمحتوى 4"/>
          <p:cNvGraphicFramePr>
            <a:graphicFrameLocks noGrp="1"/>
          </p:cNvGraphicFramePr>
          <p:nvPr>
            <p:ph idx="1"/>
            <p:extLst>
              <p:ext uri="{D42A27DB-BD31-4B8C-83A1-F6EECF244321}">
                <p14:modId xmlns:p14="http://schemas.microsoft.com/office/powerpoint/2010/main" val="696623594"/>
              </p:ext>
            </p:extLst>
          </p:nvPr>
        </p:nvGraphicFramePr>
        <p:xfrm>
          <a:off x="107950" y="1093440"/>
          <a:ext cx="8928099" cy="4495800"/>
        </p:xfrm>
        <a:graphic>
          <a:graphicData uri="http://schemas.openxmlformats.org/drawingml/2006/table">
            <a:tbl>
              <a:tblPr firstRow="1" bandRow="1">
                <a:tableStyleId>{5C22544A-7EE6-4342-B048-85BDC9FD1C3A}</a:tableStyleId>
              </a:tblPr>
              <a:tblGrid>
                <a:gridCol w="2976033">
                  <a:extLst>
                    <a:ext uri="{9D8B030D-6E8A-4147-A177-3AD203B41FA5}">
                      <a16:colId xmlns:a16="http://schemas.microsoft.com/office/drawing/2014/main" xmlns="" val="20000"/>
                    </a:ext>
                  </a:extLst>
                </a:gridCol>
                <a:gridCol w="2976033">
                  <a:extLst>
                    <a:ext uri="{9D8B030D-6E8A-4147-A177-3AD203B41FA5}">
                      <a16:colId xmlns:a16="http://schemas.microsoft.com/office/drawing/2014/main" xmlns="" val="20001"/>
                    </a:ext>
                  </a:extLst>
                </a:gridCol>
                <a:gridCol w="2976033">
                  <a:extLst>
                    <a:ext uri="{9D8B030D-6E8A-4147-A177-3AD203B41FA5}">
                      <a16:colId xmlns:a16="http://schemas.microsoft.com/office/drawing/2014/main" xmlns="" val="20002"/>
                    </a:ext>
                  </a:extLst>
                </a:gridCol>
              </a:tblGrid>
              <a:tr h="370840">
                <a:tc>
                  <a:txBody>
                    <a:bodyPr/>
                    <a:lstStyle/>
                    <a:p>
                      <a:endParaRPr lang="en-US" b="1" dirty="0">
                        <a:latin typeface="Times New Roman" pitchFamily="18" charset="0"/>
                        <a:cs typeface="Times New Roman" pitchFamily="18" charset="0"/>
                      </a:endParaRPr>
                    </a:p>
                  </a:txBody>
                  <a:tcPr/>
                </a:tc>
                <a:tc>
                  <a:txBody>
                    <a:bodyPr/>
                    <a:lstStyle/>
                    <a:p>
                      <a:pPr algn="ctr" rtl="0"/>
                      <a:r>
                        <a:rPr lang="en-US" b="1" dirty="0">
                          <a:latin typeface="Times New Roman" pitchFamily="18" charset="0"/>
                          <a:cs typeface="Times New Roman" pitchFamily="18" charset="0"/>
                        </a:rPr>
                        <a:t>Prokaryotes</a:t>
                      </a:r>
                    </a:p>
                  </a:txBody>
                  <a:tcPr/>
                </a:tc>
                <a:tc>
                  <a:txBody>
                    <a:bodyPr/>
                    <a:lstStyle/>
                    <a:p>
                      <a:pPr algn="ctr" rtl="0"/>
                      <a:r>
                        <a:rPr lang="en-US" b="1" dirty="0">
                          <a:latin typeface="Times New Roman" pitchFamily="18" charset="0"/>
                          <a:cs typeface="Times New Roman" pitchFamily="18" charset="0"/>
                        </a:rPr>
                        <a:t>Eukaryotes</a:t>
                      </a:r>
                    </a:p>
                  </a:txBody>
                  <a:tcPr/>
                </a:tc>
                <a:extLst>
                  <a:ext uri="{0D108BD9-81ED-4DB2-BD59-A6C34878D82A}">
                    <a16:rowId xmlns:a16="http://schemas.microsoft.com/office/drawing/2014/main" xmlns="" val="10000"/>
                  </a:ext>
                </a:extLst>
              </a:tr>
              <a:tr h="370840">
                <a:tc>
                  <a:txBody>
                    <a:bodyPr/>
                    <a:lstStyle/>
                    <a:p>
                      <a:pPr algn="l" rtl="0"/>
                      <a:r>
                        <a:rPr lang="en-US" b="1" dirty="0">
                          <a:latin typeface="Times New Roman" pitchFamily="18" charset="0"/>
                          <a:cs typeface="Times New Roman" pitchFamily="18" charset="0"/>
                        </a:rPr>
                        <a:t>Mitochondria</a:t>
                      </a:r>
                    </a:p>
                  </a:txBody>
                  <a:tcPr/>
                </a:tc>
                <a:tc>
                  <a:txBody>
                    <a:bodyPr/>
                    <a:lstStyle/>
                    <a:p>
                      <a:pPr algn="l" rtl="0"/>
                      <a:r>
                        <a:rPr lang="en-US" b="1" dirty="0">
                          <a:latin typeface="Times New Roman" pitchFamily="18" charset="0"/>
                          <a:cs typeface="Times New Roman" pitchFamily="18" charset="0"/>
                        </a:rPr>
                        <a:t>none</a:t>
                      </a:r>
                    </a:p>
                  </a:txBody>
                  <a:tcPr/>
                </a:tc>
                <a:tc>
                  <a:txBody>
                    <a:bodyPr/>
                    <a:lstStyle/>
                    <a:p>
                      <a:pPr algn="l" rtl="0"/>
                      <a:r>
                        <a:rPr lang="en-US" b="1" dirty="0">
                          <a:latin typeface="Times New Roman" pitchFamily="18" charset="0"/>
                          <a:cs typeface="Times New Roman" pitchFamily="18" charset="0"/>
                        </a:rPr>
                        <a:t>one to several thousand</a:t>
                      </a:r>
                    </a:p>
                  </a:txBody>
                  <a:tcPr/>
                </a:tc>
                <a:extLst>
                  <a:ext uri="{0D108BD9-81ED-4DB2-BD59-A6C34878D82A}">
                    <a16:rowId xmlns:a16="http://schemas.microsoft.com/office/drawing/2014/main" xmlns="" val="10001"/>
                  </a:ext>
                </a:extLst>
              </a:tr>
              <a:tr h="370840">
                <a:tc>
                  <a:txBody>
                    <a:bodyPr/>
                    <a:lstStyle/>
                    <a:p>
                      <a:pPr algn="l" rtl="0"/>
                      <a:r>
                        <a:rPr lang="en-US" b="1" dirty="0">
                          <a:latin typeface="Times New Roman" pitchFamily="18" charset="0"/>
                          <a:cs typeface="Times New Roman" pitchFamily="18" charset="0"/>
                        </a:rPr>
                        <a:t>Chloroplasts</a:t>
                      </a:r>
                    </a:p>
                  </a:txBody>
                  <a:tcPr/>
                </a:tc>
                <a:tc>
                  <a:txBody>
                    <a:bodyPr/>
                    <a:lstStyle/>
                    <a:p>
                      <a:pPr algn="l" rtl="0"/>
                      <a:r>
                        <a:rPr lang="en-US" b="1" dirty="0">
                          <a:latin typeface="Times New Roman" pitchFamily="18" charset="0"/>
                          <a:cs typeface="Times New Roman" pitchFamily="18" charset="0"/>
                        </a:rPr>
                        <a:t>none</a:t>
                      </a:r>
                    </a:p>
                  </a:txBody>
                  <a:tcPr/>
                </a:tc>
                <a:tc>
                  <a:txBody>
                    <a:bodyPr/>
                    <a:lstStyle/>
                    <a:p>
                      <a:pPr algn="l" rtl="0"/>
                      <a:r>
                        <a:rPr lang="en-US" b="1" dirty="0">
                          <a:latin typeface="Times New Roman" pitchFamily="18" charset="0"/>
                          <a:cs typeface="Times New Roman" pitchFamily="18" charset="0"/>
                        </a:rPr>
                        <a:t>in algae and plants</a:t>
                      </a:r>
                    </a:p>
                  </a:txBody>
                  <a:tcPr/>
                </a:tc>
                <a:extLst>
                  <a:ext uri="{0D108BD9-81ED-4DB2-BD59-A6C34878D82A}">
                    <a16:rowId xmlns:a16="http://schemas.microsoft.com/office/drawing/2014/main" xmlns="" val="10002"/>
                  </a:ext>
                </a:extLst>
              </a:tr>
              <a:tr h="370840">
                <a:tc>
                  <a:txBody>
                    <a:bodyPr/>
                    <a:lstStyle/>
                    <a:p>
                      <a:pPr algn="l" rtl="0"/>
                      <a:r>
                        <a:rPr lang="en-US" b="1" dirty="0">
                          <a:latin typeface="Times New Roman" pitchFamily="18" charset="0"/>
                          <a:cs typeface="Times New Roman" pitchFamily="18" charset="0"/>
                        </a:rPr>
                        <a:t>Organization</a:t>
                      </a:r>
                    </a:p>
                  </a:txBody>
                  <a:tcPr/>
                </a:tc>
                <a:tc>
                  <a:txBody>
                    <a:bodyPr/>
                    <a:lstStyle/>
                    <a:p>
                      <a:pPr algn="l" rtl="0"/>
                      <a:r>
                        <a:rPr lang="en-US" b="1" dirty="0">
                          <a:latin typeface="Times New Roman" pitchFamily="18" charset="0"/>
                          <a:cs typeface="Times New Roman" pitchFamily="18" charset="0"/>
                        </a:rPr>
                        <a:t>usually single cells</a:t>
                      </a:r>
                    </a:p>
                  </a:txBody>
                  <a:tcPr/>
                </a:tc>
                <a:tc>
                  <a:txBody>
                    <a:bodyPr/>
                    <a:lstStyle/>
                    <a:p>
                      <a:pPr algn="l" rtl="0"/>
                      <a:r>
                        <a:rPr lang="en-US" b="1" dirty="0">
                          <a:latin typeface="Times New Roman" pitchFamily="18" charset="0"/>
                          <a:cs typeface="Times New Roman" pitchFamily="18" charset="0"/>
                        </a:rPr>
                        <a:t>single cells, colonies, higher multicellular organisms with specialized cells</a:t>
                      </a:r>
                    </a:p>
                  </a:txBody>
                  <a:tcPr/>
                </a:tc>
                <a:extLst>
                  <a:ext uri="{0D108BD9-81ED-4DB2-BD59-A6C34878D82A}">
                    <a16:rowId xmlns:a16="http://schemas.microsoft.com/office/drawing/2014/main" xmlns="" val="10003"/>
                  </a:ext>
                </a:extLst>
              </a:tr>
              <a:tr h="370840">
                <a:tc>
                  <a:txBody>
                    <a:bodyPr/>
                    <a:lstStyle/>
                    <a:p>
                      <a:pPr algn="l" rtl="0"/>
                      <a:r>
                        <a:rPr lang="en-US" b="1" dirty="0">
                          <a:latin typeface="Times New Roman" pitchFamily="18" charset="0"/>
                          <a:cs typeface="Times New Roman" pitchFamily="18" charset="0"/>
                        </a:rPr>
                        <a:t>Cell division</a:t>
                      </a:r>
                    </a:p>
                  </a:txBody>
                  <a:tcPr/>
                </a:tc>
                <a:tc>
                  <a:txBody>
                    <a:bodyPr/>
                    <a:lstStyle/>
                    <a:p>
                      <a:pPr algn="l" rtl="0"/>
                      <a:r>
                        <a:rPr lang="en-US" b="1" dirty="0">
                          <a:latin typeface="Times New Roman" pitchFamily="18" charset="0"/>
                          <a:cs typeface="Times New Roman" pitchFamily="18" charset="0"/>
                        </a:rPr>
                        <a:t>binary fission (simple division)</a:t>
                      </a:r>
                    </a:p>
                  </a:txBody>
                  <a:tcPr/>
                </a:tc>
                <a:tc>
                  <a:txBody>
                    <a:bodyPr/>
                    <a:lstStyle/>
                    <a:p>
                      <a:pPr algn="l" rtl="0"/>
                      <a:r>
                        <a:rPr lang="en-US" b="1" dirty="0">
                          <a:latin typeface="Times New Roman" pitchFamily="18" charset="0"/>
                          <a:cs typeface="Times New Roman" pitchFamily="18" charset="0"/>
                        </a:rPr>
                        <a:t>mitosis (fission or budding)</a:t>
                      </a:r>
                    </a:p>
                    <a:p>
                      <a:pPr algn="l" rtl="0"/>
                      <a:r>
                        <a:rPr lang="en-US" b="1" dirty="0">
                          <a:latin typeface="Times New Roman" pitchFamily="18" charset="0"/>
                          <a:cs typeface="Times New Roman" pitchFamily="18" charset="0"/>
                        </a:rPr>
                        <a:t>meiosis</a:t>
                      </a:r>
                    </a:p>
                    <a:p>
                      <a:pPr algn="l" rtl="0"/>
                      <a:endParaRPr lang="en-US" b="1" dirty="0">
                        <a:latin typeface="Times New Roman" pitchFamily="18" charset="0"/>
                        <a:cs typeface="Times New Roman" pitchFamily="18" charset="0"/>
                      </a:endParaRPr>
                    </a:p>
                  </a:txBody>
                  <a:tcPr/>
                </a:tc>
                <a:extLst>
                  <a:ext uri="{0D108BD9-81ED-4DB2-BD59-A6C34878D82A}">
                    <a16:rowId xmlns:a16="http://schemas.microsoft.com/office/drawing/2014/main" xmlns="" val="10004"/>
                  </a:ext>
                </a:extLst>
              </a:tr>
              <a:tr h="370840">
                <a:tc>
                  <a:txBody>
                    <a:bodyPr/>
                    <a:lstStyle/>
                    <a:p>
                      <a:pPr algn="l" rtl="0"/>
                      <a:r>
                        <a:rPr lang="en-US" b="1" dirty="0">
                          <a:latin typeface="Times New Roman" pitchFamily="18" charset="0"/>
                          <a:cs typeface="Times New Roman" pitchFamily="18" charset="0"/>
                        </a:rPr>
                        <a:t>Chromosomes</a:t>
                      </a:r>
                    </a:p>
                    <a:p>
                      <a:pPr algn="l" rtl="0"/>
                      <a:endParaRPr lang="en-US" b="1" dirty="0">
                        <a:latin typeface="Times New Roman" pitchFamily="18" charset="0"/>
                        <a:cs typeface="Times New Roman" pitchFamily="18" charset="0"/>
                      </a:endParaRPr>
                    </a:p>
                  </a:txBody>
                  <a:tcPr/>
                </a:tc>
                <a:tc>
                  <a:txBody>
                    <a:bodyPr/>
                    <a:lstStyle/>
                    <a:p>
                      <a:pPr algn="l" rtl="0"/>
                      <a:r>
                        <a:rPr lang="en-US" b="1" dirty="0">
                          <a:latin typeface="Times New Roman" pitchFamily="18" charset="0"/>
                          <a:cs typeface="Times New Roman" pitchFamily="18" charset="0"/>
                        </a:rPr>
                        <a:t>single chromosome</a:t>
                      </a:r>
                    </a:p>
                  </a:txBody>
                  <a:tcPr/>
                </a:tc>
                <a:tc>
                  <a:txBody>
                    <a:bodyPr/>
                    <a:lstStyle/>
                    <a:p>
                      <a:pPr algn="l" rtl="0"/>
                      <a:r>
                        <a:rPr lang="en-US" b="1" dirty="0">
                          <a:latin typeface="Times New Roman" pitchFamily="18" charset="0"/>
                          <a:cs typeface="Times New Roman" pitchFamily="18" charset="0"/>
                        </a:rPr>
                        <a:t>More than one chromosome</a:t>
                      </a:r>
                    </a:p>
                  </a:txBody>
                  <a:tcPr/>
                </a:tc>
                <a:extLst>
                  <a:ext uri="{0D108BD9-81ED-4DB2-BD59-A6C34878D82A}">
                    <a16:rowId xmlns:a16="http://schemas.microsoft.com/office/drawing/2014/main" xmlns="" val="10005"/>
                  </a:ext>
                </a:extLst>
              </a:tr>
              <a:tr h="370840">
                <a:tc>
                  <a:txBody>
                    <a:bodyPr/>
                    <a:lstStyle/>
                    <a:p>
                      <a:pPr algn="l" rtl="0"/>
                      <a:r>
                        <a:rPr lang="en-US" b="1" dirty="0">
                          <a:latin typeface="Times New Roman" pitchFamily="18" charset="0"/>
                          <a:cs typeface="Times New Roman" pitchFamily="18" charset="0"/>
                        </a:rPr>
                        <a:t>Membranes</a:t>
                      </a:r>
                    </a:p>
                  </a:txBody>
                  <a:tcPr/>
                </a:tc>
                <a:tc>
                  <a:txBody>
                    <a:bodyPr/>
                    <a:lstStyle/>
                    <a:p>
                      <a:pPr algn="l" rtl="0"/>
                      <a:r>
                        <a:rPr lang="en-US" b="1" dirty="0">
                          <a:latin typeface="Times New Roman" pitchFamily="18" charset="0"/>
                          <a:cs typeface="Times New Roman" pitchFamily="18" charset="0"/>
                        </a:rPr>
                        <a:t>Cell membranes</a:t>
                      </a:r>
                    </a:p>
                  </a:txBody>
                  <a:tcPr/>
                </a:tc>
                <a:tc>
                  <a:txBody>
                    <a:bodyPr/>
                    <a:lstStyle/>
                    <a:p>
                      <a:pPr algn="l" rtl="0"/>
                      <a:r>
                        <a:rPr lang="en-US" b="1" dirty="0">
                          <a:latin typeface="Times New Roman" pitchFamily="18" charset="0"/>
                          <a:cs typeface="Times New Roman" pitchFamily="18" charset="0"/>
                        </a:rPr>
                        <a:t>Cell membrane and membrane-bound organelles</a:t>
                      </a:r>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647819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16632"/>
            <a:ext cx="8928992" cy="6624736"/>
          </a:xfrm>
        </p:spPr>
        <p:txBody>
          <a:bodyPr>
            <a:normAutofit/>
          </a:bodyPr>
          <a:lstStyle/>
          <a:p>
            <a:pPr marL="0" indent="0" algn="l" rtl="0">
              <a:buNone/>
            </a:pPr>
            <a:endParaRPr lang="en-US" sz="2400" dirty="0"/>
          </a:p>
        </p:txBody>
      </p:sp>
      <p:pic>
        <p:nvPicPr>
          <p:cNvPr id="307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7128" t="30948" r="32544" b="10585"/>
          <a:stretch/>
        </p:blipFill>
        <p:spPr bwMode="auto">
          <a:xfrm>
            <a:off x="179512" y="332656"/>
            <a:ext cx="8819736"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7460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848" y="404664"/>
            <a:ext cx="8804304"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4215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278220076"/>
              </p:ext>
            </p:extLst>
          </p:nvPr>
        </p:nvGraphicFramePr>
        <p:xfrm>
          <a:off x="179388" y="260647"/>
          <a:ext cx="8785226" cy="4572000"/>
        </p:xfrm>
        <a:graphic>
          <a:graphicData uri="http://schemas.openxmlformats.org/drawingml/2006/table">
            <a:tbl>
              <a:tblPr firstRow="1" bandRow="1">
                <a:tableStyleId>{5C22544A-7EE6-4342-B048-85BDC9FD1C3A}</a:tableStyleId>
              </a:tblPr>
              <a:tblGrid>
                <a:gridCol w="4392613">
                  <a:extLst>
                    <a:ext uri="{9D8B030D-6E8A-4147-A177-3AD203B41FA5}">
                      <a16:colId xmlns:a16="http://schemas.microsoft.com/office/drawing/2014/main" xmlns="" val="20000"/>
                    </a:ext>
                  </a:extLst>
                </a:gridCol>
                <a:gridCol w="4392613">
                  <a:extLst>
                    <a:ext uri="{9D8B030D-6E8A-4147-A177-3AD203B41FA5}">
                      <a16:colId xmlns:a16="http://schemas.microsoft.com/office/drawing/2014/main" xmlns="" val="20001"/>
                    </a:ext>
                  </a:extLst>
                </a:gridCol>
              </a:tblGrid>
              <a:tr h="312440">
                <a:tc>
                  <a:txBody>
                    <a:bodyPr/>
                    <a:lstStyle/>
                    <a:p>
                      <a:pPr algn="ctr" rtl="0"/>
                      <a:r>
                        <a:rPr lang="en-US" sz="2400" b="1" dirty="0">
                          <a:latin typeface="Times New Roman" pitchFamily="18" charset="0"/>
                          <a:cs typeface="Times New Roman" pitchFamily="18" charset="0"/>
                        </a:rPr>
                        <a:t>Plant cell</a:t>
                      </a:r>
                    </a:p>
                  </a:txBody>
                  <a:tcPr/>
                </a:tc>
                <a:tc>
                  <a:txBody>
                    <a:bodyPr/>
                    <a:lstStyle/>
                    <a:p>
                      <a:pPr algn="ctr" rtl="0"/>
                      <a:r>
                        <a:rPr lang="en-US" sz="2400" b="1" dirty="0">
                          <a:latin typeface="Times New Roman" pitchFamily="18" charset="0"/>
                          <a:cs typeface="Times New Roman" pitchFamily="18" charset="0"/>
                        </a:rPr>
                        <a:t>Animal cell</a:t>
                      </a:r>
                    </a:p>
                  </a:txBody>
                  <a:tcPr/>
                </a:tc>
                <a:extLst>
                  <a:ext uri="{0D108BD9-81ED-4DB2-BD59-A6C34878D82A}">
                    <a16:rowId xmlns:a16="http://schemas.microsoft.com/office/drawing/2014/main" xmlns="" val="10000"/>
                  </a:ext>
                </a:extLst>
              </a:tr>
              <a:tr h="370840">
                <a:tc>
                  <a:txBody>
                    <a:bodyPr/>
                    <a:lstStyle/>
                    <a:p>
                      <a:pPr algn="l" rtl="0"/>
                      <a:r>
                        <a:rPr lang="en-US" sz="2400" b="1" dirty="0">
                          <a:solidFill>
                            <a:srgbClr val="007434"/>
                          </a:solidFill>
                          <a:latin typeface="Times New Roman" pitchFamily="18" charset="0"/>
                          <a:cs typeface="Times New Roman" pitchFamily="18" charset="0"/>
                        </a:rPr>
                        <a:t>Plant cell surrounded by a rigid cell wall</a:t>
                      </a:r>
                    </a:p>
                  </a:txBody>
                  <a:tcPr/>
                </a:tc>
                <a:tc>
                  <a:txBody>
                    <a:bodyPr/>
                    <a:lstStyle/>
                    <a:p>
                      <a:pPr algn="l" rtl="0"/>
                      <a:r>
                        <a:rPr lang="en-US" sz="2400" b="1" dirty="0">
                          <a:solidFill>
                            <a:srgbClr val="CC0099"/>
                          </a:solidFill>
                          <a:latin typeface="Times New Roman" pitchFamily="18" charset="0"/>
                          <a:cs typeface="Times New Roman" pitchFamily="18" charset="0"/>
                        </a:rPr>
                        <a:t>Animal cells do not have a cell wall</a:t>
                      </a:r>
                    </a:p>
                  </a:txBody>
                  <a:tcPr/>
                </a:tc>
                <a:extLst>
                  <a:ext uri="{0D108BD9-81ED-4DB2-BD59-A6C34878D82A}">
                    <a16:rowId xmlns:a16="http://schemas.microsoft.com/office/drawing/2014/main" xmlns="" val="10001"/>
                  </a:ext>
                </a:extLst>
              </a:tr>
              <a:tr h="370840">
                <a:tc>
                  <a:txBody>
                    <a:bodyPr/>
                    <a:lstStyle/>
                    <a:p>
                      <a:pPr algn="l" rtl="0"/>
                      <a:r>
                        <a:rPr lang="en-US" sz="2400" b="1" dirty="0">
                          <a:solidFill>
                            <a:srgbClr val="007434"/>
                          </a:solidFill>
                          <a:latin typeface="Times New Roman" pitchFamily="18" charset="0"/>
                          <a:cs typeface="Times New Roman" pitchFamily="18" charset="0"/>
                        </a:rPr>
                        <a:t>Larger in size</a:t>
                      </a:r>
                    </a:p>
                  </a:txBody>
                  <a:tcPr/>
                </a:tc>
                <a:tc>
                  <a:txBody>
                    <a:bodyPr/>
                    <a:lstStyle/>
                    <a:p>
                      <a:pPr algn="l" rtl="0"/>
                      <a:r>
                        <a:rPr lang="en-US" sz="2400" b="1" dirty="0">
                          <a:solidFill>
                            <a:srgbClr val="CC0099"/>
                          </a:solidFill>
                          <a:latin typeface="Times New Roman" pitchFamily="18" charset="0"/>
                          <a:cs typeface="Times New Roman" pitchFamily="18" charset="0"/>
                        </a:rPr>
                        <a:t>Smaller in size</a:t>
                      </a:r>
                    </a:p>
                  </a:txBody>
                  <a:tcPr/>
                </a:tc>
                <a:extLst>
                  <a:ext uri="{0D108BD9-81ED-4DB2-BD59-A6C34878D82A}">
                    <a16:rowId xmlns:a16="http://schemas.microsoft.com/office/drawing/2014/main" xmlns="" val="10002"/>
                  </a:ext>
                </a:extLst>
              </a:tr>
              <a:tr h="370840">
                <a:tc>
                  <a:txBody>
                    <a:bodyPr/>
                    <a:lstStyle/>
                    <a:p>
                      <a:pPr algn="l" rtl="0"/>
                      <a:r>
                        <a:rPr lang="en-US" sz="2400" b="1" dirty="0">
                          <a:solidFill>
                            <a:srgbClr val="007434"/>
                          </a:solidFill>
                          <a:latin typeface="Times New Roman" pitchFamily="18" charset="0"/>
                          <a:cs typeface="Times New Roman" pitchFamily="18" charset="0"/>
                        </a:rPr>
                        <a:t>Plant cells have plastids</a:t>
                      </a:r>
                    </a:p>
                  </a:txBody>
                  <a:tcPr/>
                </a:tc>
                <a:tc>
                  <a:txBody>
                    <a:bodyPr/>
                    <a:lstStyle/>
                    <a:p>
                      <a:pPr algn="l" rtl="0"/>
                      <a:r>
                        <a:rPr lang="en-US" sz="2400" b="1" dirty="0">
                          <a:solidFill>
                            <a:srgbClr val="CC0099"/>
                          </a:solidFill>
                          <a:latin typeface="Times New Roman" pitchFamily="18" charset="0"/>
                          <a:cs typeface="Times New Roman" pitchFamily="18" charset="0"/>
                        </a:rPr>
                        <a:t>Animal cells do not have plastids</a:t>
                      </a:r>
                    </a:p>
                  </a:txBody>
                  <a:tcPr/>
                </a:tc>
                <a:extLst>
                  <a:ext uri="{0D108BD9-81ED-4DB2-BD59-A6C34878D82A}">
                    <a16:rowId xmlns:a16="http://schemas.microsoft.com/office/drawing/2014/main" xmlns="" val="10003"/>
                  </a:ext>
                </a:extLst>
              </a:tr>
              <a:tr h="370840">
                <a:tc>
                  <a:txBody>
                    <a:bodyPr/>
                    <a:lstStyle/>
                    <a:p>
                      <a:pPr algn="l" rtl="0"/>
                      <a:r>
                        <a:rPr lang="en-US" sz="2400" b="1" dirty="0">
                          <a:solidFill>
                            <a:srgbClr val="007434"/>
                          </a:solidFill>
                          <a:latin typeface="Times New Roman" pitchFamily="18" charset="0"/>
                          <a:cs typeface="Times New Roman" pitchFamily="18" charset="0"/>
                        </a:rPr>
                        <a:t>Presence of a large vacuole is seen in plant cells.</a:t>
                      </a:r>
                    </a:p>
                  </a:txBody>
                  <a:tcPr/>
                </a:tc>
                <a:tc>
                  <a:txBody>
                    <a:bodyPr/>
                    <a:lstStyle/>
                    <a:p>
                      <a:pPr algn="l" rtl="0"/>
                      <a:r>
                        <a:rPr lang="en-US" sz="2400" b="1" dirty="0">
                          <a:solidFill>
                            <a:srgbClr val="CC0099"/>
                          </a:solidFill>
                          <a:latin typeface="Times New Roman" pitchFamily="18" charset="0"/>
                          <a:cs typeface="Times New Roman" pitchFamily="18" charset="0"/>
                        </a:rPr>
                        <a:t>Whereas there are very small vacuoles as compared to plant cells are seen in animal cells.</a:t>
                      </a:r>
                    </a:p>
                  </a:txBody>
                  <a:tcPr/>
                </a:tc>
                <a:extLst>
                  <a:ext uri="{0D108BD9-81ED-4DB2-BD59-A6C34878D82A}">
                    <a16:rowId xmlns:a16="http://schemas.microsoft.com/office/drawing/2014/main" xmlns="" val="10004"/>
                  </a:ext>
                </a:extLst>
              </a:tr>
              <a:tr h="370840">
                <a:tc>
                  <a:txBody>
                    <a:bodyPr/>
                    <a:lstStyle/>
                    <a:p>
                      <a:pPr algn="l" rtl="0"/>
                      <a:r>
                        <a:rPr lang="en-US" sz="2400" b="1" dirty="0">
                          <a:solidFill>
                            <a:srgbClr val="007434"/>
                          </a:solidFill>
                          <a:latin typeface="Times New Roman" pitchFamily="18" charset="0"/>
                          <a:cs typeface="Times New Roman" pitchFamily="18" charset="0"/>
                        </a:rPr>
                        <a:t>Centrosomes are absent in plant cells</a:t>
                      </a:r>
                    </a:p>
                  </a:txBody>
                  <a:tcPr/>
                </a:tc>
                <a:tc>
                  <a:txBody>
                    <a:bodyPr/>
                    <a:lstStyle/>
                    <a:p>
                      <a:pPr algn="l" rtl="0"/>
                      <a:r>
                        <a:rPr lang="en-US" sz="2400" b="1" dirty="0">
                          <a:solidFill>
                            <a:srgbClr val="CC0099"/>
                          </a:solidFill>
                          <a:latin typeface="Times New Roman" pitchFamily="18" charset="0"/>
                          <a:cs typeface="Times New Roman" pitchFamily="18" charset="0"/>
                        </a:rPr>
                        <a:t>Animal cells have centrosomes.</a:t>
                      </a: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62088150"/>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1006</TotalTime>
  <Words>610</Words>
  <Application>Microsoft Office PowerPoint</Application>
  <PresentationFormat>On-screen Show (4:3)</PresentationFormat>
  <Paragraphs>84</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سمة Office</vt:lpstr>
      <vt:lpstr>                                                                               Prof . Dr. Younis A. Alkhafaji                                                          Lecture – 1 -  Biology       Biology is a science that deals with the study of life and living organisms, including their structure, function, growth, evolution, origin, distribution and taxonomy.  The word biology means, "The science of life", from the Greek Bios means life and logos means science. Therefore, Biology is the science of Living Things. That is why Biology is sometimes, known as Life Science.</vt:lpstr>
      <vt:lpstr>Cell biology explains the structure, organization of the organelles they contain, their physiological properties, metabolic processes, Signaling pathways, life cycle, and interactions with their environment. Organisms can be classified as  </vt:lpstr>
      <vt:lpstr>Cell theory Robert Hooke in (1665) who described the cella (open spaces) of plant tissues discovered the cell. </vt:lpstr>
      <vt:lpstr>Cell types</vt:lpstr>
      <vt:lpstr>PowerPoint Presentation</vt:lpstr>
      <vt:lpstr>Continue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 -1- Biology  Biology is the science that studies living organisms and how they interact with one another and their environment, including their physical and chemical structure, function, development and evolution. The term biology is derived from the Greek word βίος, bios, "life" and the suffix -λογία, -logia, "study of.</dc:title>
  <dc:creator>AL_faris</dc:creator>
  <cp:lastModifiedBy>younis</cp:lastModifiedBy>
  <cp:revision>40</cp:revision>
  <dcterms:created xsi:type="dcterms:W3CDTF">2022-12-05T16:05:42Z</dcterms:created>
  <dcterms:modified xsi:type="dcterms:W3CDTF">2025-04-28T09:09:36Z</dcterms:modified>
</cp:coreProperties>
</file>