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660"/>
  </p:normalViewPr>
  <p:slideViewPr>
    <p:cSldViewPr snapToGrid="0">
      <p:cViewPr varScale="1">
        <p:scale>
          <a:sx n="65" d="100"/>
          <a:sy n="65" d="100"/>
        </p:scale>
        <p:origin x="94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B7B7-5D04-347D-5969-D965D92F87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361077-7757-BDD2-1156-0CCB0670D0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2A0F8B-4054-F02D-9580-E1E452735550}"/>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3CD470DC-88E2-6E1D-F9F3-569629F31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ABC99-E814-CE3E-AF45-10F897EB5BA1}"/>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198700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CD9D-49C6-2990-E0FF-3B35B4358E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F94FEA-BBF6-D97F-ECCC-723A780838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06ECD-82E8-F65B-C188-164AEBB2A580}"/>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F6121986-4F7D-774F-4383-68825D4A5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A52D7-202C-E020-0534-913371B09037}"/>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315720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7F2337-7469-2740-770D-F8CC101075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81A107-58E7-EED5-60F6-327F96BD20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28131E-96A7-D063-7E03-AC9DADEFAD58}"/>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FAC83027-F490-F4F2-0470-DFF65705B8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06CEA-6160-80AC-8702-1197CFBF1DBF}"/>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263561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AF535-5903-B617-7A92-18BF1330F7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5AB698-F178-DB68-C822-3FD2571835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6E26DB-0A41-60D6-D459-A7DDBDF5CB3D}"/>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05817BE8-D267-C998-E2E0-CD47C7B0D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0DD97-C6CC-2411-2FA6-AD40CF498454}"/>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338160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838BE-1770-18AE-33B5-E910400AA5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3A9F2A-9846-6AE0-C804-A14B5877C5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2C5D5-6194-37E5-57D7-F9FB3834C242}"/>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A831343C-CF57-85E8-4F65-7F2503BD3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CE831-3571-1265-4CE8-398CE85B92F0}"/>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17117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0DBF7-7720-717B-C9C8-EE1248D117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D5F139-BF95-2754-19A2-E3F0F0195C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73998E-D3B7-0FC7-912C-BA420D64EA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27718CF-BD8F-A5BB-872B-18E749DE6A98}"/>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6" name="Footer Placeholder 5">
            <a:extLst>
              <a:ext uri="{FF2B5EF4-FFF2-40B4-BE49-F238E27FC236}">
                <a16:creationId xmlns:a16="http://schemas.microsoft.com/office/drawing/2014/main" id="{193D6AA8-6F05-DE79-1686-59090BCD52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7973D-E9DD-66E8-0182-44B5C8771AF5}"/>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265369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5F3EA-152B-26AA-8401-987D000A0B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CAF132-735D-C4CB-6D51-BE09DED48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D9843A-E982-8188-81D8-8AB93CE6D7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8B33EB-B3AA-B2EB-6A5C-8E9503FD51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75AA40-F7A8-82B5-B5B0-5A1AD0B1D6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7A6A62-ABD4-77EA-ECA0-9CF7FA7A6C01}"/>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8" name="Footer Placeholder 7">
            <a:extLst>
              <a:ext uri="{FF2B5EF4-FFF2-40B4-BE49-F238E27FC236}">
                <a16:creationId xmlns:a16="http://schemas.microsoft.com/office/drawing/2014/main" id="{0909DA99-525E-E6FC-ACC5-E0EBBACBE8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9F27A1-B75D-6214-7931-7126AE77A971}"/>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45594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01D6B-DD1D-2955-8A01-AF5BEDFAA6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BEBE7E-271F-6B49-F39D-8E532E92292B}"/>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4" name="Footer Placeholder 3">
            <a:extLst>
              <a:ext uri="{FF2B5EF4-FFF2-40B4-BE49-F238E27FC236}">
                <a16:creationId xmlns:a16="http://schemas.microsoft.com/office/drawing/2014/main" id="{445B7475-62F7-BC3A-ED03-22C9C849DC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F7FA77-6A17-858A-46C8-6267F43B95F1}"/>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61400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475C0-42D7-F9CA-AED3-151B4CAA4A71}"/>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3" name="Footer Placeholder 2">
            <a:extLst>
              <a:ext uri="{FF2B5EF4-FFF2-40B4-BE49-F238E27FC236}">
                <a16:creationId xmlns:a16="http://schemas.microsoft.com/office/drawing/2014/main" id="{E6415F28-26CF-032F-6520-8D6D7AEDD3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A5BFB6-89D6-4BBF-C71D-7C468C5A9C46}"/>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290832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E3BBE-84DE-DB5B-8886-4F4AAC1AA2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39804D-85EE-7644-BCB6-7EA264909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BBDAA8-C8EC-C1BE-DC02-7FAD55BF3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7ADC38-A0B8-22BC-0D07-D1BA1D9539E5}"/>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6" name="Footer Placeholder 5">
            <a:extLst>
              <a:ext uri="{FF2B5EF4-FFF2-40B4-BE49-F238E27FC236}">
                <a16:creationId xmlns:a16="http://schemas.microsoft.com/office/drawing/2014/main" id="{4BF8D721-253C-6675-20C1-328FFE63D6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7E650D-6E0B-CB29-6331-5BB84B190456}"/>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168752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B5CF-3351-4AC5-2E88-70EA86346C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528BCE-E71B-6D6F-AE52-548E7E2F06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99478-E5EC-F4D4-6D94-D3E58CA15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BED7AB-E0E8-D813-A8DB-3BC4AC26A4A4}"/>
              </a:ext>
            </a:extLst>
          </p:cNvPr>
          <p:cNvSpPr>
            <a:spLocks noGrp="1"/>
          </p:cNvSpPr>
          <p:nvPr>
            <p:ph type="dt" sz="half" idx="10"/>
          </p:nvPr>
        </p:nvSpPr>
        <p:spPr/>
        <p:txBody>
          <a:bodyPr/>
          <a:lstStyle/>
          <a:p>
            <a:fld id="{235AC152-C856-4DB3-9730-94942B821F95}" type="datetimeFigureOut">
              <a:rPr lang="en-US" smtClean="0"/>
              <a:t>2/3/2025</a:t>
            </a:fld>
            <a:endParaRPr lang="en-US"/>
          </a:p>
        </p:txBody>
      </p:sp>
      <p:sp>
        <p:nvSpPr>
          <p:cNvPr id="6" name="Footer Placeholder 5">
            <a:extLst>
              <a:ext uri="{FF2B5EF4-FFF2-40B4-BE49-F238E27FC236}">
                <a16:creationId xmlns:a16="http://schemas.microsoft.com/office/drawing/2014/main" id="{BE718FC1-126C-97AC-6B05-574773A38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A65DD6-3762-967E-C135-887A569BB85E}"/>
              </a:ext>
            </a:extLst>
          </p:cNvPr>
          <p:cNvSpPr>
            <a:spLocks noGrp="1"/>
          </p:cNvSpPr>
          <p:nvPr>
            <p:ph type="sldNum" sz="quarter" idx="12"/>
          </p:nvPr>
        </p:nvSpPr>
        <p:spPr/>
        <p:txBody>
          <a:bodyPr/>
          <a:lstStyle/>
          <a:p>
            <a:fld id="{59412159-E825-4DCE-96F8-033918392374}" type="slidenum">
              <a:rPr lang="en-US" smtClean="0"/>
              <a:t>‹#›</a:t>
            </a:fld>
            <a:endParaRPr lang="en-US"/>
          </a:p>
        </p:txBody>
      </p:sp>
    </p:spTree>
    <p:extLst>
      <p:ext uri="{BB962C8B-B14F-4D97-AF65-F5344CB8AC3E}">
        <p14:creationId xmlns:p14="http://schemas.microsoft.com/office/powerpoint/2010/main" val="3543657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8CFDEB-F860-2F36-4FAD-564DC9B7C8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4BE95D-A7A7-3C80-B749-B25DD3705A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E7D9D-00F0-97EF-9644-C600F6B59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5AC152-C856-4DB3-9730-94942B821F95}" type="datetimeFigureOut">
              <a:rPr lang="en-US" smtClean="0"/>
              <a:t>2/3/2025</a:t>
            </a:fld>
            <a:endParaRPr lang="en-US"/>
          </a:p>
        </p:txBody>
      </p:sp>
      <p:sp>
        <p:nvSpPr>
          <p:cNvPr id="5" name="Footer Placeholder 4">
            <a:extLst>
              <a:ext uri="{FF2B5EF4-FFF2-40B4-BE49-F238E27FC236}">
                <a16:creationId xmlns:a16="http://schemas.microsoft.com/office/drawing/2014/main" id="{C0BB8F7B-059D-FAA2-5071-3F51D4636D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3F8096-EB25-A3F9-4B0A-1004314002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12159-E825-4DCE-96F8-033918392374}" type="slidenum">
              <a:rPr lang="en-US" smtClean="0"/>
              <a:t>‹#›</a:t>
            </a:fld>
            <a:endParaRPr lang="en-US"/>
          </a:p>
        </p:txBody>
      </p:sp>
    </p:spTree>
    <p:extLst>
      <p:ext uri="{BB962C8B-B14F-4D97-AF65-F5344CB8AC3E}">
        <p14:creationId xmlns:p14="http://schemas.microsoft.com/office/powerpoint/2010/main" val="124583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B8FF-2F61-92FD-12C2-05E05C9B64BA}"/>
              </a:ext>
            </a:extLst>
          </p:cNvPr>
          <p:cNvSpPr>
            <a:spLocks noGrp="1"/>
          </p:cNvSpPr>
          <p:nvPr>
            <p:ph type="ctrTitle"/>
          </p:nvPr>
        </p:nvSpPr>
        <p:spPr>
          <a:xfrm>
            <a:off x="181897" y="163718"/>
            <a:ext cx="11838038" cy="1960050"/>
          </a:xfrm>
        </p:spPr>
        <p:txBody>
          <a:bodyPr>
            <a:normAutofit fontScale="90000"/>
          </a:bodyPr>
          <a:lstStyle/>
          <a:p>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Kidney Dialysis Techniques Department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Prof. Dr. Younis A. </a:t>
            </a:r>
            <a:r>
              <a:rPr lang="en-US" sz="2400" b="1" dirty="0" err="1">
                <a:latin typeface="Times New Roman" panose="02020603050405020304" pitchFamily="18" charset="0"/>
                <a:cs typeface="Times New Roman" panose="02020603050405020304" pitchFamily="18" charset="0"/>
              </a:rPr>
              <a:t>Alkhafaji</a:t>
            </a:r>
            <a:r>
              <a:rPr lang="en-US" sz="2400" b="1" dirty="0">
                <a:latin typeface="Times New Roman" panose="02020603050405020304" pitchFamily="18" charset="0"/>
                <a:cs typeface="Times New Roman" panose="02020603050405020304" pitchFamily="18" charset="0"/>
              </a:rPr>
              <a:t> </a:t>
            </a:r>
            <a:br>
              <a:rPr lang="en-US" sz="2400" b="1" dirty="0">
                <a:latin typeface="Times New Roman" panose="02020603050405020304" pitchFamily="18" charset="0"/>
                <a:cs typeface="Times New Roman" panose="02020603050405020304" pitchFamily="18" charset="0"/>
              </a:rPr>
            </a:br>
            <a:r>
              <a:rPr lang="en-US" sz="2400" b="1" dirty="0">
                <a:solidFill>
                  <a:srgbClr val="FF0000"/>
                </a:solidFill>
                <a:latin typeface="Times New Roman" panose="02020603050405020304" pitchFamily="18" charset="0"/>
                <a:cs typeface="Times New Roman" panose="02020603050405020304" pitchFamily="18" charset="0"/>
              </a:rPr>
              <a:t>Lecture:</a:t>
            </a:r>
            <a:r>
              <a:rPr lang="en-US" sz="2400" b="1" dirty="0">
                <a:latin typeface="Times New Roman" panose="02020603050405020304" pitchFamily="18" charset="0"/>
                <a:cs typeface="Times New Roman" panose="02020603050405020304" pitchFamily="18" charset="0"/>
              </a:rPr>
              <a:t> Genetic code, Replication, Translation,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Transcription and Mutation</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D08C52B-A730-C591-0B96-8F6B00365400}"/>
              </a:ext>
            </a:extLst>
          </p:cNvPr>
          <p:cNvSpPr>
            <a:spLocks noGrp="1"/>
          </p:cNvSpPr>
          <p:nvPr>
            <p:ph type="subTitle" idx="1"/>
          </p:nvPr>
        </p:nvSpPr>
        <p:spPr>
          <a:xfrm>
            <a:off x="172065" y="1773238"/>
            <a:ext cx="11847870" cy="4921044"/>
          </a:xfrm>
        </p:spPr>
        <p:txBody>
          <a:bodyPr>
            <a:normAutofit/>
          </a:bodyPr>
          <a:lstStyle/>
          <a:p>
            <a:pPr marL="457200" indent="-457200" algn="l">
              <a:buAutoNum type="arabicPeriod"/>
            </a:pPr>
            <a:r>
              <a:rPr lang="en-US" sz="24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The Genetic Code</a:t>
            </a:r>
          </a:p>
          <a:p>
            <a:pPr algn="l"/>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The genetic code is the set of rules by which information in DNA is translated into proteins. It has the following key characteristics:</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15000"/>
              </a:lnSpc>
              <a:spcAft>
                <a:spcPts val="800"/>
              </a:spcAft>
            </a:pPr>
            <a:r>
              <a:rPr lang="en-US" sz="24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Triplet Codons: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Each three-nucleotide sequence (</a:t>
            </a:r>
            <a:r>
              <a:rPr lang="en-US" sz="2400" b="1" kern="100" dirty="0">
                <a:solidFill>
                  <a:srgbClr val="FF0066"/>
                </a:solidFill>
                <a:effectLst/>
                <a:latin typeface="Times New Roman" panose="02020603050405020304" pitchFamily="18" charset="0"/>
                <a:ea typeface="Calibri" panose="020F0502020204030204" pitchFamily="34" charset="0"/>
                <a:cs typeface="Arial" panose="020B0604020202020204" pitchFamily="34" charset="0"/>
              </a:rPr>
              <a:t>codon</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corresponds to a specific amino acid.</a:t>
            </a:r>
          </a:p>
          <a:p>
            <a:pPr marL="0" marR="0" algn="l">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Universal:</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The code is nearly identical across all organisms.</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15000"/>
              </a:lnSpc>
              <a:spcAft>
                <a:spcPts val="800"/>
              </a:spcAft>
            </a:pPr>
            <a:r>
              <a:rPr lang="en-US" sz="24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Redundant:</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Some amino acids are encoded by multiple codons.</a:t>
            </a:r>
          </a:p>
          <a:p>
            <a:pPr algn="l">
              <a:lnSpc>
                <a:spcPct val="115000"/>
              </a:lnSpc>
              <a:spcAft>
                <a:spcPts val="800"/>
              </a:spcAft>
            </a:pP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Start and Stop Codons: AUG (methionine) serves as the start codon, while UAA, UAG, and UGA are stop codons.</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15000"/>
              </a:lnSpc>
              <a:spcAft>
                <a:spcPts val="800"/>
              </a:spcAft>
            </a:pP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15000"/>
              </a:lnSpc>
              <a:spcAft>
                <a:spcPts val="800"/>
              </a:spcAft>
            </a:pP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algn="l"/>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1CFD758-D35A-1DC3-9022-7548ED2D8796}"/>
              </a:ext>
            </a:extLst>
          </p:cNvPr>
          <p:cNvPicPr>
            <a:picLocks noChangeAspect="1"/>
          </p:cNvPicPr>
          <p:nvPr/>
        </p:nvPicPr>
        <p:blipFill>
          <a:blip r:embed="rId2"/>
          <a:stretch>
            <a:fillRect/>
          </a:stretch>
        </p:blipFill>
        <p:spPr>
          <a:xfrm>
            <a:off x="10537007" y="195518"/>
            <a:ext cx="1450974" cy="1426588"/>
          </a:xfrm>
          <a:prstGeom prst="rect">
            <a:avLst/>
          </a:prstGeom>
        </p:spPr>
      </p:pic>
      <p:pic>
        <p:nvPicPr>
          <p:cNvPr id="5" name="Picture 4">
            <a:extLst>
              <a:ext uri="{FF2B5EF4-FFF2-40B4-BE49-F238E27FC236}">
                <a16:creationId xmlns:a16="http://schemas.microsoft.com/office/drawing/2014/main" id="{5E9E28B2-532A-5E93-0E33-5BA2415B87C9}"/>
              </a:ext>
            </a:extLst>
          </p:cNvPr>
          <p:cNvPicPr>
            <a:picLocks noChangeAspect="1"/>
          </p:cNvPicPr>
          <p:nvPr/>
        </p:nvPicPr>
        <p:blipFill>
          <a:blip r:embed="rId3"/>
          <a:stretch>
            <a:fillRect/>
          </a:stretch>
        </p:blipFill>
        <p:spPr>
          <a:xfrm>
            <a:off x="167146" y="148970"/>
            <a:ext cx="1603387" cy="1603387"/>
          </a:xfrm>
          <a:prstGeom prst="rect">
            <a:avLst/>
          </a:prstGeom>
        </p:spPr>
      </p:pic>
    </p:spTree>
    <p:extLst>
      <p:ext uri="{BB962C8B-B14F-4D97-AF65-F5344CB8AC3E}">
        <p14:creationId xmlns:p14="http://schemas.microsoft.com/office/powerpoint/2010/main" val="3852490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A5193E8-D891-5FF9-4DE2-73C15BBD5D48}"/>
              </a:ext>
            </a:extLst>
          </p:cNvPr>
          <p:cNvPicPr>
            <a:picLocks noGrp="1" noChangeAspect="1"/>
          </p:cNvPicPr>
          <p:nvPr>
            <p:ph idx="1"/>
          </p:nvPr>
        </p:nvPicPr>
        <p:blipFill>
          <a:blip r:embed="rId2"/>
          <a:srcRect l="3216" t="33521" r="10909" b="5381"/>
          <a:stretch/>
        </p:blipFill>
        <p:spPr>
          <a:xfrm>
            <a:off x="678426" y="191729"/>
            <a:ext cx="11312013" cy="6563031"/>
          </a:xfrm>
        </p:spPr>
      </p:pic>
    </p:spTree>
    <p:extLst>
      <p:ext uri="{BB962C8B-B14F-4D97-AF65-F5344CB8AC3E}">
        <p14:creationId xmlns:p14="http://schemas.microsoft.com/office/powerpoint/2010/main" val="1719551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C6287-32E5-945A-2963-74C8CF432F78}"/>
              </a:ext>
            </a:extLst>
          </p:cNvPr>
          <p:cNvSpPr>
            <a:spLocks noGrp="1"/>
          </p:cNvSpPr>
          <p:nvPr>
            <p:ph idx="1"/>
          </p:nvPr>
        </p:nvSpPr>
        <p:spPr>
          <a:xfrm>
            <a:off x="239111" y="0"/>
            <a:ext cx="11742682" cy="6857999"/>
          </a:xfrm>
        </p:spPr>
        <p:txBody>
          <a:bodyPr>
            <a:noAutofit/>
          </a:bodyPr>
          <a:lstStyle/>
          <a:p>
            <a:pPr marL="0" marR="0">
              <a:lnSpc>
                <a:spcPct val="115000"/>
              </a:lnSpc>
              <a:spcAft>
                <a:spcPts val="800"/>
              </a:spcAft>
            </a:pPr>
            <a:r>
              <a:rPr lang="en-US" sz="24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 DNA Replication</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DNA replication is the process by which DNA makes an identical copy of itself, ensuring genetic continuity.</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Semi-Conservative</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Each new DNA molecule consists of one original strand and one newly synthesized strand.</a:t>
            </a:r>
          </a:p>
          <a:p>
            <a:pPr marL="0" marR="0">
              <a:lnSpc>
                <a:spcPct val="115000"/>
              </a:lnSpc>
              <a:spcAft>
                <a:spcPts val="800"/>
              </a:spcAft>
            </a:pPr>
            <a:r>
              <a:rPr lang="en-US" sz="2400" b="1" kern="1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Key Enzymes Involved:</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Helicase:</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Unwinds the DNA double helix.</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DNA Polymerase: Adds new nucleotides to the growing strand.</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Ligase:</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Seals gaps in the sugar-phosphate backbone.</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Primase</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Lays down RNA primers for DNA synthesis.</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Leading and Lagging Strands: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DNA is synthesized continuously on the leading strand and discontinuously on the lagging strand (Okazaki fragments).</a:t>
            </a: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endParaRPr lang="en-US" sz="2400" b="1"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688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8869FE-4C1B-11BC-F04A-3609A5DDF40A}"/>
              </a:ext>
            </a:extLst>
          </p:cNvPr>
          <p:cNvSpPr>
            <a:spLocks noGrp="1"/>
          </p:cNvSpPr>
          <p:nvPr>
            <p:ph idx="1"/>
          </p:nvPr>
        </p:nvSpPr>
        <p:spPr>
          <a:xfrm>
            <a:off x="239109" y="233307"/>
            <a:ext cx="11742683" cy="6451271"/>
          </a:xfrm>
        </p:spPr>
        <p:txBody>
          <a:bodyPr>
            <a:normAutofit/>
          </a:bodyPr>
          <a:lstStyle/>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3. </a:t>
            </a:r>
            <a:r>
              <a:rPr lang="en-US" sz="18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Transcription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Transcription is the process of synthesizing RNA from a DNA template.</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Steps</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Initiation:</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RNA polymerase binds to the promoter region.</a:t>
            </a:r>
          </a:p>
          <a:p>
            <a:pPr marL="0" marR="0">
              <a:lnSpc>
                <a:spcPct val="115000"/>
              </a:lnSpc>
              <a:spcAft>
                <a:spcPts val="800"/>
              </a:spcAft>
            </a:pPr>
            <a:r>
              <a:rPr lang="en-US" sz="18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Elongation</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RNA polymerase reads the DNA template and assembles complementary RNA.</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Termination</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Transcription stops when a termination sequence is reached.</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u="sng"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Types of RNA:</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mRNA (messenger RNA): </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Carries genetic information from DNA to ribosomes.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rRNA (ribosomal RNA): </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Forms the core of ribosomes.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tRNA (transfer RNA): </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Delivers amino acids to the ribosome during translation.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71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C2B416-40FD-AADC-D389-FEC1A0ADA91B}"/>
              </a:ext>
            </a:extLst>
          </p:cNvPr>
          <p:cNvSpPr>
            <a:spLocks noGrp="1"/>
          </p:cNvSpPr>
          <p:nvPr>
            <p:ph idx="1"/>
          </p:nvPr>
        </p:nvSpPr>
        <p:spPr>
          <a:xfrm>
            <a:off x="223345" y="154480"/>
            <a:ext cx="11774214" cy="6561630"/>
          </a:xfrm>
        </p:spPr>
        <p:txBody>
          <a:bodyPr>
            <a:normAutofit/>
          </a:bodyPr>
          <a:lstStyle/>
          <a:p>
            <a:pPr marL="0" marR="0">
              <a:lnSpc>
                <a:spcPct val="115000"/>
              </a:lnSpc>
              <a:spcAft>
                <a:spcPts val="800"/>
              </a:spcAft>
            </a:pPr>
            <a:r>
              <a:rPr lang="en-US" sz="1800" b="1"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 Translation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Translation is the process where ribosomes synthesize proteins based on mRNA sequences.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FF0066"/>
                </a:solidFill>
                <a:effectLst/>
                <a:latin typeface="Times New Roman" panose="02020603050405020304" pitchFamily="18" charset="0"/>
                <a:ea typeface="Calibri" panose="020F0502020204030204" pitchFamily="34" charset="0"/>
                <a:cs typeface="Arial" panose="020B0604020202020204" pitchFamily="34" charset="0"/>
              </a:rPr>
              <a:t>Steps: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8000"/>
                </a:solidFill>
                <a:effectLst/>
                <a:latin typeface="Times New Roman" panose="02020603050405020304" pitchFamily="18" charset="0"/>
                <a:ea typeface="Calibri" panose="020F0502020204030204" pitchFamily="34" charset="0"/>
                <a:cs typeface="Arial" panose="020B0604020202020204" pitchFamily="34" charset="0"/>
              </a:rPr>
              <a:t>Initiation:</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The ribosome assembles around the start codon (AUG).</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008000"/>
                </a:solidFill>
                <a:effectLst/>
                <a:latin typeface="Times New Roman" panose="02020603050405020304" pitchFamily="18" charset="0"/>
                <a:ea typeface="Calibri" panose="020F0502020204030204" pitchFamily="34" charset="0"/>
                <a:cs typeface="Arial" panose="020B0604020202020204" pitchFamily="34" charset="0"/>
              </a:rPr>
              <a:t>Elongation: </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tRNA molecules bring amino acids to the ribosome, and peptide bonds form.</a:t>
            </a:r>
          </a:p>
          <a:p>
            <a:pPr marL="0" marR="0">
              <a:lnSpc>
                <a:spcPct val="115000"/>
              </a:lnSpc>
              <a:spcAft>
                <a:spcPts val="800"/>
              </a:spcAft>
            </a:pPr>
            <a:r>
              <a:rPr lang="en-US" sz="1800" b="1" kern="100" dirty="0">
                <a:solidFill>
                  <a:srgbClr val="008000"/>
                </a:solidFill>
                <a:effectLst/>
                <a:latin typeface="Times New Roman" panose="02020603050405020304" pitchFamily="18" charset="0"/>
                <a:ea typeface="Calibri" panose="020F0502020204030204" pitchFamily="34" charset="0"/>
                <a:cs typeface="Arial" panose="020B0604020202020204" pitchFamily="34" charset="0"/>
              </a:rPr>
              <a:t>Termination:</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Translation stops at a stop codon, releasing the </a:t>
            </a:r>
            <a:r>
              <a:rPr lang="en-US" sz="1800" b="1" kern="100">
                <a:effectLst/>
                <a:latin typeface="Times New Roman" panose="02020603050405020304" pitchFamily="18" charset="0"/>
                <a:ea typeface="Calibri" panose="020F0502020204030204" pitchFamily="34" charset="0"/>
                <a:cs typeface="Arial" panose="020B0604020202020204" pitchFamily="34" charset="0"/>
              </a:rPr>
              <a:t>protein.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solidFill>
                  <a:srgbClr val="FF0066"/>
                </a:solidFill>
                <a:effectLst/>
                <a:latin typeface="Times New Roman" panose="02020603050405020304" pitchFamily="18" charset="0"/>
                <a:ea typeface="Calibri" panose="020F0502020204030204" pitchFamily="34" charset="0"/>
                <a:cs typeface="Arial" panose="020B0604020202020204" pitchFamily="34" charset="0"/>
              </a:rPr>
              <a:t>Key Players: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Ribosomes (site of protein synthesis)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tRNA (brings amino acids)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Codons (triplet sequences in mRNA)</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646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5E0C5-1F6F-6745-5E01-F10F3C265D20}"/>
              </a:ext>
            </a:extLst>
          </p:cNvPr>
          <p:cNvSpPr>
            <a:spLocks noGrp="1"/>
          </p:cNvSpPr>
          <p:nvPr>
            <p:ph idx="1"/>
          </p:nvPr>
        </p:nvSpPr>
        <p:spPr>
          <a:xfrm>
            <a:off x="223344" y="186011"/>
            <a:ext cx="11726917" cy="6498568"/>
          </a:xfrm>
        </p:spPr>
        <p:txBody>
          <a:bodyPr>
            <a:normAutofit/>
          </a:bodyPr>
          <a:lstStyle/>
          <a:p>
            <a:pPr marL="0" marR="0" indent="0">
              <a:lnSpc>
                <a:spcPct val="115000"/>
              </a:lnSpc>
              <a:spcAft>
                <a:spcPts val="800"/>
              </a:spcAft>
              <a:buNone/>
            </a:pPr>
            <a:r>
              <a:rPr lang="en-US" b="1" kern="100" dirty="0">
                <a:solidFill>
                  <a:srgbClr val="FF0066"/>
                </a:solidFill>
                <a:effectLst/>
                <a:latin typeface="Times New Roman" panose="02020603050405020304" pitchFamily="18" charset="0"/>
                <a:ea typeface="Calibri" panose="020F0502020204030204" pitchFamily="34" charset="0"/>
                <a:cs typeface="Arial" panose="020B0604020202020204" pitchFamily="34" charset="0"/>
              </a:rPr>
              <a:t> 5. Mutations</a:t>
            </a:r>
            <a:endParaRPr lang="en-US" b="1" kern="1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Aft>
                <a:spcPts val="800"/>
              </a:spcAft>
              <a:buNone/>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Mutations are permanent changes in DNA sequences that can affect genetic function.</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Aft>
                <a:spcPts val="800"/>
              </a:spcAft>
              <a:buNone/>
            </a:pPr>
            <a:r>
              <a:rPr lang="en-US" sz="2400" b="1" u="sng"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Types of Mutations: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FF0066"/>
                </a:solidFill>
                <a:effectLst/>
                <a:latin typeface="Times New Roman" panose="02020603050405020304" pitchFamily="18" charset="0"/>
                <a:ea typeface="Calibri" panose="020F0502020204030204" pitchFamily="34" charset="0"/>
                <a:cs typeface="Arial" panose="020B0604020202020204" pitchFamily="34" charset="0"/>
              </a:rPr>
              <a:t>Point Mutations (single base changes):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Silent Mutation:</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No effect on the protein.</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Missense Mutation: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Changes one amino acid.</a:t>
            </a:r>
          </a:p>
          <a:p>
            <a:pPr marL="0">
              <a:lnSpc>
                <a:spcPct val="115000"/>
              </a:lnSpc>
              <a:spcAft>
                <a:spcPts val="800"/>
              </a:spcAft>
            </a:pPr>
            <a:r>
              <a:rPr lang="en-US" sz="2400" b="1" kern="100"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Nonsense Mutation: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Creates a premature stop codon.</a:t>
            </a:r>
          </a:p>
          <a:p>
            <a:pPr marL="0">
              <a:lnSpc>
                <a:spcPct val="115000"/>
              </a:lnSpc>
              <a:spcAft>
                <a:spcPts val="800"/>
              </a:spcAft>
            </a:pPr>
            <a:r>
              <a:rPr lang="en-US" sz="2400" b="1" kern="100" dirty="0">
                <a:solidFill>
                  <a:srgbClr val="0000FF"/>
                </a:solidFill>
                <a:latin typeface="Times New Roman" panose="02020603050405020304" pitchFamily="18" charset="0"/>
                <a:cs typeface="Arial" panose="020B0604020202020204" pitchFamily="34" charset="0"/>
              </a:rPr>
              <a:t>Frameshift</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kern="100" dirty="0">
                <a:solidFill>
                  <a:srgbClr val="0000FF"/>
                </a:solidFill>
                <a:latin typeface="Times New Roman" panose="02020603050405020304" pitchFamily="18" charset="0"/>
                <a:cs typeface="Arial" panose="020B0604020202020204" pitchFamily="34" charset="0"/>
              </a:rPr>
              <a:t>Mutations: </a:t>
            </a:r>
            <a:r>
              <a:rPr lang="en-US" sz="2400" b="1" kern="100" dirty="0">
                <a:latin typeface="Times New Roman" panose="02020603050405020304" pitchFamily="18" charset="0"/>
                <a:cs typeface="Arial" panose="020B0604020202020204" pitchFamily="34" charset="0"/>
              </a:rPr>
              <a:t>Insertions or deletions that shift the reading frame</a:t>
            </a: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Aft>
                <a:spcPts val="800"/>
              </a:spcAft>
              <a:buNone/>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353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E6D1DB-C204-A3B8-5A43-58FEC24BFBAC}"/>
              </a:ext>
            </a:extLst>
          </p:cNvPr>
          <p:cNvSpPr>
            <a:spLocks noGrp="1"/>
          </p:cNvSpPr>
          <p:nvPr>
            <p:ph idx="1"/>
          </p:nvPr>
        </p:nvSpPr>
        <p:spPr>
          <a:xfrm>
            <a:off x="174523" y="144308"/>
            <a:ext cx="11830664" cy="6566207"/>
          </a:xfrm>
        </p:spPr>
        <p:txBody>
          <a:bodyPr>
            <a:normAutofit/>
          </a:bodyPr>
          <a:lstStyle/>
          <a:p>
            <a:pPr marL="0" marR="0">
              <a:lnSpc>
                <a:spcPct val="115000"/>
              </a:lnSpc>
              <a:spcAft>
                <a:spcPts val="800"/>
              </a:spcAft>
            </a:pPr>
            <a:r>
              <a:rPr lang="en-US" sz="2400" b="1" u="sng" kern="100" dirty="0">
                <a:solidFill>
                  <a:srgbClr val="008000"/>
                </a:solidFill>
                <a:effectLst/>
                <a:latin typeface="Times New Roman" panose="02020603050405020304" pitchFamily="18" charset="0"/>
                <a:ea typeface="Calibri" panose="020F0502020204030204" pitchFamily="34" charset="0"/>
                <a:cs typeface="Arial" panose="020B0604020202020204" pitchFamily="34" charset="0"/>
              </a:rPr>
              <a:t>Causes of Mutations: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6600FF"/>
                </a:solidFill>
                <a:effectLst/>
                <a:latin typeface="Times New Roman" panose="02020603050405020304" pitchFamily="18" charset="0"/>
                <a:ea typeface="Calibri" panose="020F0502020204030204" pitchFamily="34" charset="0"/>
                <a:cs typeface="Arial" panose="020B0604020202020204" pitchFamily="34" charset="0"/>
              </a:rPr>
              <a:t>Spontaneous Mutations:</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 Occur naturally due to replication errors.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800"/>
              </a:spcAft>
            </a:pPr>
            <a:r>
              <a:rPr lang="en-US" sz="2400" b="1" kern="100" dirty="0">
                <a:solidFill>
                  <a:srgbClr val="6600FF"/>
                </a:solidFill>
                <a:effectLst/>
                <a:latin typeface="Times New Roman" panose="02020603050405020304" pitchFamily="18" charset="0"/>
                <a:ea typeface="Calibri" panose="020F0502020204030204" pitchFamily="34" charset="0"/>
                <a:cs typeface="Arial" panose="020B0604020202020204" pitchFamily="34" charset="0"/>
              </a:rPr>
              <a:t>Induced Mutations: </a:t>
            </a:r>
            <a:r>
              <a:rPr lang="en-US" sz="2400" b="1" kern="100" dirty="0">
                <a:effectLst/>
                <a:latin typeface="Times New Roman" panose="02020603050405020304" pitchFamily="18" charset="0"/>
                <a:ea typeface="Calibri" panose="020F0502020204030204" pitchFamily="34" charset="0"/>
                <a:cs typeface="Arial" panose="020B0604020202020204" pitchFamily="34" charset="0"/>
              </a:rPr>
              <a:t>Result from environmental factors like radiation and chemicals.</a:t>
            </a:r>
          </a:p>
          <a:p>
            <a:pPr marL="0" marR="0">
              <a:lnSpc>
                <a:spcPct val="115000"/>
              </a:lnSpc>
              <a:spcAft>
                <a:spcPts val="800"/>
              </a:spcAft>
            </a:pPr>
            <a:r>
              <a:rPr lang="en-US" b="1" u="sng" kern="100" dirty="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Conclusion</a:t>
            </a:r>
            <a:endParaRPr lang="en-US" b="1" kern="1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Aft>
                <a:spcPts val="800"/>
              </a:spcAft>
              <a:buNone/>
            </a:pPr>
            <a:r>
              <a:rPr lang="en-US" sz="2400" b="1" kern="100" dirty="0">
                <a:latin typeface="Times New Roman" panose="02020603050405020304" pitchFamily="18" charset="0"/>
                <a:cs typeface="Arial" panose="020B0604020202020204" pitchFamily="34" charset="0"/>
              </a:rPr>
              <a:t> Understanding the genetic code, DNA replication, transcription, translation, and mutations is essential in molecular biology. These processes are fundamental to life and play critical roles in medicine, genetics, and biotechnology. Errors in these processes can lead to genetic disorders, making their study crucial for advancements in genetic therapies and disease prevention.</a:t>
            </a:r>
          </a:p>
          <a:p>
            <a:pPr marL="0" marR="0" indent="0">
              <a:lnSpc>
                <a:spcPct val="115000"/>
              </a:lnSpc>
              <a:spcAft>
                <a:spcPts val="800"/>
              </a:spcAft>
              <a:buNone/>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819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A7CE6-6849-14B0-7ACD-02C4558BEA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A1DD0C-B26F-C39A-D722-941D8575E2E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1452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0483-0ACE-24DA-7631-220AEED048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5E9EAF-B3C1-CB02-B051-53C40EAC381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34959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00231-5534-E454-7880-9E99937CD5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B363AF-0A62-9A40-0940-539E5FE113C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0405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565</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      Kidney Dialysis Techniques Department     Prof. Dr. Younis A. Alkhafaji  Lecture: Genetic code, Replication, Translation,  Transcription and Mutation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younis</dc:creator>
  <cp:lastModifiedBy>younis</cp:lastModifiedBy>
  <cp:revision>3</cp:revision>
  <dcterms:created xsi:type="dcterms:W3CDTF">2025-01-31T08:04:56Z</dcterms:created>
  <dcterms:modified xsi:type="dcterms:W3CDTF">2025-02-03T05:07:08Z</dcterms:modified>
</cp:coreProperties>
</file>