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0" r:id="rId3"/>
    <p:sldId id="279" r:id="rId4"/>
    <p:sldId id="280" r:id="rId5"/>
    <p:sldId id="281" r:id="rId6"/>
    <p:sldId id="282" r:id="rId7"/>
    <p:sldId id="283" r:id="rId8"/>
    <p:sldId id="284" r:id="rId9"/>
    <p:sldId id="285" r:id="rId10"/>
    <p:sldId id="286" r:id="rId11"/>
    <p:sldId id="287" r:id="rId12"/>
    <p:sldId id="288" r:id="rId13"/>
    <p:sldId id="291" r:id="rId14"/>
    <p:sldId id="259" r:id="rId15"/>
    <p:sldId id="258" r:id="rId16"/>
    <p:sldId id="261" r:id="rId17"/>
    <p:sldId id="262" r:id="rId18"/>
    <p:sldId id="271" r:id="rId19"/>
    <p:sldId id="275" r:id="rId20"/>
    <p:sldId id="292"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0BB5"/>
    <a:srgbClr val="B80886"/>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3C8B5-E767-4A48-9615-E54770275FEB}"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17F7B-69B4-481D-B961-FA3C5F6AB20C}" type="slidenum">
              <a:rPr lang="en-US" smtClean="0"/>
              <a:t>‹#›</a:t>
            </a:fld>
            <a:endParaRPr lang="en-US"/>
          </a:p>
        </p:txBody>
      </p:sp>
    </p:spTree>
    <p:extLst>
      <p:ext uri="{BB962C8B-B14F-4D97-AF65-F5344CB8AC3E}">
        <p14:creationId xmlns:p14="http://schemas.microsoft.com/office/powerpoint/2010/main" val="702474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E17F7B-69B4-481D-B961-FA3C5F6AB20C}" type="slidenum">
              <a:rPr lang="en-US" smtClean="0"/>
              <a:t>4</a:t>
            </a:fld>
            <a:endParaRPr lang="en-US"/>
          </a:p>
        </p:txBody>
      </p:sp>
    </p:spTree>
    <p:extLst>
      <p:ext uri="{BB962C8B-B14F-4D97-AF65-F5344CB8AC3E}">
        <p14:creationId xmlns:p14="http://schemas.microsoft.com/office/powerpoint/2010/main" val="204533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E17F7B-69B4-481D-B961-FA3C5F6AB20C}" type="slidenum">
              <a:rPr lang="en-US" smtClean="0"/>
              <a:t>21</a:t>
            </a:fld>
            <a:endParaRPr lang="en-US"/>
          </a:p>
        </p:txBody>
      </p:sp>
    </p:spTree>
    <p:extLst>
      <p:ext uri="{BB962C8B-B14F-4D97-AF65-F5344CB8AC3E}">
        <p14:creationId xmlns:p14="http://schemas.microsoft.com/office/powerpoint/2010/main" val="134776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0D6529-52F5-8D20-2776-69B811C5A0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6A6E0D2-5724-9DA7-A3F0-D7351C08D2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487BEA2-9871-80D3-CD98-F5A3B903C4A3}"/>
              </a:ext>
            </a:extLst>
          </p:cNvPr>
          <p:cNvSpPr>
            <a:spLocks noGrp="1"/>
          </p:cNvSpPr>
          <p:nvPr>
            <p:ph type="dt" sz="half" idx="10"/>
          </p:nvPr>
        </p:nvSpPr>
        <p:spPr/>
        <p:txBody>
          <a:bodyPr/>
          <a:lstStyle/>
          <a:p>
            <a:fld id="{897A5F42-D105-4CFF-B2AB-9CF61F9CEC69}" type="datetimeFigureOut">
              <a:rPr lang="en-US" smtClean="0"/>
              <a:t>4/28/2025</a:t>
            </a:fld>
            <a:endParaRPr lang="en-US"/>
          </a:p>
        </p:txBody>
      </p:sp>
      <p:sp>
        <p:nvSpPr>
          <p:cNvPr id="5" name="Footer Placeholder 4">
            <a:extLst>
              <a:ext uri="{FF2B5EF4-FFF2-40B4-BE49-F238E27FC236}">
                <a16:creationId xmlns:a16="http://schemas.microsoft.com/office/drawing/2014/main" xmlns="" id="{D148A40F-B50C-7363-417C-D3628C364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544E00-7F9F-1961-489D-0A9239E89594}"/>
              </a:ext>
            </a:extLst>
          </p:cNvPr>
          <p:cNvSpPr>
            <a:spLocks noGrp="1"/>
          </p:cNvSpPr>
          <p:nvPr>
            <p:ph type="sldNum" sz="quarter" idx="12"/>
          </p:nvPr>
        </p:nvSpPr>
        <p:spPr/>
        <p:txBody>
          <a:bodyPr/>
          <a:lstStyle/>
          <a:p>
            <a:fld id="{3AD8E445-D697-41B2-8E12-856484227EDA}" type="slidenum">
              <a:rPr lang="en-US" smtClean="0"/>
              <a:t>‹#›</a:t>
            </a:fld>
            <a:endParaRPr lang="en-US"/>
          </a:p>
        </p:txBody>
      </p:sp>
    </p:spTree>
    <p:extLst>
      <p:ext uri="{BB962C8B-B14F-4D97-AF65-F5344CB8AC3E}">
        <p14:creationId xmlns:p14="http://schemas.microsoft.com/office/powerpoint/2010/main" val="4279478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D15A9-C617-ED56-1144-8F9D7072BD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7FB9C36-6D24-B1C6-4A11-7CB88D7176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EFB520-447F-2570-9624-DADC1313D1B5}"/>
              </a:ext>
            </a:extLst>
          </p:cNvPr>
          <p:cNvSpPr>
            <a:spLocks noGrp="1"/>
          </p:cNvSpPr>
          <p:nvPr>
            <p:ph type="dt" sz="half" idx="10"/>
          </p:nvPr>
        </p:nvSpPr>
        <p:spPr/>
        <p:txBody>
          <a:bodyPr/>
          <a:lstStyle/>
          <a:p>
            <a:fld id="{897A5F42-D105-4CFF-B2AB-9CF61F9CEC69}" type="datetimeFigureOut">
              <a:rPr lang="en-US" smtClean="0"/>
              <a:t>4/28/2025</a:t>
            </a:fld>
            <a:endParaRPr lang="en-US"/>
          </a:p>
        </p:txBody>
      </p:sp>
      <p:sp>
        <p:nvSpPr>
          <p:cNvPr id="5" name="Footer Placeholder 4">
            <a:extLst>
              <a:ext uri="{FF2B5EF4-FFF2-40B4-BE49-F238E27FC236}">
                <a16:creationId xmlns:a16="http://schemas.microsoft.com/office/drawing/2014/main" xmlns="" id="{7EC1D693-2275-FF75-688C-B84F7ED6A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100888-92FB-230C-B29E-1169310F6A98}"/>
              </a:ext>
            </a:extLst>
          </p:cNvPr>
          <p:cNvSpPr>
            <a:spLocks noGrp="1"/>
          </p:cNvSpPr>
          <p:nvPr>
            <p:ph type="sldNum" sz="quarter" idx="12"/>
          </p:nvPr>
        </p:nvSpPr>
        <p:spPr/>
        <p:txBody>
          <a:bodyPr/>
          <a:lstStyle/>
          <a:p>
            <a:fld id="{3AD8E445-D697-41B2-8E12-856484227EDA}" type="slidenum">
              <a:rPr lang="en-US" smtClean="0"/>
              <a:t>‹#›</a:t>
            </a:fld>
            <a:endParaRPr lang="en-US"/>
          </a:p>
        </p:txBody>
      </p:sp>
    </p:spTree>
    <p:extLst>
      <p:ext uri="{BB962C8B-B14F-4D97-AF65-F5344CB8AC3E}">
        <p14:creationId xmlns:p14="http://schemas.microsoft.com/office/powerpoint/2010/main" val="214045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A034EC1-15D9-9678-2EC7-04BBD524E3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8279926-B1D5-5867-FB2D-3FE34AA8C8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05D33F-81BA-2908-0DF8-BAC927F5F32C}"/>
              </a:ext>
            </a:extLst>
          </p:cNvPr>
          <p:cNvSpPr>
            <a:spLocks noGrp="1"/>
          </p:cNvSpPr>
          <p:nvPr>
            <p:ph type="dt" sz="half" idx="10"/>
          </p:nvPr>
        </p:nvSpPr>
        <p:spPr/>
        <p:txBody>
          <a:bodyPr/>
          <a:lstStyle/>
          <a:p>
            <a:fld id="{897A5F42-D105-4CFF-B2AB-9CF61F9CEC69}" type="datetimeFigureOut">
              <a:rPr lang="en-US" smtClean="0"/>
              <a:t>4/28/2025</a:t>
            </a:fld>
            <a:endParaRPr lang="en-US"/>
          </a:p>
        </p:txBody>
      </p:sp>
      <p:sp>
        <p:nvSpPr>
          <p:cNvPr id="5" name="Footer Placeholder 4">
            <a:extLst>
              <a:ext uri="{FF2B5EF4-FFF2-40B4-BE49-F238E27FC236}">
                <a16:creationId xmlns:a16="http://schemas.microsoft.com/office/drawing/2014/main" xmlns="" id="{654E3068-271A-89BD-DFC9-EED0417A3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07B79F-4029-0C98-A18B-2A20977DE6A7}"/>
              </a:ext>
            </a:extLst>
          </p:cNvPr>
          <p:cNvSpPr>
            <a:spLocks noGrp="1"/>
          </p:cNvSpPr>
          <p:nvPr>
            <p:ph type="sldNum" sz="quarter" idx="12"/>
          </p:nvPr>
        </p:nvSpPr>
        <p:spPr/>
        <p:txBody>
          <a:bodyPr/>
          <a:lstStyle/>
          <a:p>
            <a:fld id="{3AD8E445-D697-41B2-8E12-856484227EDA}" type="slidenum">
              <a:rPr lang="en-US" smtClean="0"/>
              <a:t>‹#›</a:t>
            </a:fld>
            <a:endParaRPr lang="en-US"/>
          </a:p>
        </p:txBody>
      </p:sp>
    </p:spTree>
    <p:extLst>
      <p:ext uri="{BB962C8B-B14F-4D97-AF65-F5344CB8AC3E}">
        <p14:creationId xmlns:p14="http://schemas.microsoft.com/office/powerpoint/2010/main" val="141980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7968B-68A8-7007-33B9-916E1851A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8F7DE9B-356F-B94A-17AA-3A19BBFD60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75E723-AC9B-0405-DDF0-BCC6DCA7AC0B}"/>
              </a:ext>
            </a:extLst>
          </p:cNvPr>
          <p:cNvSpPr>
            <a:spLocks noGrp="1"/>
          </p:cNvSpPr>
          <p:nvPr>
            <p:ph type="dt" sz="half" idx="10"/>
          </p:nvPr>
        </p:nvSpPr>
        <p:spPr/>
        <p:txBody>
          <a:bodyPr/>
          <a:lstStyle/>
          <a:p>
            <a:fld id="{897A5F42-D105-4CFF-B2AB-9CF61F9CEC69}" type="datetimeFigureOut">
              <a:rPr lang="en-US" smtClean="0"/>
              <a:t>4/28/2025</a:t>
            </a:fld>
            <a:endParaRPr lang="en-US"/>
          </a:p>
        </p:txBody>
      </p:sp>
      <p:sp>
        <p:nvSpPr>
          <p:cNvPr id="5" name="Footer Placeholder 4">
            <a:extLst>
              <a:ext uri="{FF2B5EF4-FFF2-40B4-BE49-F238E27FC236}">
                <a16:creationId xmlns:a16="http://schemas.microsoft.com/office/drawing/2014/main" xmlns="" id="{2207E2C0-09B4-9223-AB2E-EE421B120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9081EE-9E2D-771E-8185-AD1A989C1FA9}"/>
              </a:ext>
            </a:extLst>
          </p:cNvPr>
          <p:cNvSpPr>
            <a:spLocks noGrp="1"/>
          </p:cNvSpPr>
          <p:nvPr>
            <p:ph type="sldNum" sz="quarter" idx="12"/>
          </p:nvPr>
        </p:nvSpPr>
        <p:spPr/>
        <p:txBody>
          <a:bodyPr/>
          <a:lstStyle/>
          <a:p>
            <a:fld id="{3AD8E445-D697-41B2-8E12-856484227EDA}" type="slidenum">
              <a:rPr lang="en-US" smtClean="0"/>
              <a:t>‹#›</a:t>
            </a:fld>
            <a:endParaRPr lang="en-US"/>
          </a:p>
        </p:txBody>
      </p:sp>
    </p:spTree>
    <p:extLst>
      <p:ext uri="{BB962C8B-B14F-4D97-AF65-F5344CB8AC3E}">
        <p14:creationId xmlns:p14="http://schemas.microsoft.com/office/powerpoint/2010/main" val="404441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90897-A11A-B40E-C161-9FB6556B51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221E1D4-D18A-7CC9-9047-8CAA239157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16B9025-EC80-FCD3-4662-497921A7B990}"/>
              </a:ext>
            </a:extLst>
          </p:cNvPr>
          <p:cNvSpPr>
            <a:spLocks noGrp="1"/>
          </p:cNvSpPr>
          <p:nvPr>
            <p:ph type="dt" sz="half" idx="10"/>
          </p:nvPr>
        </p:nvSpPr>
        <p:spPr/>
        <p:txBody>
          <a:bodyPr/>
          <a:lstStyle/>
          <a:p>
            <a:fld id="{897A5F42-D105-4CFF-B2AB-9CF61F9CEC69}" type="datetimeFigureOut">
              <a:rPr lang="en-US" smtClean="0"/>
              <a:t>4/28/2025</a:t>
            </a:fld>
            <a:endParaRPr lang="en-US"/>
          </a:p>
        </p:txBody>
      </p:sp>
      <p:sp>
        <p:nvSpPr>
          <p:cNvPr id="5" name="Footer Placeholder 4">
            <a:extLst>
              <a:ext uri="{FF2B5EF4-FFF2-40B4-BE49-F238E27FC236}">
                <a16:creationId xmlns:a16="http://schemas.microsoft.com/office/drawing/2014/main" xmlns="" id="{0DFBE5DE-93D2-15E0-46BB-978919CA5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630171-E151-C79E-4D13-75DD8F822B90}"/>
              </a:ext>
            </a:extLst>
          </p:cNvPr>
          <p:cNvSpPr>
            <a:spLocks noGrp="1"/>
          </p:cNvSpPr>
          <p:nvPr>
            <p:ph type="sldNum" sz="quarter" idx="12"/>
          </p:nvPr>
        </p:nvSpPr>
        <p:spPr/>
        <p:txBody>
          <a:bodyPr/>
          <a:lstStyle/>
          <a:p>
            <a:fld id="{3AD8E445-D697-41B2-8E12-856484227EDA}" type="slidenum">
              <a:rPr lang="en-US" smtClean="0"/>
              <a:t>‹#›</a:t>
            </a:fld>
            <a:endParaRPr lang="en-US"/>
          </a:p>
        </p:txBody>
      </p:sp>
    </p:spTree>
    <p:extLst>
      <p:ext uri="{BB962C8B-B14F-4D97-AF65-F5344CB8AC3E}">
        <p14:creationId xmlns:p14="http://schemas.microsoft.com/office/powerpoint/2010/main" val="74890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D57D9-79D6-3B89-3C8A-D2DC4F5331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2A122B-6BE2-F9F0-E532-A7F432FA39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A81B131-D213-C376-5958-BD9E9FD27F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42847BF-F81A-11E2-6B13-BD3E141CED32}"/>
              </a:ext>
            </a:extLst>
          </p:cNvPr>
          <p:cNvSpPr>
            <a:spLocks noGrp="1"/>
          </p:cNvSpPr>
          <p:nvPr>
            <p:ph type="dt" sz="half" idx="10"/>
          </p:nvPr>
        </p:nvSpPr>
        <p:spPr/>
        <p:txBody>
          <a:bodyPr/>
          <a:lstStyle/>
          <a:p>
            <a:fld id="{897A5F42-D105-4CFF-B2AB-9CF61F9CEC69}" type="datetimeFigureOut">
              <a:rPr lang="en-US" smtClean="0"/>
              <a:t>4/28/2025</a:t>
            </a:fld>
            <a:endParaRPr lang="en-US"/>
          </a:p>
        </p:txBody>
      </p:sp>
      <p:sp>
        <p:nvSpPr>
          <p:cNvPr id="6" name="Footer Placeholder 5">
            <a:extLst>
              <a:ext uri="{FF2B5EF4-FFF2-40B4-BE49-F238E27FC236}">
                <a16:creationId xmlns:a16="http://schemas.microsoft.com/office/drawing/2014/main" xmlns="" id="{28B32E48-93A2-3161-B53E-617C895CA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E60C838-B722-A59F-238A-E08B3F95C0F3}"/>
              </a:ext>
            </a:extLst>
          </p:cNvPr>
          <p:cNvSpPr>
            <a:spLocks noGrp="1"/>
          </p:cNvSpPr>
          <p:nvPr>
            <p:ph type="sldNum" sz="quarter" idx="12"/>
          </p:nvPr>
        </p:nvSpPr>
        <p:spPr/>
        <p:txBody>
          <a:bodyPr/>
          <a:lstStyle/>
          <a:p>
            <a:fld id="{3AD8E445-D697-41B2-8E12-856484227EDA}" type="slidenum">
              <a:rPr lang="en-US" smtClean="0"/>
              <a:t>‹#›</a:t>
            </a:fld>
            <a:endParaRPr lang="en-US"/>
          </a:p>
        </p:txBody>
      </p:sp>
    </p:spTree>
    <p:extLst>
      <p:ext uri="{BB962C8B-B14F-4D97-AF65-F5344CB8AC3E}">
        <p14:creationId xmlns:p14="http://schemas.microsoft.com/office/powerpoint/2010/main" val="413549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DE2E4-95F9-68BB-2E55-3064505982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5C0E4A3-BFAB-DA19-092F-5FE28FC75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5AAD4AD-0EF5-2D1E-8389-BB925A536E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5B761E4-1D6B-3C6E-9F0D-36B29FCAD7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EAFAADB-BEA1-0331-E1C8-C353396E60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4BE4533-829D-5A3E-2848-223119FD9CEC}"/>
              </a:ext>
            </a:extLst>
          </p:cNvPr>
          <p:cNvSpPr>
            <a:spLocks noGrp="1"/>
          </p:cNvSpPr>
          <p:nvPr>
            <p:ph type="dt" sz="half" idx="10"/>
          </p:nvPr>
        </p:nvSpPr>
        <p:spPr/>
        <p:txBody>
          <a:bodyPr/>
          <a:lstStyle/>
          <a:p>
            <a:fld id="{897A5F42-D105-4CFF-B2AB-9CF61F9CEC69}" type="datetimeFigureOut">
              <a:rPr lang="en-US" smtClean="0"/>
              <a:t>4/28/2025</a:t>
            </a:fld>
            <a:endParaRPr lang="en-US"/>
          </a:p>
        </p:txBody>
      </p:sp>
      <p:sp>
        <p:nvSpPr>
          <p:cNvPr id="8" name="Footer Placeholder 7">
            <a:extLst>
              <a:ext uri="{FF2B5EF4-FFF2-40B4-BE49-F238E27FC236}">
                <a16:creationId xmlns:a16="http://schemas.microsoft.com/office/drawing/2014/main" xmlns="" id="{E9EFDCBB-59EC-7A45-FC1D-313AE4C773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67F4DFD-10A3-95D7-0C23-1707FF9153AD}"/>
              </a:ext>
            </a:extLst>
          </p:cNvPr>
          <p:cNvSpPr>
            <a:spLocks noGrp="1"/>
          </p:cNvSpPr>
          <p:nvPr>
            <p:ph type="sldNum" sz="quarter" idx="12"/>
          </p:nvPr>
        </p:nvSpPr>
        <p:spPr/>
        <p:txBody>
          <a:bodyPr/>
          <a:lstStyle/>
          <a:p>
            <a:fld id="{3AD8E445-D697-41B2-8E12-856484227EDA}" type="slidenum">
              <a:rPr lang="en-US" smtClean="0"/>
              <a:t>‹#›</a:t>
            </a:fld>
            <a:endParaRPr lang="en-US"/>
          </a:p>
        </p:txBody>
      </p:sp>
    </p:spTree>
    <p:extLst>
      <p:ext uri="{BB962C8B-B14F-4D97-AF65-F5344CB8AC3E}">
        <p14:creationId xmlns:p14="http://schemas.microsoft.com/office/powerpoint/2010/main" val="134388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C76439-43F8-BEC4-6E4F-FD7CF7D405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E3216D8-338C-0B40-0FD0-401BDE65C787}"/>
              </a:ext>
            </a:extLst>
          </p:cNvPr>
          <p:cNvSpPr>
            <a:spLocks noGrp="1"/>
          </p:cNvSpPr>
          <p:nvPr>
            <p:ph type="dt" sz="half" idx="10"/>
          </p:nvPr>
        </p:nvSpPr>
        <p:spPr/>
        <p:txBody>
          <a:bodyPr/>
          <a:lstStyle/>
          <a:p>
            <a:fld id="{897A5F42-D105-4CFF-B2AB-9CF61F9CEC69}" type="datetimeFigureOut">
              <a:rPr lang="en-US" smtClean="0"/>
              <a:t>4/28/2025</a:t>
            </a:fld>
            <a:endParaRPr lang="en-US"/>
          </a:p>
        </p:txBody>
      </p:sp>
      <p:sp>
        <p:nvSpPr>
          <p:cNvPr id="4" name="Footer Placeholder 3">
            <a:extLst>
              <a:ext uri="{FF2B5EF4-FFF2-40B4-BE49-F238E27FC236}">
                <a16:creationId xmlns:a16="http://schemas.microsoft.com/office/drawing/2014/main" xmlns="" id="{F4B1B91D-B4B3-EAE7-B58F-D046E3735D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D0728AD-58B4-89C3-DFC7-6955A26CA52B}"/>
              </a:ext>
            </a:extLst>
          </p:cNvPr>
          <p:cNvSpPr>
            <a:spLocks noGrp="1"/>
          </p:cNvSpPr>
          <p:nvPr>
            <p:ph type="sldNum" sz="quarter" idx="12"/>
          </p:nvPr>
        </p:nvSpPr>
        <p:spPr/>
        <p:txBody>
          <a:bodyPr/>
          <a:lstStyle/>
          <a:p>
            <a:fld id="{3AD8E445-D697-41B2-8E12-856484227EDA}" type="slidenum">
              <a:rPr lang="en-US" smtClean="0"/>
              <a:t>‹#›</a:t>
            </a:fld>
            <a:endParaRPr lang="en-US"/>
          </a:p>
        </p:txBody>
      </p:sp>
    </p:spTree>
    <p:extLst>
      <p:ext uri="{BB962C8B-B14F-4D97-AF65-F5344CB8AC3E}">
        <p14:creationId xmlns:p14="http://schemas.microsoft.com/office/powerpoint/2010/main" val="3651956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67641C9-2A54-D451-33EA-FD828FBB393F}"/>
              </a:ext>
            </a:extLst>
          </p:cNvPr>
          <p:cNvSpPr>
            <a:spLocks noGrp="1"/>
          </p:cNvSpPr>
          <p:nvPr>
            <p:ph type="dt" sz="half" idx="10"/>
          </p:nvPr>
        </p:nvSpPr>
        <p:spPr/>
        <p:txBody>
          <a:bodyPr/>
          <a:lstStyle/>
          <a:p>
            <a:fld id="{897A5F42-D105-4CFF-B2AB-9CF61F9CEC69}" type="datetimeFigureOut">
              <a:rPr lang="en-US" smtClean="0"/>
              <a:t>4/28/2025</a:t>
            </a:fld>
            <a:endParaRPr lang="en-US"/>
          </a:p>
        </p:txBody>
      </p:sp>
      <p:sp>
        <p:nvSpPr>
          <p:cNvPr id="3" name="Footer Placeholder 2">
            <a:extLst>
              <a:ext uri="{FF2B5EF4-FFF2-40B4-BE49-F238E27FC236}">
                <a16:creationId xmlns:a16="http://schemas.microsoft.com/office/drawing/2014/main" xmlns="" id="{4F97B565-1BA6-981B-6C6B-05F5ED50E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C30AE9A-8986-D86F-2D20-97A69791F566}"/>
              </a:ext>
            </a:extLst>
          </p:cNvPr>
          <p:cNvSpPr>
            <a:spLocks noGrp="1"/>
          </p:cNvSpPr>
          <p:nvPr>
            <p:ph type="sldNum" sz="quarter" idx="12"/>
          </p:nvPr>
        </p:nvSpPr>
        <p:spPr/>
        <p:txBody>
          <a:bodyPr/>
          <a:lstStyle/>
          <a:p>
            <a:fld id="{3AD8E445-D697-41B2-8E12-856484227EDA}" type="slidenum">
              <a:rPr lang="en-US" smtClean="0"/>
              <a:t>‹#›</a:t>
            </a:fld>
            <a:endParaRPr lang="en-US"/>
          </a:p>
        </p:txBody>
      </p:sp>
    </p:spTree>
    <p:extLst>
      <p:ext uri="{BB962C8B-B14F-4D97-AF65-F5344CB8AC3E}">
        <p14:creationId xmlns:p14="http://schemas.microsoft.com/office/powerpoint/2010/main" val="93799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E46685-BD32-2698-C6C2-5B5819D5A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3EC764F-EC58-5C56-267A-96F585FCB2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C4ADB5-694B-8181-E5D2-4B109359F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D3EEFD3-5CDC-A5D2-83E0-F34724B10F00}"/>
              </a:ext>
            </a:extLst>
          </p:cNvPr>
          <p:cNvSpPr>
            <a:spLocks noGrp="1"/>
          </p:cNvSpPr>
          <p:nvPr>
            <p:ph type="dt" sz="half" idx="10"/>
          </p:nvPr>
        </p:nvSpPr>
        <p:spPr/>
        <p:txBody>
          <a:bodyPr/>
          <a:lstStyle/>
          <a:p>
            <a:fld id="{897A5F42-D105-4CFF-B2AB-9CF61F9CEC69}" type="datetimeFigureOut">
              <a:rPr lang="en-US" smtClean="0"/>
              <a:t>4/28/2025</a:t>
            </a:fld>
            <a:endParaRPr lang="en-US"/>
          </a:p>
        </p:txBody>
      </p:sp>
      <p:sp>
        <p:nvSpPr>
          <p:cNvPr id="6" name="Footer Placeholder 5">
            <a:extLst>
              <a:ext uri="{FF2B5EF4-FFF2-40B4-BE49-F238E27FC236}">
                <a16:creationId xmlns:a16="http://schemas.microsoft.com/office/drawing/2014/main" xmlns="" id="{B379B8F9-42DB-60C3-9A35-B24070F550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6B5D1A9-B76C-CB9D-5FA5-949C21CD0A1E}"/>
              </a:ext>
            </a:extLst>
          </p:cNvPr>
          <p:cNvSpPr>
            <a:spLocks noGrp="1"/>
          </p:cNvSpPr>
          <p:nvPr>
            <p:ph type="sldNum" sz="quarter" idx="12"/>
          </p:nvPr>
        </p:nvSpPr>
        <p:spPr/>
        <p:txBody>
          <a:bodyPr/>
          <a:lstStyle/>
          <a:p>
            <a:fld id="{3AD8E445-D697-41B2-8E12-856484227EDA}" type="slidenum">
              <a:rPr lang="en-US" smtClean="0"/>
              <a:t>‹#›</a:t>
            </a:fld>
            <a:endParaRPr lang="en-US"/>
          </a:p>
        </p:txBody>
      </p:sp>
    </p:spTree>
    <p:extLst>
      <p:ext uri="{BB962C8B-B14F-4D97-AF65-F5344CB8AC3E}">
        <p14:creationId xmlns:p14="http://schemas.microsoft.com/office/powerpoint/2010/main" val="315758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812F45-C421-482B-5D0E-28DEADA14C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353E19F-119C-2215-6C49-D9DC801570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F48008D-0C4D-4248-D7C2-16CE84900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EB2AC72-0B81-FF35-DE44-79F7FBDEE74F}"/>
              </a:ext>
            </a:extLst>
          </p:cNvPr>
          <p:cNvSpPr>
            <a:spLocks noGrp="1"/>
          </p:cNvSpPr>
          <p:nvPr>
            <p:ph type="dt" sz="half" idx="10"/>
          </p:nvPr>
        </p:nvSpPr>
        <p:spPr/>
        <p:txBody>
          <a:bodyPr/>
          <a:lstStyle/>
          <a:p>
            <a:fld id="{897A5F42-D105-4CFF-B2AB-9CF61F9CEC69}" type="datetimeFigureOut">
              <a:rPr lang="en-US" smtClean="0"/>
              <a:t>4/28/2025</a:t>
            </a:fld>
            <a:endParaRPr lang="en-US"/>
          </a:p>
        </p:txBody>
      </p:sp>
      <p:sp>
        <p:nvSpPr>
          <p:cNvPr id="6" name="Footer Placeholder 5">
            <a:extLst>
              <a:ext uri="{FF2B5EF4-FFF2-40B4-BE49-F238E27FC236}">
                <a16:creationId xmlns:a16="http://schemas.microsoft.com/office/drawing/2014/main" xmlns="" id="{82EE5024-9146-0327-8D90-8F98201EA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2AABF7E-A306-EA63-0E3C-58EB3DDF8D5A}"/>
              </a:ext>
            </a:extLst>
          </p:cNvPr>
          <p:cNvSpPr>
            <a:spLocks noGrp="1"/>
          </p:cNvSpPr>
          <p:nvPr>
            <p:ph type="sldNum" sz="quarter" idx="12"/>
          </p:nvPr>
        </p:nvSpPr>
        <p:spPr/>
        <p:txBody>
          <a:bodyPr/>
          <a:lstStyle/>
          <a:p>
            <a:fld id="{3AD8E445-D697-41B2-8E12-856484227EDA}" type="slidenum">
              <a:rPr lang="en-US" smtClean="0"/>
              <a:t>‹#›</a:t>
            </a:fld>
            <a:endParaRPr lang="en-US"/>
          </a:p>
        </p:txBody>
      </p:sp>
    </p:spTree>
    <p:extLst>
      <p:ext uri="{BB962C8B-B14F-4D97-AF65-F5344CB8AC3E}">
        <p14:creationId xmlns:p14="http://schemas.microsoft.com/office/powerpoint/2010/main" val="313443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36635BD-055D-0D8B-9E10-B467B3F09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207E42A-A28E-0179-302E-4D810228A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EC72F7-017F-D845-3FC3-E87408D449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5F42-D105-4CFF-B2AB-9CF61F9CEC69}" type="datetimeFigureOut">
              <a:rPr lang="en-US" smtClean="0"/>
              <a:t>4/28/2025</a:t>
            </a:fld>
            <a:endParaRPr lang="en-US"/>
          </a:p>
        </p:txBody>
      </p:sp>
      <p:sp>
        <p:nvSpPr>
          <p:cNvPr id="5" name="Footer Placeholder 4">
            <a:extLst>
              <a:ext uri="{FF2B5EF4-FFF2-40B4-BE49-F238E27FC236}">
                <a16:creationId xmlns:a16="http://schemas.microsoft.com/office/drawing/2014/main" xmlns="" id="{71C74E9D-DF59-2E71-AA71-DAA1790DE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6B800A6-00D4-9C48-FE88-82C6E0802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8E445-D697-41B2-8E12-856484227EDA}" type="slidenum">
              <a:rPr lang="en-US" smtClean="0"/>
              <a:t>‹#›</a:t>
            </a:fld>
            <a:endParaRPr lang="en-US"/>
          </a:p>
        </p:txBody>
      </p:sp>
    </p:spTree>
    <p:extLst>
      <p:ext uri="{BB962C8B-B14F-4D97-AF65-F5344CB8AC3E}">
        <p14:creationId xmlns:p14="http://schemas.microsoft.com/office/powerpoint/2010/main" val="1971103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yjus.com/biology/archaebacteri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llegedunia.com/exams/animal-cell-diagram-with-label-and-explanation-cell-structure-functions-science-articleid-1030" TargetMode="External"/><Relationship Id="rId2" Type="http://schemas.openxmlformats.org/officeDocument/2006/relationships/hyperlink" Target="https://www.bing.com/ck/a?!&amp;&amp;p=02838b48be8c779339e74c166e67fd01099d1d1ec69a393b1a78afe9c50d88b2JmltdHM9MTczNDM5MzYwMA&amp;ptn=3&amp;ver=2&amp;hsh=4&amp;fclid=12079fff-90f4-6ad1-1962-8c4691296b40&amp;psq=+Kiingdom+in+Biology+,+biological+classification,+species+,geneus,family,+order,+class+,+phylum+and+kingdum&amp;u=a1aHR0cHM6Ly9ieWp1cy5jb20vcXVlc3Rpb24tYW5zd2VyL3RoZS1jb3JyZWN0LW9yZGVyLW9mLXRoZS1iaW9sb2dpY2FsLWhpZXJhcmNoeS1mcm9tLWtpbmdkb20tdG8tc3BlY2llcy1pcy8&amp;ntb=1"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llegedunia.com/exams/prokaryotic-cells-structure-components-diagram-and-reproduction-science-articleid-1565" TargetMode="External"/><Relationship Id="rId2" Type="http://schemas.openxmlformats.org/officeDocument/2006/relationships/hyperlink" Target="https://collegedunia.com/exams/fungi-structure-classification-and-importance-science-articleid-284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1D377F2-8253-FE3E-8FE8-A6C7BE586B6C}"/>
              </a:ext>
            </a:extLst>
          </p:cNvPr>
          <p:cNvPicPr>
            <a:picLocks noChangeAspect="1"/>
          </p:cNvPicPr>
          <p:nvPr/>
        </p:nvPicPr>
        <p:blipFill>
          <a:blip r:embed="rId2"/>
          <a:stretch>
            <a:fillRect/>
          </a:stretch>
        </p:blipFill>
        <p:spPr>
          <a:xfrm>
            <a:off x="10668000" y="103239"/>
            <a:ext cx="1315065" cy="1388708"/>
          </a:xfrm>
          <a:prstGeom prst="rect">
            <a:avLst/>
          </a:prstGeom>
        </p:spPr>
      </p:pic>
      <p:pic>
        <p:nvPicPr>
          <p:cNvPr id="7" name="Picture 6">
            <a:extLst>
              <a:ext uri="{FF2B5EF4-FFF2-40B4-BE49-F238E27FC236}">
                <a16:creationId xmlns:a16="http://schemas.microsoft.com/office/drawing/2014/main" xmlns="" id="{F970B1A5-A4E1-CF8B-DFF4-E09B2FB104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61" y="0"/>
            <a:ext cx="1661652" cy="1661652"/>
          </a:xfrm>
          <a:prstGeom prst="rect">
            <a:avLst/>
          </a:prstGeom>
        </p:spPr>
      </p:pic>
      <p:sp>
        <p:nvSpPr>
          <p:cNvPr id="4" name="Subtitle 3">
            <a:extLst>
              <a:ext uri="{FF2B5EF4-FFF2-40B4-BE49-F238E27FC236}">
                <a16:creationId xmlns:a16="http://schemas.microsoft.com/office/drawing/2014/main" xmlns="" id="{6EFC3ADF-129C-A96F-0C4A-5A7B5598A637}"/>
              </a:ext>
            </a:extLst>
          </p:cNvPr>
          <p:cNvSpPr>
            <a:spLocks noGrp="1"/>
          </p:cNvSpPr>
          <p:nvPr>
            <p:ph type="subTitle" idx="1"/>
          </p:nvPr>
        </p:nvSpPr>
        <p:spPr>
          <a:xfrm>
            <a:off x="174171" y="1661651"/>
            <a:ext cx="11808894" cy="5007091"/>
          </a:xfrm>
        </p:spPr>
        <p:txBody>
          <a:bodyPr/>
          <a:lstStyle/>
          <a:p>
            <a:pPr algn="l"/>
            <a:r>
              <a:rPr lang="en-US" sz="2400" b="1" i="0" dirty="0">
                <a:solidFill>
                  <a:srgbClr val="FF0000"/>
                </a:solidFill>
                <a:effectLst/>
                <a:latin typeface="Times New Roman" panose="02020603050405020304" pitchFamily="18" charset="0"/>
                <a:cs typeface="Times New Roman" panose="02020603050405020304" pitchFamily="18" charset="0"/>
              </a:rPr>
              <a:t>Introduction to Biological Classification ?</a:t>
            </a:r>
          </a:p>
          <a:p>
            <a:pPr marL="0" indent="0" algn="just">
              <a:buNone/>
            </a:pPr>
            <a:r>
              <a:rPr lang="en-US" sz="2400" b="1" i="0" dirty="0">
                <a:effectLst/>
                <a:latin typeface="Times New Roman" panose="02020603050405020304" pitchFamily="18" charset="0"/>
                <a:cs typeface="Times New Roman" panose="02020603050405020304" pitchFamily="18" charset="0"/>
              </a:rPr>
              <a:t>Do you understand the meaning of classification? </a:t>
            </a:r>
          </a:p>
          <a:p>
            <a:pPr marL="0" indent="0" algn="just">
              <a:buNone/>
            </a:pPr>
            <a:r>
              <a:rPr lang="en-US" sz="2400" b="1" i="0" dirty="0">
                <a:effectLst/>
                <a:latin typeface="Times New Roman" panose="02020603050405020304" pitchFamily="18" charset="0"/>
                <a:cs typeface="Times New Roman" panose="02020603050405020304" pitchFamily="18" charset="0"/>
              </a:rPr>
              <a:t>Classification basically is the arrangement of things in taxonomic groups in accordance with the observed similarities. It helps in understanding the group as a whole with simple ease. Now, here we’ll discuss with you the biological classification and how it has simplified things for us.</a:t>
            </a:r>
          </a:p>
          <a:p>
            <a:pPr marL="0" indent="0" algn="just">
              <a:buNone/>
            </a:pPr>
            <a:r>
              <a:rPr lang="hy-AM" sz="2400" b="1" i="0" dirty="0">
                <a:solidFill>
                  <a:srgbClr val="FF0000"/>
                </a:solidFill>
                <a:effectLst/>
                <a:latin typeface="Times New Roman" panose="02020603050405020304" pitchFamily="18" charset="0"/>
                <a:cs typeface="Times New Roman" panose="02020603050405020304" pitchFamily="18" charset="0"/>
              </a:rPr>
              <a:t>֍</a:t>
            </a:r>
            <a:r>
              <a:rPr lang="en-US" sz="2400" b="1" i="0" dirty="0">
                <a:effectLst/>
                <a:latin typeface="Times New Roman" panose="02020603050405020304" pitchFamily="18" charset="0"/>
                <a:cs typeface="Times New Roman" panose="02020603050405020304" pitchFamily="18" charset="0"/>
              </a:rPr>
              <a:t>Biological classification is the scientific procedure that involves the arrangement of the </a:t>
            </a:r>
            <a:r>
              <a:rPr lang="en-US" sz="2400" b="1" i="0" u="none" strike="noStrike" dirty="0">
                <a:solidFill>
                  <a:srgbClr val="1F0BB5"/>
                </a:solidFill>
                <a:effectLst/>
                <a:latin typeface="Times New Roman" panose="02020603050405020304" pitchFamily="18" charset="0"/>
                <a:cs typeface="Times New Roman" panose="02020603050405020304" pitchFamily="18" charset="0"/>
              </a:rPr>
              <a:t>organisms</a:t>
            </a:r>
            <a:r>
              <a:rPr lang="en-US" sz="2400" b="1" i="0" dirty="0">
                <a:effectLst/>
                <a:latin typeface="Times New Roman" panose="02020603050405020304" pitchFamily="18" charset="0"/>
                <a:cs typeface="Times New Roman" panose="02020603050405020304" pitchFamily="18" charset="0"/>
              </a:rPr>
              <a:t> in a hierarchical series of groups and sub-groups on the basis of their similarities and dissimilarities.</a:t>
            </a:r>
            <a:endParaRPr lang="en-US" sz="2400" b="1" dirty="0">
              <a:latin typeface="Times New Roman" panose="02020603050405020304" pitchFamily="18" charset="0"/>
              <a:cs typeface="Times New Roman" panose="02020603050405020304" pitchFamily="18" charset="0"/>
            </a:endParaRPr>
          </a:p>
          <a:p>
            <a:pPr algn="l"/>
            <a:endParaRPr lang="en-US" sz="2400" b="1" i="0" dirty="0">
              <a:solidFill>
                <a:srgbClr val="FF0000"/>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CF7B8C5A-A219-5CC0-EE02-654DEC5154C8}"/>
              </a:ext>
            </a:extLst>
          </p:cNvPr>
          <p:cNvSpPr txBox="1"/>
          <p:nvPr/>
        </p:nvSpPr>
        <p:spPr>
          <a:xfrm>
            <a:off x="4238171" y="189257"/>
            <a:ext cx="4731658" cy="646331"/>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Kidney Dialysis </a:t>
            </a:r>
            <a:r>
              <a:rPr lang="en-US" sz="1800" b="1" dirty="0" err="1">
                <a:latin typeface="Times New Roman" panose="02020603050405020304" pitchFamily="18" charset="0"/>
                <a:cs typeface="Times New Roman" panose="02020603050405020304" pitchFamily="18" charset="0"/>
              </a:rPr>
              <a:t>Techniqu</a:t>
            </a:r>
            <a:r>
              <a:rPr lang="en-US" sz="1800" b="1" dirty="0">
                <a:latin typeface="Times New Roman" panose="02020603050405020304" pitchFamily="18" charset="0"/>
                <a:cs typeface="Times New Roman" panose="02020603050405020304" pitchFamily="18" charset="0"/>
              </a:rPr>
              <a:t> Department</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        Prof. Dr. Younis A. </a:t>
            </a:r>
            <a:r>
              <a:rPr lang="en-US" sz="1800" b="1" dirty="0" err="1">
                <a:latin typeface="Times New Roman" panose="02020603050405020304" pitchFamily="18" charset="0"/>
                <a:cs typeface="Times New Roman" panose="02020603050405020304" pitchFamily="18" charset="0"/>
              </a:rPr>
              <a:t>Alkhafaji</a:t>
            </a: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441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3756FBB-C11D-3471-0C54-D1B558D38E9E}"/>
              </a:ext>
            </a:extLst>
          </p:cNvPr>
          <p:cNvSpPr>
            <a:spLocks noGrp="1"/>
          </p:cNvSpPr>
          <p:nvPr>
            <p:ph idx="1"/>
          </p:nvPr>
        </p:nvSpPr>
        <p:spPr>
          <a:xfrm>
            <a:off x="243113" y="101600"/>
            <a:ext cx="11687629" cy="6647543"/>
          </a:xfrm>
        </p:spPr>
        <p:txBody>
          <a:bodyPr>
            <a:normAutofit fontScale="85000" lnSpcReduction="10000"/>
          </a:bodyPr>
          <a:lstStyle/>
          <a:p>
            <a:pPr algn="just">
              <a:lnSpc>
                <a:spcPts val="1800"/>
              </a:lnSpc>
              <a:spcAft>
                <a:spcPts val="750"/>
              </a:spcAft>
              <a:buFont typeface="+mj-lt"/>
              <a:buAutoNum type="arabicPeriod"/>
            </a:pPr>
            <a:r>
              <a:rPr lang="en-US" sz="2400" b="1" i="0" dirty="0">
                <a:solidFill>
                  <a:srgbClr val="444444"/>
                </a:solidFill>
                <a:effectLst/>
                <a:latin typeface="Times New Roman" panose="02020603050405020304" pitchFamily="18" charset="0"/>
                <a:cs typeface="Times New Roman" panose="02020603050405020304" pitchFamily="18" charset="0"/>
              </a:rPr>
              <a:t>The Monerans are unicellular organisms.</a:t>
            </a:r>
          </a:p>
          <a:p>
            <a:pPr algn="just">
              <a:lnSpc>
                <a:spcPts val="1800"/>
              </a:lnSpc>
              <a:spcAft>
                <a:spcPts val="750"/>
              </a:spcAft>
              <a:buFont typeface="+mj-lt"/>
              <a:buAutoNum type="arabicPeriod"/>
            </a:pPr>
            <a:r>
              <a:rPr lang="en-US" sz="2400" b="1" i="0" dirty="0">
                <a:solidFill>
                  <a:srgbClr val="444444"/>
                </a:solidFill>
                <a:effectLst/>
                <a:latin typeface="Times New Roman" panose="02020603050405020304" pitchFamily="18" charset="0"/>
                <a:cs typeface="Times New Roman" panose="02020603050405020304" pitchFamily="18" charset="0"/>
              </a:rPr>
              <a:t>They contain 70S ribosomes.</a:t>
            </a:r>
          </a:p>
          <a:p>
            <a:pPr algn="just">
              <a:lnSpc>
                <a:spcPts val="1800"/>
              </a:lnSpc>
              <a:spcAft>
                <a:spcPts val="750"/>
              </a:spcAft>
              <a:buFont typeface="+mj-lt"/>
              <a:buAutoNum type="arabicPeriod"/>
            </a:pPr>
            <a:r>
              <a:rPr lang="en-US" sz="2400" b="1" i="0" dirty="0">
                <a:solidFill>
                  <a:srgbClr val="444444"/>
                </a:solidFill>
                <a:effectLst/>
                <a:latin typeface="Times New Roman" panose="02020603050405020304" pitchFamily="18" charset="0"/>
                <a:cs typeface="Times New Roman" panose="02020603050405020304" pitchFamily="18" charset="0"/>
              </a:rPr>
              <a:t>The DNA is naked and is not bound by a nuclear membrane.</a:t>
            </a:r>
          </a:p>
          <a:p>
            <a:pPr algn="just">
              <a:lnSpc>
                <a:spcPts val="1800"/>
              </a:lnSpc>
              <a:spcAft>
                <a:spcPts val="750"/>
              </a:spcAft>
              <a:buFont typeface="+mj-lt"/>
              <a:buAutoNum type="arabicPeriod"/>
            </a:pPr>
            <a:r>
              <a:rPr lang="en-US" sz="2400" b="1" i="0" dirty="0">
                <a:solidFill>
                  <a:srgbClr val="444444"/>
                </a:solidFill>
                <a:effectLst/>
                <a:latin typeface="Times New Roman" panose="02020603050405020304" pitchFamily="18" charset="0"/>
                <a:cs typeface="Times New Roman" panose="02020603050405020304" pitchFamily="18" charset="0"/>
              </a:rPr>
              <a:t>It lacks organelles like mitochondria, lysosomes, plastids, Golgi bodies, endoplasmic reticulum, centrosome, etc.</a:t>
            </a:r>
          </a:p>
          <a:p>
            <a:pPr algn="just">
              <a:lnSpc>
                <a:spcPts val="1800"/>
              </a:lnSpc>
              <a:spcAft>
                <a:spcPts val="750"/>
              </a:spcAft>
              <a:buFont typeface="+mj-lt"/>
              <a:buAutoNum type="arabicPeriod"/>
            </a:pPr>
            <a:r>
              <a:rPr lang="en-US" sz="2400" b="1" i="0" dirty="0">
                <a:solidFill>
                  <a:srgbClr val="444444"/>
                </a:solidFill>
                <a:effectLst/>
                <a:latin typeface="Times New Roman" panose="02020603050405020304" pitchFamily="18" charset="0"/>
                <a:cs typeface="Times New Roman" panose="02020603050405020304" pitchFamily="18" charset="0"/>
              </a:rPr>
              <a:t>They reproduce asexually by binary fission or budding.</a:t>
            </a:r>
          </a:p>
          <a:p>
            <a:pPr algn="just">
              <a:lnSpc>
                <a:spcPts val="1800"/>
              </a:lnSpc>
              <a:spcAft>
                <a:spcPts val="750"/>
              </a:spcAft>
              <a:buFont typeface="+mj-lt"/>
              <a:buAutoNum type="arabicPeriod"/>
            </a:pPr>
            <a:r>
              <a:rPr lang="en-US" sz="2400" b="1" i="0" dirty="0">
                <a:solidFill>
                  <a:srgbClr val="444444"/>
                </a:solidFill>
                <a:effectLst/>
                <a:latin typeface="Times New Roman" panose="02020603050405020304" pitchFamily="18" charset="0"/>
                <a:cs typeface="Times New Roman" panose="02020603050405020304" pitchFamily="18" charset="0"/>
              </a:rPr>
              <a:t>The cell wall is rigid and made up of peptidoglycan.</a:t>
            </a:r>
          </a:p>
          <a:p>
            <a:pPr algn="just">
              <a:lnSpc>
                <a:spcPts val="1800"/>
              </a:lnSpc>
              <a:spcAft>
                <a:spcPts val="750"/>
              </a:spcAft>
              <a:buFont typeface="+mj-lt"/>
              <a:buAutoNum type="arabicPeriod"/>
            </a:pPr>
            <a:r>
              <a:rPr lang="en-US" sz="2400" b="1" i="0" dirty="0">
                <a:solidFill>
                  <a:srgbClr val="444444"/>
                </a:solidFill>
                <a:effectLst/>
                <a:latin typeface="Times New Roman" panose="02020603050405020304" pitchFamily="18" charset="0"/>
                <a:cs typeface="Times New Roman" panose="02020603050405020304" pitchFamily="18" charset="0"/>
              </a:rPr>
              <a:t>Flagellum serves as the locomotory organ.</a:t>
            </a:r>
          </a:p>
          <a:p>
            <a:pPr algn="just">
              <a:lnSpc>
                <a:spcPts val="1800"/>
              </a:lnSpc>
              <a:spcAft>
                <a:spcPts val="750"/>
              </a:spcAft>
              <a:buFont typeface="+mj-lt"/>
              <a:buAutoNum type="arabicPeriod"/>
            </a:pPr>
            <a:r>
              <a:rPr lang="en-US" sz="2400" b="1" i="0" dirty="0">
                <a:solidFill>
                  <a:srgbClr val="444444"/>
                </a:solidFill>
                <a:effectLst/>
                <a:latin typeface="Times New Roman" panose="02020603050405020304" pitchFamily="18" charset="0"/>
                <a:cs typeface="Times New Roman" panose="02020603050405020304" pitchFamily="18" charset="0"/>
              </a:rPr>
              <a:t>These are environmental decomposers</a:t>
            </a:r>
          </a:p>
          <a:p>
            <a:pPr algn="just">
              <a:lnSpc>
                <a:spcPts val="1800"/>
              </a:lnSpc>
              <a:spcAft>
                <a:spcPts val="750"/>
              </a:spcAft>
              <a:buFont typeface="+mj-lt"/>
              <a:buAutoNum type="arabicPeriod"/>
            </a:pPr>
            <a:r>
              <a:rPr lang="en-US" sz="2400" b="1" i="0" dirty="0">
                <a:solidFill>
                  <a:srgbClr val="444444"/>
                </a:solidFill>
                <a:effectLst/>
                <a:latin typeface="Times New Roman" panose="02020603050405020304" pitchFamily="18" charset="0"/>
                <a:cs typeface="Times New Roman" panose="02020603050405020304" pitchFamily="18" charset="0"/>
              </a:rPr>
              <a:t>They show different modes of nutrition such as autotrophic, parasitic, heterotrophic, or saprophytic.</a:t>
            </a:r>
          </a:p>
          <a:p>
            <a:pPr marL="0" indent="0">
              <a:buNone/>
            </a:pPr>
            <a:r>
              <a:rPr lang="en-US" sz="2400" b="1" dirty="0">
                <a:solidFill>
                  <a:srgbClr val="7030A0"/>
                </a:solidFill>
                <a:latin typeface="Times New Roman" panose="02020603050405020304" pitchFamily="18" charset="0"/>
                <a:cs typeface="Times New Roman" panose="02020603050405020304" pitchFamily="18" charset="0"/>
              </a:rPr>
              <a:t>Bacteria</a:t>
            </a:r>
            <a:r>
              <a:rPr lang="en-US" sz="2400" b="1" dirty="0">
                <a:latin typeface="Times New Roman" panose="02020603050405020304" pitchFamily="18" charset="0"/>
                <a:cs typeface="Times New Roman" panose="02020603050405020304" pitchFamily="18" charset="0"/>
              </a:rPr>
              <a:t>: Bacteria are microscopic organisms that can survive in diverse environments. They can be beneficial as well as harmful. They possess a simple structure without a nucleus and a few cell organelles. The bacteria are surrounded by two protective coverings- the outer cell wall and the inner cell membrane. Some bacteria are also covered by a capsule. Few bacteria like Mycoplasma do not have a cell wall. Short whip-like extensions known as pili surround the surface of the bacteria. The long whip-like structures are known as flagella. They exhibit autotrophic and heterotrophic modes of nutrition. Autotrophic bacteria derive nutrition from inorganic substances. They derive carbon and hydrogen from atmospheric carbon dioxide, H2, H2S, and NH3. The heterotrophic bacteria depend upon external organic materials for their food. These can be saprotrophs, parasites and symbionts.</a:t>
            </a:r>
          </a:p>
        </p:txBody>
      </p:sp>
    </p:spTree>
    <p:extLst>
      <p:ext uri="{BB962C8B-B14F-4D97-AF65-F5344CB8AC3E}">
        <p14:creationId xmlns:p14="http://schemas.microsoft.com/office/powerpoint/2010/main" val="191361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FA0C1C-E3BF-02F6-A5D1-D1D82442E057}"/>
              </a:ext>
            </a:extLst>
          </p:cNvPr>
          <p:cNvSpPr>
            <a:spLocks noGrp="1"/>
          </p:cNvSpPr>
          <p:nvPr>
            <p:ph type="title"/>
          </p:nvPr>
        </p:nvSpPr>
        <p:spPr>
          <a:xfrm>
            <a:off x="185057" y="161925"/>
            <a:ext cx="10515600" cy="1325563"/>
          </a:xfrm>
        </p:spPr>
        <p:txBody>
          <a:bodyPr>
            <a:normAutofit/>
          </a:bodyPr>
          <a:lstStyle/>
          <a:p>
            <a:pPr>
              <a:lnSpc>
                <a:spcPts val="2400"/>
              </a:lnSpc>
              <a:spcBef>
                <a:spcPts val="1500"/>
              </a:spcBef>
              <a:spcAft>
                <a:spcPts val="750"/>
              </a:spcAft>
            </a:pPr>
            <a:r>
              <a:rPr lang="en-US" sz="2400" b="1" i="0" dirty="0">
                <a:solidFill>
                  <a:schemeClr val="accent2">
                    <a:lumMod val="75000"/>
                  </a:schemeClr>
                </a:solidFill>
                <a:effectLst/>
                <a:latin typeface="Times New Roman" panose="02020603050405020304" pitchFamily="18" charset="0"/>
                <a:cs typeface="Times New Roman" panose="02020603050405020304" pitchFamily="18" charset="0"/>
              </a:rPr>
              <a:t>Classification of Monera</a:t>
            </a:r>
            <a:r>
              <a:rPr lang="en-US" sz="2400" b="1" i="0" dirty="0">
                <a:solidFill>
                  <a:srgbClr val="444444"/>
                </a:solidFill>
                <a:effectLst/>
                <a:latin typeface="Times New Roman" panose="02020603050405020304" pitchFamily="18" charset="0"/>
                <a:cs typeface="Times New Roman" panose="02020603050405020304" pitchFamily="18" charset="0"/>
              </a:rPr>
              <a:t/>
            </a:r>
            <a:br>
              <a:rPr lang="en-US" sz="2400" b="1" i="0" dirty="0">
                <a:solidFill>
                  <a:srgbClr val="444444"/>
                </a:solidFill>
                <a:effectLst/>
                <a:latin typeface="Times New Roman" panose="02020603050405020304" pitchFamily="18" charset="0"/>
                <a:cs typeface="Times New Roman" panose="02020603050405020304" pitchFamily="18" charset="0"/>
              </a:rPr>
            </a:br>
            <a:r>
              <a:rPr lang="en-US" sz="2400" b="1" i="0" dirty="0">
                <a:solidFill>
                  <a:srgbClr val="444444"/>
                </a:solidFill>
                <a:effectLst/>
                <a:latin typeface="Times New Roman" panose="02020603050405020304" pitchFamily="18" charset="0"/>
                <a:cs typeface="Times New Roman" panose="02020603050405020304" pitchFamily="18" charset="0"/>
              </a:rPr>
              <a:t>Kingdom Monera is classified into three sub-kingdoms- </a:t>
            </a:r>
            <a:r>
              <a:rPr lang="en-US" sz="2400" b="1" i="0" u="none" strike="noStrike" dirty="0">
                <a:solidFill>
                  <a:srgbClr val="8C69FF"/>
                </a:solidFill>
                <a:effectLst/>
                <a:latin typeface="Times New Roman" panose="02020603050405020304" pitchFamily="18" charset="0"/>
                <a:cs typeface="Times New Roman" panose="02020603050405020304" pitchFamily="18" charset="0"/>
                <a:hlinkClick r:id="rId2"/>
              </a:rPr>
              <a:t>Archaebacteria</a:t>
            </a:r>
            <a:r>
              <a:rPr lang="en-US" sz="2400" b="1" i="0" dirty="0">
                <a:solidFill>
                  <a:srgbClr val="444444"/>
                </a:solidFill>
                <a:effectLst/>
                <a:latin typeface="Times New Roman" panose="02020603050405020304" pitchFamily="18" charset="0"/>
                <a:cs typeface="Times New Roman" panose="02020603050405020304" pitchFamily="18" charset="0"/>
              </a:rPr>
              <a:t>, Eubacteria, and Cyanobacteria.</a:t>
            </a:r>
            <a:br>
              <a:rPr lang="en-US" sz="2400" b="1" i="0" dirty="0">
                <a:solidFill>
                  <a:srgbClr val="444444"/>
                </a:solidFill>
                <a:effectLst/>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1E2452DC-AC66-7086-F73C-25604DAC39EE}"/>
              </a:ext>
            </a:extLst>
          </p:cNvPr>
          <p:cNvSpPr>
            <a:spLocks noGrp="1"/>
          </p:cNvSpPr>
          <p:nvPr>
            <p:ph idx="1"/>
          </p:nvPr>
        </p:nvSpPr>
        <p:spPr>
          <a:xfrm>
            <a:off x="239485" y="1253331"/>
            <a:ext cx="11767457" cy="5442744"/>
          </a:xfrm>
        </p:spPr>
        <p:txBody>
          <a:bodyPr>
            <a:normAutofit fontScale="92500" lnSpcReduction="20000"/>
          </a:bodyPr>
          <a:lstStyle/>
          <a:p>
            <a:pPr marL="0" indent="0">
              <a:buNone/>
            </a:pPr>
            <a:r>
              <a:rPr lang="en-US" sz="2400" b="1" dirty="0">
                <a:solidFill>
                  <a:srgbClr val="FF0000"/>
                </a:solidFill>
                <a:latin typeface="Times New Roman" panose="02020603050405020304" pitchFamily="18" charset="0"/>
                <a:cs typeface="Times New Roman" panose="02020603050405020304" pitchFamily="18" charset="0"/>
              </a:rPr>
              <a:t>Archaebacteria</a:t>
            </a:r>
            <a:r>
              <a:rPr lang="en-US" sz="2400" b="1" dirty="0">
                <a:solidFill>
                  <a:srgbClr val="1F0BB5"/>
                </a:solidFill>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These are the most ancient bacteria found in the most extreme habitats such as salty area (halophiles), hot springs (thermoacidophiles) and marshy areas (methanogens).</a:t>
            </a:r>
          </a:p>
          <a:p>
            <a:pPr marL="0" indent="0">
              <a:buNone/>
            </a:pPr>
            <a:r>
              <a:rPr lang="en-US" sz="2400" b="1" dirty="0">
                <a:latin typeface="Times New Roman" panose="02020603050405020304" pitchFamily="18" charset="0"/>
                <a:cs typeface="Times New Roman" panose="02020603050405020304" pitchFamily="18" charset="0"/>
              </a:rPr>
              <a:t>The structure of the cell wall is different from that of the other bacteria which helps them survive in extreme conditions.</a:t>
            </a:r>
          </a:p>
          <a:p>
            <a:pPr marL="0" indent="0">
              <a:buNone/>
            </a:pPr>
            <a:r>
              <a:rPr lang="en-US" sz="2400" b="1" dirty="0">
                <a:latin typeface="Times New Roman" panose="02020603050405020304" pitchFamily="18" charset="0"/>
                <a:cs typeface="Times New Roman" panose="02020603050405020304" pitchFamily="18" charset="0"/>
              </a:rPr>
              <a:t>The mode of nutrition is autotrophic. The nucleotide sequences of its t-RNA and r-RNA is  unique.</a:t>
            </a: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Eubacteria</a:t>
            </a:r>
            <a:r>
              <a:rPr lang="en-US" sz="2400" b="1" dirty="0">
                <a:solidFill>
                  <a:srgbClr val="1F0BB5"/>
                </a:solidFill>
                <a:latin typeface="Times New Roman" panose="02020603050405020304" pitchFamily="18" charset="0"/>
                <a:cs typeface="Times New Roman" panose="02020603050405020304" pitchFamily="18" charset="0"/>
              </a:rPr>
              <a:t>:</a:t>
            </a:r>
          </a:p>
          <a:p>
            <a:pPr marL="0" indent="0">
              <a:buNone/>
            </a:pPr>
            <a:r>
              <a:rPr lang="en-US" sz="2400" b="1" dirty="0">
                <a:solidFill>
                  <a:srgbClr val="1F0BB5"/>
                </a:solidFill>
                <a:latin typeface="Times New Roman" panose="02020603050405020304" pitchFamily="18" charset="0"/>
                <a:cs typeface="Times New Roman" panose="02020603050405020304" pitchFamily="18" charset="0"/>
              </a:rPr>
              <a:t>Eubacteria are also known as “true bacteria”.</a:t>
            </a:r>
          </a:p>
          <a:p>
            <a:pPr marL="0" indent="0">
              <a:buNone/>
            </a:pPr>
            <a:r>
              <a:rPr lang="en-US" sz="2400" b="1" dirty="0">
                <a:solidFill>
                  <a:srgbClr val="1F0BB5"/>
                </a:solidFill>
                <a:latin typeface="Times New Roman" panose="02020603050405020304" pitchFamily="18" charset="0"/>
                <a:cs typeface="Times New Roman" panose="02020603050405020304" pitchFamily="18" charset="0"/>
              </a:rPr>
              <a:t>The cell wall is rigid and made up of peptidoglycans.</a:t>
            </a:r>
          </a:p>
          <a:p>
            <a:pPr marL="0" indent="0">
              <a:buNone/>
            </a:pPr>
            <a:r>
              <a:rPr lang="en-US" sz="2400" b="1" dirty="0">
                <a:solidFill>
                  <a:srgbClr val="1F0BB5"/>
                </a:solidFill>
                <a:latin typeface="Times New Roman" panose="02020603050405020304" pitchFamily="18" charset="0"/>
                <a:cs typeface="Times New Roman" panose="02020603050405020304" pitchFamily="18" charset="0"/>
              </a:rPr>
              <a:t>It moves with the help of flagella.</a:t>
            </a:r>
          </a:p>
          <a:p>
            <a:pPr marL="0" indent="0">
              <a:buNone/>
            </a:pPr>
            <a:r>
              <a:rPr lang="en-US" sz="2400" b="1" dirty="0">
                <a:solidFill>
                  <a:srgbClr val="1F0BB5"/>
                </a:solidFill>
                <a:latin typeface="Times New Roman" panose="02020603050405020304" pitchFamily="18" charset="0"/>
                <a:cs typeface="Times New Roman" panose="02020603050405020304" pitchFamily="18" charset="0"/>
              </a:rPr>
              <a:t>A few bacteria contain short appendages on the cell surface, known as pili which help the bacteria during sexual reproduction. Pili also helps a pathogen to attach to the host.</a:t>
            </a:r>
          </a:p>
          <a:p>
            <a:pPr marL="0" indent="0">
              <a:buNone/>
            </a:pPr>
            <a:r>
              <a:rPr lang="en-US" sz="2400" b="1" dirty="0">
                <a:solidFill>
                  <a:srgbClr val="C00000"/>
                </a:solidFill>
                <a:latin typeface="Times New Roman" panose="02020603050405020304" pitchFamily="18" charset="0"/>
                <a:cs typeface="Times New Roman" panose="02020603050405020304" pitchFamily="18" charset="0"/>
              </a:rPr>
              <a:t>They are divided into two categories</a:t>
            </a:r>
            <a:r>
              <a:rPr lang="en-US" sz="2400" b="1" dirty="0">
                <a:solidFill>
                  <a:srgbClr val="1F0BB5"/>
                </a:solidFill>
                <a:latin typeface="Times New Roman" panose="02020603050405020304" pitchFamily="18" charset="0"/>
                <a:cs typeface="Times New Roman" panose="02020603050405020304" pitchFamily="18" charset="0"/>
              </a:rPr>
              <a:t>; gram-positive and </a:t>
            </a:r>
            <a:r>
              <a:rPr lang="en-US" sz="2400" b="1" dirty="0">
                <a:solidFill>
                  <a:srgbClr val="C00000"/>
                </a:solidFill>
                <a:latin typeface="Times New Roman" panose="02020603050405020304" pitchFamily="18" charset="0"/>
                <a:cs typeface="Times New Roman" panose="02020603050405020304" pitchFamily="18" charset="0"/>
              </a:rPr>
              <a:t>gram-negative</a:t>
            </a:r>
            <a:r>
              <a:rPr lang="en-US" sz="2400" b="1" dirty="0">
                <a:solidFill>
                  <a:srgbClr val="1F0BB5"/>
                </a:solidFill>
                <a:latin typeface="Times New Roman" panose="02020603050405020304" pitchFamily="18" charset="0"/>
                <a:cs typeface="Times New Roman" panose="02020603050405020304" pitchFamily="18" charset="0"/>
              </a:rPr>
              <a:t>, depending upon the nature of the cell wall and the stain they take.</a:t>
            </a:r>
          </a:p>
          <a:p>
            <a:pPr marL="0" indent="0">
              <a:buNone/>
            </a:pPr>
            <a:r>
              <a:rPr lang="en-US" sz="2400" b="1" dirty="0">
                <a:solidFill>
                  <a:srgbClr val="1F0BB5"/>
                </a:solidFill>
                <a:latin typeface="Times New Roman" panose="02020603050405020304" pitchFamily="18" charset="0"/>
                <a:cs typeface="Times New Roman" panose="02020603050405020304" pitchFamily="18" charset="0"/>
              </a:rPr>
              <a:t>Rhizobium and Clostridium are two eubacteria.</a:t>
            </a:r>
          </a:p>
        </p:txBody>
      </p:sp>
    </p:spTree>
    <p:extLst>
      <p:ext uri="{BB962C8B-B14F-4D97-AF65-F5344CB8AC3E}">
        <p14:creationId xmlns:p14="http://schemas.microsoft.com/office/powerpoint/2010/main" val="339359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2DEAF66-B926-9211-FA5A-00ED9B111505}"/>
              </a:ext>
            </a:extLst>
          </p:cNvPr>
          <p:cNvSpPr>
            <a:spLocks noGrp="1"/>
          </p:cNvSpPr>
          <p:nvPr>
            <p:ph idx="1"/>
          </p:nvPr>
        </p:nvSpPr>
        <p:spPr>
          <a:xfrm>
            <a:off x="199570" y="141968"/>
            <a:ext cx="11615059" cy="6578146"/>
          </a:xfrm>
        </p:spPr>
        <p:txBody>
          <a:bodyPr>
            <a:normAutofit/>
          </a:bodyPr>
          <a:lstStyle/>
          <a:p>
            <a:pPr marL="0" indent="0" algn="just">
              <a:buNone/>
            </a:pPr>
            <a:r>
              <a:rPr lang="en-US" sz="2400" b="1" dirty="0">
                <a:solidFill>
                  <a:srgbClr val="1F0BB5"/>
                </a:solidFill>
                <a:latin typeface="Times New Roman" panose="02020603050405020304" pitchFamily="18" charset="0"/>
                <a:cs typeface="Times New Roman" panose="02020603050405020304" pitchFamily="18" charset="0"/>
              </a:rPr>
              <a:t>Cyanobacteria:</a:t>
            </a:r>
          </a:p>
          <a:p>
            <a:pPr marL="0" indent="0" algn="just">
              <a:buNone/>
            </a:pPr>
            <a:r>
              <a:rPr lang="en-US" sz="2400" b="1" dirty="0">
                <a:solidFill>
                  <a:srgbClr val="1F0BB5"/>
                </a:solidFill>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These are also known as </a:t>
            </a:r>
            <a:r>
              <a:rPr lang="en-US" sz="2400" b="1" dirty="0">
                <a:solidFill>
                  <a:schemeClr val="accent1">
                    <a:lumMod val="75000"/>
                  </a:schemeClr>
                </a:solidFill>
                <a:latin typeface="Times New Roman" panose="02020603050405020304" pitchFamily="18" charset="0"/>
                <a:cs typeface="Times New Roman" panose="02020603050405020304" pitchFamily="18" charset="0"/>
              </a:rPr>
              <a:t>blue</a:t>
            </a:r>
            <a:r>
              <a:rPr lang="en-US" sz="2400" b="1" dirty="0">
                <a:solidFill>
                  <a:srgbClr val="00B050"/>
                </a:solidFill>
                <a:latin typeface="Times New Roman" panose="02020603050405020304" pitchFamily="18" charset="0"/>
                <a:cs typeface="Times New Roman" panose="02020603050405020304" pitchFamily="18" charset="0"/>
              </a:rPr>
              <a:t>-green</a:t>
            </a:r>
            <a:r>
              <a:rPr lang="en-US" sz="2400" b="1" dirty="0">
                <a:latin typeface="Times New Roman" panose="02020603050405020304" pitchFamily="18" charset="0"/>
                <a:cs typeface="Times New Roman" panose="02020603050405020304" pitchFamily="18" charset="0"/>
              </a:rPr>
              <a:t> algae. </a:t>
            </a:r>
          </a:p>
          <a:p>
            <a:pPr marL="0" indent="0" algn="just">
              <a:buNone/>
            </a:pPr>
            <a:r>
              <a:rPr lang="en-US" sz="2400" b="1" dirty="0">
                <a:solidFill>
                  <a:srgbClr val="1F0BB5"/>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These bacteria are photosynthetic in nature.</a:t>
            </a:r>
          </a:p>
          <a:p>
            <a:pPr marL="0" indent="0" algn="just">
              <a:buNone/>
            </a:pPr>
            <a:r>
              <a:rPr lang="en-US" sz="2400" b="1" dirty="0">
                <a:solidFill>
                  <a:srgbClr val="1F0BB5"/>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They contain chlorophyll, carotenoids and </a:t>
            </a:r>
            <a:r>
              <a:rPr lang="en-US" sz="2400" b="1" dirty="0" err="1">
                <a:latin typeface="Times New Roman" panose="02020603050405020304" pitchFamily="18" charset="0"/>
                <a:cs typeface="Times New Roman" panose="02020603050405020304" pitchFamily="18" charset="0"/>
              </a:rPr>
              <a:t>phycobilins</a:t>
            </a:r>
            <a:r>
              <a:rPr lang="en-US" sz="2400" b="1" dirty="0">
                <a:latin typeface="Times New Roman" panose="02020603050405020304" pitchFamily="18" charset="0"/>
                <a:cs typeface="Times New Roman" panose="02020603050405020304" pitchFamily="18" charset="0"/>
              </a:rPr>
              <a:t>. </a:t>
            </a:r>
          </a:p>
          <a:p>
            <a:pPr marL="0" indent="0" algn="just">
              <a:buNone/>
            </a:pPr>
            <a:r>
              <a:rPr lang="en-US" sz="2400" b="1" dirty="0">
                <a:solidFill>
                  <a:srgbClr val="1F0BB5"/>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They are found in the aquatic region. </a:t>
            </a:r>
          </a:p>
          <a:p>
            <a:pPr marL="0" indent="0" algn="just">
              <a:buNone/>
            </a:pPr>
            <a:r>
              <a:rPr lang="en-US" sz="2400" b="1" dirty="0">
                <a:solidFill>
                  <a:srgbClr val="1F0BB5"/>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Some of these even fix atmospheric nitrogen. Nostoc, Anabaena, Spirulina are some cyanobacteria. </a:t>
            </a:r>
          </a:p>
          <a:p>
            <a:pPr marL="0" indent="0" algn="just">
              <a:buNone/>
            </a:pPr>
            <a:r>
              <a:rPr lang="en-US" sz="2400" b="1" dirty="0">
                <a:solidFill>
                  <a:srgbClr val="FF0000"/>
                </a:solidFill>
                <a:latin typeface="Times New Roman" panose="02020603050405020304" pitchFamily="18" charset="0"/>
                <a:cs typeface="Times New Roman" panose="02020603050405020304" pitchFamily="18" charset="0"/>
              </a:rPr>
              <a:t>Monerans</a:t>
            </a:r>
            <a:r>
              <a:rPr lang="en-US" sz="2400" b="1" dirty="0">
                <a:latin typeface="Times New Roman" panose="02020603050405020304" pitchFamily="18" charset="0"/>
                <a:cs typeface="Times New Roman" panose="02020603050405020304" pitchFamily="18" charset="0"/>
              </a:rPr>
              <a:t> are very useful organisms. </a:t>
            </a:r>
          </a:p>
          <a:p>
            <a:pPr marL="0" indent="0" algn="just">
              <a:buNone/>
            </a:pPr>
            <a:r>
              <a:rPr lang="en-US" sz="2400" b="1" dirty="0">
                <a:solidFill>
                  <a:srgbClr val="C00000"/>
                </a:solidFill>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They enrich the soil and serve as an important part of the nitrogen cycle. </a:t>
            </a:r>
          </a:p>
          <a:p>
            <a:pPr marL="0" indent="0" algn="just">
              <a:buNone/>
            </a:pP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They are also helpful in the production of some food items and antibiotics. </a:t>
            </a:r>
            <a:r>
              <a:rPr lang="en-US" sz="2400" b="1" dirty="0">
                <a:solidFill>
                  <a:srgbClr val="C00000"/>
                </a:solidFill>
                <a:latin typeface="Times New Roman" panose="02020603050405020304" pitchFamily="18" charset="0"/>
                <a:cs typeface="Times New Roman" panose="02020603050405020304" pitchFamily="18" charset="0"/>
              </a:rPr>
              <a:t>▲ ▲ ▲ ▲ </a:t>
            </a:r>
            <a:r>
              <a:rPr lang="en-US" sz="2400" b="1" dirty="0">
                <a:latin typeface="Times New Roman" panose="02020603050405020304" pitchFamily="18" charset="0"/>
                <a:cs typeface="Times New Roman" panose="02020603050405020304" pitchFamily="18" charset="0"/>
              </a:rPr>
              <a:t>Methanogens play an important role in the treatment of sewage. Many organisms rely on </a:t>
            </a:r>
            <a:r>
              <a:rPr lang="en-US" sz="2400" b="1" dirty="0">
                <a:solidFill>
                  <a:srgbClr val="00863D"/>
                </a:solidFill>
                <a:latin typeface="Times New Roman" panose="02020603050405020304" pitchFamily="18" charset="0"/>
                <a:cs typeface="Times New Roman" panose="02020603050405020304" pitchFamily="18" charset="0"/>
              </a:rPr>
              <a:t>archaebacteria</a:t>
            </a:r>
            <a:r>
              <a:rPr lang="en-US" sz="2400" b="1" dirty="0">
                <a:latin typeface="Times New Roman" panose="02020603050405020304" pitchFamily="18" charset="0"/>
                <a:cs typeface="Times New Roman" panose="02020603050405020304" pitchFamily="18" charset="0"/>
              </a:rPr>
              <a:t> as the source of food.</a:t>
            </a:r>
          </a:p>
          <a:p>
            <a:pPr marL="0" indent="0" algn="just">
              <a:buNone/>
            </a:pPr>
            <a:r>
              <a:rPr lang="en-US"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3957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C43323-F001-AF8B-02AF-80C6C1A6D365}"/>
              </a:ext>
            </a:extLst>
          </p:cNvPr>
          <p:cNvSpPr>
            <a:spLocks noGrp="1"/>
          </p:cNvSpPr>
          <p:nvPr>
            <p:ph type="title"/>
          </p:nvPr>
        </p:nvSpPr>
        <p:spPr>
          <a:xfrm>
            <a:off x="333829" y="203201"/>
            <a:ext cx="11640457" cy="6066970"/>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Practical Biology</a:t>
            </a:r>
          </a:p>
        </p:txBody>
      </p:sp>
    </p:spTree>
    <p:extLst>
      <p:ext uri="{BB962C8B-B14F-4D97-AF65-F5344CB8AC3E}">
        <p14:creationId xmlns:p14="http://schemas.microsoft.com/office/powerpoint/2010/main" val="1820105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AB375E-D1AE-8067-7011-3EE697608DCA}"/>
              </a:ext>
            </a:extLst>
          </p:cNvPr>
          <p:cNvSpPr>
            <a:spLocks noGrp="1"/>
          </p:cNvSpPr>
          <p:nvPr>
            <p:ph type="title"/>
          </p:nvPr>
        </p:nvSpPr>
        <p:spPr>
          <a:xfrm>
            <a:off x="307258" y="176981"/>
            <a:ext cx="10134600" cy="1513707"/>
          </a:xfrm>
        </p:spPr>
        <p:txBody>
          <a:bodyPr/>
          <a:lstStyle/>
          <a:p>
            <a:endParaRPr lang="en-US" dirty="0"/>
          </a:p>
        </p:txBody>
      </p:sp>
      <p:pic>
        <p:nvPicPr>
          <p:cNvPr id="4" name="Content Placeholder 3">
            <a:extLst>
              <a:ext uri="{FF2B5EF4-FFF2-40B4-BE49-F238E27FC236}">
                <a16:creationId xmlns:a16="http://schemas.microsoft.com/office/drawing/2014/main" xmlns="" id="{99F72021-1B3C-B101-5B0C-583716994FDF}"/>
              </a:ext>
            </a:extLst>
          </p:cNvPr>
          <p:cNvPicPr>
            <a:picLocks noGrp="1" noChangeAspect="1"/>
          </p:cNvPicPr>
          <p:nvPr>
            <p:ph idx="1"/>
          </p:nvPr>
        </p:nvPicPr>
        <p:blipFill>
          <a:blip r:embed="rId2"/>
          <a:stretch>
            <a:fillRect/>
          </a:stretch>
        </p:blipFill>
        <p:spPr>
          <a:xfrm>
            <a:off x="307257" y="-442452"/>
            <a:ext cx="11577485" cy="7300451"/>
          </a:xfrm>
          <a:prstGeom prst="rect">
            <a:avLst/>
          </a:prstGeom>
        </p:spPr>
      </p:pic>
    </p:spTree>
    <p:extLst>
      <p:ext uri="{BB962C8B-B14F-4D97-AF65-F5344CB8AC3E}">
        <p14:creationId xmlns:p14="http://schemas.microsoft.com/office/powerpoint/2010/main" val="166188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FAD92BF-45B0-5A97-E85A-E803E07C68D8}"/>
              </a:ext>
            </a:extLst>
          </p:cNvPr>
          <p:cNvPicPr>
            <a:picLocks noGrp="1" noChangeAspect="1"/>
          </p:cNvPicPr>
          <p:nvPr>
            <p:ph idx="1"/>
          </p:nvPr>
        </p:nvPicPr>
        <p:blipFill>
          <a:blip r:embed="rId2"/>
          <a:stretch>
            <a:fillRect/>
          </a:stretch>
        </p:blipFill>
        <p:spPr>
          <a:xfrm>
            <a:off x="1386347" y="0"/>
            <a:ext cx="8141110" cy="6858000"/>
          </a:xfrm>
          <a:prstGeom prst="rect">
            <a:avLst/>
          </a:prstGeom>
        </p:spPr>
      </p:pic>
    </p:spTree>
    <p:extLst>
      <p:ext uri="{BB962C8B-B14F-4D97-AF65-F5344CB8AC3E}">
        <p14:creationId xmlns:p14="http://schemas.microsoft.com/office/powerpoint/2010/main" val="709565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55CA33EF-3E4D-01A8-D2D6-2A2197C18DC1}"/>
              </a:ext>
            </a:extLst>
          </p:cNvPr>
          <p:cNvPicPr>
            <a:picLocks noGrp="1" noChangeAspect="1"/>
          </p:cNvPicPr>
          <p:nvPr>
            <p:ph idx="1"/>
          </p:nvPr>
        </p:nvPicPr>
        <p:blipFill>
          <a:blip r:embed="rId2"/>
          <a:stretch>
            <a:fillRect/>
          </a:stretch>
        </p:blipFill>
        <p:spPr>
          <a:xfrm>
            <a:off x="265471" y="147484"/>
            <a:ext cx="11371006" cy="6533535"/>
          </a:xfrm>
          <a:prstGeom prst="rect">
            <a:avLst/>
          </a:prstGeom>
        </p:spPr>
      </p:pic>
    </p:spTree>
    <p:extLst>
      <p:ext uri="{BB962C8B-B14F-4D97-AF65-F5344CB8AC3E}">
        <p14:creationId xmlns:p14="http://schemas.microsoft.com/office/powerpoint/2010/main" val="3187477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5F32141-1547-3BD2-1946-6E937327AC29}"/>
              </a:ext>
            </a:extLst>
          </p:cNvPr>
          <p:cNvPicPr>
            <a:picLocks noGrp="1" noChangeAspect="1"/>
          </p:cNvPicPr>
          <p:nvPr>
            <p:ph idx="1"/>
          </p:nvPr>
        </p:nvPicPr>
        <p:blipFill>
          <a:blip r:embed="rId2"/>
          <a:stretch>
            <a:fillRect/>
          </a:stretch>
        </p:blipFill>
        <p:spPr>
          <a:xfrm>
            <a:off x="265472" y="188913"/>
            <a:ext cx="11598974" cy="6462712"/>
          </a:xfrm>
          <a:prstGeom prst="rect">
            <a:avLst/>
          </a:prstGeom>
        </p:spPr>
      </p:pic>
    </p:spTree>
    <p:extLst>
      <p:ext uri="{BB962C8B-B14F-4D97-AF65-F5344CB8AC3E}">
        <p14:creationId xmlns:p14="http://schemas.microsoft.com/office/powerpoint/2010/main" val="3702648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9D672F07-6071-0743-EB07-0642648B0320}"/>
              </a:ext>
            </a:extLst>
          </p:cNvPr>
          <p:cNvPicPr>
            <a:picLocks noGrp="1" noChangeAspect="1"/>
          </p:cNvPicPr>
          <p:nvPr>
            <p:ph idx="1"/>
          </p:nvPr>
        </p:nvPicPr>
        <p:blipFill>
          <a:blip r:embed="rId2"/>
          <a:stretch>
            <a:fillRect/>
          </a:stretch>
        </p:blipFill>
        <p:spPr>
          <a:xfrm>
            <a:off x="427703" y="147485"/>
            <a:ext cx="10810568" cy="6749650"/>
          </a:xfrm>
          <a:prstGeom prst="rect">
            <a:avLst/>
          </a:prstGeom>
        </p:spPr>
      </p:pic>
    </p:spTree>
    <p:extLst>
      <p:ext uri="{BB962C8B-B14F-4D97-AF65-F5344CB8AC3E}">
        <p14:creationId xmlns:p14="http://schemas.microsoft.com/office/powerpoint/2010/main" val="3272749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A1EF269-E45A-756F-EB94-3FC66861A7E9}"/>
              </a:ext>
            </a:extLst>
          </p:cNvPr>
          <p:cNvSpPr>
            <a:spLocks noGrp="1"/>
          </p:cNvSpPr>
          <p:nvPr>
            <p:ph idx="1"/>
          </p:nvPr>
        </p:nvSpPr>
        <p:spPr>
          <a:xfrm>
            <a:off x="0" y="0"/>
            <a:ext cx="12078929" cy="6645736"/>
          </a:xfrm>
        </p:spPr>
        <p:txBody>
          <a:bodyPr>
            <a:noAutofit/>
          </a:bodyPr>
          <a:lstStyle/>
          <a:p>
            <a:pPr marL="0" indent="0" algn="just">
              <a:buNone/>
            </a:pPr>
            <a:r>
              <a:rPr lang="ar-IQ" sz="2400" b="1" dirty="0">
                <a:cs typeface="+mj-cs"/>
              </a:rPr>
              <a:t> </a:t>
            </a:r>
            <a:r>
              <a:rPr lang="en-US" sz="2400" b="1" dirty="0">
                <a:latin typeface="Times New Roman" panose="02020603050405020304" pitchFamily="18" charset="0"/>
                <a:cs typeface="Times New Roman" panose="02020603050405020304" pitchFamily="18" charset="0"/>
              </a:rPr>
              <a:t>Life processes of the human body are maintained at several levels of structural organization. These include the chemical, cellular, tissue, organ, organ system, and the organism level. Higher levels of organization are built from lower levels.</a:t>
            </a:r>
          </a:p>
          <a:p>
            <a:pPr algn="just"/>
            <a:r>
              <a:rPr lang="en-US" sz="2400" b="1" i="0" dirty="0">
                <a:solidFill>
                  <a:srgbClr val="000000"/>
                </a:solidFill>
                <a:effectLst/>
                <a:latin typeface="Times New Roman" panose="02020603050405020304" pitchFamily="18" charset="0"/>
                <a:cs typeface="Times New Roman" panose="02020603050405020304" pitchFamily="18" charset="0"/>
              </a:rPr>
              <a:t>All living and non-living things are made of one or more unique substances called elements, the smallest unit of which is the atom, (for example, the element oxygen (O) is made of O atoms, carbon (C) is made of C atoms and hydrogen (H) is made of H atoms. </a:t>
            </a:r>
          </a:p>
          <a:p>
            <a:pPr algn="just"/>
            <a:r>
              <a:rPr lang="en-US" sz="2400" b="1" i="0" dirty="0">
                <a:solidFill>
                  <a:srgbClr val="000000"/>
                </a:solidFill>
                <a:effectLst/>
                <a:latin typeface="Times New Roman" panose="02020603050405020304" pitchFamily="18" charset="0"/>
                <a:cs typeface="Times New Roman" panose="02020603050405020304" pitchFamily="18" charset="0"/>
              </a:rPr>
              <a:t>Atoms combine to form molecules. Molecules can be small (for example, O</a:t>
            </a:r>
            <a:r>
              <a:rPr lang="en-US" sz="2400" b="1" i="0" baseline="-25000" dirty="0">
                <a:solidFill>
                  <a:srgbClr val="000000"/>
                </a:solidFill>
                <a:effectLst/>
                <a:latin typeface="Times New Roman" panose="02020603050405020304" pitchFamily="18" charset="0"/>
                <a:cs typeface="Times New Roman" panose="02020603050405020304" pitchFamily="18" charset="0"/>
              </a:rPr>
              <a:t>2</a:t>
            </a:r>
            <a:r>
              <a:rPr lang="en-US" sz="2400" b="1" i="0" dirty="0">
                <a:solidFill>
                  <a:srgbClr val="000000"/>
                </a:solidFill>
                <a:effectLst/>
                <a:latin typeface="Times New Roman" panose="02020603050405020304" pitchFamily="18" charset="0"/>
                <a:cs typeface="Times New Roman" panose="02020603050405020304" pitchFamily="18" charset="0"/>
              </a:rPr>
              <a:t>, oxygen gas, which has 2 atoms of the element O; CO</a:t>
            </a:r>
            <a:r>
              <a:rPr lang="en-US" sz="2400" b="1" i="0" baseline="-25000" dirty="0">
                <a:solidFill>
                  <a:srgbClr val="000000"/>
                </a:solidFill>
                <a:effectLst/>
                <a:latin typeface="Times New Roman" panose="02020603050405020304" pitchFamily="18" charset="0"/>
                <a:cs typeface="Times New Roman" panose="02020603050405020304" pitchFamily="18" charset="0"/>
              </a:rPr>
              <a:t>2</a:t>
            </a:r>
            <a:r>
              <a:rPr lang="en-US" sz="2400" b="1" i="0" dirty="0">
                <a:solidFill>
                  <a:srgbClr val="000000"/>
                </a:solidFill>
                <a:effectLst/>
                <a:latin typeface="Times New Roman" panose="02020603050405020304" pitchFamily="18" charset="0"/>
                <a:cs typeface="Times New Roman" panose="02020603050405020304" pitchFamily="18" charset="0"/>
              </a:rPr>
              <a:t>, carbon dioxide, which has 1 atom of C and 2 of O), medium (for example, C</a:t>
            </a:r>
            <a:r>
              <a:rPr lang="en-US" sz="2400" b="1" i="0" baseline="-25000" dirty="0">
                <a:solidFill>
                  <a:srgbClr val="000000"/>
                </a:solidFill>
                <a:effectLst/>
                <a:latin typeface="Times New Roman" panose="02020603050405020304" pitchFamily="18" charset="0"/>
                <a:cs typeface="Times New Roman" panose="02020603050405020304" pitchFamily="18" charset="0"/>
              </a:rPr>
              <a:t>6</a:t>
            </a:r>
            <a:r>
              <a:rPr lang="en-US" sz="2400" b="1" i="0" dirty="0">
                <a:solidFill>
                  <a:srgbClr val="000000"/>
                </a:solidFill>
                <a:effectLst/>
                <a:latin typeface="Times New Roman" panose="02020603050405020304" pitchFamily="18" charset="0"/>
                <a:cs typeface="Times New Roman" panose="02020603050405020304" pitchFamily="18" charset="0"/>
              </a:rPr>
              <a:t>H</a:t>
            </a:r>
            <a:r>
              <a:rPr lang="en-US" sz="2400" b="1" i="0" baseline="-25000" dirty="0">
                <a:solidFill>
                  <a:srgbClr val="000000"/>
                </a:solidFill>
                <a:effectLst/>
                <a:latin typeface="Times New Roman" panose="02020603050405020304" pitchFamily="18" charset="0"/>
                <a:cs typeface="Times New Roman" panose="02020603050405020304" pitchFamily="18" charset="0"/>
              </a:rPr>
              <a:t>12</a:t>
            </a:r>
            <a:r>
              <a:rPr lang="en-US" sz="2400" b="1" i="0" dirty="0">
                <a:solidFill>
                  <a:srgbClr val="000000"/>
                </a:solidFill>
                <a:effectLst/>
                <a:latin typeface="Times New Roman" panose="02020603050405020304" pitchFamily="18" charset="0"/>
                <a:cs typeface="Times New Roman" panose="02020603050405020304" pitchFamily="18" charset="0"/>
              </a:rPr>
              <a:t>O</a:t>
            </a:r>
            <a:r>
              <a:rPr lang="en-US" sz="2400" b="1" i="0" baseline="-25000" dirty="0">
                <a:solidFill>
                  <a:srgbClr val="000000"/>
                </a:solidFill>
                <a:effectLst/>
                <a:latin typeface="Times New Roman" panose="02020603050405020304" pitchFamily="18" charset="0"/>
                <a:cs typeface="Times New Roman" panose="02020603050405020304" pitchFamily="18" charset="0"/>
              </a:rPr>
              <a:t>6</a:t>
            </a:r>
            <a:r>
              <a:rPr lang="en-US" sz="2400" b="1" i="0" dirty="0">
                <a:solidFill>
                  <a:srgbClr val="000000"/>
                </a:solidFill>
                <a:effectLst/>
                <a:latin typeface="Times New Roman" panose="02020603050405020304" pitchFamily="18" charset="0"/>
                <a:cs typeface="Times New Roman" panose="02020603050405020304" pitchFamily="18" charset="0"/>
              </a:rPr>
              <a:t>, glucose, which has 6 atoms of C, 12 of H, and 6 of O); or large (for example molecules called proteins are made of hundreds of atoms of C, H, and O with other elements such as nitrogen (N). Molecules are the building blocks to all structures in the human body.</a:t>
            </a:r>
          </a:p>
          <a:p>
            <a:pPr algn="just"/>
            <a:r>
              <a:rPr lang="en-US" sz="2400" b="1" i="0" dirty="0">
                <a:solidFill>
                  <a:srgbClr val="000000"/>
                </a:solidFill>
                <a:effectLst/>
                <a:latin typeface="Times New Roman" panose="02020603050405020304" pitchFamily="18" charset="0"/>
                <a:cs typeface="Times New Roman" panose="02020603050405020304" pitchFamily="18" charset="0"/>
              </a:rPr>
              <a:t>All living structures are made of cells, which are made of many different molecules. Cells are the smallest independent living thing in the human body. The body is made of many different cell types, each with a particular function, (for example muscle cells contract to move something, and red blood cells carry oxygen). All human cells are made of a cell membrane (thin outer layer) that encloses a jelly-like cellular fluid containing tiny </a:t>
            </a:r>
            <a:r>
              <a:rPr lang="en-US" sz="2400" b="1" i="0" dirty="0" err="1">
                <a:solidFill>
                  <a:srgbClr val="000000"/>
                </a:solidFill>
                <a:effectLst/>
                <a:latin typeface="Times New Roman" panose="02020603050405020304" pitchFamily="18" charset="0"/>
                <a:cs typeface="Times New Roman" panose="02020603050405020304" pitchFamily="18" charset="0"/>
              </a:rPr>
              <a:t>orga</a:t>
            </a:r>
            <a:r>
              <a:rPr lang="en-US" sz="2400" b="1" i="0" dirty="0">
                <a:solidFill>
                  <a:srgbClr val="000000"/>
                </a:solidFill>
                <a:effectLst/>
                <a:latin typeface="Times New Roman" panose="02020603050405020304" pitchFamily="18" charset="0"/>
                <a:cs typeface="Times New Roman" panose="02020603050405020304" pitchFamily="18" charset="0"/>
              </a:rPr>
              <a:t>-like</a:t>
            </a:r>
            <a:br>
              <a:rPr lang="en-US" sz="2400" b="1" i="0" dirty="0">
                <a:solidFill>
                  <a:srgbClr val="000000"/>
                </a:solidFill>
                <a:effectLst/>
                <a:latin typeface="Times New Roman" panose="02020603050405020304" pitchFamily="18" charset="0"/>
                <a:cs typeface="Times New Roman" panose="02020603050405020304" pitchFamily="18" charset="0"/>
              </a:rPr>
            </a:br>
            <a:endParaRPr lang="en-US" sz="2400" b="1"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endParaRPr lang="en-US" sz="2400" b="1" dirty="0">
              <a:cs typeface="+mj-cs"/>
            </a:endParaRPr>
          </a:p>
        </p:txBody>
      </p:sp>
    </p:spTree>
    <p:extLst>
      <p:ext uri="{BB962C8B-B14F-4D97-AF65-F5344CB8AC3E}">
        <p14:creationId xmlns:p14="http://schemas.microsoft.com/office/powerpoint/2010/main" val="291681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A21B5D7A-BDDB-8EAA-19CB-AE2EB1900FC6}"/>
              </a:ext>
            </a:extLst>
          </p:cNvPr>
          <p:cNvSpPr>
            <a:spLocks noGrp="1"/>
          </p:cNvSpPr>
          <p:nvPr>
            <p:ph idx="1"/>
          </p:nvPr>
        </p:nvSpPr>
        <p:spPr>
          <a:xfrm>
            <a:off x="228600" y="157163"/>
            <a:ext cx="11861800" cy="6591300"/>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Lecture 2</a:t>
            </a:r>
          </a:p>
          <a:p>
            <a:endParaRPr lang="en-US" dirty="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Taxonomy of Living </a:t>
            </a:r>
            <a:r>
              <a:rPr lang="en-US" dirty="0" err="1">
                <a:solidFill>
                  <a:srgbClr val="FF0000"/>
                </a:solidFill>
                <a:latin typeface="Times New Roman" panose="02020603050405020304" pitchFamily="18" charset="0"/>
                <a:cs typeface="Times New Roman" panose="02020603050405020304" pitchFamily="18" charset="0"/>
              </a:rPr>
              <a:t>Organismes</a:t>
            </a:r>
            <a:endParaRPr lang="en-US" dirty="0">
              <a:solidFill>
                <a:srgbClr val="FF0000"/>
              </a:solidFill>
              <a:latin typeface="Times New Roman" panose="02020603050405020304" pitchFamily="18" charset="0"/>
              <a:cs typeface="Times New Roman" panose="02020603050405020304" pitchFamily="18" charset="0"/>
            </a:endParaRPr>
          </a:p>
          <a:p>
            <a:pPr algn="l"/>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The classification of living things includes 7 levels: kingdom, phylum, classes, order, families, genus, and species . The most basic classification of living things is kingdoms. </a:t>
            </a:r>
            <a:endParaRPr lang="ar-IQ" sz="1800" b="1" kern="100" dirty="0">
              <a:effectLst/>
              <a:latin typeface="Times New Roman" panose="02020603050405020304" pitchFamily="18" charset="0"/>
              <a:ea typeface="Calibri" panose="020F0502020204030204" pitchFamily="34" charset="0"/>
              <a:cs typeface="Arial" panose="020B0604020202020204" pitchFamily="34" charset="0"/>
            </a:endParaRPr>
          </a:p>
          <a:p>
            <a:pPr algn="l"/>
            <a:r>
              <a:rPr lang="en-US" sz="1800" b="1"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2"/>
              </a:rPr>
              <a:t>The correct order of the biological hierarchy from Kingdom to Species is</a:t>
            </a:r>
            <a:endParaRPr lang="en-US" dirty="0">
              <a:latin typeface="Times New Roman" panose="02020603050405020304" pitchFamily="18" charset="0"/>
              <a:cs typeface="Times New Roman" panose="02020603050405020304" pitchFamily="18" charset="0"/>
            </a:endParaRPr>
          </a:p>
          <a:p>
            <a:pPr algn="l"/>
            <a:r>
              <a:rPr lang="en-US" sz="1800" b="1"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Five Kingdom Classification: Types, Features and Examples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l"/>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The process of grouping organisms into different sets based on </a:t>
            </a:r>
          </a:p>
          <a:p>
            <a:pPr algn="l"/>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similarities and differences is called classification. It makes studying </a:t>
            </a:r>
          </a:p>
          <a:p>
            <a:pPr algn="l"/>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a wide range of organisms much easier and more systematic. The </a:t>
            </a:r>
          </a:p>
          <a:p>
            <a:pPr algn="l"/>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five-kingdom classification was given by Robert. H. Whittaker in 1969. </a:t>
            </a:r>
          </a:p>
          <a:p>
            <a:pPr algn="l"/>
            <a:r>
              <a:rPr lang="hy-AM"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The five kingdoms in such a type of classification include Monera, </a:t>
            </a:r>
          </a:p>
          <a:p>
            <a:pPr algn="l"/>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Protista, Fungi, Plantae, and Animalia.</a:t>
            </a:r>
          </a:p>
          <a:p>
            <a:pPr algn="l"/>
            <a:r>
              <a:rPr lang="en-US" sz="2200" b="1" kern="100" dirty="0">
                <a:solidFill>
                  <a:srgbClr val="1F0BB5"/>
                </a:solidFill>
                <a:effectLst/>
                <a:latin typeface="Times New Roman" panose="02020603050405020304" pitchFamily="18" charset="0"/>
                <a:ea typeface="Calibri" panose="020F0502020204030204" pitchFamily="34" charset="0"/>
                <a:cs typeface="Times New Roman" panose="02020603050405020304" pitchFamily="18" charset="0"/>
              </a:rPr>
              <a:t>in 2015 researchers suggested splitting Protista into </a:t>
            </a:r>
          </a:p>
          <a:p>
            <a:pPr marL="0" indent="0" algn="l">
              <a:buNone/>
            </a:pPr>
            <a:r>
              <a:rPr lang="en-US" sz="2200" b="1" kern="100" dirty="0">
                <a:solidFill>
                  <a:srgbClr val="1F0BB5"/>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a:solidFill>
                  <a:srgbClr val="1F0BB5"/>
                </a:solidFill>
                <a:effectLst/>
                <a:latin typeface="Times New Roman" panose="02020603050405020304" pitchFamily="18" charset="0"/>
                <a:ea typeface="Calibri" panose="020F0502020204030204" pitchFamily="34" charset="0"/>
                <a:cs typeface="Times New Roman" panose="02020603050405020304" pitchFamily="18" charset="0"/>
              </a:rPr>
              <a:t>two new kingdoms, Protozoa and </a:t>
            </a:r>
            <a:r>
              <a:rPr lang="en-US" sz="2200" b="1" kern="100" dirty="0" err="1">
                <a:solidFill>
                  <a:srgbClr val="1F0BB5"/>
                </a:solidFill>
                <a:effectLst/>
                <a:latin typeface="Times New Roman" panose="02020603050405020304" pitchFamily="18" charset="0"/>
                <a:ea typeface="Calibri" panose="020F0502020204030204" pitchFamily="34" charset="0"/>
                <a:cs typeface="Times New Roman" panose="02020603050405020304" pitchFamily="18" charset="0"/>
              </a:rPr>
              <a:t>Chromista</a:t>
            </a:r>
            <a:r>
              <a:rPr lang="en-US" sz="2200" b="1" kern="100" dirty="0">
                <a:solidFill>
                  <a:srgbClr val="1F0BB5"/>
                </a:solidFill>
                <a:effectLst/>
                <a:latin typeface="Times New Roman" panose="02020603050405020304" pitchFamily="18" charset="0"/>
                <a:ea typeface="Calibri" panose="020F0502020204030204" pitchFamily="34" charset="0"/>
                <a:cs typeface="Times New Roman" panose="02020603050405020304" pitchFamily="18" charset="0"/>
              </a:rPr>
              <a:t>.</a:t>
            </a:r>
          </a:p>
          <a:p>
            <a:pPr marR="0" lvl="0" algn="l">
              <a:lnSpc>
                <a:spcPct val="107000"/>
              </a:lnSpc>
              <a:spcAft>
                <a:spcPts val="800"/>
              </a:spcAft>
              <a:buSzPts val="1000"/>
              <a:tabLst>
                <a:tab pos="457200" algn="l"/>
              </a:tabLst>
            </a:pPr>
            <a:r>
              <a:rPr lang="hy-AM" sz="2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Organisms are classified on the basis of their </a:t>
            </a:r>
            <a:r>
              <a:rPr lang="en-US" sz="2200" b="1" u="sng" kern="1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hlinkClick r:id="rId3"/>
              </a:rPr>
              <a:t>cell structure</a:t>
            </a:r>
            <a:r>
              <a:rPr lang="en-US" sz="2200" b="1" kern="1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body </a:t>
            </a:r>
          </a:p>
          <a:p>
            <a:pPr marL="0" marR="0" lvl="0" indent="0" algn="l">
              <a:lnSpc>
                <a:spcPct val="107000"/>
              </a:lnSpc>
              <a:spcAft>
                <a:spcPts val="800"/>
              </a:spcAft>
              <a:buSzPts val="1000"/>
              <a:buNone/>
              <a:tabLst>
                <a:tab pos="457200" algn="l"/>
              </a:tabLst>
            </a:pPr>
            <a:r>
              <a:rPr lang="en-US" sz="2200" b="1" kern="1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Organization, nucleus, mode of nourishment, thallus organization, </a:t>
            </a:r>
          </a:p>
          <a:p>
            <a:pPr marL="0" marR="0" lvl="0" indent="0" algn="l">
              <a:lnSpc>
                <a:spcPct val="107000"/>
              </a:lnSpc>
              <a:spcAft>
                <a:spcPts val="800"/>
              </a:spcAft>
              <a:buSzPts val="1000"/>
              <a:buNone/>
              <a:tabLst>
                <a:tab pos="457200" algn="l"/>
              </a:tabLst>
            </a:pPr>
            <a:r>
              <a:rPr lang="en-US" sz="2200" b="1" kern="1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evolutionary relationships, and reproduction.</a:t>
            </a:r>
            <a:endParaRPr lang="en-US" sz="2200" b="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l"/>
            <a:endParaRPr lang="en-US" dirty="0"/>
          </a:p>
        </p:txBody>
      </p:sp>
      <p:pic>
        <p:nvPicPr>
          <p:cNvPr id="8" name="Picture 7" descr="Human Taxonomy Chart">
            <a:extLst>
              <a:ext uri="{FF2B5EF4-FFF2-40B4-BE49-F238E27FC236}">
                <a16:creationId xmlns:a16="http://schemas.microsoft.com/office/drawing/2014/main" xmlns="" id="{3C999906-0CB7-D48E-D3A2-F9EAF2B79A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28270" y="2246554"/>
            <a:ext cx="4535130" cy="4542503"/>
          </a:xfrm>
          <a:prstGeom prst="rect">
            <a:avLst/>
          </a:prstGeom>
          <a:noFill/>
          <a:ln>
            <a:noFill/>
          </a:ln>
        </p:spPr>
      </p:pic>
    </p:spTree>
    <p:extLst>
      <p:ext uri="{BB962C8B-B14F-4D97-AF65-F5344CB8AC3E}">
        <p14:creationId xmlns:p14="http://schemas.microsoft.com/office/powerpoint/2010/main" val="408605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21555A9-1B12-B5FD-B8D3-1B712FACAECD}"/>
              </a:ext>
            </a:extLst>
          </p:cNvPr>
          <p:cNvSpPr>
            <a:spLocks noGrp="1"/>
          </p:cNvSpPr>
          <p:nvPr>
            <p:ph idx="1"/>
          </p:nvPr>
        </p:nvSpPr>
        <p:spPr>
          <a:xfrm>
            <a:off x="218767" y="173806"/>
            <a:ext cx="11801167" cy="6536710"/>
          </a:xfrm>
        </p:spPr>
        <p:txBody>
          <a:bodyPr>
            <a:normAutofit/>
          </a:bodyPr>
          <a:lstStyle/>
          <a:p>
            <a:pPr marL="0" indent="0">
              <a:buNone/>
            </a:pPr>
            <a:r>
              <a:rPr lang="en-US" sz="2400" b="1" i="0" dirty="0">
                <a:solidFill>
                  <a:srgbClr val="000000"/>
                </a:solidFill>
                <a:effectLst/>
                <a:latin typeface="Times New Roman" panose="02020603050405020304" pitchFamily="18" charset="0"/>
                <a:cs typeface="Times New Roman" panose="02020603050405020304" pitchFamily="18" charset="0"/>
              </a:rPr>
              <a:t>As in other multicellular organisms, cells in the human body are organized into tissues. A tissue is a group of similar cells that work together to perform a specific function. There are four main tissue types in humans (muscular, epithelial, nervous and connective). An organ is an identifiable structure of the body composed of two or more tissues types (for example, the stomach contains </a:t>
            </a:r>
            <a:r>
              <a:rPr lang="en-US" sz="2400" b="1" i="1" dirty="0">
                <a:solidFill>
                  <a:srgbClr val="000000"/>
                </a:solidFill>
                <a:effectLst/>
                <a:latin typeface="Times New Roman" panose="02020603050405020304" pitchFamily="18" charset="0"/>
                <a:cs typeface="Times New Roman" panose="02020603050405020304" pitchFamily="18" charset="0"/>
              </a:rPr>
              <a:t>muscular tissue</a:t>
            </a:r>
            <a:r>
              <a:rPr lang="en-US" sz="2400" b="1" i="0" dirty="0">
                <a:solidFill>
                  <a:srgbClr val="000000"/>
                </a:solidFill>
                <a:effectLst/>
                <a:latin typeface="Times New Roman" panose="02020603050405020304" pitchFamily="18" charset="0"/>
                <a:cs typeface="Times New Roman" panose="02020603050405020304" pitchFamily="18" charset="0"/>
              </a:rPr>
              <a:t> made of muscle cells, which allows it to change its shape, </a:t>
            </a:r>
            <a:r>
              <a:rPr lang="en-US" sz="2400" b="1" i="1" dirty="0">
                <a:solidFill>
                  <a:srgbClr val="000000"/>
                </a:solidFill>
                <a:effectLst/>
                <a:latin typeface="Times New Roman" panose="02020603050405020304" pitchFamily="18" charset="0"/>
                <a:cs typeface="Times New Roman" panose="02020603050405020304" pitchFamily="18" charset="0"/>
              </a:rPr>
              <a:t>epithelial tissue</a:t>
            </a:r>
            <a:r>
              <a:rPr lang="en-US" sz="2400" b="1" i="0" dirty="0">
                <a:solidFill>
                  <a:srgbClr val="000000"/>
                </a:solidFill>
                <a:effectLst/>
                <a:latin typeface="Times New Roman" panose="02020603050405020304" pitchFamily="18" charset="0"/>
                <a:cs typeface="Times New Roman" panose="02020603050405020304" pitchFamily="18" charset="0"/>
              </a:rPr>
              <a:t> which lines both the inner and outer surface of the</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581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D9141FD-FF65-0FC1-F1CA-77512825D4E3}"/>
              </a:ext>
            </a:extLst>
          </p:cNvPr>
          <p:cNvSpPr>
            <a:spLocks noGrp="1"/>
          </p:cNvSpPr>
          <p:nvPr>
            <p:ph idx="1"/>
          </p:nvPr>
        </p:nvSpPr>
        <p:spPr>
          <a:xfrm>
            <a:off x="174521" y="159058"/>
            <a:ext cx="11609439" cy="6462968"/>
          </a:xfrm>
        </p:spPr>
        <p:txBody>
          <a:bodyPr>
            <a:normAutofit lnSpcReduction="10000"/>
          </a:bodyPr>
          <a:lstStyle/>
          <a:p>
            <a:pPr marL="0" indent="0">
              <a:buNone/>
            </a:pPr>
            <a:r>
              <a:rPr lang="en-US" sz="2400" b="1" dirty="0">
                <a:latin typeface="Times New Roman" panose="02020603050405020304" pitchFamily="18" charset="0"/>
                <a:cs typeface="Times New Roman" panose="02020603050405020304" pitchFamily="18" charset="0"/>
              </a:rPr>
              <a:t>As in other multicellular organisms, cells in the human body are organized into tissues. A tissue is a group of similar cells that work together to perform a specific function.</a:t>
            </a:r>
          </a:p>
          <a:p>
            <a:pPr marL="0" indent="0">
              <a:buNone/>
            </a:pPr>
            <a:r>
              <a:rPr lang="en-US" sz="2400" b="1" dirty="0">
                <a:latin typeface="Times New Roman" panose="02020603050405020304" pitchFamily="18" charset="0"/>
                <a:cs typeface="Times New Roman" panose="02020603050405020304" pitchFamily="18" charset="0"/>
              </a:rPr>
              <a:t> There are four main tissue types in humans (muscular, epithelial, nervous and connective). </a:t>
            </a:r>
          </a:p>
          <a:p>
            <a:pPr marL="0" indent="0">
              <a:buNone/>
            </a:pPr>
            <a:r>
              <a:rPr lang="en-US" sz="2400" b="1" dirty="0">
                <a:latin typeface="Times New Roman" panose="02020603050405020304" pitchFamily="18" charset="0"/>
                <a:cs typeface="Times New Roman" panose="02020603050405020304" pitchFamily="18" charset="0"/>
              </a:rPr>
              <a:t>An organ is an identifiable structure of the body composed of two or more tissues types (for example, the stomach contains muscular tissue made of muscle cells, which allows it to change its shape, epithelial tissue which lines both the inner and outer surface of the stomach, nervous tissue which sends and receives signals to and from the stomach and the central nervous system, and connective tissue which binds everything together). </a:t>
            </a:r>
          </a:p>
          <a:p>
            <a:pPr marL="0" indent="0">
              <a:buNone/>
            </a:pPr>
            <a:r>
              <a:rPr lang="en-US" sz="2400" b="1" dirty="0">
                <a:latin typeface="Times New Roman" panose="02020603050405020304" pitchFamily="18" charset="0"/>
                <a:cs typeface="Times New Roman" panose="02020603050405020304" pitchFamily="18" charset="0"/>
              </a:rPr>
              <a:t>Organs often perform a specific physiological function (for example, the stomach helps digest food). </a:t>
            </a:r>
          </a:p>
          <a:p>
            <a:pPr marL="0" indent="0">
              <a:buNone/>
            </a:pPr>
            <a:r>
              <a:rPr lang="en-US" sz="2400" b="1" dirty="0">
                <a:latin typeface="Times New Roman" panose="02020603050405020304" pitchFamily="18" charset="0"/>
                <a:cs typeface="Times New Roman" panose="02020603050405020304" pitchFamily="18" charset="0"/>
              </a:rPr>
              <a:t>An organ system is a group of organs that work together to perform a specific function (for example, the stomach, small and large intestines are all organs of the digestive system, that work together to digest foodstuff, move nutrients into the blood and get rid of waste). </a:t>
            </a:r>
          </a:p>
          <a:p>
            <a:pPr marL="0" indent="0">
              <a:buNone/>
            </a:pPr>
            <a:r>
              <a:rPr lang="en-US" sz="2400" b="1" dirty="0">
                <a:latin typeface="Times New Roman" panose="02020603050405020304" pitchFamily="18" charset="0"/>
                <a:cs typeface="Times New Roman" panose="02020603050405020304" pitchFamily="18" charset="0"/>
              </a:rPr>
              <a:t>The most complex level of organization, the human organism is composed of many organ systems that work together to perform the functions of an independent individual.</a:t>
            </a:r>
          </a:p>
        </p:txBody>
      </p:sp>
    </p:spTree>
    <p:extLst>
      <p:ext uri="{BB962C8B-B14F-4D97-AF65-F5344CB8AC3E}">
        <p14:creationId xmlns:p14="http://schemas.microsoft.com/office/powerpoint/2010/main" val="259573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EC4CCD2-93ED-DB83-929E-A7D990C47C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62" t="14313" r="2155" b="28947"/>
          <a:stretch/>
        </p:blipFill>
        <p:spPr bwMode="auto">
          <a:xfrm>
            <a:off x="380277" y="608196"/>
            <a:ext cx="11811723" cy="58738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74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AF48CB76-0EEF-864A-4A71-C77C2E6436BC}"/>
              </a:ext>
            </a:extLst>
          </p:cNvPr>
          <p:cNvGraphicFramePr>
            <a:graphicFrameLocks noGrp="1"/>
          </p:cNvGraphicFramePr>
          <p:nvPr>
            <p:ph idx="1"/>
            <p:extLst>
              <p:ext uri="{D42A27DB-BD31-4B8C-83A1-F6EECF244321}">
                <p14:modId xmlns:p14="http://schemas.microsoft.com/office/powerpoint/2010/main" val="1420707324"/>
              </p:ext>
            </p:extLst>
          </p:nvPr>
        </p:nvGraphicFramePr>
        <p:xfrm>
          <a:off x="147485" y="103239"/>
          <a:ext cx="9259944" cy="6610536"/>
        </p:xfrm>
        <a:graphic>
          <a:graphicData uri="http://schemas.openxmlformats.org/drawingml/2006/table">
            <a:tbl>
              <a:tblPr firstRow="1" bandRow="1">
                <a:tableStyleId>{5C22544A-7EE6-4342-B048-85BDC9FD1C3A}</a:tableStyleId>
              </a:tblPr>
              <a:tblGrid>
                <a:gridCol w="2708991">
                  <a:extLst>
                    <a:ext uri="{9D8B030D-6E8A-4147-A177-3AD203B41FA5}">
                      <a16:colId xmlns:a16="http://schemas.microsoft.com/office/drawing/2014/main" xmlns="" val="3363266260"/>
                    </a:ext>
                  </a:extLst>
                </a:gridCol>
                <a:gridCol w="3275476">
                  <a:extLst>
                    <a:ext uri="{9D8B030D-6E8A-4147-A177-3AD203B41FA5}">
                      <a16:colId xmlns:a16="http://schemas.microsoft.com/office/drawing/2014/main" xmlns="" val="2650701875"/>
                    </a:ext>
                  </a:extLst>
                </a:gridCol>
                <a:gridCol w="3275477">
                  <a:extLst>
                    <a:ext uri="{9D8B030D-6E8A-4147-A177-3AD203B41FA5}">
                      <a16:colId xmlns:a16="http://schemas.microsoft.com/office/drawing/2014/main" xmlns="" val="769537943"/>
                    </a:ext>
                  </a:extLst>
                </a:gridCol>
              </a:tblGrid>
              <a:tr h="722671">
                <a:tc>
                  <a:txBody>
                    <a:bodyPr/>
                    <a:lstStyle/>
                    <a:p>
                      <a:pPr algn="ctr"/>
                      <a:r>
                        <a:rPr lang="en-US" sz="2400" dirty="0">
                          <a:latin typeface="Times New Roman" panose="02020603050405020304" pitchFamily="18" charset="0"/>
                          <a:cs typeface="Times New Roman" panose="02020603050405020304" pitchFamily="18" charset="0"/>
                        </a:rPr>
                        <a:t>Classification</a:t>
                      </a:r>
                    </a:p>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Human</a:t>
                      </a:r>
                      <a:endParaRPr lang="en-US" dirty="0"/>
                    </a:p>
                  </a:txBody>
                  <a:tcPr/>
                </a:tc>
                <a:tc>
                  <a:txBody>
                    <a:bodyPr/>
                    <a:lstStyle/>
                    <a:p>
                      <a:pPr algn="ctr"/>
                      <a:r>
                        <a:rPr lang="en-US" sz="2400" dirty="0">
                          <a:latin typeface="Times New Roman" panose="02020603050405020304" pitchFamily="18" charset="0"/>
                          <a:cs typeface="Times New Roman" panose="02020603050405020304" pitchFamily="18" charset="0"/>
                        </a:rPr>
                        <a:t>Ostrich</a:t>
                      </a:r>
                      <a:endParaRPr lang="en-US" dirty="0"/>
                    </a:p>
                  </a:txBody>
                  <a:tcPr/>
                </a:tc>
                <a:extLst>
                  <a:ext uri="{0D108BD9-81ED-4DB2-BD59-A6C34878D82A}">
                    <a16:rowId xmlns:a16="http://schemas.microsoft.com/office/drawing/2014/main" xmlns="" val="3097436322"/>
                  </a:ext>
                </a:extLst>
              </a:tr>
              <a:tr h="6518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Times New Roman" panose="02020603050405020304" pitchFamily="18" charset="0"/>
                          <a:ea typeface="+mn-ea"/>
                          <a:cs typeface="Times New Roman" panose="02020603050405020304" pitchFamily="18" charset="0"/>
                        </a:rPr>
                        <a:t>Domain</a:t>
                      </a:r>
                    </a:p>
                    <a:p>
                      <a:pPr algn="ctr"/>
                      <a:endParaRPr lang="en-US" sz="2400" b="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Eukarya</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latin typeface="Times New Roman" panose="02020603050405020304" pitchFamily="18" charset="0"/>
                          <a:cs typeface="Times New Roman" panose="02020603050405020304" pitchFamily="18" charset="0"/>
                        </a:rPr>
                        <a:t>Eukarya</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10659291"/>
                  </a:ext>
                </a:extLst>
              </a:tr>
              <a:tr h="7433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Times New Roman" panose="02020603050405020304" pitchFamily="18" charset="0"/>
                          <a:ea typeface="+mn-ea"/>
                          <a:cs typeface="Times New Roman" panose="02020603050405020304" pitchFamily="18" charset="0"/>
                        </a:rPr>
                        <a:t>Kingdom</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Animalia</a:t>
                      </a:r>
                      <a:endParaRPr lang="en-US" dirty="0"/>
                    </a:p>
                  </a:txBody>
                  <a:tcPr/>
                </a:tc>
                <a:tc>
                  <a:txBody>
                    <a:bodyPr/>
                    <a:lstStyle/>
                    <a:p>
                      <a:pPr algn="ctr"/>
                      <a:r>
                        <a:rPr lang="en-US" sz="2400" b="1">
                          <a:latin typeface="Times New Roman" panose="02020603050405020304" pitchFamily="18" charset="0"/>
                          <a:cs typeface="Times New Roman" panose="02020603050405020304" pitchFamily="18" charset="0"/>
                        </a:rPr>
                        <a:t>Animalia</a:t>
                      </a:r>
                      <a:endParaRPr lang="en-US"/>
                    </a:p>
                  </a:txBody>
                  <a:tcPr/>
                </a:tc>
                <a:extLst>
                  <a:ext uri="{0D108BD9-81ED-4DB2-BD59-A6C34878D82A}">
                    <a16:rowId xmlns:a16="http://schemas.microsoft.com/office/drawing/2014/main" xmlns="" val="3860948643"/>
                  </a:ext>
                </a:extLst>
              </a:tr>
              <a:tr h="536457">
                <a:tc>
                  <a:txBody>
                    <a:bodyPr/>
                    <a:lstStyle/>
                    <a:p>
                      <a:pPr algn="ctr"/>
                      <a:r>
                        <a:rPr lang="en-US" sz="2400" b="1" kern="1200" dirty="0">
                          <a:solidFill>
                            <a:schemeClr val="dk1"/>
                          </a:solidFill>
                          <a:effectLst/>
                          <a:latin typeface="Times New Roman" panose="02020603050405020304" pitchFamily="18" charset="0"/>
                          <a:ea typeface="+mn-ea"/>
                          <a:cs typeface="Times New Roman" panose="02020603050405020304" pitchFamily="18" charset="0"/>
                        </a:rPr>
                        <a:t>Phylum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Chordata</a:t>
                      </a:r>
                      <a:endParaRPr lang="en-US" dirty="0"/>
                    </a:p>
                  </a:txBody>
                  <a:tcPr/>
                </a:tc>
                <a:tc>
                  <a:txBody>
                    <a:bodyPr/>
                    <a:lstStyle/>
                    <a:p>
                      <a:pPr algn="ctr"/>
                      <a:r>
                        <a:rPr lang="en-US" sz="2400" b="1">
                          <a:latin typeface="Times New Roman" panose="02020603050405020304" pitchFamily="18" charset="0"/>
                          <a:cs typeface="Times New Roman" panose="02020603050405020304" pitchFamily="18" charset="0"/>
                        </a:rPr>
                        <a:t>Chordata</a:t>
                      </a:r>
                      <a:endParaRPr lang="en-US"/>
                    </a:p>
                  </a:txBody>
                  <a:tcPr/>
                </a:tc>
                <a:extLst>
                  <a:ext uri="{0D108BD9-81ED-4DB2-BD59-A6C34878D82A}">
                    <a16:rowId xmlns:a16="http://schemas.microsoft.com/office/drawing/2014/main" xmlns="" val="3822090914"/>
                  </a:ext>
                </a:extLst>
              </a:tr>
              <a:tr h="7555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Times New Roman" panose="02020603050405020304" pitchFamily="18" charset="0"/>
                          <a:ea typeface="+mn-ea"/>
                          <a:cs typeface="Times New Roman" panose="02020603050405020304" pitchFamily="18" charset="0"/>
                        </a:rPr>
                        <a:t>Class</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Mammalia</a:t>
                      </a:r>
                      <a:endParaRPr lang="en-US" dirty="0"/>
                    </a:p>
                  </a:txBody>
                  <a:tcPr/>
                </a:tc>
                <a:tc>
                  <a:txBody>
                    <a:bodyPr/>
                    <a:lstStyle/>
                    <a:p>
                      <a:pPr algn="ctr"/>
                      <a:r>
                        <a:rPr lang="en-US" sz="2400" b="1">
                          <a:latin typeface="Times New Roman" panose="02020603050405020304" pitchFamily="18" charset="0"/>
                          <a:cs typeface="Times New Roman" panose="02020603050405020304" pitchFamily="18" charset="0"/>
                        </a:rPr>
                        <a:t>Aves</a:t>
                      </a:r>
                      <a:endParaRPr lang="en-US"/>
                    </a:p>
                  </a:txBody>
                  <a:tcPr/>
                </a:tc>
                <a:extLst>
                  <a:ext uri="{0D108BD9-81ED-4DB2-BD59-A6C34878D82A}">
                    <a16:rowId xmlns:a16="http://schemas.microsoft.com/office/drawing/2014/main" xmlns="" val="487963446"/>
                  </a:ext>
                </a:extLst>
              </a:tr>
              <a:tr h="9656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Times New Roman" panose="02020603050405020304" pitchFamily="18" charset="0"/>
                          <a:ea typeface="+mn-ea"/>
                          <a:cs typeface="Times New Roman" panose="02020603050405020304" pitchFamily="18" charset="0"/>
                        </a:rPr>
                        <a:t>Order</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Primate</a:t>
                      </a:r>
                      <a:endParaRPr lang="en-US" dirty="0"/>
                    </a:p>
                  </a:txBody>
                  <a:tcPr/>
                </a:tc>
                <a:tc>
                  <a:txBody>
                    <a:bodyPr/>
                    <a:lstStyle/>
                    <a:p>
                      <a:pPr algn="ctr"/>
                      <a:r>
                        <a:rPr lang="en-US" sz="2400" b="1" dirty="0" err="1">
                          <a:latin typeface="Times New Roman" panose="02020603050405020304" pitchFamily="18" charset="0"/>
                          <a:cs typeface="Times New Roman" panose="02020603050405020304" pitchFamily="18" charset="0"/>
                        </a:rPr>
                        <a:t>Struthioniform</a:t>
                      </a:r>
                      <a:endParaRPr lang="en-US" b="1" dirty="0"/>
                    </a:p>
                  </a:txBody>
                  <a:tcPr/>
                </a:tc>
                <a:extLst>
                  <a:ext uri="{0D108BD9-81ED-4DB2-BD59-A6C34878D82A}">
                    <a16:rowId xmlns:a16="http://schemas.microsoft.com/office/drawing/2014/main" xmlns="" val="2006185197"/>
                  </a:ext>
                </a:extLst>
              </a:tr>
              <a:tr h="536457">
                <a:tc>
                  <a:txBody>
                    <a:bodyPr/>
                    <a:lstStyle/>
                    <a:p>
                      <a:pPr algn="ct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Family</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Homini</a:t>
                      </a:r>
                      <a:r>
                        <a:rPr lang="en-US" sz="2400" b="1" kern="1200" dirty="0">
                          <a:solidFill>
                            <a:schemeClr val="dk1"/>
                          </a:solidFill>
                          <a:latin typeface="Times New Roman" panose="02020603050405020304" pitchFamily="18" charset="0"/>
                          <a:ea typeface="+mn-ea"/>
                          <a:cs typeface="Times New Roman" panose="02020603050405020304" pitchFamily="18" charset="0"/>
                        </a:rPr>
                        <a:t>d</a:t>
                      </a:r>
                      <a:r>
                        <a:rPr lang="en-US" sz="2400" b="1" dirty="0">
                          <a:latin typeface="Times New Roman" panose="02020603050405020304" pitchFamily="18" charset="0"/>
                          <a:cs typeface="Times New Roman" panose="02020603050405020304" pitchFamily="18" charset="0"/>
                        </a:rPr>
                        <a:t>ae</a:t>
                      </a:r>
                      <a:endParaRPr lang="en-US" b="1" dirty="0"/>
                    </a:p>
                  </a:txBody>
                  <a:tcPr/>
                </a:tc>
                <a:tc>
                  <a:txBody>
                    <a:bodyPr/>
                    <a:lstStyle/>
                    <a:p>
                      <a:pPr algn="ctr"/>
                      <a:r>
                        <a:rPr lang="en-US" sz="2400" b="1" dirty="0" err="1">
                          <a:latin typeface="Times New Roman" panose="02020603050405020304" pitchFamily="18" charset="0"/>
                          <a:cs typeface="Times New Roman" panose="02020603050405020304" pitchFamily="18" charset="0"/>
                        </a:rPr>
                        <a:t>Struthionidae</a:t>
                      </a:r>
                      <a:endParaRPr lang="en-US" b="1" dirty="0"/>
                    </a:p>
                  </a:txBody>
                  <a:tcPr/>
                </a:tc>
                <a:extLst>
                  <a:ext uri="{0D108BD9-81ED-4DB2-BD59-A6C34878D82A}">
                    <a16:rowId xmlns:a16="http://schemas.microsoft.com/office/drawing/2014/main" xmlns="" val="953385461"/>
                  </a:ext>
                </a:extLst>
              </a:tr>
              <a:tr h="345753">
                <a:tc>
                  <a:txBody>
                    <a:bodyPr/>
                    <a:lstStyle/>
                    <a:p>
                      <a:pPr algn="ctr"/>
                      <a:r>
                        <a:rPr lang="en-US" sz="2400" b="1" kern="1200" dirty="0">
                          <a:solidFill>
                            <a:schemeClr val="dk1"/>
                          </a:solidFill>
                          <a:effectLst/>
                          <a:latin typeface="Times New Roman" panose="02020603050405020304" pitchFamily="18" charset="0"/>
                          <a:ea typeface="+mn-ea"/>
                          <a:cs typeface="Times New Roman" panose="02020603050405020304" pitchFamily="18" charset="0"/>
                        </a:rPr>
                        <a:t>Genus</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Homo</a:t>
                      </a:r>
                    </a:p>
                  </a:txBody>
                  <a:tcPr/>
                </a:tc>
                <a:tc>
                  <a:txBody>
                    <a:bodyPr/>
                    <a:lstStyle/>
                    <a:p>
                      <a:pPr algn="ctr"/>
                      <a:r>
                        <a:rPr lang="en-US" sz="2400" b="1" dirty="0">
                          <a:latin typeface="Times New Roman" panose="02020603050405020304" pitchFamily="18" charset="0"/>
                          <a:cs typeface="Times New Roman" panose="02020603050405020304" pitchFamily="18" charset="0"/>
                        </a:rPr>
                        <a:t>Struthio</a:t>
                      </a:r>
                    </a:p>
                  </a:txBody>
                  <a:tcPr/>
                </a:tc>
                <a:extLst>
                  <a:ext uri="{0D108BD9-81ED-4DB2-BD59-A6C34878D82A}">
                    <a16:rowId xmlns:a16="http://schemas.microsoft.com/office/drawing/2014/main" xmlns="" val="4063218743"/>
                  </a:ext>
                </a:extLst>
              </a:tr>
              <a:tr h="345753">
                <a:tc>
                  <a:txBody>
                    <a:bodyPr/>
                    <a:lstStyle/>
                    <a:p>
                      <a:pPr algn="ctr"/>
                      <a:r>
                        <a:rPr lang="en-US" sz="2400" b="1" u="none" kern="1200" dirty="0">
                          <a:solidFill>
                            <a:schemeClr val="dk1"/>
                          </a:solidFill>
                          <a:effectLst/>
                          <a:latin typeface="Times New Roman" panose="02020603050405020304" pitchFamily="18" charset="0"/>
                          <a:ea typeface="+mn-ea"/>
                          <a:cs typeface="Times New Roman" panose="02020603050405020304" pitchFamily="18" charset="0"/>
                        </a:rPr>
                        <a:t>Species</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latin typeface="Times New Roman" panose="02020603050405020304" pitchFamily="18" charset="0"/>
                          <a:cs typeface="Times New Roman" panose="02020603050405020304" pitchFamily="18" charset="0"/>
                        </a:rPr>
                        <a:t>Sapien</a:t>
                      </a: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Camelus</a:t>
                      </a:r>
                    </a:p>
                  </a:txBody>
                  <a:tcPr/>
                </a:tc>
                <a:extLst>
                  <a:ext uri="{0D108BD9-81ED-4DB2-BD59-A6C34878D82A}">
                    <a16:rowId xmlns:a16="http://schemas.microsoft.com/office/drawing/2014/main" xmlns="" val="1558108335"/>
                  </a:ext>
                </a:extLst>
              </a:tr>
            </a:tbl>
          </a:graphicData>
        </a:graphic>
      </p:graphicFrame>
    </p:spTree>
    <p:extLst>
      <p:ext uri="{BB962C8B-B14F-4D97-AF65-F5344CB8AC3E}">
        <p14:creationId xmlns:p14="http://schemas.microsoft.com/office/powerpoint/2010/main" val="119241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6817B3-65FE-D557-9F02-CF12800E2F6F}"/>
              </a:ext>
            </a:extLst>
          </p:cNvPr>
          <p:cNvSpPr>
            <a:spLocks noGrp="1"/>
          </p:cNvSpPr>
          <p:nvPr>
            <p:ph idx="1"/>
          </p:nvPr>
        </p:nvSpPr>
        <p:spPr>
          <a:xfrm>
            <a:off x="189270" y="144309"/>
            <a:ext cx="11786420" cy="6521962"/>
          </a:xfrm>
        </p:spPr>
        <p:txBody>
          <a:bodyPr>
            <a:normAutofit fontScale="92500" lnSpcReduction="10000"/>
          </a:bodyPr>
          <a:lstStyle/>
          <a:p>
            <a:pPr marL="0" marR="0" algn="just">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 two-kingdom system of classification is the earliest classification and hence it takes into account only two kingdoms. However later, many new kingdoms have been added. The limitations of Linnaeus’ two-kingdom system of classification are as follows:</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Certain species have both plants as well as animal-like characteristics. For example, some species of Euglena are autotrophic while others are heterotrophic. The positioning of such an organism is not specified in the two kingdoms system of classification.</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4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Fungi</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lack chlorophyll and perform heterotrophic mode of nutrition. Yet, they are placed in the plant kingdom.</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This system of classification did not distinguish between eukaryotic cells (organisms with a true nucleus) and </a:t>
            </a:r>
            <a:r>
              <a:rPr lang="en-US" sz="24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prokaryotic cells</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(organisms that do not have true nuclei)</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Lichens that show both plant-like and animal-like characteristics are placed in the plant kingdom.</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In this system, unicellular organisms are put together with multicellular organisms.</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 two-kingdom system does not acknowledge diversified life forms. Many organisms have not found space in any of the categories.</a:t>
            </a:r>
          </a:p>
          <a:p>
            <a:pPr marL="0" indent="0">
              <a:buNone/>
            </a:pPr>
            <a:endParaRPr lang="en-US" dirty="0"/>
          </a:p>
        </p:txBody>
      </p:sp>
    </p:spTree>
    <p:extLst>
      <p:ext uri="{BB962C8B-B14F-4D97-AF65-F5344CB8AC3E}">
        <p14:creationId xmlns:p14="http://schemas.microsoft.com/office/powerpoint/2010/main" val="398352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D37CD0D-AC00-90C3-A5A2-F534093B936E}"/>
              </a:ext>
            </a:extLst>
          </p:cNvPr>
          <p:cNvSpPr>
            <a:spLocks noGrp="1"/>
          </p:cNvSpPr>
          <p:nvPr>
            <p:ph idx="1"/>
          </p:nvPr>
        </p:nvSpPr>
        <p:spPr>
          <a:xfrm>
            <a:off x="204788" y="130175"/>
            <a:ext cx="11785600" cy="6565900"/>
          </a:xfrm>
        </p:spPr>
        <p:txBody>
          <a:bodyPr/>
          <a:lstStyle/>
          <a:p>
            <a:pPr marL="0" indent="0">
              <a:buNone/>
            </a:pPr>
            <a:r>
              <a:rPr lang="hy-AM" b="1" dirty="0">
                <a:solidFill>
                  <a:srgbClr val="FF0000"/>
                </a:solidFill>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Kingdom-A taxonomic rank that is composed of smaller groups called phyla (or divisions).</a:t>
            </a:r>
          </a:p>
          <a:p>
            <a:pPr marL="0" indent="0">
              <a:buNone/>
            </a:pPr>
            <a:r>
              <a:rPr lang="hy-AM"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Phylum-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The primary subdivision of a taxonomic kingdom,  grouping together all classes of organisms that have the same body plan.</a:t>
            </a:r>
            <a:endParaRPr lang="en-US" sz="2400" b="1" dirty="0">
              <a:solidFill>
                <a:srgbClr val="FF0000"/>
              </a:solidFill>
              <a:latin typeface="Times New Roman" panose="02020603050405020304" pitchFamily="18" charset="0"/>
              <a:cs typeface="Times New Roman" panose="02020603050405020304" pitchFamily="18" charset="0"/>
            </a:endParaRPr>
          </a:p>
          <a:p>
            <a:pPr marL="0" indent="0">
              <a:buNone/>
            </a:pPr>
            <a:r>
              <a:rPr lang="hy-AM"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Class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 group of entities with common characteristics, attributes and qualities.</a:t>
            </a:r>
            <a:endParaRPr lang="en-US" sz="2400" b="1" dirty="0">
              <a:solidFill>
                <a:srgbClr val="FF0000"/>
              </a:solidFill>
              <a:latin typeface="Times New Roman" panose="02020603050405020304" pitchFamily="18" charset="0"/>
              <a:cs typeface="Times New Roman" panose="02020603050405020304" pitchFamily="18" charset="0"/>
            </a:endParaRPr>
          </a:p>
          <a:p>
            <a:pPr marL="0" indent="0">
              <a:buNone/>
            </a:pPr>
            <a:r>
              <a:rPr lang="hy-AM"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Order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 taxonomic rank used in classifying organisms, generally below the class, and comprised of families sharing a set of similar nature.</a:t>
            </a:r>
            <a:endParaRPr lang="en-US" sz="2400" b="1" dirty="0">
              <a:solidFill>
                <a:srgbClr val="FF0000"/>
              </a:solidFill>
              <a:latin typeface="Times New Roman" panose="02020603050405020304" pitchFamily="18" charset="0"/>
              <a:cs typeface="Times New Roman" panose="02020603050405020304" pitchFamily="18" charset="0"/>
            </a:endParaRPr>
          </a:p>
          <a:p>
            <a:pPr marL="0" indent="0">
              <a:buNone/>
            </a:pPr>
            <a:r>
              <a:rPr lang="hy-AM"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Family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 taxonomic group of one or more genera, specially sharing a common attribute.</a:t>
            </a:r>
            <a:endParaRPr lang="en-US" sz="2400" b="1" dirty="0">
              <a:solidFill>
                <a:srgbClr val="FF0000"/>
              </a:solidFill>
              <a:latin typeface="Times New Roman" panose="02020603050405020304" pitchFamily="18" charset="0"/>
              <a:cs typeface="Times New Roman" panose="02020603050405020304" pitchFamily="18" charset="0"/>
            </a:endParaRPr>
          </a:p>
          <a:p>
            <a:pPr marL="0" indent="0">
              <a:buNone/>
            </a:pPr>
            <a:r>
              <a:rPr lang="hy-AM" sz="2400" b="1" dirty="0">
                <a:solidFill>
                  <a:srgbClr val="FF0000"/>
                </a:solidFill>
                <a:latin typeface="Times New Roman" panose="02020603050405020304" pitchFamily="18" charset="0"/>
                <a:cs typeface="Times New Roman" panose="02020603050405020304" pitchFamily="18" charset="0"/>
              </a:rPr>
              <a:t>֍</a:t>
            </a:r>
            <a:r>
              <a:rPr lang="en-US" sz="2400" b="0" i="0" dirty="0">
                <a:solidFill>
                  <a:srgbClr val="111111"/>
                </a:solidFill>
                <a:effectLst/>
                <a:latin typeface="Times New Roman" panose="02020603050405020304" pitchFamily="18" charset="0"/>
                <a:cs typeface="Times New Roman" panose="02020603050405020304" pitchFamily="18" charset="0"/>
              </a:rPr>
              <a:t> </a:t>
            </a:r>
            <a:r>
              <a:rPr lang="en-US" sz="2400" b="1" i="0" dirty="0">
                <a:solidFill>
                  <a:srgbClr val="212529"/>
                </a:solidFill>
                <a:effectLst/>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genus is a taxonomic category ranking used in biological classification that is below family and above species. Species exhibiting similar characteristics comprise a genus. </a:t>
            </a:r>
          </a:p>
          <a:p>
            <a:pPr marL="0" indent="0">
              <a:buNone/>
            </a:pPr>
            <a:r>
              <a:rPr lang="hy-AM" sz="2400" b="1" dirty="0">
                <a:solidFill>
                  <a:srgbClr val="FF0000"/>
                </a:solidFill>
                <a:latin typeface="Times New Roman" panose="02020603050405020304" pitchFamily="18" charset="0"/>
                <a:cs typeface="Times New Roman" panose="02020603050405020304" pitchFamily="18" charset="0"/>
              </a:rPr>
              <a:t>֍</a:t>
            </a:r>
            <a:r>
              <a:rPr lang="en-US" sz="2400" b="0" i="0" dirty="0">
                <a:solidFill>
                  <a:srgbClr val="222222"/>
                </a:solidFill>
                <a:effectLst/>
                <a:latin typeface="Times New Roman" panose="02020603050405020304" pitchFamily="18" charset="0"/>
                <a:cs typeface="Times New Roman" panose="02020603050405020304" pitchFamily="18" charset="0"/>
              </a:rPr>
              <a:t> </a:t>
            </a:r>
            <a:r>
              <a:rPr lang="en-US" sz="2400" b="1" i="0" dirty="0">
                <a:solidFill>
                  <a:srgbClr val="222222"/>
                </a:solidFill>
                <a:effectLst/>
                <a:latin typeface="Times New Roman" panose="02020603050405020304" pitchFamily="18" charset="0"/>
                <a:cs typeface="Times New Roman" panose="02020603050405020304" pitchFamily="18" charset="0"/>
              </a:rPr>
              <a:t>A species is a group of organisms that share a genetic heritage, are able to interbreed, and to create offspring that are also fertile. Different species are separated from each other by reproductive barriers. </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01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BF8B25-FC5C-302D-2D05-184796FAE8E7}"/>
              </a:ext>
            </a:extLst>
          </p:cNvPr>
          <p:cNvSpPr>
            <a:spLocks noGrp="1"/>
          </p:cNvSpPr>
          <p:nvPr>
            <p:ph idx="1"/>
          </p:nvPr>
        </p:nvSpPr>
        <p:spPr>
          <a:xfrm>
            <a:off x="199571" y="141968"/>
            <a:ext cx="11832772" cy="6563632"/>
          </a:xfrm>
        </p:spPr>
        <p:txBody>
          <a:bodyPr/>
          <a:lstStyle/>
          <a:p>
            <a:pPr marL="0" indent="0">
              <a:buNone/>
            </a:pPr>
            <a:r>
              <a:rPr lang="en-US" b="1" i="0" dirty="0">
                <a:solidFill>
                  <a:srgbClr val="FF0000"/>
                </a:solidFill>
                <a:effectLst/>
                <a:latin typeface="Times New Roman" panose="02020603050405020304" pitchFamily="18" charset="0"/>
                <a:cs typeface="Times New Roman" panose="02020603050405020304" pitchFamily="18" charset="0"/>
              </a:rPr>
              <a:t>Advantages and Disadvantages of 5 Kingdom Classification</a:t>
            </a: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i="0" dirty="0">
              <a:solidFill>
                <a:srgbClr val="FF0000"/>
              </a:solidFill>
              <a:effectLst/>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i="0" dirty="0">
              <a:solidFill>
                <a:srgbClr val="FF0000"/>
              </a:solidFill>
              <a:effectLst/>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i="0" dirty="0">
              <a:solidFill>
                <a:srgbClr val="FF0000"/>
              </a:solidFill>
              <a:effectLst/>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i="0" dirty="0">
              <a:solidFill>
                <a:srgbClr val="FF0000"/>
              </a:solidFill>
              <a:effectLst/>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lgn="r">
              <a:buNone/>
            </a:pPr>
            <a:endParaRPr lang="ar-IQ" sz="1400" b="1" dirty="0">
              <a:solidFill>
                <a:srgbClr val="FF0000"/>
              </a:solidFill>
              <a:latin typeface="Times New Roman" panose="02020603050405020304" pitchFamily="18" charset="0"/>
              <a:cs typeface="Times New Roman" panose="02020603050405020304" pitchFamily="18" charset="0"/>
            </a:endParaRPr>
          </a:p>
          <a:p>
            <a:pPr marL="0" indent="0" algn="r">
              <a:buNone/>
            </a:pPr>
            <a:r>
              <a:rPr lang="ar-IQ" sz="1400" b="1" dirty="0">
                <a:solidFill>
                  <a:srgbClr val="FF0000"/>
                </a:solidFill>
                <a:latin typeface="Times New Roman" panose="02020603050405020304" pitchFamily="18" charset="0"/>
                <a:cs typeface="Times New Roman" panose="02020603050405020304" pitchFamily="18" charset="0"/>
              </a:rPr>
              <a:t>م</a:t>
            </a:r>
            <a:r>
              <a:rPr lang="ar-IQ" sz="1600" b="1" dirty="0">
                <a:solidFill>
                  <a:srgbClr val="FF0000"/>
                </a:solidFill>
                <a:latin typeface="Times New Roman" panose="02020603050405020304" pitchFamily="18" charset="0"/>
                <a:cs typeface="Times New Roman" panose="02020603050405020304" pitchFamily="18" charset="0"/>
              </a:rPr>
              <a:t>زايا و سلبيات تصنيف الممالك الخمسه /يبسط دراسة الكائنات الحية / لا يأخذ في الاعتبار الاختلافات على المستوى الجزيئي / يجعل تحديد الهوية أسهل / يتجاهل العلاقات التطورية يساعد في الحفاظ على التنوع البيولوجي يتجاهل اختلافات طفيفة ولكنها مهمة يتيح السيطرة على الأمراض بشكل أفضل غير كاف لتصنيف الميكروبات يسهل التواصل العلمي يفشل في استيعاب الفيروسات</a:t>
            </a:r>
            <a:endParaRPr lang="en-US" sz="1600" b="1" dirty="0">
              <a:solidFill>
                <a:srgbClr val="FF0000"/>
              </a:solidFill>
              <a:latin typeface="Times New Roman" panose="02020603050405020304" pitchFamily="18" charset="0"/>
              <a:cs typeface="Times New Roman" panose="02020603050405020304" pitchFamily="18" charset="0"/>
            </a:endParaRPr>
          </a:p>
          <a:p>
            <a:pPr marL="0" indent="0" algn="r">
              <a:buNone/>
            </a:pPr>
            <a:endParaRPr lang="en-US" sz="14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i="0" dirty="0">
              <a:solidFill>
                <a:srgbClr val="FF0000"/>
              </a:solidFill>
              <a:effectLst/>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i="0" dirty="0">
              <a:solidFill>
                <a:srgbClr val="FF0000"/>
              </a:solidFill>
              <a:effectLst/>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i="0" dirty="0">
              <a:solidFill>
                <a:srgbClr val="FF0000"/>
              </a:solidFill>
              <a:effectLst/>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i="0" dirty="0">
              <a:solidFill>
                <a:srgbClr val="FF0000"/>
              </a:solidFill>
              <a:effectLst/>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i="0" dirty="0">
              <a:solidFill>
                <a:srgbClr val="FF0000"/>
              </a:solidFill>
              <a:effectLst/>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i="0" dirty="0">
              <a:solidFill>
                <a:srgbClr val="FF0000"/>
              </a:solidFill>
              <a:effectLst/>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i="0" dirty="0">
              <a:solidFill>
                <a:srgbClr val="FF0000"/>
              </a:solidFill>
              <a:effectLst/>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i="0" dirty="0">
              <a:solidFill>
                <a:srgbClr val="FF0000"/>
              </a:solidFill>
              <a:effectLst/>
              <a:latin typeface="Times New Roman" panose="02020603050405020304" pitchFamily="18" charset="0"/>
              <a:cs typeface="Times New Roman" panose="02020603050405020304" pitchFamily="18" charset="0"/>
            </a:endParaRPr>
          </a:p>
          <a:p>
            <a:pPr marL="0" indent="0">
              <a:buNone/>
            </a:pPr>
            <a:endParaRPr lang="en-US" b="1" i="0" dirty="0">
              <a:solidFill>
                <a:srgbClr val="FF0000"/>
              </a:solidFill>
              <a:effectLst/>
              <a:latin typeface="Times New Roman" panose="02020603050405020304" pitchFamily="18" charset="0"/>
              <a:cs typeface="Times New Roman" panose="02020603050405020304" pitchFamily="18" charset="0"/>
            </a:endParaRPr>
          </a:p>
          <a:p>
            <a:pPr marL="0" indent="0">
              <a:buNone/>
            </a:pPr>
            <a:endParaRPr lang="en-US" dirty="0"/>
          </a:p>
        </p:txBody>
      </p:sp>
      <p:graphicFrame>
        <p:nvGraphicFramePr>
          <p:cNvPr id="6" name="Table 5">
            <a:extLst>
              <a:ext uri="{FF2B5EF4-FFF2-40B4-BE49-F238E27FC236}">
                <a16:creationId xmlns:a16="http://schemas.microsoft.com/office/drawing/2014/main" xmlns="" id="{03DED0F9-C775-54A5-AC02-CCDE9023EECF}"/>
              </a:ext>
            </a:extLst>
          </p:cNvPr>
          <p:cNvGraphicFramePr>
            <a:graphicFrameLocks noGrp="1"/>
          </p:cNvGraphicFramePr>
          <p:nvPr>
            <p:extLst>
              <p:ext uri="{D42A27DB-BD31-4B8C-83A1-F6EECF244321}">
                <p14:modId xmlns:p14="http://schemas.microsoft.com/office/powerpoint/2010/main" val="3216906489"/>
              </p:ext>
            </p:extLst>
          </p:nvPr>
        </p:nvGraphicFramePr>
        <p:xfrm>
          <a:off x="340982" y="734128"/>
          <a:ext cx="11357532" cy="4739228"/>
        </p:xfrm>
        <a:graphic>
          <a:graphicData uri="http://schemas.openxmlformats.org/drawingml/2006/table">
            <a:tbl>
              <a:tblPr/>
              <a:tblGrid>
                <a:gridCol w="5678766">
                  <a:extLst>
                    <a:ext uri="{9D8B030D-6E8A-4147-A177-3AD203B41FA5}">
                      <a16:colId xmlns:a16="http://schemas.microsoft.com/office/drawing/2014/main" xmlns="" val="163198884"/>
                    </a:ext>
                  </a:extLst>
                </a:gridCol>
                <a:gridCol w="5678766">
                  <a:extLst>
                    <a:ext uri="{9D8B030D-6E8A-4147-A177-3AD203B41FA5}">
                      <a16:colId xmlns:a16="http://schemas.microsoft.com/office/drawing/2014/main" xmlns="" val="1984352821"/>
                    </a:ext>
                  </a:extLst>
                </a:gridCol>
              </a:tblGrid>
              <a:tr h="784654">
                <a:tc>
                  <a:txBody>
                    <a:bodyPr/>
                    <a:lstStyle/>
                    <a:p>
                      <a:pPr algn="ctr"/>
                      <a:r>
                        <a:rPr lang="en-US" sz="2800" b="1">
                          <a:solidFill>
                            <a:srgbClr val="FFFFFF"/>
                          </a:solidFill>
                          <a:effectLst/>
                          <a:latin typeface="Times New Roman" panose="02020603050405020304" pitchFamily="18" charset="0"/>
                          <a:cs typeface="Times New Roman" panose="02020603050405020304" pitchFamily="18" charset="0"/>
                        </a:rPr>
                        <a:t>Advantages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6F52"/>
                    </a:solidFill>
                  </a:tcPr>
                </a:tc>
                <a:tc>
                  <a:txBody>
                    <a:bodyPr/>
                    <a:lstStyle/>
                    <a:p>
                      <a:pPr algn="ctr"/>
                      <a:r>
                        <a:rPr lang="en-US" sz="2800" b="1" dirty="0">
                          <a:solidFill>
                            <a:srgbClr val="FFFFFF"/>
                          </a:solidFill>
                          <a:effectLst/>
                          <a:latin typeface="Times New Roman" panose="02020603050405020304" pitchFamily="18" charset="0"/>
                          <a:cs typeface="Times New Roman" panose="02020603050405020304" pitchFamily="18" charset="0"/>
                        </a:rPr>
                        <a:t>Disadvantages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6F52"/>
                    </a:solidFill>
                  </a:tcPr>
                </a:tc>
                <a:extLst>
                  <a:ext uri="{0D108BD9-81ED-4DB2-BD59-A6C34878D82A}">
                    <a16:rowId xmlns:a16="http://schemas.microsoft.com/office/drawing/2014/main" xmlns="" val="1908089866"/>
                  </a:ext>
                </a:extLst>
              </a:tr>
              <a:tr h="961257">
                <a:tc>
                  <a:txBody>
                    <a:bodyPr/>
                    <a:lstStyle/>
                    <a:p>
                      <a:pPr algn="l"/>
                      <a:r>
                        <a:rPr lang="en-US" sz="2800" b="1" dirty="0">
                          <a:effectLst/>
                          <a:latin typeface="Times New Roman" panose="02020603050405020304" pitchFamily="18" charset="0"/>
                          <a:cs typeface="Times New Roman" panose="02020603050405020304" pitchFamily="18" charset="0"/>
                        </a:rPr>
                        <a:t>Simplifies study of organisms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US" sz="2800" b="1">
                          <a:effectLst/>
                          <a:latin typeface="Times New Roman" panose="02020603050405020304" pitchFamily="18" charset="0"/>
                          <a:cs typeface="Times New Roman" panose="02020603050405020304" pitchFamily="18" charset="0"/>
                        </a:rPr>
                        <a:t>Doesn’t consider molecular level differences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579899926"/>
                  </a:ext>
                </a:extLst>
              </a:tr>
              <a:tr h="576368">
                <a:tc>
                  <a:txBody>
                    <a:bodyPr/>
                    <a:lstStyle/>
                    <a:p>
                      <a:pPr algn="l"/>
                      <a:r>
                        <a:rPr lang="en-US" sz="2800" b="1" dirty="0">
                          <a:effectLst/>
                          <a:latin typeface="Times New Roman" panose="02020603050405020304" pitchFamily="18" charset="0"/>
                          <a:cs typeface="Times New Roman" panose="02020603050405020304" pitchFamily="18" charset="0"/>
                        </a:rPr>
                        <a:t>Makes identification easier</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US" sz="2800" b="1">
                          <a:effectLst/>
                          <a:latin typeface="Times New Roman" panose="02020603050405020304" pitchFamily="18" charset="0"/>
                          <a:cs typeface="Times New Roman" panose="02020603050405020304" pitchFamily="18" charset="0"/>
                        </a:rPr>
                        <a:t>Ignores evolutionary relationships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2012423213"/>
                  </a:ext>
                </a:extLst>
              </a:tr>
              <a:tr h="333065">
                <a:tc>
                  <a:txBody>
                    <a:bodyPr/>
                    <a:lstStyle/>
                    <a:p>
                      <a:pPr algn="l"/>
                      <a:r>
                        <a:rPr lang="en-US" sz="2800" b="1" dirty="0">
                          <a:effectLst/>
                          <a:latin typeface="Times New Roman" panose="02020603050405020304" pitchFamily="18" charset="0"/>
                          <a:cs typeface="Times New Roman" panose="02020603050405020304" pitchFamily="18" charset="0"/>
                        </a:rPr>
                        <a:t>Helps in biodiversity conservation</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US" sz="2800" b="1">
                          <a:effectLst/>
                          <a:latin typeface="Times New Roman" panose="02020603050405020304" pitchFamily="18" charset="0"/>
                          <a:cs typeface="Times New Roman" panose="02020603050405020304" pitchFamily="18" charset="0"/>
                        </a:rPr>
                        <a:t>Overlooks minor yet significant differences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431764240"/>
                  </a:ext>
                </a:extLst>
              </a:tr>
              <a:tr h="553451">
                <a:tc>
                  <a:txBody>
                    <a:bodyPr/>
                    <a:lstStyle/>
                    <a:p>
                      <a:pPr algn="l"/>
                      <a:r>
                        <a:rPr lang="en-US" sz="2800" b="1" dirty="0">
                          <a:effectLst/>
                          <a:latin typeface="Times New Roman" panose="02020603050405020304" pitchFamily="18" charset="0"/>
                          <a:cs typeface="Times New Roman" panose="02020603050405020304" pitchFamily="18" charset="0"/>
                        </a:rPr>
                        <a:t>Enables better disease control</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US" sz="2800" b="1" dirty="0">
                          <a:effectLst/>
                          <a:latin typeface="Times New Roman" panose="02020603050405020304" pitchFamily="18" charset="0"/>
                          <a:cs typeface="Times New Roman" panose="02020603050405020304" pitchFamily="18" charset="0"/>
                        </a:rPr>
                        <a:t>Inadequate for classifying</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712831721"/>
                  </a:ext>
                </a:extLst>
              </a:tr>
              <a:tr h="784654">
                <a:tc>
                  <a:txBody>
                    <a:bodyPr/>
                    <a:lstStyle/>
                    <a:p>
                      <a:pPr algn="l"/>
                      <a:r>
                        <a:rPr lang="en-US" sz="2800" b="1" dirty="0">
                          <a:effectLst/>
                          <a:latin typeface="Times New Roman" panose="02020603050405020304" pitchFamily="18" charset="0"/>
                          <a:cs typeface="Times New Roman" panose="02020603050405020304" pitchFamily="18" charset="0"/>
                        </a:rPr>
                        <a:t>Facilitates scientific communication</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US" sz="2800" b="1" dirty="0">
                          <a:effectLst/>
                          <a:latin typeface="Times New Roman" panose="02020603050405020304" pitchFamily="18" charset="0"/>
                          <a:cs typeface="Times New Roman" panose="02020603050405020304" pitchFamily="18" charset="0"/>
                        </a:rPr>
                        <a:t>Fails to accommodate viruses</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152687992"/>
                  </a:ext>
                </a:extLst>
              </a:tr>
            </a:tbl>
          </a:graphicData>
        </a:graphic>
      </p:graphicFrame>
    </p:spTree>
    <p:extLst>
      <p:ext uri="{BB962C8B-B14F-4D97-AF65-F5344CB8AC3E}">
        <p14:creationId xmlns:p14="http://schemas.microsoft.com/office/powerpoint/2010/main" val="161491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D6F37A-1ED1-FAC8-F070-D1000CB783BA}"/>
              </a:ext>
            </a:extLst>
          </p:cNvPr>
          <p:cNvSpPr>
            <a:spLocks noGrp="1"/>
          </p:cNvSpPr>
          <p:nvPr>
            <p:ph type="title"/>
          </p:nvPr>
        </p:nvSpPr>
        <p:spPr>
          <a:xfrm>
            <a:off x="152399" y="148884"/>
            <a:ext cx="10417629" cy="721973"/>
          </a:xfrm>
        </p:spPr>
        <p:txBody>
          <a:bodyPr>
            <a:normAutofit fontScale="90000"/>
          </a:bodyPr>
          <a:lstStyle/>
          <a:p>
            <a:r>
              <a:rPr lang="en-US" sz="2700" b="1"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The difference between Animal and Plant Kingdom are as follows:</a:t>
            </a:r>
            <a:r>
              <a:rPr lang="en-US" sz="1800" kern="100" dirty="0">
                <a:effectLst/>
                <a:latin typeface="Calibri" panose="020F0502020204030204" pitchFamily="34" charset="0"/>
                <a:ea typeface="Calibri" panose="020F0502020204030204" pitchFamily="34" charset="0"/>
                <a:cs typeface="Arial" panose="020B0604020202020204" pitchFamily="34" charset="0"/>
              </a:rPr>
              <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en-US" sz="2400"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xmlns="" id="{82793A31-DF79-C138-6896-24704942B39C}"/>
              </a:ext>
            </a:extLst>
          </p:cNvPr>
          <p:cNvGraphicFramePr>
            <a:graphicFrameLocks noGrp="1"/>
          </p:cNvGraphicFramePr>
          <p:nvPr>
            <p:ph idx="1"/>
            <p:extLst>
              <p:ext uri="{D42A27DB-BD31-4B8C-83A1-F6EECF244321}">
                <p14:modId xmlns:p14="http://schemas.microsoft.com/office/powerpoint/2010/main" val="4000461832"/>
              </p:ext>
            </p:extLst>
          </p:nvPr>
        </p:nvGraphicFramePr>
        <p:xfrm>
          <a:off x="406400" y="740229"/>
          <a:ext cx="11480800" cy="5849254"/>
        </p:xfrm>
        <a:graphic>
          <a:graphicData uri="http://schemas.openxmlformats.org/drawingml/2006/table">
            <a:tbl>
              <a:tblPr firstRow="1" bandRow="1">
                <a:tableStyleId>{5C22544A-7EE6-4342-B048-85BDC9FD1C3A}</a:tableStyleId>
              </a:tblPr>
              <a:tblGrid>
                <a:gridCol w="5740400">
                  <a:extLst>
                    <a:ext uri="{9D8B030D-6E8A-4147-A177-3AD203B41FA5}">
                      <a16:colId xmlns:a16="http://schemas.microsoft.com/office/drawing/2014/main" xmlns="" val="2811923082"/>
                    </a:ext>
                  </a:extLst>
                </a:gridCol>
                <a:gridCol w="5740400">
                  <a:extLst>
                    <a:ext uri="{9D8B030D-6E8A-4147-A177-3AD203B41FA5}">
                      <a16:colId xmlns:a16="http://schemas.microsoft.com/office/drawing/2014/main" xmlns="" val="62232199"/>
                    </a:ext>
                  </a:extLst>
                </a:gridCol>
              </a:tblGrid>
              <a:tr h="545873">
                <a:tc>
                  <a:txBody>
                    <a:bodyPr/>
                    <a:lstStyle/>
                    <a:p>
                      <a:pPr marL="0" marR="0" algn="ctr">
                        <a:lnSpc>
                          <a:spcPct val="107000"/>
                        </a:lnSpc>
                        <a:spcAft>
                          <a:spcPts val="800"/>
                        </a:spcAft>
                      </a:pPr>
                      <a:r>
                        <a:rPr lang="en-US" sz="2400" b="1" kern="1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Animal Kingdom</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Aft>
                          <a:spcPts val="800"/>
                        </a:spcAft>
                      </a:pPr>
                      <a:r>
                        <a:rPr lang="en-US" sz="2400" b="1" kern="1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Plant Kingdom</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557694001"/>
                  </a:ext>
                </a:extLst>
              </a:tr>
              <a:tr h="545873">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Absence of cell wall</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Presence of cell wall</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711065070"/>
                  </a:ext>
                </a:extLst>
              </a:tr>
              <a:tr h="545873">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Presence of locomotion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Absence of locomotion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968878644"/>
                  </a:ext>
                </a:extLst>
              </a:tr>
              <a:tr h="545873">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Cannot photosynthesize</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Can photosynthesize</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659366745"/>
                  </a:ext>
                </a:extLst>
              </a:tr>
              <a:tr h="545873">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Heterotrophic mode of nutrition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Mostly autotrophic mode of nutrition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766485726"/>
                  </a:ext>
                </a:extLst>
              </a:tr>
              <a:tr h="936397">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Presence of well-defined nervous and excretory system</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Absence of well-defined nervous and excretory system</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248843847"/>
                  </a:ext>
                </a:extLst>
              </a:tr>
              <a:tr h="545873">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Food is stored in form of glycogen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Stored food is starch</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69126716"/>
                  </a:ext>
                </a:extLst>
              </a:tr>
              <a:tr h="545873">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Lives for a certain number of years</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Can live for years</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774542266"/>
                  </a:ext>
                </a:extLst>
              </a:tr>
              <a:tr h="545873">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Sexual reproduction is found</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Asexual reproduction is found</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472757595"/>
                  </a:ext>
                </a:extLst>
              </a:tr>
              <a:tr h="545873">
                <a:tc>
                  <a:txBody>
                    <a:bodyPr/>
                    <a:lstStyle/>
                    <a:p>
                      <a:pPr marL="0" marR="0">
                        <a:lnSpc>
                          <a:spcPct val="107000"/>
                        </a:lnSpc>
                        <a:spcAft>
                          <a:spcPts val="800"/>
                        </a:spcAft>
                      </a:pPr>
                      <a:r>
                        <a:rPr lang="en-US" sz="2400" b="1" kern="10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Gives carbon dioxide, takes in oxygen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Aft>
                          <a:spcPts val="800"/>
                        </a:spcAft>
                      </a:pPr>
                      <a:r>
                        <a:rPr lang="en-US" sz="2400" b="1" kern="100"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Releases oxygen, takes in carbon dioxide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943565099"/>
                  </a:ext>
                </a:extLst>
              </a:tr>
            </a:tbl>
          </a:graphicData>
        </a:graphic>
      </p:graphicFrame>
    </p:spTree>
    <p:extLst>
      <p:ext uri="{BB962C8B-B14F-4D97-AF65-F5344CB8AC3E}">
        <p14:creationId xmlns:p14="http://schemas.microsoft.com/office/powerpoint/2010/main" val="3977051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78808F-5E33-90BA-ABFA-316AB88C9F5B}"/>
              </a:ext>
            </a:extLst>
          </p:cNvPr>
          <p:cNvSpPr>
            <a:spLocks noGrp="1"/>
          </p:cNvSpPr>
          <p:nvPr>
            <p:ph type="title"/>
          </p:nvPr>
        </p:nvSpPr>
        <p:spPr>
          <a:xfrm>
            <a:off x="199572" y="176439"/>
            <a:ext cx="11803742" cy="1325563"/>
          </a:xfrm>
        </p:spPr>
        <p:txBody>
          <a:bodyPr>
            <a:noAutofit/>
          </a:bodyPr>
          <a:lstStyle/>
          <a:p>
            <a:r>
              <a:rPr lang="en-US" sz="2400" b="1" i="0" dirty="0">
                <a:solidFill>
                  <a:srgbClr val="FF0000"/>
                </a:solidFill>
                <a:effectLst/>
                <a:latin typeface="Times New Roman" panose="02020603050405020304" pitchFamily="18" charset="0"/>
                <a:cs typeface="Times New Roman" panose="02020603050405020304" pitchFamily="18" charset="0"/>
              </a:rPr>
              <a:t>Kingdom Monera</a:t>
            </a:r>
            <a:r>
              <a:rPr lang="en-US" sz="2400" b="1" i="0" dirty="0">
                <a:solidFill>
                  <a:srgbClr val="444444"/>
                </a:solidFill>
                <a:effectLst/>
                <a:latin typeface="Times New Roman" panose="02020603050405020304" pitchFamily="18" charset="0"/>
                <a:cs typeface="Times New Roman" panose="02020603050405020304" pitchFamily="18" charset="0"/>
              </a:rPr>
              <a:t> belongs to the prokaryote family. The organisms belonging to this kingdom do not contain a true nucleus. These are the oldest known microorganisms on earth. Their DNA is not enclosed within the nucleus.</a:t>
            </a:r>
            <a:endParaRPr lang="en-US"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30A1C1F7-9D43-CCED-C6CF-4A7B5346FB26}"/>
              </a:ext>
            </a:extLst>
          </p:cNvPr>
          <p:cNvSpPr>
            <a:spLocks noGrp="1"/>
          </p:cNvSpPr>
          <p:nvPr>
            <p:ph idx="1"/>
          </p:nvPr>
        </p:nvSpPr>
        <p:spPr>
          <a:xfrm>
            <a:off x="199572" y="1569500"/>
            <a:ext cx="11803742" cy="5112060"/>
          </a:xfrm>
        </p:spPr>
        <p:txBody>
          <a:bodyPr>
            <a:normAutofit/>
          </a:bodyPr>
          <a:lstStyle/>
          <a:p>
            <a:pPr marL="0" indent="0">
              <a:buNone/>
            </a:pP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They are </a:t>
            </a:r>
            <a:r>
              <a:rPr lang="en-US" sz="2400" b="1" dirty="0">
                <a:solidFill>
                  <a:srgbClr val="0070C0"/>
                </a:solidFill>
                <a:latin typeface="Times New Roman" panose="02020603050405020304" pitchFamily="18" charset="0"/>
                <a:cs typeface="Times New Roman" panose="02020603050405020304" pitchFamily="18" charset="0"/>
              </a:rPr>
              <a:t>unicellular organisms </a:t>
            </a:r>
            <a:r>
              <a:rPr lang="en-US" sz="2400" b="1" dirty="0">
                <a:latin typeface="Times New Roman" panose="02020603050405020304" pitchFamily="18" charset="0"/>
                <a:cs typeface="Times New Roman" panose="02020603050405020304" pitchFamily="18" charset="0"/>
              </a:rPr>
              <a:t>found mostly in a moist environment. They are found in hot springs, snow, deep oceans, or as parasites in other organisms.</a:t>
            </a:r>
          </a:p>
          <a:p>
            <a:pPr marL="0" indent="0">
              <a:buNone/>
            </a:pP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 monerans do not possess any membrane-bound organelles.</a:t>
            </a:r>
          </a:p>
          <a:p>
            <a:pPr marL="0" indent="0">
              <a:buNone/>
            </a:pPr>
            <a:r>
              <a:rPr lang="en-US" sz="2400" b="1" dirty="0">
                <a:latin typeface="Times New Roman" panose="02020603050405020304" pitchFamily="18" charset="0"/>
                <a:cs typeface="Times New Roman" panose="02020603050405020304" pitchFamily="18" charset="0"/>
              </a:rPr>
              <a:t>Let us go through the kingdom </a:t>
            </a:r>
            <a:r>
              <a:rPr lang="en-US" sz="2400" b="1" dirty="0" err="1">
                <a:solidFill>
                  <a:srgbClr val="FF0000"/>
                </a:solidFill>
                <a:latin typeface="Times New Roman" panose="02020603050405020304" pitchFamily="18" charset="0"/>
                <a:cs typeface="Times New Roman" panose="02020603050405020304" pitchFamily="18" charset="0"/>
              </a:rPr>
              <a:t>monera</a:t>
            </a:r>
            <a:r>
              <a:rPr lang="en-US" sz="2400" b="1" dirty="0">
                <a:latin typeface="Times New Roman" panose="02020603050405020304" pitchFamily="18" charset="0"/>
                <a:cs typeface="Times New Roman" panose="02020603050405020304" pitchFamily="18" charset="0"/>
              </a:rPr>
              <a:t> notes to explore the </a:t>
            </a:r>
            <a:r>
              <a:rPr lang="en-US" sz="2400" b="1" dirty="0">
                <a:solidFill>
                  <a:srgbClr val="C00000"/>
                </a:solidFill>
                <a:latin typeface="Times New Roman" panose="02020603050405020304" pitchFamily="18" charset="0"/>
                <a:cs typeface="Times New Roman" panose="02020603050405020304" pitchFamily="18" charset="0"/>
              </a:rPr>
              <a:t>characteristics and classification of </a:t>
            </a:r>
            <a:r>
              <a:rPr lang="en-US" sz="2400" b="1" dirty="0" err="1">
                <a:solidFill>
                  <a:srgbClr val="C00000"/>
                </a:solidFill>
                <a:latin typeface="Times New Roman" panose="02020603050405020304" pitchFamily="18" charset="0"/>
                <a:cs typeface="Times New Roman" panose="02020603050405020304" pitchFamily="18" charset="0"/>
              </a:rPr>
              <a:t>monera</a:t>
            </a:r>
            <a:r>
              <a:rPr lang="en-US" sz="2400" b="1" dirty="0">
                <a:solidFill>
                  <a:srgbClr val="C00000"/>
                </a:solidFill>
                <a:latin typeface="Times New Roman" panose="02020603050405020304" pitchFamily="18" charset="0"/>
                <a:cs typeface="Times New Roman" panose="02020603050405020304" pitchFamily="18" charset="0"/>
              </a:rPr>
              <a:t>.</a:t>
            </a:r>
          </a:p>
          <a:p>
            <a:pPr marL="0" indent="0">
              <a:buNone/>
            </a:pPr>
            <a:r>
              <a:rPr lang="en-US" sz="2400" b="1" dirty="0">
                <a:solidFill>
                  <a:srgbClr val="1F0BB5"/>
                </a:solidFill>
                <a:latin typeface="Times New Roman" panose="02020603050405020304" pitchFamily="18" charset="0"/>
                <a:cs typeface="Times New Roman" panose="02020603050405020304" pitchFamily="18" charset="0"/>
              </a:rPr>
              <a:t>Characteristics of Monera</a:t>
            </a:r>
          </a:p>
        </p:txBody>
      </p:sp>
      <p:pic>
        <p:nvPicPr>
          <p:cNvPr id="2050" name="Picture 2" descr="Kingdom Monera">
            <a:extLst>
              <a:ext uri="{FF2B5EF4-FFF2-40B4-BE49-F238E27FC236}">
                <a16:creationId xmlns:a16="http://schemas.microsoft.com/office/drawing/2014/main" xmlns="" id="{6F1AE46F-C034-E77F-6A93-BFF34F837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857" y="3251199"/>
            <a:ext cx="6836229" cy="343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3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1505</Words>
  <Application>Microsoft Office PowerPoint</Application>
  <PresentationFormat>Custom</PresentationFormat>
  <Paragraphs>175</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difference between Animal and Plant Kingdom are as follows: </vt:lpstr>
      <vt:lpstr>Kingdom Monera belongs to the prokaryote family. The organisms belonging to this kingdom do not contain a true nucleus. These are the oldest known microorganisms on earth. Their DNA is not enclosed within the nucleus.</vt:lpstr>
      <vt:lpstr>PowerPoint Presentation</vt:lpstr>
      <vt:lpstr>Classification of Monera Kingdom Monera is classified into three sub-kingdoms- Archaebacteria, Eubacteria, and Cyanobacteria. </vt:lpstr>
      <vt:lpstr>PowerPoint Presentation</vt:lpstr>
      <vt:lpstr>Practical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younis</dc:creator>
  <cp:lastModifiedBy>younis</cp:lastModifiedBy>
  <cp:revision>14</cp:revision>
  <dcterms:created xsi:type="dcterms:W3CDTF">2024-12-13T20:06:35Z</dcterms:created>
  <dcterms:modified xsi:type="dcterms:W3CDTF">2025-04-28T10:27:10Z</dcterms:modified>
</cp:coreProperties>
</file>