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80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91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ADCE40-4178-0B17-F8DF-41172ABB00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EB506A2-D8C1-D973-24BE-EEAD978271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374780-D717-357C-A7C0-5D6933E294D5}"/>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4AD9833D-13C3-282A-403A-CE6058851B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D062A-6D9D-D4DA-ABF2-7F9D423AD4A4}"/>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310083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708CF-956D-A585-98B0-039431B1596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97D4C97-8D93-AD6B-06E6-A1D470E8E79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6BC658-A657-F191-3183-6FBC25907274}"/>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F5A6493C-4021-F5ED-EAF1-0F4C3CF21B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E0254-95F2-3FEA-2AFA-94447DD5A8D8}"/>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2555238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7BB95B-D716-1875-ACAA-09066FB8BD1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F7B917F-AB81-7528-C719-938F88D944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320C7D-6F8C-F773-AE06-A86E88B52CCE}"/>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4905D911-AC31-EC1C-F3B7-2C840F9F0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E314F6-DDE9-0078-6494-2B4292A4ACA2}"/>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1666010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6DD31-FA03-219F-7DB0-6CEB367747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21DD07-29F6-6A9C-5772-84FA984BF53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F6B228-250C-5D78-CEDD-D8D30727BF9F}"/>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C8181DE0-6A5C-C2DB-1BB8-8BEA67E34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505890-C04D-4E45-DFE7-77E204616500}"/>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4265458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ABFA7-A55A-1084-B56B-7527480132F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341D0B-A7F6-53C2-4920-EA428C4279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75CBCA-CF93-795E-294A-EBC54FD8525D}"/>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621161A8-3A57-3D27-E942-6463A70702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FB6D5-58D1-9896-86AA-3280BA819674}"/>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321083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9E41DB-75A9-2349-745A-33B1BB3BA3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2F993B-7291-FEF5-BD56-5F01244B05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35338A7-C866-D5C4-06C8-AEE6E428E39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DAB7A4-F414-0DFD-BFEE-1BED44EF1F6C}"/>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6" name="Footer Placeholder 5">
            <a:extLst>
              <a:ext uri="{FF2B5EF4-FFF2-40B4-BE49-F238E27FC236}">
                <a16:creationId xmlns:a16="http://schemas.microsoft.com/office/drawing/2014/main" id="{DA7EC17E-1558-2746-6BB4-85B0EF48EC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AB51A0-38A7-A331-FBC5-C5725D876C8B}"/>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821562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F9FC-04A2-96BA-F2EA-EA9EF0A841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65E268-97E0-4E80-193F-2DD9613601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36FCBF-E09A-1CB1-5842-9FC8A0379D7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561AC77-E83B-3F0A-F563-9D672015A8A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668729-E1B3-435A-756E-15A30B4517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2F2E3F-6188-9588-AD71-323F955DE2D2}"/>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8" name="Footer Placeholder 7">
            <a:extLst>
              <a:ext uri="{FF2B5EF4-FFF2-40B4-BE49-F238E27FC236}">
                <a16:creationId xmlns:a16="http://schemas.microsoft.com/office/drawing/2014/main" id="{C5836E46-05FE-BD24-F0DF-0781EEFE43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107BE2-6081-4A1F-8081-233B5580910E}"/>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3353106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C682E-B769-3A53-E52C-A0975124BA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9C24053-F425-A845-4548-CBD116262137}"/>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4" name="Footer Placeholder 3">
            <a:extLst>
              <a:ext uri="{FF2B5EF4-FFF2-40B4-BE49-F238E27FC236}">
                <a16:creationId xmlns:a16="http://schemas.microsoft.com/office/drawing/2014/main" id="{66E6A335-1A8B-1F2F-ECC9-B9EB7502C5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ED81AFE-0D46-00FB-A92C-D80FB31BFAAB}"/>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2738401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E4E3B0-1176-C13B-FCC1-18377F34E6F8}"/>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3" name="Footer Placeholder 2">
            <a:extLst>
              <a:ext uri="{FF2B5EF4-FFF2-40B4-BE49-F238E27FC236}">
                <a16:creationId xmlns:a16="http://schemas.microsoft.com/office/drawing/2014/main" id="{EFDC1BEA-C181-8EF7-0ACE-69BD6FBE47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BBE8DB-1B56-DA6F-3EFA-5FF7439F1FF7}"/>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50142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7E870-6442-E755-CB55-E89492126F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C5AA1A-EB9C-4AEB-ECAC-FEE17C505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A2341C-616F-A88C-C094-DE74441CF9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35F8ECE-83BF-1D3E-E3B8-0344F1141FBE}"/>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6" name="Footer Placeholder 5">
            <a:extLst>
              <a:ext uri="{FF2B5EF4-FFF2-40B4-BE49-F238E27FC236}">
                <a16:creationId xmlns:a16="http://schemas.microsoft.com/office/drawing/2014/main" id="{496E7C50-96DD-E009-B71C-256E9B950DF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6254BD-619E-03A4-86D5-5F02051B99A0}"/>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33915985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1163-E2C8-9287-6053-745B9485A4C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CEAA13C-C894-009F-2B37-82D58C68AF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40ABA01-5877-A53D-6E61-F345144E06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B0395-AF22-D46C-9F8A-D97B76F140DF}"/>
              </a:ext>
            </a:extLst>
          </p:cNvPr>
          <p:cNvSpPr>
            <a:spLocks noGrp="1"/>
          </p:cNvSpPr>
          <p:nvPr>
            <p:ph type="dt" sz="half" idx="10"/>
          </p:nvPr>
        </p:nvSpPr>
        <p:spPr/>
        <p:txBody>
          <a:bodyPr/>
          <a:lstStyle/>
          <a:p>
            <a:fld id="{15A85FCB-9ECF-4840-9CB7-6DC016E6A733}" type="datetimeFigureOut">
              <a:rPr lang="en-US" smtClean="0"/>
              <a:t>1/26/2025</a:t>
            </a:fld>
            <a:endParaRPr lang="en-US"/>
          </a:p>
        </p:txBody>
      </p:sp>
      <p:sp>
        <p:nvSpPr>
          <p:cNvPr id="6" name="Footer Placeholder 5">
            <a:extLst>
              <a:ext uri="{FF2B5EF4-FFF2-40B4-BE49-F238E27FC236}">
                <a16:creationId xmlns:a16="http://schemas.microsoft.com/office/drawing/2014/main" id="{99402398-DBD5-CF4C-F920-9B7AF4E7A8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D4F5D7-9405-B220-C703-D006F5C6E8D6}"/>
              </a:ext>
            </a:extLst>
          </p:cNvPr>
          <p:cNvSpPr>
            <a:spLocks noGrp="1"/>
          </p:cNvSpPr>
          <p:nvPr>
            <p:ph type="sldNum" sz="quarter" idx="12"/>
          </p:nvPr>
        </p:nvSpPr>
        <p:spPr/>
        <p:txBody>
          <a:bodyPr/>
          <a:lstStyle/>
          <a:p>
            <a:fld id="{FF417D9F-1392-4C53-B9C6-0AD4734255CD}" type="slidenum">
              <a:rPr lang="en-US" smtClean="0"/>
              <a:t>‹#›</a:t>
            </a:fld>
            <a:endParaRPr lang="en-US"/>
          </a:p>
        </p:txBody>
      </p:sp>
    </p:spTree>
    <p:extLst>
      <p:ext uri="{BB962C8B-B14F-4D97-AF65-F5344CB8AC3E}">
        <p14:creationId xmlns:p14="http://schemas.microsoft.com/office/powerpoint/2010/main" val="16293955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6E4D11-A2A0-F4D7-FA0C-12CC30CC7B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61D4464-0C4A-B00E-5775-4C087FC43D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880B7-496E-11B9-7810-87ADCD0A60B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85FCB-9ECF-4840-9CB7-6DC016E6A733}" type="datetimeFigureOut">
              <a:rPr lang="en-US" smtClean="0"/>
              <a:t>1/26/2025</a:t>
            </a:fld>
            <a:endParaRPr lang="en-US"/>
          </a:p>
        </p:txBody>
      </p:sp>
      <p:sp>
        <p:nvSpPr>
          <p:cNvPr id="5" name="Footer Placeholder 4">
            <a:extLst>
              <a:ext uri="{FF2B5EF4-FFF2-40B4-BE49-F238E27FC236}">
                <a16:creationId xmlns:a16="http://schemas.microsoft.com/office/drawing/2014/main" id="{42841D70-A7FB-2507-46D6-6003C66B631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59A5067-215D-71DD-C727-F6C478AADF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417D9F-1392-4C53-B9C6-0AD4734255CD}" type="slidenum">
              <a:rPr lang="en-US" smtClean="0"/>
              <a:t>‹#›</a:t>
            </a:fld>
            <a:endParaRPr lang="en-US"/>
          </a:p>
        </p:txBody>
      </p:sp>
    </p:spTree>
    <p:extLst>
      <p:ext uri="{BB962C8B-B14F-4D97-AF65-F5344CB8AC3E}">
        <p14:creationId xmlns:p14="http://schemas.microsoft.com/office/powerpoint/2010/main" val="2527176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13F94-79A2-AFE6-9B0C-E1FDAA840C01}"/>
              </a:ext>
            </a:extLst>
          </p:cNvPr>
          <p:cNvSpPr>
            <a:spLocks noGrp="1"/>
          </p:cNvSpPr>
          <p:nvPr>
            <p:ph type="ctrTitle"/>
          </p:nvPr>
        </p:nvSpPr>
        <p:spPr>
          <a:xfrm>
            <a:off x="167147" y="148970"/>
            <a:ext cx="11852787" cy="1797817"/>
          </a:xfrm>
        </p:spPr>
        <p:txBody>
          <a:bodyPr>
            <a:normAutofit fontScale="90000"/>
          </a:bodyPr>
          <a:lstStyle/>
          <a:p>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Kidney Dialysis Techniques Department</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    Prof. Dr. Younis A. </a:t>
            </a:r>
            <a:r>
              <a:rPr lang="en-US" sz="2400" dirty="0" err="1">
                <a:latin typeface="Times New Roman" panose="02020603050405020304" pitchFamily="18" charset="0"/>
                <a:cs typeface="Times New Roman" panose="02020603050405020304" pitchFamily="18" charset="0"/>
              </a:rPr>
              <a:t>Alkhafaji</a:t>
            </a:r>
            <a:r>
              <a:rPr lang="en-US" sz="2400" dirty="0">
                <a:latin typeface="Times New Roman" panose="02020603050405020304" pitchFamily="18" charset="0"/>
                <a:cs typeface="Times New Roman" panose="02020603050405020304" pitchFamily="18" charset="0"/>
              </a:rPr>
              <a:t>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Lecture: Humane Body Defense</a:t>
            </a:r>
            <a:br>
              <a:rPr lang="en-US" sz="2400" dirty="0">
                <a:latin typeface="Times New Roman" panose="02020603050405020304" pitchFamily="18" charset="0"/>
                <a:cs typeface="Times New Roman" panose="02020603050405020304" pitchFamily="18" charset="0"/>
              </a:rPr>
            </a:b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443C92F1-8E60-805A-2897-8729D2C5490B}"/>
              </a:ext>
            </a:extLst>
          </p:cNvPr>
          <p:cNvSpPr>
            <a:spLocks noGrp="1"/>
          </p:cNvSpPr>
          <p:nvPr>
            <p:ph type="subTitle" idx="1"/>
          </p:nvPr>
        </p:nvSpPr>
        <p:spPr>
          <a:xfrm>
            <a:off x="167146" y="1752357"/>
            <a:ext cx="11852787" cy="4956673"/>
          </a:xfrm>
        </p:spPr>
        <p:txBody>
          <a:bodyPr>
            <a:normAutofit/>
          </a:bodyPr>
          <a:lstStyle/>
          <a:p>
            <a:pPr algn="l"/>
            <a:r>
              <a:rPr lang="en-US" dirty="0">
                <a:latin typeface="Times New Roman" panose="02020603050405020304" pitchFamily="18" charset="0"/>
                <a:cs typeface="Times New Roman" panose="02020603050405020304" pitchFamily="18" charset="0"/>
              </a:rPr>
              <a:t> </a:t>
            </a:r>
          </a:p>
        </p:txBody>
      </p:sp>
      <p:pic>
        <p:nvPicPr>
          <p:cNvPr id="4" name="Picture 3">
            <a:extLst>
              <a:ext uri="{FF2B5EF4-FFF2-40B4-BE49-F238E27FC236}">
                <a16:creationId xmlns:a16="http://schemas.microsoft.com/office/drawing/2014/main" id="{9F9F4FE1-EF74-F7D7-BC22-1CA8D6712F61}"/>
              </a:ext>
            </a:extLst>
          </p:cNvPr>
          <p:cNvPicPr>
            <a:picLocks noChangeAspect="1"/>
          </p:cNvPicPr>
          <p:nvPr/>
        </p:nvPicPr>
        <p:blipFill>
          <a:blip r:embed="rId2"/>
          <a:stretch>
            <a:fillRect/>
          </a:stretch>
        </p:blipFill>
        <p:spPr>
          <a:xfrm>
            <a:off x="167146" y="148970"/>
            <a:ext cx="1603387" cy="1603387"/>
          </a:xfrm>
          <a:prstGeom prst="rect">
            <a:avLst/>
          </a:prstGeom>
        </p:spPr>
      </p:pic>
      <p:pic>
        <p:nvPicPr>
          <p:cNvPr id="5" name="Picture 4">
            <a:extLst>
              <a:ext uri="{FF2B5EF4-FFF2-40B4-BE49-F238E27FC236}">
                <a16:creationId xmlns:a16="http://schemas.microsoft.com/office/drawing/2014/main" id="{CAB3C6E9-DB16-D9FF-13C4-9F595EB5401D}"/>
              </a:ext>
            </a:extLst>
          </p:cNvPr>
          <p:cNvPicPr>
            <a:picLocks noChangeAspect="1"/>
          </p:cNvPicPr>
          <p:nvPr/>
        </p:nvPicPr>
        <p:blipFill>
          <a:blip r:embed="rId3"/>
          <a:stretch>
            <a:fillRect/>
          </a:stretch>
        </p:blipFill>
        <p:spPr>
          <a:xfrm>
            <a:off x="10537007" y="195518"/>
            <a:ext cx="1450974" cy="1426588"/>
          </a:xfrm>
          <a:prstGeom prst="rect">
            <a:avLst/>
          </a:prstGeom>
        </p:spPr>
      </p:pic>
      <p:pic>
        <p:nvPicPr>
          <p:cNvPr id="6" name="Picture 5">
            <a:extLst>
              <a:ext uri="{FF2B5EF4-FFF2-40B4-BE49-F238E27FC236}">
                <a16:creationId xmlns:a16="http://schemas.microsoft.com/office/drawing/2014/main" id="{83B5551A-D4E2-7328-E5BF-8B9EF6981694}"/>
              </a:ext>
            </a:extLst>
          </p:cNvPr>
          <p:cNvPicPr>
            <a:picLocks noChangeAspect="1"/>
          </p:cNvPicPr>
          <p:nvPr/>
        </p:nvPicPr>
        <p:blipFill>
          <a:blip r:embed="rId4"/>
          <a:stretch>
            <a:fillRect/>
          </a:stretch>
        </p:blipFill>
        <p:spPr>
          <a:xfrm>
            <a:off x="580717" y="1752357"/>
            <a:ext cx="5864327" cy="4963431"/>
          </a:xfrm>
          <a:prstGeom prst="rect">
            <a:avLst/>
          </a:prstGeom>
        </p:spPr>
      </p:pic>
      <p:pic>
        <p:nvPicPr>
          <p:cNvPr id="7" name="Picture 6">
            <a:extLst>
              <a:ext uri="{FF2B5EF4-FFF2-40B4-BE49-F238E27FC236}">
                <a16:creationId xmlns:a16="http://schemas.microsoft.com/office/drawing/2014/main" id="{09D15212-068C-8B90-D6B8-B9ACD2A41656}"/>
              </a:ext>
            </a:extLst>
          </p:cNvPr>
          <p:cNvPicPr>
            <a:picLocks noChangeAspect="1"/>
          </p:cNvPicPr>
          <p:nvPr/>
        </p:nvPicPr>
        <p:blipFill>
          <a:blip r:embed="rId5"/>
          <a:stretch>
            <a:fillRect/>
          </a:stretch>
        </p:blipFill>
        <p:spPr>
          <a:xfrm>
            <a:off x="6953249" y="1297858"/>
            <a:ext cx="3583758" cy="5411172"/>
          </a:xfrm>
          <a:prstGeom prst="rect">
            <a:avLst/>
          </a:prstGeom>
        </p:spPr>
      </p:pic>
    </p:spTree>
    <p:extLst>
      <p:ext uri="{BB962C8B-B14F-4D97-AF65-F5344CB8AC3E}">
        <p14:creationId xmlns:p14="http://schemas.microsoft.com/office/powerpoint/2010/main" val="27843125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877F74-B72D-8C83-0484-51F498CB6A1C}"/>
              </a:ext>
            </a:extLst>
          </p:cNvPr>
          <p:cNvSpPr>
            <a:spLocks noGrp="1"/>
          </p:cNvSpPr>
          <p:nvPr>
            <p:ph idx="1"/>
          </p:nvPr>
        </p:nvSpPr>
        <p:spPr>
          <a:xfrm>
            <a:off x="159773" y="159057"/>
            <a:ext cx="11860161" cy="6507214"/>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Stages of Wound Healing </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Phase 1: Hemostasis (Coagulation)</a:t>
            </a:r>
          </a:p>
          <a:p>
            <a:pPr marL="0" indent="0">
              <a:buNone/>
            </a:pPr>
            <a:r>
              <a:rPr lang="en-US" sz="2400" dirty="0">
                <a:latin typeface="Times New Roman" panose="02020603050405020304" pitchFamily="18" charset="0"/>
                <a:cs typeface="Times New Roman" panose="02020603050405020304" pitchFamily="18" charset="0"/>
              </a:rPr>
              <a:t>Tissue damage causes bleeding into wound</a:t>
            </a:r>
          </a:p>
          <a:p>
            <a:pPr marL="0" indent="0">
              <a:buNone/>
            </a:pPr>
            <a:r>
              <a:rPr lang="en-US" sz="2400" dirty="0">
                <a:latin typeface="Times New Roman" panose="02020603050405020304" pitchFamily="18" charset="0"/>
                <a:cs typeface="Times New Roman" panose="02020603050405020304" pitchFamily="18" charset="0"/>
              </a:rPr>
              <a:t>Clot formation </a:t>
            </a:r>
          </a:p>
          <a:p>
            <a:pPr marL="0" indent="0">
              <a:buNone/>
            </a:pPr>
            <a:r>
              <a:rPr lang="en-US" sz="2400" dirty="0">
                <a:latin typeface="Times New Roman" panose="02020603050405020304" pitchFamily="18" charset="0"/>
                <a:cs typeface="Times New Roman" panose="02020603050405020304" pitchFamily="18" charset="0"/>
              </a:rPr>
              <a:t>Platelet degranulation</a:t>
            </a:r>
          </a:p>
          <a:p>
            <a:pPr marL="0" indent="0">
              <a:buNone/>
            </a:pPr>
            <a:r>
              <a:rPr lang="en-US" sz="2400" dirty="0">
                <a:latin typeface="Times New Roman" panose="02020603050405020304" pitchFamily="18" charset="0"/>
                <a:cs typeface="Times New Roman" panose="02020603050405020304" pitchFamily="18" charset="0"/>
              </a:rPr>
              <a:t>Increase capillary permeability </a:t>
            </a:r>
          </a:p>
          <a:p>
            <a:pPr marL="0" indent="0">
              <a:buNone/>
            </a:pPr>
            <a:r>
              <a:rPr lang="en-US" sz="2400" dirty="0">
                <a:latin typeface="Times New Roman" panose="02020603050405020304" pitchFamily="18" charset="0"/>
                <a:cs typeface="Times New Roman" panose="02020603050405020304" pitchFamily="18" charset="0"/>
              </a:rPr>
              <a:t>Promote growth factors</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Phase 2: Inflammation</a:t>
            </a:r>
          </a:p>
          <a:p>
            <a:pPr marL="0" indent="0">
              <a:buNone/>
            </a:pPr>
            <a:r>
              <a:rPr lang="en-US" sz="2400" dirty="0">
                <a:latin typeface="Times New Roman" panose="02020603050405020304" pitchFamily="18" charset="0"/>
                <a:cs typeface="Times New Roman" panose="02020603050405020304" pitchFamily="18" charset="0"/>
              </a:rPr>
              <a:t>Begins within minutes of injury</a:t>
            </a:r>
          </a:p>
          <a:p>
            <a:pPr marL="0" indent="0">
              <a:buNone/>
            </a:pPr>
            <a:r>
              <a:rPr lang="en-US" sz="2400" dirty="0">
                <a:latin typeface="Times New Roman" panose="02020603050405020304" pitchFamily="18" charset="0"/>
                <a:cs typeface="Times New Roman" panose="02020603050405020304" pitchFamily="18" charset="0"/>
              </a:rPr>
              <a:t>Macrophages and mast cells release vasoactive cytokines </a:t>
            </a:r>
          </a:p>
          <a:p>
            <a:pPr marL="0" indent="0">
              <a:buNone/>
            </a:pPr>
            <a:r>
              <a:rPr lang="en-US" sz="2400" dirty="0">
                <a:latin typeface="Times New Roman" panose="02020603050405020304" pitchFamily="18" charset="0"/>
                <a:cs typeface="Times New Roman" panose="02020603050405020304" pitchFamily="18" charset="0"/>
              </a:rPr>
              <a:t>Neutrophils infiltrate</a:t>
            </a:r>
          </a:p>
          <a:p>
            <a:pPr marL="0" indent="0">
              <a:buNone/>
            </a:pPr>
            <a:r>
              <a:rPr lang="en-US" sz="2400" dirty="0">
                <a:latin typeface="Times New Roman" panose="02020603050405020304" pitchFamily="18" charset="0"/>
                <a:cs typeface="Times New Roman" panose="02020603050405020304" pitchFamily="18" charset="0"/>
              </a:rPr>
              <a:t>Lymphocytes initiate immune response</a:t>
            </a:r>
          </a:p>
        </p:txBody>
      </p:sp>
    </p:spTree>
    <p:extLst>
      <p:ext uri="{BB962C8B-B14F-4D97-AF65-F5344CB8AC3E}">
        <p14:creationId xmlns:p14="http://schemas.microsoft.com/office/powerpoint/2010/main" val="272073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A48A5B-4F5E-92F2-48EE-2FE6BB60A99F}"/>
              </a:ext>
            </a:extLst>
          </p:cNvPr>
          <p:cNvSpPr>
            <a:spLocks noGrp="1"/>
          </p:cNvSpPr>
          <p:nvPr>
            <p:ph idx="1"/>
          </p:nvPr>
        </p:nvSpPr>
        <p:spPr>
          <a:xfrm>
            <a:off x="130276" y="159056"/>
            <a:ext cx="11845413" cy="6536711"/>
          </a:xfrm>
        </p:spPr>
        <p:txBody>
          <a:bodyPr>
            <a:normAutofit/>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Phase 3: Proliferation and New Tissue Formation</a:t>
            </a:r>
          </a:p>
          <a:p>
            <a:pPr marL="0" indent="0">
              <a:buNone/>
            </a:pPr>
            <a:r>
              <a:rPr lang="en-US" sz="2400" dirty="0">
                <a:latin typeface="Times New Roman" panose="02020603050405020304" pitchFamily="18" charset="0"/>
                <a:cs typeface="Times New Roman" panose="02020603050405020304" pitchFamily="18" charset="0"/>
              </a:rPr>
              <a:t>Begins 3-4 days after injury and continues for about 2 weeks</a:t>
            </a:r>
          </a:p>
          <a:p>
            <a:pPr marL="0" indent="0">
              <a:buNone/>
            </a:pPr>
            <a:r>
              <a:rPr lang="en-US" sz="2400" dirty="0">
                <a:latin typeface="Times New Roman" panose="02020603050405020304" pitchFamily="18" charset="0"/>
                <a:cs typeface="Times New Roman" panose="02020603050405020304" pitchFamily="18" charset="0"/>
              </a:rPr>
              <a:t>Wound sealed and clot replaced with normal or scar tissue</a:t>
            </a:r>
          </a:p>
          <a:p>
            <a:pPr marL="0" indent="0">
              <a:buNone/>
            </a:pPr>
            <a:r>
              <a:rPr lang="en-US" sz="2400" dirty="0">
                <a:latin typeface="Times New Roman" panose="02020603050405020304" pitchFamily="18" charset="0"/>
                <a:cs typeface="Times New Roman" panose="02020603050405020304" pitchFamily="18" charset="0"/>
              </a:rPr>
              <a:t>Macrophages invade to clear debris, release growth factors, recruit fibroblasts</a:t>
            </a:r>
          </a:p>
          <a:p>
            <a:pPr marL="0" indent="0">
              <a:buNone/>
            </a:pPr>
            <a:r>
              <a:rPr lang="en-US" sz="2400" dirty="0">
                <a:latin typeface="Times New Roman" panose="02020603050405020304" pitchFamily="18" charset="0"/>
                <a:cs typeface="Times New Roman" panose="02020603050405020304" pitchFamily="18" charset="0"/>
              </a:rPr>
              <a:t>Angiogenesis—formation of new blood vessels</a:t>
            </a:r>
          </a:p>
          <a:p>
            <a:pPr marL="0" indent="0">
              <a:buNone/>
            </a:pPr>
            <a:r>
              <a:rPr lang="en-US" sz="2400" dirty="0">
                <a:latin typeface="Times New Roman" panose="02020603050405020304" pitchFamily="18" charset="0"/>
                <a:cs typeface="Times New Roman" panose="02020603050405020304" pitchFamily="18" charset="0"/>
              </a:rPr>
              <a:t>Lesion prepared for either regeneration or repair</a:t>
            </a:r>
          </a:p>
          <a:p>
            <a:pPr marL="0" indent="0">
              <a:buNone/>
            </a:pPr>
            <a:r>
              <a:rPr lang="en-US" sz="2400" dirty="0">
                <a:latin typeface="Times New Roman" panose="02020603050405020304" pitchFamily="18" charset="0"/>
                <a:cs typeface="Times New Roman" panose="02020603050405020304" pitchFamily="18" charset="0"/>
              </a:rPr>
              <a:t>Granulation-tissue grows into the wound from surrounding healthy connective tissue Epithelialization-epithelial cells grow into the wound from surrounding health tissue</a:t>
            </a:r>
          </a:p>
          <a:p>
            <a:pPr marL="0" indent="0">
              <a:buNone/>
            </a:pPr>
            <a:r>
              <a:rPr lang="en-US" sz="2400" b="1" dirty="0">
                <a:solidFill>
                  <a:srgbClr val="FF0000"/>
                </a:solidFill>
                <a:effectLst/>
                <a:latin typeface="Times New Roman" panose="02020603050405020304" pitchFamily="18" charset="0"/>
                <a:cs typeface="Times New Roman" panose="02020603050405020304" pitchFamily="18" charset="0"/>
              </a:rPr>
              <a:t>Phase 4: Remodeling and Maturation</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Begins several weeks after injury and can up to 2 years</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Continuation of cellular differentiation</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Scar tissue formation</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Scar remodeling</a:t>
            </a: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722120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5976F32-2B17-BA69-3D14-8687F75CD6D6}"/>
              </a:ext>
            </a:extLst>
          </p:cNvPr>
          <p:cNvSpPr>
            <a:spLocks noGrp="1"/>
          </p:cNvSpPr>
          <p:nvPr>
            <p:ph idx="1"/>
          </p:nvPr>
        </p:nvSpPr>
        <p:spPr>
          <a:xfrm>
            <a:off x="159773" y="188554"/>
            <a:ext cx="11845413" cy="6521962"/>
          </a:xfrm>
        </p:spPr>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Wounds Healing by Primary and Secondary Intention</a:t>
            </a:r>
          </a:p>
          <a:p>
            <a:pPr marL="0" indent="0">
              <a:buNone/>
            </a:pPr>
            <a:r>
              <a:rPr lang="en-US" sz="2400" dirty="0">
                <a:latin typeface="Times New Roman" panose="02020603050405020304" pitchFamily="18" charset="0"/>
                <a:cs typeface="Times New Roman" panose="02020603050405020304" pitchFamily="18" charset="0"/>
              </a:rPr>
              <a:t>Primary (surgery- closed wounds)</a:t>
            </a:r>
          </a:p>
          <a:p>
            <a:pPr marL="0" indent="0">
              <a:buNone/>
            </a:pPr>
            <a:r>
              <a:rPr lang="en-US" sz="2400" dirty="0">
                <a:latin typeface="Times New Roman" panose="02020603050405020304" pitchFamily="18" charset="0"/>
                <a:cs typeface="Times New Roman" panose="02020603050405020304" pitchFamily="18" charset="0"/>
              </a:rPr>
              <a:t>Secondary (wide open wounds)</a:t>
            </a:r>
          </a:p>
          <a:p>
            <a:pPr marL="0" indent="0">
              <a:buNone/>
            </a:pPr>
            <a:r>
              <a:rPr lang="en-US" sz="2400" dirty="0">
                <a:latin typeface="Times New Roman" panose="02020603050405020304" pitchFamily="18" charset="0"/>
                <a:cs typeface="Times New Roman" panose="02020603050405020304" pitchFamily="18" charset="0"/>
              </a:rPr>
              <a:t>Necessary for Proper Wound Healing</a:t>
            </a:r>
          </a:p>
          <a:p>
            <a:pPr marL="0" indent="0">
              <a:buNone/>
            </a:pPr>
            <a:r>
              <a:rPr lang="en-US" sz="2400" dirty="0">
                <a:latin typeface="Times New Roman" panose="02020603050405020304" pitchFamily="18" charset="0"/>
                <a:cs typeface="Times New Roman" panose="02020603050405020304" pitchFamily="18" charset="0"/>
              </a:rPr>
              <a:t>Granulation tissues (pink/red)</a:t>
            </a:r>
          </a:p>
          <a:p>
            <a:pPr marL="0" indent="0">
              <a:buNone/>
            </a:pPr>
            <a:r>
              <a:rPr lang="en-US" sz="2400" dirty="0">
                <a:latin typeface="Times New Roman" panose="02020603050405020304" pitchFamily="18" charset="0"/>
                <a:cs typeface="Times New Roman" panose="02020603050405020304" pitchFamily="18" charset="0"/>
              </a:rPr>
              <a:t>Nutrition</a:t>
            </a:r>
          </a:p>
          <a:p>
            <a:pPr marL="0" indent="0">
              <a:buNone/>
            </a:pPr>
            <a:r>
              <a:rPr lang="en-US" sz="2400" dirty="0">
                <a:latin typeface="Times New Roman" panose="02020603050405020304" pitchFamily="18" charset="0"/>
                <a:cs typeface="Times New Roman" panose="02020603050405020304" pitchFamily="18" charset="0"/>
              </a:rPr>
              <a:t>Oxygen</a:t>
            </a:r>
          </a:p>
          <a:p>
            <a:pPr marL="0" indent="0">
              <a:buNone/>
            </a:pPr>
            <a:r>
              <a:rPr lang="en-US" b="1" dirty="0">
                <a:solidFill>
                  <a:srgbClr val="0000CC"/>
                </a:solidFill>
                <a:effectLst/>
                <a:latin typeface="Times New Roman" panose="02020603050405020304" pitchFamily="18" charset="0"/>
                <a:cs typeface="Times New Roman" panose="02020603050405020304" pitchFamily="18" charset="0"/>
              </a:rPr>
              <a:t> </a:t>
            </a:r>
            <a:r>
              <a:rPr lang="en-US" b="1" u="sng" dirty="0">
                <a:solidFill>
                  <a:srgbClr val="0000CC"/>
                </a:solidFill>
                <a:effectLst/>
                <a:latin typeface="Times New Roman" panose="02020603050405020304" pitchFamily="18" charset="0"/>
                <a:cs typeface="Times New Roman" panose="02020603050405020304" pitchFamily="18" charset="0"/>
              </a:rPr>
              <a:t>Adaptive Immunity</a:t>
            </a:r>
            <a:endParaRPr lang="en-US" b="1" u="sng" dirty="0">
              <a:solidFill>
                <a:srgbClr val="0000CC"/>
              </a:solidFill>
              <a:latin typeface="Times New Roman" panose="02020603050405020304" pitchFamily="18" charset="0"/>
              <a:cs typeface="Times New Roman" panose="02020603050405020304" pitchFamily="18" charset="0"/>
            </a:endParaRPr>
          </a:p>
          <a:p>
            <a:r>
              <a:rPr lang="en-US" sz="2400" b="1" dirty="0">
                <a:effectLst/>
                <a:latin typeface="Times New Roman" panose="02020603050405020304" pitchFamily="18" charset="0"/>
                <a:cs typeface="Times New Roman" panose="02020603050405020304" pitchFamily="18" charset="0"/>
              </a:rPr>
              <a:t>Develops slowly &amp; the initial defenses against infection and promotes process against re-infection</a:t>
            </a:r>
            <a:endParaRPr lang="en-US" sz="24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b="1" dirty="0">
                <a:effectLst/>
                <a:latin typeface="Times New Roman" panose="02020603050405020304" pitchFamily="18" charset="0"/>
                <a:cs typeface="Times New Roman" panose="02020603050405020304" pitchFamily="18" charset="0"/>
              </a:rPr>
              <a:t>Lymphocytes and antibodies develop in response to infection</a:t>
            </a:r>
            <a:endParaRPr lang="en-US" sz="24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b="1" dirty="0">
                <a:effectLst/>
                <a:latin typeface="Times New Roman" panose="02020603050405020304" pitchFamily="18" charset="0"/>
                <a:cs typeface="Times New Roman" panose="02020603050405020304" pitchFamily="18" charset="0"/>
              </a:rPr>
              <a:t>Specific to infecting organism</a:t>
            </a:r>
            <a:endParaRPr lang="en-US" sz="24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b="1" dirty="0">
                <a:effectLst/>
                <a:latin typeface="Times New Roman" panose="02020603050405020304" pitchFamily="18" charset="0"/>
                <a:cs typeface="Times New Roman" panose="02020603050405020304" pitchFamily="18" charset="0"/>
              </a:rPr>
              <a:t>Mediators are long-lived and systemic proving long-term protection</a:t>
            </a:r>
            <a:endParaRPr lang="en-US" sz="24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400" b="1" dirty="0">
                <a:effectLst/>
                <a:latin typeface="Times New Roman" panose="02020603050405020304" pitchFamily="18" charset="0"/>
                <a:cs typeface="Times New Roman" panose="02020603050405020304" pitchFamily="18" charset="0"/>
              </a:rPr>
              <a:t>Has memory-provides long-term protection</a:t>
            </a:r>
            <a:endParaRPr lang="en-US" sz="2400" b="1"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1533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C13566-3C2D-01DB-72F0-22D33EF799BD}"/>
              </a:ext>
            </a:extLst>
          </p:cNvPr>
          <p:cNvSpPr>
            <a:spLocks noGrp="1"/>
          </p:cNvSpPr>
          <p:nvPr>
            <p:ph idx="1"/>
          </p:nvPr>
        </p:nvSpPr>
        <p:spPr>
          <a:xfrm>
            <a:off x="174523" y="173805"/>
            <a:ext cx="11815916" cy="6566207"/>
          </a:xfrm>
        </p:spPr>
        <p:txBody>
          <a:bodyPr>
            <a:normAutofit lnSpcReduction="10000"/>
          </a:bodyPr>
          <a:lstStyle/>
          <a:p>
            <a:pPr marL="0" indent="0">
              <a:buNone/>
            </a:pPr>
            <a:r>
              <a:rPr lang="en-US" sz="2400" b="1" dirty="0">
                <a:solidFill>
                  <a:srgbClr val="0000CC"/>
                </a:solidFill>
                <a:latin typeface="Times New Roman" panose="02020603050405020304" pitchFamily="18" charset="0"/>
                <a:cs typeface="Times New Roman" panose="02020603050405020304" pitchFamily="18" charset="0"/>
              </a:rPr>
              <a:t>Humoral Immunity</a:t>
            </a:r>
          </a:p>
          <a:p>
            <a:pPr marL="0" indent="0">
              <a:buNone/>
            </a:pPr>
            <a:r>
              <a:rPr lang="en-US" sz="2400" dirty="0">
                <a:latin typeface="Times New Roman" panose="02020603050405020304" pitchFamily="18" charset="0"/>
                <a:cs typeface="Times New Roman" panose="02020603050405020304" pitchFamily="18" charset="0"/>
              </a:rPr>
              <a:t>When a B cell responds to an antigen it becomes a plasma cell capable of producing antibodies.</a:t>
            </a:r>
          </a:p>
          <a:p>
            <a:pPr marL="0" indent="0">
              <a:buNone/>
            </a:pPr>
            <a:r>
              <a:rPr lang="en-US" sz="2400" b="1" dirty="0">
                <a:solidFill>
                  <a:schemeClr val="accent6">
                    <a:lumMod val="75000"/>
                  </a:schemeClr>
                </a:solidFill>
                <a:latin typeface="Times New Roman" panose="02020603050405020304" pitchFamily="18" charset="0"/>
                <a:cs typeface="Times New Roman" panose="02020603050405020304" pitchFamily="18" charset="0"/>
              </a:rPr>
              <a:t>3 phases:</a:t>
            </a:r>
          </a:p>
          <a:p>
            <a:pPr marL="0" indent="0">
              <a:buNone/>
            </a:pPr>
            <a:r>
              <a:rPr lang="en-US" sz="2400" dirty="0">
                <a:latin typeface="Times New Roman" panose="02020603050405020304" pitchFamily="18" charset="0"/>
                <a:cs typeface="Times New Roman" panose="02020603050405020304" pitchFamily="18" charset="0"/>
              </a:rPr>
              <a:t>B cell activation &amp; differentiation</a:t>
            </a:r>
          </a:p>
          <a:p>
            <a:pPr marL="0" indent="0">
              <a:buNone/>
            </a:pPr>
            <a:r>
              <a:rPr lang="en-US" sz="2400" dirty="0">
                <a:latin typeface="Times New Roman" panose="02020603050405020304" pitchFamily="18" charset="0"/>
                <a:cs typeface="Times New Roman" panose="02020603050405020304" pitchFamily="18" charset="0"/>
              </a:rPr>
              <a:t>Antibodies (IgG) production </a:t>
            </a:r>
          </a:p>
          <a:p>
            <a:pPr marL="0" indent="0">
              <a:buNone/>
            </a:pPr>
            <a:r>
              <a:rPr lang="en-US" sz="2400" dirty="0">
                <a:latin typeface="Times New Roman" panose="02020603050405020304" pitchFamily="18" charset="0"/>
                <a:cs typeface="Times New Roman" panose="02020603050405020304" pitchFamily="18" charset="0"/>
              </a:rPr>
              <a:t>Primary and secondary immune responses</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Role of Antigens and Lymphocytes in Immune Response</a:t>
            </a:r>
          </a:p>
          <a:p>
            <a:pPr marL="0" indent="0">
              <a:buNone/>
            </a:pPr>
            <a:r>
              <a:rPr lang="en-US" sz="2400" dirty="0">
                <a:latin typeface="Times New Roman" panose="02020603050405020304" pitchFamily="18" charset="0"/>
                <a:cs typeface="Times New Roman" panose="02020603050405020304" pitchFamily="18" charset="0"/>
              </a:rPr>
              <a:t>Antigens </a:t>
            </a:r>
          </a:p>
          <a:p>
            <a:pPr marL="0" indent="0">
              <a:buNone/>
            </a:pPr>
            <a:r>
              <a:rPr lang="en-US" sz="2400" dirty="0">
                <a:latin typeface="Times New Roman" panose="02020603050405020304" pitchFamily="18" charset="0"/>
                <a:cs typeface="Times New Roman" panose="02020603050405020304" pitchFamily="18" charset="0"/>
              </a:rPr>
              <a:t>Molecules on surface of microbes, infected cells, or abnormal tissues </a:t>
            </a:r>
          </a:p>
          <a:p>
            <a:pPr marL="0" indent="0">
              <a:buNone/>
            </a:pPr>
            <a:r>
              <a:rPr lang="en-US" sz="2400" dirty="0">
                <a:latin typeface="Times New Roman" panose="02020603050405020304" pitchFamily="18" charset="0"/>
                <a:cs typeface="Times New Roman" panose="02020603050405020304" pitchFamily="18" charset="0"/>
              </a:rPr>
              <a:t>Molecular targets of antibodies </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Common antigens:</a:t>
            </a:r>
          </a:p>
          <a:p>
            <a:pPr marL="0" indent="0">
              <a:buNone/>
            </a:pPr>
            <a:r>
              <a:rPr lang="en-US" sz="2400" dirty="0">
                <a:latin typeface="Times New Roman" panose="02020603050405020304" pitchFamily="18" charset="0"/>
                <a:cs typeface="Times New Roman" panose="02020603050405020304" pitchFamily="18" charset="0"/>
              </a:rPr>
              <a:t>Infectious agents</a:t>
            </a:r>
          </a:p>
          <a:p>
            <a:pPr marL="0" indent="0">
              <a:buNone/>
            </a:pPr>
            <a:r>
              <a:rPr lang="en-US" sz="2400" dirty="0">
                <a:latin typeface="Times New Roman" panose="02020603050405020304" pitchFamily="18" charset="0"/>
                <a:cs typeface="Times New Roman" panose="02020603050405020304" pitchFamily="18" charset="0"/>
              </a:rPr>
              <a:t>Allergens</a:t>
            </a:r>
          </a:p>
          <a:p>
            <a:pPr marL="0" indent="0">
              <a:buNone/>
            </a:pPr>
            <a:r>
              <a:rPr lang="en-US" sz="2400" dirty="0">
                <a:latin typeface="Times New Roman" panose="02020603050405020304" pitchFamily="18" charset="0"/>
                <a:cs typeface="Times New Roman" panose="02020603050405020304" pitchFamily="18" charset="0"/>
              </a:rPr>
              <a:t>Chemical agents (including medications)</a:t>
            </a:r>
          </a:p>
          <a:p>
            <a:pPr marL="0" indent="0">
              <a:buNone/>
            </a:pPr>
            <a:r>
              <a:rPr lang="en-US" sz="2400" dirty="0">
                <a:latin typeface="Times New Roman" panose="02020603050405020304" pitchFamily="18" charset="0"/>
                <a:cs typeface="Times New Roman" panose="02020603050405020304" pitchFamily="18" charset="0"/>
              </a:rPr>
              <a:t>Abnormal molecules on the surface of cells (cancers and infected cells)</a:t>
            </a:r>
          </a:p>
        </p:txBody>
      </p:sp>
    </p:spTree>
    <p:extLst>
      <p:ext uri="{BB962C8B-B14F-4D97-AF65-F5344CB8AC3E}">
        <p14:creationId xmlns:p14="http://schemas.microsoft.com/office/powerpoint/2010/main" val="32308645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EA10E5D-9CAC-1F1C-6FB7-576A10009652}"/>
              </a:ext>
            </a:extLst>
          </p:cNvPr>
          <p:cNvSpPr>
            <a:spLocks noGrp="1"/>
          </p:cNvSpPr>
          <p:nvPr>
            <p:ph idx="1"/>
          </p:nvPr>
        </p:nvSpPr>
        <p:spPr>
          <a:xfrm>
            <a:off x="204019" y="159057"/>
            <a:ext cx="11815916" cy="6580955"/>
          </a:xfrm>
        </p:spPr>
        <p:txBody>
          <a:bodyPr>
            <a:normAutofit fontScale="92500" lnSpcReduction="20000"/>
          </a:bodyPr>
          <a:lstStyle/>
          <a:p>
            <a:pPr marL="0" indent="0">
              <a:buNone/>
            </a:pPr>
            <a:r>
              <a:rPr lang="en-US" sz="2400" b="1" dirty="0">
                <a:solidFill>
                  <a:srgbClr val="0000CC"/>
                </a:solidFill>
                <a:latin typeface="Times New Roman" panose="02020603050405020304" pitchFamily="18" charset="0"/>
                <a:cs typeface="Times New Roman" panose="02020603050405020304" pitchFamily="18" charset="0"/>
              </a:rPr>
              <a:t>Lymphocytes</a:t>
            </a:r>
          </a:p>
          <a:p>
            <a:pPr marL="0" indent="0">
              <a:buNone/>
            </a:pPr>
            <a:r>
              <a:rPr lang="en-US" sz="2400" b="1" dirty="0">
                <a:latin typeface="Times New Roman" panose="02020603050405020304" pitchFamily="18" charset="0"/>
                <a:cs typeface="Times New Roman" panose="02020603050405020304" pitchFamily="18" charset="0"/>
              </a:rPr>
              <a:t>The body's immune response known as a white blood cell and the third line of defense in the body's immune system. </a:t>
            </a:r>
          </a:p>
          <a:p>
            <a:pPr marL="0" indent="0">
              <a:buNone/>
            </a:pPr>
            <a:r>
              <a:rPr lang="en-US" sz="2400" b="1" dirty="0">
                <a:latin typeface="Times New Roman" panose="02020603050405020304" pitchFamily="18" charset="0"/>
                <a:cs typeface="Times New Roman" panose="02020603050405020304" pitchFamily="18" charset="0"/>
              </a:rPr>
              <a:t>They are divided into two categories, T lymphocytes and B lymphocytes.</a:t>
            </a:r>
          </a:p>
          <a:p>
            <a:pPr marL="0" indent="0">
              <a:buNone/>
            </a:pPr>
            <a:r>
              <a:rPr lang="en-US" sz="2400" b="1" dirty="0">
                <a:latin typeface="Times New Roman" panose="02020603050405020304" pitchFamily="18" charset="0"/>
                <a:cs typeface="Times New Roman" panose="02020603050405020304" pitchFamily="18" charset="0"/>
              </a:rPr>
              <a:t>The T lymphocytes are more involved with the immune system and the </a:t>
            </a:r>
            <a:r>
              <a:rPr lang="en-US" sz="2400" b="1" dirty="0">
                <a:solidFill>
                  <a:srgbClr val="0000CC"/>
                </a:solidFill>
                <a:latin typeface="Times New Roman" panose="02020603050405020304" pitchFamily="18" charset="0"/>
                <a:cs typeface="Times New Roman" panose="02020603050405020304" pitchFamily="18" charset="0"/>
              </a:rPr>
              <a:t>B lymphocytes are responsible for making antibodies.</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Role of Major Histocompatibility Complex (MHC), Mast Cells, Macrophages, Erythrocytes, Neutrophils, Eosinophils, Basophils, Natural Killer Cells, T-helper Cells, T-cytotoxic Cells, T-regulatory Lymphocytes, Memory Cells, Plasma Cells</a:t>
            </a:r>
          </a:p>
          <a:p>
            <a:pPr marL="0" indent="0">
              <a:buNone/>
            </a:pPr>
            <a:r>
              <a:rPr lang="en-US" sz="2400" b="1" dirty="0">
                <a:latin typeface="Times New Roman" panose="02020603050405020304" pitchFamily="18" charset="0"/>
                <a:cs typeface="Times New Roman" panose="02020603050405020304" pitchFamily="18" charset="0"/>
              </a:rPr>
              <a:t>Major Histocompatibility Complex (MHC)</a:t>
            </a:r>
          </a:p>
          <a:p>
            <a:pPr marL="0" indent="0">
              <a:buNone/>
            </a:pPr>
            <a:r>
              <a:rPr lang="en-US" sz="2400" b="1" dirty="0">
                <a:latin typeface="Times New Roman" panose="02020603050405020304" pitchFamily="18" charset="0"/>
                <a:cs typeface="Times New Roman" panose="02020603050405020304" pitchFamily="18" charset="0"/>
              </a:rPr>
              <a:t>Necessary for cell mediated immunity </a:t>
            </a:r>
          </a:p>
          <a:p>
            <a:pPr marL="0" indent="0">
              <a:buNone/>
            </a:pPr>
            <a:r>
              <a:rPr lang="en-US" sz="2400" b="1" dirty="0">
                <a:latin typeface="Times New Roman" panose="02020603050405020304" pitchFamily="18" charset="0"/>
                <a:cs typeface="Times New Roman" panose="02020603050405020304" pitchFamily="18" charset="0"/>
              </a:rPr>
              <a:t>Also referred to as human leukocyte antigens (HLA’s)</a:t>
            </a:r>
          </a:p>
          <a:p>
            <a:pPr marL="0" indent="0">
              <a:buNone/>
            </a:pPr>
            <a:r>
              <a:rPr lang="en-US" sz="2400" b="1" dirty="0">
                <a:latin typeface="Times New Roman" panose="02020603050405020304" pitchFamily="18" charset="0"/>
                <a:cs typeface="Times New Roman" panose="02020603050405020304" pitchFamily="18" charset="0"/>
              </a:rPr>
              <a:t>Glycoproteins on the surface of all human cells except RBCs.</a:t>
            </a:r>
          </a:p>
          <a:p>
            <a:pPr marL="0" indent="0">
              <a:buNone/>
            </a:pPr>
            <a:r>
              <a:rPr lang="en-US" sz="2400" b="1" dirty="0">
                <a:latin typeface="Times New Roman" panose="02020603050405020304" pitchFamily="18" charset="0"/>
                <a:cs typeface="Times New Roman" panose="02020603050405020304" pitchFamily="18" charset="0"/>
              </a:rPr>
              <a:t>Divided into two classes based on structure</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MHC class I </a:t>
            </a:r>
          </a:p>
          <a:p>
            <a:pPr marL="0" indent="0">
              <a:buNone/>
            </a:pPr>
            <a:r>
              <a:rPr lang="en-US" sz="2400" b="1" dirty="0">
                <a:latin typeface="Times New Roman" panose="02020603050405020304" pitchFamily="18" charset="0"/>
                <a:cs typeface="Times New Roman" panose="02020603050405020304" pitchFamily="18" charset="0"/>
              </a:rPr>
              <a:t>Present endogenous (intracellular) antigens Any change in a cell that causes abnormality may result in a foreign antigen being presented by MHC cells </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MHC class II </a:t>
            </a:r>
          </a:p>
          <a:p>
            <a:pPr marL="0" indent="0">
              <a:buNone/>
            </a:pPr>
            <a:r>
              <a:rPr lang="en-US" sz="2400" b="1" dirty="0">
                <a:latin typeface="Times New Roman" panose="02020603050405020304" pitchFamily="18" charset="0"/>
                <a:cs typeface="Times New Roman" panose="02020603050405020304" pitchFamily="18" charset="0"/>
              </a:rPr>
              <a:t>Present exogenous antigens </a:t>
            </a:r>
          </a:p>
          <a:p>
            <a:pPr marL="0" indent="0">
              <a:buNone/>
            </a:pPr>
            <a:r>
              <a:rPr lang="en-US" sz="2400" b="1" dirty="0">
                <a:latin typeface="Times New Roman" panose="02020603050405020304" pitchFamily="18" charset="0"/>
                <a:cs typeface="Times New Roman" panose="02020603050405020304" pitchFamily="18" charset="0"/>
              </a:rPr>
              <a:t>Only found on macrophages, dendritic cells and B lymphocytes</a:t>
            </a:r>
          </a:p>
        </p:txBody>
      </p:sp>
    </p:spTree>
    <p:extLst>
      <p:ext uri="{BB962C8B-B14F-4D97-AF65-F5344CB8AC3E}">
        <p14:creationId xmlns:p14="http://schemas.microsoft.com/office/powerpoint/2010/main" val="1688019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EB5DB0E-133B-1AD6-6A86-566DAF81730D}"/>
              </a:ext>
            </a:extLst>
          </p:cNvPr>
          <p:cNvSpPr>
            <a:spLocks noGrp="1"/>
          </p:cNvSpPr>
          <p:nvPr>
            <p:ph idx="1"/>
          </p:nvPr>
        </p:nvSpPr>
        <p:spPr>
          <a:xfrm>
            <a:off x="174521" y="173805"/>
            <a:ext cx="11830665" cy="6580956"/>
          </a:xfrm>
        </p:spPr>
        <p:txBody>
          <a:bodyPr>
            <a:normAutofit fontScale="92500" lnSpcReduction="20000"/>
          </a:bodyPr>
          <a:lstStyle/>
          <a:p>
            <a:pPr marL="0" indent="0">
              <a:buNone/>
            </a:pPr>
            <a:r>
              <a:rPr lang="en-US" sz="2400" b="1" dirty="0">
                <a:solidFill>
                  <a:srgbClr val="0000CC"/>
                </a:solidFill>
                <a:latin typeface="Times New Roman" panose="02020603050405020304" pitchFamily="18" charset="0"/>
                <a:cs typeface="Times New Roman" panose="02020603050405020304" pitchFamily="18" charset="0"/>
              </a:rPr>
              <a:t>Mast Cells</a:t>
            </a:r>
          </a:p>
          <a:p>
            <a:pPr marL="0" indent="0">
              <a:buNone/>
            </a:pPr>
            <a:r>
              <a:rPr lang="en-US" sz="2400" dirty="0">
                <a:latin typeface="Times New Roman" panose="02020603050405020304" pitchFamily="18" charset="0"/>
                <a:cs typeface="Times New Roman" panose="02020603050405020304" pitchFamily="18" charset="0"/>
              </a:rPr>
              <a:t>Scattered throughout the body in connective tissues</a:t>
            </a:r>
          </a:p>
          <a:p>
            <a:pPr marL="0" indent="0">
              <a:buNone/>
            </a:pPr>
            <a:r>
              <a:rPr lang="en-US" sz="2400" dirty="0">
                <a:latin typeface="Times New Roman" panose="02020603050405020304" pitchFamily="18" charset="0"/>
                <a:cs typeface="Times New Roman" panose="02020603050405020304" pitchFamily="18" charset="0"/>
              </a:rPr>
              <a:t>Highly concentrated in the lungs, skin and GI/GU tract </a:t>
            </a:r>
          </a:p>
          <a:p>
            <a:pPr marL="0" indent="0">
              <a:buNone/>
            </a:pPr>
            <a:r>
              <a:rPr lang="en-US" sz="2400" dirty="0">
                <a:latin typeface="Times New Roman" panose="02020603050405020304" pitchFamily="18" charset="0"/>
                <a:cs typeface="Times New Roman" panose="02020603050405020304" pitchFamily="18" charset="0"/>
              </a:rPr>
              <a:t>Responsible for secreting histamine when the inflammatory response is activated when the body needs to rid itself of allergens </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Macrophages</a:t>
            </a:r>
          </a:p>
          <a:p>
            <a:pPr marL="0" indent="0">
              <a:buNone/>
            </a:pPr>
            <a:r>
              <a:rPr lang="en-US" sz="2400" dirty="0">
                <a:latin typeface="Times New Roman" panose="02020603050405020304" pitchFamily="18" charset="0"/>
                <a:cs typeface="Times New Roman" panose="02020603050405020304" pitchFamily="18" charset="0"/>
              </a:rPr>
              <a:t>Type of phagocyte responsible for eating pathogens and cancer cells by breaking down foreign materials</a:t>
            </a:r>
          </a:p>
          <a:p>
            <a:pPr marL="0" indent="0">
              <a:buNone/>
            </a:pPr>
            <a:r>
              <a:rPr lang="en-US" sz="2400" dirty="0">
                <a:latin typeface="Times New Roman" panose="02020603050405020304" pitchFamily="18" charset="0"/>
                <a:cs typeface="Times New Roman" panose="02020603050405020304" pitchFamily="18" charset="0"/>
              </a:rPr>
              <a:t>Macrophages live in the blood vessels and will migrate over to the tissue once an injury has occurred</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Erythrocytes</a:t>
            </a: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Red blood cells</a:t>
            </a:r>
            <a:endParaRPr lang="en-US" sz="22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Responsible for the transport of oxygen throughout the body</a:t>
            </a:r>
            <a:endParaRPr lang="en-US" sz="2200" b="1" dirty="0">
              <a:latin typeface="Times New Roman" panose="02020603050405020304" pitchFamily="18" charset="0"/>
              <a:cs typeface="Times New Roman" panose="02020603050405020304" pitchFamily="18" charset="0"/>
            </a:endParaRPr>
          </a:p>
          <a:p>
            <a:pPr marL="0" indent="0">
              <a:buNone/>
            </a:pPr>
            <a:r>
              <a:rPr lang="en-US" sz="2200" b="1" dirty="0">
                <a:solidFill>
                  <a:srgbClr val="FF0066"/>
                </a:solidFill>
                <a:effectLst/>
                <a:latin typeface="Times New Roman" panose="02020603050405020304" pitchFamily="18" charset="0"/>
                <a:cs typeface="Times New Roman" panose="02020603050405020304" pitchFamily="18" charset="0"/>
              </a:rPr>
              <a:t>Neutrophils</a:t>
            </a:r>
            <a:endParaRPr lang="en-US" sz="2200" b="1" dirty="0">
              <a:solidFill>
                <a:srgbClr val="FF0066"/>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Type of phagocyte that respond early on in the inflammatory response</a:t>
            </a:r>
            <a:endParaRPr lang="en-US" sz="22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Particularly attracted to bacteria and damaged tissue where they consume foreign materials</a:t>
            </a:r>
            <a:endParaRPr lang="en-US" sz="2200" b="1"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Main ingredient in pus when an infection is present in the body</a:t>
            </a:r>
            <a:endParaRPr lang="en-US" sz="2200" b="1" dirty="0">
              <a:latin typeface="Times New Roman" panose="02020603050405020304" pitchFamily="18" charset="0"/>
              <a:cs typeface="Times New Roman" panose="02020603050405020304" pitchFamily="18" charset="0"/>
            </a:endParaRPr>
          </a:p>
          <a:p>
            <a:pPr marL="0" indent="0">
              <a:buNone/>
            </a:pPr>
            <a:r>
              <a:rPr lang="en-US" sz="2200" b="1" dirty="0">
                <a:solidFill>
                  <a:srgbClr val="FF0066"/>
                </a:solidFill>
                <a:effectLst/>
                <a:latin typeface="Times New Roman" panose="02020603050405020304" pitchFamily="18" charset="0"/>
                <a:cs typeface="Times New Roman" panose="02020603050405020304" pitchFamily="18" charset="0"/>
              </a:rPr>
              <a:t>Eosinophils</a:t>
            </a:r>
            <a:endParaRPr lang="en-US" sz="2200" b="1" dirty="0">
              <a:solidFill>
                <a:srgbClr val="FF0066"/>
              </a:solidFill>
              <a:latin typeface="Times New Roman" panose="02020603050405020304" pitchFamily="18" charset="0"/>
              <a:cs typeface="Times New Roman" panose="02020603050405020304" pitchFamily="18" charset="0"/>
            </a:endParaRPr>
          </a:p>
          <a:p>
            <a:pPr>
              <a:buFont typeface="Arial" panose="020B0604020202020204" pitchFamily="34" charset="0"/>
              <a:buChar char="•"/>
            </a:pPr>
            <a:r>
              <a:rPr lang="en-US" sz="2200" b="1" dirty="0">
                <a:effectLst/>
                <a:latin typeface="Times New Roman" panose="02020603050405020304" pitchFamily="18" charset="0"/>
                <a:cs typeface="Times New Roman" panose="02020603050405020304" pitchFamily="18" charset="0"/>
              </a:rPr>
              <a:t>Type of phagocyte that are attracted to parasites by helping the patient fight the infection and eliciting the inflammation response</a:t>
            </a:r>
            <a:endParaRPr lang="en-US" sz="2200" b="1" dirty="0">
              <a:latin typeface="Times New Roman" panose="02020603050405020304" pitchFamily="18" charset="0"/>
              <a:cs typeface="Times New Roman" panose="02020603050405020304" pitchFamily="18" charset="0"/>
            </a:endParaRPr>
          </a:p>
          <a:p>
            <a:pPr marL="0" indent="0">
              <a:buNone/>
            </a:pPr>
            <a:endParaRPr lang="en-US" sz="2400" b="1" dirty="0">
              <a:solidFill>
                <a:srgbClr val="FF0066"/>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19338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C077BE-3654-5F13-1634-2228A60F2793}"/>
              </a:ext>
            </a:extLst>
          </p:cNvPr>
          <p:cNvSpPr>
            <a:spLocks noGrp="1"/>
          </p:cNvSpPr>
          <p:nvPr>
            <p:ph idx="1"/>
          </p:nvPr>
        </p:nvSpPr>
        <p:spPr>
          <a:xfrm>
            <a:off x="204019" y="188554"/>
            <a:ext cx="11845414" cy="6507214"/>
          </a:xfrm>
        </p:spPr>
        <p:txBody>
          <a:bodyPr>
            <a:normAutofit/>
          </a:bodyPr>
          <a:lstStyle/>
          <a:p>
            <a:pPr marL="0" indent="0">
              <a:buNone/>
            </a:pPr>
            <a:r>
              <a:rPr lang="en-US" sz="2400" b="1" dirty="0">
                <a:solidFill>
                  <a:srgbClr val="FF0066"/>
                </a:solidFill>
                <a:latin typeface="Times New Roman" panose="02020603050405020304" pitchFamily="18" charset="0"/>
                <a:cs typeface="Times New Roman" panose="02020603050405020304" pitchFamily="18" charset="0"/>
              </a:rPr>
              <a:t>Basophils</a:t>
            </a:r>
          </a:p>
          <a:p>
            <a:pPr marL="0" indent="0">
              <a:buNone/>
            </a:pPr>
            <a:r>
              <a:rPr lang="en-US" sz="2400" dirty="0">
                <a:latin typeface="Times New Roman" panose="02020603050405020304" pitchFamily="18" charset="0"/>
                <a:cs typeface="Times New Roman" panose="02020603050405020304" pitchFamily="18" charset="0"/>
              </a:rPr>
              <a:t>Located in the blood waiting to be released into the tissues once the inflammation response has been activated</a:t>
            </a:r>
          </a:p>
          <a:p>
            <a:pPr marL="0" indent="0">
              <a:buNone/>
            </a:pPr>
            <a:r>
              <a:rPr lang="en-US" sz="2400" dirty="0">
                <a:latin typeface="Times New Roman" panose="02020603050405020304" pitchFamily="18" charset="0"/>
                <a:cs typeface="Times New Roman" panose="02020603050405020304" pitchFamily="18" charset="0"/>
              </a:rPr>
              <a:t>Causes a release of histamine from its granules in the presence of allergens.</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Natural Killer Cells</a:t>
            </a:r>
          </a:p>
          <a:p>
            <a:pPr marL="0" indent="0">
              <a:buNone/>
            </a:pPr>
            <a:r>
              <a:rPr lang="en-US" sz="2400" dirty="0">
                <a:latin typeface="Times New Roman" panose="02020603050405020304" pitchFamily="18" charset="0"/>
                <a:cs typeface="Times New Roman" panose="02020603050405020304" pitchFamily="18" charset="0"/>
              </a:rPr>
              <a:t>Type of lymphocyte that are activated by T cells lacking particular antigens</a:t>
            </a:r>
          </a:p>
          <a:p>
            <a:pPr marL="0" indent="0">
              <a:buNone/>
            </a:pPr>
            <a:r>
              <a:rPr lang="en-US" sz="2400" dirty="0">
                <a:latin typeface="Times New Roman" panose="02020603050405020304" pitchFamily="18" charset="0"/>
                <a:cs typeface="Times New Roman" panose="02020603050405020304" pitchFamily="18" charset="0"/>
              </a:rPr>
              <a:t>Main responsibilities are to destroy cancer and viruses</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T-helper Cells </a:t>
            </a:r>
          </a:p>
          <a:p>
            <a:pPr marL="0" indent="0">
              <a:buNone/>
            </a:pPr>
            <a:r>
              <a:rPr lang="en-US" sz="2400" dirty="0">
                <a:latin typeface="Times New Roman" panose="02020603050405020304" pitchFamily="18" charset="0"/>
                <a:cs typeface="Times New Roman" panose="02020603050405020304" pitchFamily="18" charset="0"/>
              </a:rPr>
              <a:t>Release cytokines which help B cells distinguish themselves from plasma cells and activate cytotoxic T cells along with macrophages</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T-cytotoxic Cell</a:t>
            </a:r>
          </a:p>
          <a:p>
            <a:pPr marL="0" indent="0">
              <a:buNone/>
            </a:pPr>
            <a:r>
              <a:rPr lang="en-US" sz="2400" b="1" dirty="0">
                <a:latin typeface="Times New Roman" panose="02020603050405020304" pitchFamily="18" charset="0"/>
                <a:cs typeface="Times New Roman" panose="02020603050405020304" pitchFamily="18" charset="0"/>
              </a:rPr>
              <a:t>Main player in the body's adaptive immune system </a:t>
            </a:r>
          </a:p>
          <a:p>
            <a:pPr marL="0" indent="0">
              <a:buNone/>
            </a:pPr>
            <a:r>
              <a:rPr lang="en-US" sz="2400" b="1" dirty="0">
                <a:latin typeface="Times New Roman" panose="02020603050405020304" pitchFamily="18" charset="0"/>
                <a:cs typeface="Times New Roman" panose="02020603050405020304" pitchFamily="18" charset="0"/>
              </a:rPr>
              <a:t>Known as world travelers through the body because they can cross the blood brain barrier, blood vessel walls and non-lymphatic tissues</a:t>
            </a:r>
          </a:p>
          <a:p>
            <a:pPr marL="0" indent="0">
              <a:buNone/>
            </a:pPr>
            <a:r>
              <a:rPr lang="en-US" sz="2400" b="1" dirty="0">
                <a:latin typeface="Times New Roman" panose="02020603050405020304" pitchFamily="18" charset="0"/>
                <a:cs typeface="Times New Roman" panose="02020603050405020304" pitchFamily="18" charset="0"/>
              </a:rPr>
              <a:t>Activated by cytokines and attach themselves to cancer cells for destruction</a:t>
            </a:r>
          </a:p>
        </p:txBody>
      </p:sp>
    </p:spTree>
    <p:extLst>
      <p:ext uri="{BB962C8B-B14F-4D97-AF65-F5344CB8AC3E}">
        <p14:creationId xmlns:p14="http://schemas.microsoft.com/office/powerpoint/2010/main" val="22999433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C770DAA-24E5-28D5-DDF8-FAD93147D273}"/>
              </a:ext>
            </a:extLst>
          </p:cNvPr>
          <p:cNvSpPr>
            <a:spLocks noGrp="1"/>
          </p:cNvSpPr>
          <p:nvPr>
            <p:ph idx="1"/>
          </p:nvPr>
        </p:nvSpPr>
        <p:spPr>
          <a:xfrm>
            <a:off x="159774" y="159058"/>
            <a:ext cx="11874910" cy="6551458"/>
          </a:xfrm>
        </p:spPr>
        <p:txBody>
          <a:bodyPr>
            <a:normAutofit fontScale="85000" lnSpcReduction="20000"/>
          </a:bodyPr>
          <a:lstStyle/>
          <a:p>
            <a:pPr marL="0" indent="0">
              <a:buNone/>
            </a:pPr>
            <a:r>
              <a:rPr lang="en-US" sz="2400" b="1" dirty="0">
                <a:solidFill>
                  <a:srgbClr val="FF0066"/>
                </a:solidFill>
                <a:latin typeface="Times New Roman" panose="02020603050405020304" pitchFamily="18" charset="0"/>
                <a:cs typeface="Times New Roman" panose="02020603050405020304" pitchFamily="18" charset="0"/>
              </a:rPr>
              <a:t>T-regulatory Lymphocytes</a:t>
            </a:r>
          </a:p>
          <a:p>
            <a:pPr marL="0" indent="0">
              <a:buNone/>
            </a:pPr>
            <a:r>
              <a:rPr lang="en-US" sz="2400" b="1" dirty="0">
                <a:latin typeface="Times New Roman" panose="02020603050405020304" pitchFamily="18" charset="0"/>
                <a:cs typeface="Times New Roman" panose="02020603050405020304" pitchFamily="18" charset="0"/>
              </a:rPr>
              <a:t>Suppress the immune system</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Memory Cells</a:t>
            </a:r>
          </a:p>
          <a:p>
            <a:pPr marL="0" indent="0">
              <a:buNone/>
            </a:pPr>
            <a:r>
              <a:rPr lang="en-US" sz="2400" b="1" dirty="0">
                <a:latin typeface="Times New Roman" panose="02020603050405020304" pitchFamily="18" charset="0"/>
                <a:cs typeface="Times New Roman" panose="02020603050405020304" pitchFamily="18" charset="0"/>
              </a:rPr>
              <a:t>Divided into T and B memory cells</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B memory cells </a:t>
            </a:r>
            <a:r>
              <a:rPr lang="en-US" sz="2400" b="1" dirty="0">
                <a:latin typeface="Times New Roman" panose="02020603050405020304" pitchFamily="18" charset="0"/>
                <a:cs typeface="Times New Roman" panose="02020603050405020304" pitchFamily="18" charset="0"/>
              </a:rPr>
              <a:t>help the body to remember antigens and have a long life</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T memory cells </a:t>
            </a:r>
            <a:r>
              <a:rPr lang="en-US" sz="2400" b="1" dirty="0">
                <a:latin typeface="Times New Roman" panose="02020603050405020304" pitchFamily="18" charset="0"/>
                <a:cs typeface="Times New Roman" panose="02020603050405020304" pitchFamily="18" charset="0"/>
              </a:rPr>
              <a:t>are also long living but tend to stick around in case there are any additional pathogens T cells also produce cytotoxic T cells </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Plasma Cells</a:t>
            </a:r>
          </a:p>
          <a:p>
            <a:pPr marL="0" indent="0">
              <a:buNone/>
            </a:pPr>
            <a:r>
              <a:rPr lang="en-US" sz="2400" b="1" dirty="0">
                <a:latin typeface="Times New Roman" panose="02020603050405020304" pitchFamily="18" charset="0"/>
                <a:cs typeface="Times New Roman" panose="02020603050405020304" pitchFamily="18" charset="0"/>
              </a:rPr>
              <a:t>Type of B cell responsible for producing antibodies</a:t>
            </a:r>
          </a:p>
          <a:p>
            <a:pPr marL="0" indent="0">
              <a:buNone/>
            </a:pPr>
            <a:r>
              <a:rPr lang="en-US" sz="2400" b="1" dirty="0">
                <a:latin typeface="Times New Roman" panose="02020603050405020304" pitchFamily="18" charset="0"/>
                <a:cs typeface="Times New Roman" panose="02020603050405020304" pitchFamily="18" charset="0"/>
              </a:rPr>
              <a:t>Their life span is relatively short</a:t>
            </a:r>
          </a:p>
          <a:p>
            <a:pPr marL="0" indent="0">
              <a:buNone/>
            </a:pPr>
            <a:r>
              <a:rPr lang="en-US" sz="2400" b="1" dirty="0">
                <a:solidFill>
                  <a:srgbClr val="FF0066"/>
                </a:solidFill>
                <a:latin typeface="Times New Roman" panose="02020603050405020304" pitchFamily="18" charset="0"/>
                <a:cs typeface="Times New Roman" panose="02020603050405020304" pitchFamily="18" charset="0"/>
              </a:rPr>
              <a:t>T Cells and B Cells </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T Cells </a:t>
            </a:r>
            <a:r>
              <a:rPr lang="en-US" sz="2400" b="1" dirty="0">
                <a:latin typeface="Times New Roman" panose="02020603050405020304" pitchFamily="18" charset="0"/>
                <a:cs typeface="Times New Roman" panose="02020603050405020304" pitchFamily="18" charset="0"/>
              </a:rPr>
              <a:t>Produced in the thymus </a:t>
            </a:r>
          </a:p>
          <a:p>
            <a:pPr marL="0" indent="0">
              <a:buNone/>
            </a:pPr>
            <a:r>
              <a:rPr lang="en-US" sz="2400" b="1" dirty="0">
                <a:latin typeface="Times New Roman" panose="02020603050405020304" pitchFamily="18" charset="0"/>
                <a:cs typeface="Times New Roman" panose="02020603050405020304" pitchFamily="18" charset="0"/>
              </a:rPr>
              <a:t>T cell receptors (TCRs) recognize antigen</a:t>
            </a:r>
          </a:p>
          <a:p>
            <a:pPr marL="0" indent="0">
              <a:buNone/>
            </a:pPr>
            <a:r>
              <a:rPr lang="en-US" sz="2400" b="1" dirty="0">
                <a:latin typeface="Times New Roman" panose="02020603050405020304" pitchFamily="18" charset="0"/>
                <a:cs typeface="Times New Roman" panose="02020603050405020304" pitchFamily="18" charset="0"/>
              </a:rPr>
              <a:t>Leave thymus, travel to and reside in secondary lymphoid tissue as mature immunocompetent cells </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B Cells </a:t>
            </a:r>
            <a:r>
              <a:rPr lang="en-US" sz="2400" b="1" dirty="0">
                <a:latin typeface="Times New Roman" panose="02020603050405020304" pitchFamily="18" charset="0"/>
                <a:cs typeface="Times New Roman" panose="02020603050405020304" pitchFamily="18" charset="0"/>
              </a:rPr>
              <a:t>Produced in bone marrow</a:t>
            </a:r>
          </a:p>
          <a:p>
            <a:pPr marL="0" indent="0">
              <a:buNone/>
            </a:pPr>
            <a:r>
              <a:rPr lang="en-US" sz="2400" b="1" dirty="0">
                <a:latin typeface="Times New Roman" panose="02020603050405020304" pitchFamily="18" charset="0"/>
                <a:cs typeface="Times New Roman" panose="02020603050405020304" pitchFamily="18" charset="0"/>
              </a:rPr>
              <a:t>Each cell responds to only one specific antigen</a:t>
            </a:r>
          </a:p>
          <a:p>
            <a:pPr marL="0" indent="0">
              <a:buNone/>
            </a:pPr>
            <a:r>
              <a:rPr lang="en-US" sz="2400" b="1" dirty="0">
                <a:latin typeface="Times New Roman" panose="02020603050405020304" pitchFamily="18" charset="0"/>
                <a:cs typeface="Times New Roman" panose="02020603050405020304" pitchFamily="18" charset="0"/>
              </a:rPr>
              <a:t>B-cell receptors (BCRs) recognize antigen</a:t>
            </a:r>
          </a:p>
          <a:p>
            <a:pPr marL="0" indent="0">
              <a:buNone/>
            </a:pPr>
            <a:r>
              <a:rPr lang="en-US" sz="2400" b="1" dirty="0">
                <a:latin typeface="Times New Roman" panose="02020603050405020304" pitchFamily="18" charset="0"/>
                <a:cs typeface="Times New Roman" panose="02020603050405020304" pitchFamily="18" charset="0"/>
              </a:rPr>
              <a:t>Autoreactive B cells eliminated in bone marrow (those that respond to self-antigens)-referred to as central tolerance</a:t>
            </a:r>
          </a:p>
        </p:txBody>
      </p:sp>
    </p:spTree>
    <p:extLst>
      <p:ext uri="{BB962C8B-B14F-4D97-AF65-F5344CB8AC3E}">
        <p14:creationId xmlns:p14="http://schemas.microsoft.com/office/powerpoint/2010/main" val="4157015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D395B8-137E-EC08-9C01-C1A1C0DE6D6D}"/>
              </a:ext>
            </a:extLst>
          </p:cNvPr>
          <p:cNvSpPr>
            <a:spLocks noGrp="1"/>
          </p:cNvSpPr>
          <p:nvPr>
            <p:ph idx="1"/>
          </p:nvPr>
        </p:nvSpPr>
        <p:spPr>
          <a:xfrm>
            <a:off x="189270" y="173805"/>
            <a:ext cx="11845413" cy="6492465"/>
          </a:xfrm>
        </p:spPr>
        <p:txBody>
          <a:bodyPr>
            <a:normAutofit fontScale="92500" lnSpcReduction="10000"/>
          </a:bodyPr>
          <a:lstStyle/>
          <a:p>
            <a:pPr marL="0" indent="0">
              <a:buNone/>
            </a:pPr>
            <a:r>
              <a:rPr lang="en-US" sz="2400" b="1" dirty="0">
                <a:solidFill>
                  <a:srgbClr val="008000"/>
                </a:solidFill>
                <a:latin typeface="Times New Roman" panose="02020603050405020304" pitchFamily="18" charset="0"/>
                <a:cs typeface="Times New Roman" panose="02020603050405020304" pitchFamily="18" charset="0"/>
              </a:rPr>
              <a:t>Active and Acquired Immunity</a:t>
            </a:r>
          </a:p>
          <a:p>
            <a:pPr marL="0" indent="0">
              <a:buNone/>
            </a:pPr>
            <a:r>
              <a:rPr lang="en-US" sz="2400" dirty="0">
                <a:latin typeface="Times New Roman" panose="02020603050405020304" pitchFamily="18" charset="0"/>
                <a:cs typeface="Times New Roman" panose="02020603050405020304" pitchFamily="18" charset="0"/>
              </a:rPr>
              <a:t>Active Induced thru a slower more specific process &amp; targets particular invaders &amp; diseased tissue </a:t>
            </a:r>
          </a:p>
          <a:p>
            <a:pPr marL="0" indent="0">
              <a:buNone/>
            </a:pPr>
            <a:r>
              <a:rPr lang="en-US" sz="2400" dirty="0">
                <a:latin typeface="Times New Roman" panose="02020603050405020304" pitchFamily="18" charset="0"/>
                <a:cs typeface="Times New Roman" panose="02020603050405020304" pitchFamily="18" charset="0"/>
              </a:rPr>
              <a:t>Also involves memory which results in a more rapid response during future exposure to the same invader</a:t>
            </a:r>
          </a:p>
          <a:p>
            <a:pPr marL="0" indent="0">
              <a:buNone/>
            </a:pPr>
            <a:r>
              <a:rPr lang="en-US" sz="2400" dirty="0">
                <a:latin typeface="Times New Roman" panose="02020603050405020304" pitchFamily="18" charset="0"/>
                <a:cs typeface="Times New Roman" panose="02020603050405020304" pitchFamily="18" charset="0"/>
              </a:rPr>
              <a:t>Acquired Induced thru a slower more specific process &amp; targets particular invaders &amp; diseased tissue</a:t>
            </a:r>
          </a:p>
          <a:p>
            <a:pPr marL="0" indent="0">
              <a:buNone/>
            </a:pPr>
            <a:r>
              <a:rPr lang="en-US" sz="2400" dirty="0">
                <a:latin typeface="Times New Roman" panose="02020603050405020304" pitchFamily="18" charset="0"/>
                <a:cs typeface="Times New Roman" panose="02020603050405020304" pitchFamily="18" charset="0"/>
              </a:rPr>
              <a:t>Also involves memory which results in a more rapid response during future exposure to the same invader</a:t>
            </a:r>
          </a:p>
          <a:p>
            <a:pPr marL="0" indent="0">
              <a:buNone/>
            </a:pPr>
            <a:r>
              <a:rPr lang="en-US" sz="2400" dirty="0">
                <a:latin typeface="Times New Roman" panose="02020603050405020304" pitchFamily="18" charset="0"/>
                <a:cs typeface="Times New Roman" panose="02020603050405020304" pitchFamily="18" charset="0"/>
              </a:rPr>
              <a:t>Functions of Antibodies (Immunoglobulins)</a:t>
            </a:r>
          </a:p>
          <a:p>
            <a:pPr marL="0" indent="0">
              <a:buNone/>
            </a:pPr>
            <a:r>
              <a:rPr lang="en-US" sz="2400" b="1">
                <a:solidFill>
                  <a:srgbClr val="0000CC"/>
                </a:solidFill>
                <a:latin typeface="Times New Roman" panose="02020603050405020304" pitchFamily="18" charset="0"/>
                <a:cs typeface="Times New Roman" panose="02020603050405020304" pitchFamily="18" charset="0"/>
              </a:rPr>
              <a:t>IgG</a:t>
            </a:r>
          </a:p>
          <a:p>
            <a:pPr marL="0" indent="0">
              <a:buNone/>
            </a:pPr>
            <a:r>
              <a:rPr lang="en-US" sz="2400">
                <a:latin typeface="Times New Roman" panose="02020603050405020304" pitchFamily="18" charset="0"/>
                <a:cs typeface="Times New Roman" panose="02020603050405020304" pitchFamily="18" charset="0"/>
              </a:rPr>
              <a:t>Most </a:t>
            </a:r>
            <a:r>
              <a:rPr lang="en-US" sz="2400" dirty="0">
                <a:latin typeface="Times New Roman" panose="02020603050405020304" pitchFamily="18" charset="0"/>
                <a:cs typeface="Times New Roman" panose="02020603050405020304" pitchFamily="18" charset="0"/>
              </a:rPr>
              <a:t>abundant (80%-85%) of the antibodies in the blood</a:t>
            </a:r>
          </a:p>
          <a:p>
            <a:pPr marL="0" indent="0">
              <a:buNone/>
            </a:pPr>
            <a:r>
              <a:rPr lang="en-US" sz="2400" dirty="0">
                <a:latin typeface="Times New Roman" panose="02020603050405020304" pitchFamily="18" charset="0"/>
                <a:cs typeface="Times New Roman" panose="02020603050405020304" pitchFamily="18" charset="0"/>
              </a:rPr>
              <a:t>Most protective against infections</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IgM</a:t>
            </a:r>
          </a:p>
          <a:p>
            <a:pPr marL="0" indent="0">
              <a:buNone/>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Largest antibody</a:t>
            </a:r>
          </a:p>
          <a:p>
            <a:pPr marL="0" indent="0">
              <a:buNone/>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First produced during initial or primary response to antigens</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IgA</a:t>
            </a:r>
          </a:p>
          <a:p>
            <a:pPr marL="0" indent="0">
              <a:buNone/>
            </a:pPr>
            <a:r>
              <a:rPr lang="en-US" sz="2400" b="1" dirty="0">
                <a:solidFill>
                  <a:schemeClr val="tx1">
                    <a:lumMod val="95000"/>
                    <a:lumOff val="5000"/>
                  </a:schemeClr>
                </a:solidFill>
                <a:latin typeface="Times New Roman" panose="02020603050405020304" pitchFamily="18" charset="0"/>
                <a:cs typeface="Times New Roman" panose="02020603050405020304" pitchFamily="18" charset="0"/>
              </a:rPr>
              <a:t>Found in blood &amp; secretions</a:t>
            </a:r>
          </a:p>
        </p:txBody>
      </p:sp>
    </p:spTree>
    <p:extLst>
      <p:ext uri="{BB962C8B-B14F-4D97-AF65-F5344CB8AC3E}">
        <p14:creationId xmlns:p14="http://schemas.microsoft.com/office/powerpoint/2010/main" val="29573191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C79B1-DF63-6E97-14CD-1E3DF75FBE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A8FA3BC-ABF4-DD1D-56E3-CA8DA33A3673}"/>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1160808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31A1877-49F4-5E5B-F7D7-A3DBD68AB849}"/>
              </a:ext>
            </a:extLst>
          </p:cNvPr>
          <p:cNvPicPr>
            <a:picLocks noGrp="1" noChangeAspect="1"/>
          </p:cNvPicPr>
          <p:nvPr>
            <p:ph idx="1"/>
          </p:nvPr>
        </p:nvPicPr>
        <p:blipFill>
          <a:blip r:embed="rId2"/>
          <a:stretch>
            <a:fillRect/>
          </a:stretch>
        </p:blipFill>
        <p:spPr>
          <a:xfrm>
            <a:off x="698089" y="399615"/>
            <a:ext cx="5525729" cy="6340398"/>
          </a:xfrm>
          <a:prstGeom prst="rect">
            <a:avLst/>
          </a:prstGeom>
        </p:spPr>
      </p:pic>
      <p:pic>
        <p:nvPicPr>
          <p:cNvPr id="5" name="Picture 4">
            <a:extLst>
              <a:ext uri="{FF2B5EF4-FFF2-40B4-BE49-F238E27FC236}">
                <a16:creationId xmlns:a16="http://schemas.microsoft.com/office/drawing/2014/main" id="{71B10E94-B987-F76D-1BBA-9B6C655DCFB3}"/>
              </a:ext>
            </a:extLst>
          </p:cNvPr>
          <p:cNvPicPr>
            <a:picLocks noChangeAspect="1"/>
          </p:cNvPicPr>
          <p:nvPr/>
        </p:nvPicPr>
        <p:blipFill>
          <a:blip r:embed="rId3"/>
          <a:stretch>
            <a:fillRect/>
          </a:stretch>
        </p:blipFill>
        <p:spPr>
          <a:xfrm>
            <a:off x="6596524" y="127819"/>
            <a:ext cx="5525728" cy="6612194"/>
          </a:xfrm>
          <a:prstGeom prst="rect">
            <a:avLst/>
          </a:prstGeom>
        </p:spPr>
      </p:pic>
    </p:spTree>
    <p:extLst>
      <p:ext uri="{BB962C8B-B14F-4D97-AF65-F5344CB8AC3E}">
        <p14:creationId xmlns:p14="http://schemas.microsoft.com/office/powerpoint/2010/main" val="1315418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E7D2C6-151C-58B4-FE64-08743AECCF5C}"/>
              </a:ext>
            </a:extLst>
          </p:cNvPr>
          <p:cNvSpPr>
            <a:spLocks noGrp="1"/>
          </p:cNvSpPr>
          <p:nvPr>
            <p:ph idx="1"/>
          </p:nvPr>
        </p:nvSpPr>
        <p:spPr>
          <a:xfrm>
            <a:off x="145024" y="129559"/>
            <a:ext cx="11889659" cy="6536711"/>
          </a:xfrm>
        </p:spPr>
        <p:txBody>
          <a:bodyPr>
            <a:normAutofit fontScale="85000" lnSpcReduction="20000"/>
          </a:bodyPr>
          <a:lstStyle/>
          <a:p>
            <a:pPr marL="0" indent="0">
              <a:buNone/>
            </a:pPr>
            <a:r>
              <a:rPr lang="en-US" sz="2400" dirty="0">
                <a:latin typeface="Times New Roman" panose="02020603050405020304" pitchFamily="18" charset="0"/>
                <a:cs typeface="Times New Roman" panose="02020603050405020304" pitchFamily="18" charset="0"/>
              </a:rPr>
              <a:t>Lines of Defense</a:t>
            </a:r>
          </a:p>
          <a:p>
            <a:pPr marL="0" indent="0">
              <a:buNone/>
            </a:pPr>
            <a:r>
              <a:rPr lang="en-US" sz="2400" b="1" dirty="0">
                <a:solidFill>
                  <a:srgbClr val="FF0000"/>
                </a:solidFill>
                <a:effectLst/>
              </a:rPr>
              <a:t>1st line</a:t>
            </a:r>
            <a:endParaRPr lang="en-US" sz="2400" b="1" dirty="0">
              <a:solidFill>
                <a:srgbClr val="FF0000"/>
              </a:solidFill>
            </a:endParaRPr>
          </a:p>
          <a:p>
            <a:pPr>
              <a:buFont typeface="Arial" panose="020B0604020202020204" pitchFamily="34" charset="0"/>
              <a:buChar char="•"/>
            </a:pPr>
            <a:r>
              <a:rPr lang="en-US" sz="1600" dirty="0">
                <a:effectLst/>
              </a:rPr>
              <a:t>Physical, biochemical, &amp; microbiome</a:t>
            </a:r>
            <a:endParaRPr lang="en-US" sz="1600" dirty="0"/>
          </a:p>
          <a:p>
            <a:pPr>
              <a:buFont typeface="Arial" panose="020B0604020202020204" pitchFamily="34" charset="0"/>
              <a:buChar char="•"/>
            </a:pPr>
            <a:r>
              <a:rPr lang="en-US" sz="1600" dirty="0">
                <a:effectLst/>
              </a:rPr>
              <a:t>Microbiome functions:</a:t>
            </a:r>
            <a:endParaRPr lang="en-US" sz="1600" dirty="0"/>
          </a:p>
          <a:p>
            <a:pPr>
              <a:buFont typeface="Arial" panose="020B0604020202020204" pitchFamily="34" charset="0"/>
              <a:buChar char="•"/>
            </a:pPr>
            <a:r>
              <a:rPr lang="en-US" sz="1600" dirty="0">
                <a:effectLst/>
              </a:rPr>
              <a:t>Produce enzymes for digestion</a:t>
            </a:r>
            <a:endParaRPr lang="en-US" sz="1600" dirty="0"/>
          </a:p>
          <a:p>
            <a:pPr>
              <a:buFont typeface="Arial" panose="020B0604020202020204" pitchFamily="34" charset="0"/>
              <a:buChar char="•"/>
            </a:pPr>
            <a:r>
              <a:rPr lang="en-US" sz="1600" dirty="0">
                <a:effectLst/>
              </a:rPr>
              <a:t>Synthesizes metabolites</a:t>
            </a:r>
            <a:endParaRPr lang="en-US" sz="1600" dirty="0"/>
          </a:p>
          <a:p>
            <a:pPr>
              <a:buFont typeface="Arial" panose="020B0604020202020204" pitchFamily="34" charset="0"/>
              <a:buChar char="•"/>
            </a:pPr>
            <a:r>
              <a:rPr lang="en-US" sz="1600" dirty="0">
                <a:effectLst/>
              </a:rPr>
              <a:t>Releases antibacterial substances</a:t>
            </a:r>
            <a:endParaRPr lang="en-US" sz="1600" dirty="0"/>
          </a:p>
          <a:p>
            <a:pPr>
              <a:buFont typeface="Arial" panose="020B0604020202020204" pitchFamily="34" charset="0"/>
              <a:buChar char="•"/>
            </a:pPr>
            <a:r>
              <a:rPr lang="en-US" sz="1600" dirty="0">
                <a:effectLst/>
              </a:rPr>
              <a:t>Competes w/pathogens for nutrients</a:t>
            </a:r>
            <a:endParaRPr lang="en-US" sz="1600" dirty="0"/>
          </a:p>
          <a:p>
            <a:pPr>
              <a:buFont typeface="Arial" panose="020B0604020202020204" pitchFamily="34" charset="0"/>
              <a:buChar char="•"/>
            </a:pPr>
            <a:r>
              <a:rPr lang="en-US" sz="1600" dirty="0">
                <a:effectLst/>
              </a:rPr>
              <a:t>Fosters adaptive immunity</a:t>
            </a:r>
            <a:endParaRPr lang="en-US" sz="1600" dirty="0"/>
          </a:p>
          <a:p>
            <a:pPr>
              <a:buFont typeface="Arial" panose="020B0604020202020204" pitchFamily="34" charset="0"/>
              <a:buChar char="•"/>
            </a:pPr>
            <a:r>
              <a:rPr lang="en-US" sz="1600" dirty="0">
                <a:effectLst/>
              </a:rPr>
              <a:t>Aids in communication between brain and GI tract</a:t>
            </a:r>
            <a:endParaRPr lang="en-US" sz="1600" dirty="0"/>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2nd line</a:t>
            </a:r>
          </a:p>
          <a:p>
            <a:pPr marL="0" indent="0">
              <a:buNone/>
            </a:pPr>
            <a:r>
              <a:rPr lang="en-US" sz="2400" dirty="0">
                <a:latin typeface="Times New Roman" panose="02020603050405020304" pitchFamily="18" charset="0"/>
                <a:cs typeface="Times New Roman" panose="02020603050405020304" pitchFamily="18" charset="0"/>
              </a:rPr>
              <a:t>Inflammation </a:t>
            </a:r>
          </a:p>
          <a:p>
            <a:pPr marL="0" indent="0">
              <a:buNone/>
            </a:pPr>
            <a:r>
              <a:rPr lang="en-US" sz="2400" dirty="0">
                <a:latin typeface="Times New Roman" panose="02020603050405020304" pitchFamily="18" charset="0"/>
                <a:cs typeface="Times New Roman" panose="02020603050405020304" pitchFamily="18" charset="0"/>
              </a:rPr>
              <a:t>Localized response &amp; cleans up injury</a:t>
            </a:r>
          </a:p>
          <a:p>
            <a:pPr marL="0" indent="0">
              <a:buNone/>
            </a:pPr>
            <a:r>
              <a:rPr lang="en-US" sz="2400" dirty="0">
                <a:latin typeface="Times New Roman" panose="02020603050405020304" pitchFamily="18" charset="0"/>
                <a:cs typeface="Times New Roman" panose="02020603050405020304" pitchFamily="18" charset="0"/>
              </a:rPr>
              <a:t>Characteristics: Occurs in vascular tissues</a:t>
            </a:r>
          </a:p>
          <a:p>
            <a:pPr marL="0" indent="0">
              <a:buNone/>
            </a:pPr>
            <a:r>
              <a:rPr lang="en-US" sz="2400" dirty="0">
                <a:latin typeface="Times New Roman" panose="02020603050405020304" pitchFamily="18" charset="0"/>
                <a:cs typeface="Times New Roman" panose="02020603050405020304" pitchFamily="18" charset="0"/>
              </a:rPr>
              <a:t>Hemostasis</a:t>
            </a:r>
          </a:p>
          <a:p>
            <a:pPr marL="0" indent="0">
              <a:buNone/>
            </a:pPr>
            <a:r>
              <a:rPr lang="en-US" sz="2400" dirty="0">
                <a:latin typeface="Times New Roman" panose="02020603050405020304" pitchFamily="18" charset="0"/>
                <a:cs typeface="Times New Roman" panose="02020603050405020304" pitchFamily="18" charset="0"/>
              </a:rPr>
              <a:t>Vasodilation Increased vascular permeability and leakage </a:t>
            </a:r>
          </a:p>
          <a:p>
            <a:pPr marL="0" indent="0">
              <a:buNone/>
            </a:pPr>
            <a:r>
              <a:rPr lang="en-US" sz="2400" dirty="0">
                <a:latin typeface="Times New Roman" panose="02020603050405020304" pitchFamily="18" charset="0"/>
                <a:cs typeface="Times New Roman" panose="02020603050405020304" pitchFamily="18" charset="0"/>
              </a:rPr>
              <a:t>WBC adherence and migration </a:t>
            </a:r>
          </a:p>
          <a:p>
            <a:pPr marL="0" indent="0">
              <a:buNone/>
            </a:pPr>
            <a:r>
              <a:rPr lang="en-US" sz="2400" dirty="0">
                <a:latin typeface="Times New Roman" panose="02020603050405020304" pitchFamily="18" charset="0"/>
                <a:cs typeface="Times New Roman" panose="02020603050405020304" pitchFamily="18" charset="0"/>
              </a:rPr>
              <a:t>Activation is rapid </a:t>
            </a:r>
          </a:p>
          <a:p>
            <a:pPr marL="0" indent="0">
              <a:buNone/>
            </a:pPr>
            <a:r>
              <a:rPr lang="en-US" sz="2400" dirty="0">
                <a:latin typeface="Times New Roman" panose="02020603050405020304" pitchFamily="18" charset="0"/>
                <a:cs typeface="Times New Roman" panose="02020603050405020304" pitchFamily="18" charset="0"/>
              </a:rPr>
              <a:t>Response includes cellular and chemical components </a:t>
            </a:r>
          </a:p>
          <a:p>
            <a:pPr marL="0" indent="0">
              <a:buNone/>
            </a:pPr>
            <a:r>
              <a:rPr lang="en-US" sz="2400" dirty="0">
                <a:latin typeface="Times New Roman" panose="02020603050405020304" pitchFamily="18" charset="0"/>
                <a:cs typeface="Times New Roman" panose="02020603050405020304" pitchFamily="18" charset="0"/>
              </a:rPr>
              <a:t>Nonspecific- response is always the same</a:t>
            </a:r>
          </a:p>
        </p:txBody>
      </p:sp>
    </p:spTree>
    <p:extLst>
      <p:ext uri="{BB962C8B-B14F-4D97-AF65-F5344CB8AC3E}">
        <p14:creationId xmlns:p14="http://schemas.microsoft.com/office/powerpoint/2010/main" val="7420332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2436B1-E1E3-1815-4F91-CD09AD921A41}"/>
              </a:ext>
            </a:extLst>
          </p:cNvPr>
          <p:cNvSpPr>
            <a:spLocks noGrp="1"/>
          </p:cNvSpPr>
          <p:nvPr>
            <p:ph idx="1"/>
          </p:nvPr>
        </p:nvSpPr>
        <p:spPr>
          <a:xfrm>
            <a:off x="159773" y="129559"/>
            <a:ext cx="11860161" cy="6610453"/>
          </a:xfrm>
        </p:spPr>
        <p:txBody>
          <a:bodyPr>
            <a:normAutofit/>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3rd line</a:t>
            </a:r>
          </a:p>
          <a:p>
            <a:pPr marL="0" indent="0">
              <a:buNone/>
            </a:pPr>
            <a:r>
              <a:rPr lang="en-US" sz="2400" dirty="0">
                <a:latin typeface="Times New Roman" panose="02020603050405020304" pitchFamily="18" charset="0"/>
                <a:cs typeface="Times New Roman" panose="02020603050405020304" pitchFamily="18" charset="0"/>
              </a:rPr>
              <a:t>Adaptive immunity</a:t>
            </a:r>
          </a:p>
          <a:p>
            <a:pPr marL="0" indent="0">
              <a:buNone/>
            </a:pPr>
            <a:r>
              <a:rPr lang="en-US" sz="2400" b="1" dirty="0">
                <a:latin typeface="Times New Roman" panose="02020603050405020304" pitchFamily="18" charset="0"/>
                <a:cs typeface="Times New Roman" panose="02020603050405020304" pitchFamily="18" charset="0"/>
              </a:rPr>
              <a:t>Functions of Antibodies: </a:t>
            </a:r>
            <a:r>
              <a:rPr lang="en-US" sz="2400" dirty="0">
                <a:latin typeface="Times New Roman" panose="02020603050405020304" pitchFamily="18" charset="0"/>
                <a:cs typeface="Times New Roman" panose="02020603050405020304" pitchFamily="18" charset="0"/>
              </a:rPr>
              <a:t>Protect against infection </a:t>
            </a:r>
          </a:p>
          <a:p>
            <a:pPr marL="0" indent="0">
              <a:buNone/>
            </a:pPr>
            <a:r>
              <a:rPr lang="en-US" sz="2400" b="1" dirty="0">
                <a:latin typeface="Times New Roman" panose="02020603050405020304" pitchFamily="18" charset="0"/>
                <a:cs typeface="Times New Roman" panose="02020603050405020304" pitchFamily="18" charset="0"/>
              </a:rPr>
              <a:t>Direct activation of the antibody alone </a:t>
            </a:r>
          </a:p>
          <a:p>
            <a:pPr marL="0" indent="0">
              <a:buNone/>
            </a:pPr>
            <a:r>
              <a:rPr lang="en-US" sz="2400" b="1" dirty="0">
                <a:latin typeface="Times New Roman" panose="02020603050405020304" pitchFamily="18" charset="0"/>
                <a:cs typeface="Times New Roman" panose="02020603050405020304" pitchFamily="18" charset="0"/>
              </a:rPr>
              <a:t>Affect infectious agents or toxins through</a:t>
            </a:r>
            <a:r>
              <a:rPr lang="en-US" sz="2400" dirty="0">
                <a:latin typeface="Times New Roman" panose="02020603050405020304" pitchFamily="18" charset="0"/>
                <a:cs typeface="Times New Roman" panose="02020603050405020304" pitchFamily="18" charset="0"/>
              </a:rPr>
              <a:t>: Neutralization-inactivate or blocking the binding to cells</a:t>
            </a:r>
          </a:p>
          <a:p>
            <a:pPr marL="0" indent="0">
              <a:buNone/>
            </a:pPr>
            <a:r>
              <a:rPr lang="en-US" sz="2400" dirty="0">
                <a:latin typeface="Times New Roman" panose="02020603050405020304" pitchFamily="18" charset="0"/>
                <a:cs typeface="Times New Roman" panose="02020603050405020304" pitchFamily="18" charset="0"/>
              </a:rPr>
              <a:t> Agglutination-clumping insoluble particles that are in suspension </a:t>
            </a:r>
          </a:p>
          <a:p>
            <a:pPr marL="0" indent="0">
              <a:buNone/>
            </a:pPr>
            <a:r>
              <a:rPr lang="en-US" sz="2400" dirty="0">
                <a:latin typeface="Times New Roman" panose="02020603050405020304" pitchFamily="18" charset="0"/>
                <a:cs typeface="Times New Roman" panose="02020603050405020304" pitchFamily="18" charset="0"/>
              </a:rPr>
              <a:t>Precipitation-making a soluble antigen into an insoluble precipitate </a:t>
            </a:r>
          </a:p>
          <a:p>
            <a:pPr marL="0" indent="0">
              <a:buNone/>
            </a:pPr>
            <a:r>
              <a:rPr lang="en-US" sz="2400" dirty="0">
                <a:latin typeface="Times New Roman" panose="02020603050405020304" pitchFamily="18" charset="0"/>
                <a:cs typeface="Times New Roman" panose="02020603050405020304" pitchFamily="18" charset="0"/>
              </a:rPr>
              <a:t>Indirect-requires activation of other components of the innate immune response </a:t>
            </a:r>
          </a:p>
          <a:p>
            <a:pPr marL="0" indent="0">
              <a:buNone/>
            </a:pPr>
            <a:r>
              <a:rPr lang="en-US" sz="2400" dirty="0">
                <a:latin typeface="Times New Roman" panose="02020603050405020304" pitchFamily="18" charset="0"/>
                <a:cs typeface="Times New Roman" panose="02020603050405020304" pitchFamily="18" charset="0"/>
              </a:rPr>
              <a:t>Inflammation</a:t>
            </a:r>
          </a:p>
          <a:p>
            <a:pPr marL="0" indent="0">
              <a:buNone/>
            </a:pPr>
            <a:r>
              <a:rPr lang="en-US" sz="2400" dirty="0">
                <a:latin typeface="Times New Roman" panose="02020603050405020304" pitchFamily="18" charset="0"/>
                <a:cs typeface="Times New Roman" panose="02020603050405020304" pitchFamily="18" charset="0"/>
              </a:rPr>
              <a:t>Phagocytosis</a:t>
            </a:r>
          </a:p>
          <a:p>
            <a:pPr marL="0" indent="0">
              <a:buNone/>
            </a:pPr>
            <a:r>
              <a:rPr lang="en-US" sz="2400" dirty="0">
                <a:latin typeface="Times New Roman" panose="02020603050405020304" pitchFamily="18" charset="0"/>
                <a:cs typeface="Times New Roman" panose="02020603050405020304" pitchFamily="18" charset="0"/>
              </a:rPr>
              <a:t>Complement</a:t>
            </a:r>
          </a:p>
        </p:txBody>
      </p:sp>
    </p:spTree>
    <p:extLst>
      <p:ext uri="{BB962C8B-B14F-4D97-AF65-F5344CB8AC3E}">
        <p14:creationId xmlns:p14="http://schemas.microsoft.com/office/powerpoint/2010/main" val="3116963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C108CC-3D55-5EC1-4F4B-F2AB4BE20E7D}"/>
              </a:ext>
            </a:extLst>
          </p:cNvPr>
          <p:cNvSpPr>
            <a:spLocks noGrp="1"/>
          </p:cNvSpPr>
          <p:nvPr>
            <p:ph idx="1"/>
          </p:nvPr>
        </p:nvSpPr>
        <p:spPr>
          <a:xfrm>
            <a:off x="159773" y="159058"/>
            <a:ext cx="11830665" cy="6551458"/>
          </a:xfrm>
        </p:spPr>
        <p:txBody>
          <a:bodyPr>
            <a:normAutofit/>
          </a:bodyPr>
          <a:lstStyle/>
          <a:p>
            <a:r>
              <a:rPr lang="en-US" sz="1600" b="1" dirty="0">
                <a:effectLst/>
              </a:rPr>
              <a:t>Physical Barriers</a:t>
            </a:r>
            <a:endParaRPr lang="en-US" sz="1600" b="1" dirty="0"/>
          </a:p>
          <a:p>
            <a:r>
              <a:rPr lang="en-US" sz="1600" b="1" dirty="0">
                <a:effectLst/>
              </a:rPr>
              <a:t>Skin</a:t>
            </a:r>
            <a:endParaRPr lang="en-US" sz="1600" b="1" dirty="0"/>
          </a:p>
          <a:p>
            <a:r>
              <a:rPr lang="en-US" sz="1600" b="1" dirty="0">
                <a:effectLst/>
              </a:rPr>
              <a:t>GI/GU linings</a:t>
            </a:r>
            <a:endParaRPr lang="en-US" sz="1600" b="1" dirty="0"/>
          </a:p>
          <a:p>
            <a:r>
              <a:rPr lang="en-US" sz="1600" b="1" dirty="0">
                <a:effectLst/>
              </a:rPr>
              <a:t>Respiratory tract</a:t>
            </a:r>
            <a:endParaRPr lang="en-US" sz="1600" b="1" dirty="0"/>
          </a:p>
          <a:p>
            <a:r>
              <a:rPr lang="en-US" sz="1600" b="1" dirty="0">
                <a:effectLst/>
              </a:rPr>
              <a:t>Body Secretions</a:t>
            </a:r>
            <a:endParaRPr lang="en-US" sz="1600" b="1" dirty="0"/>
          </a:p>
          <a:p>
            <a:r>
              <a:rPr lang="en-US" sz="1600" b="1" dirty="0">
                <a:effectLst/>
              </a:rPr>
              <a:t>Cell-derived chemical barriers</a:t>
            </a:r>
            <a:endParaRPr lang="en-US" sz="1600" b="1" dirty="0"/>
          </a:p>
          <a:p>
            <a:pPr>
              <a:buFont typeface="Arial" panose="020B0604020202020204" pitchFamily="34" charset="0"/>
              <a:buChar char="•"/>
            </a:pPr>
            <a:r>
              <a:rPr lang="en-US" sz="1600" dirty="0">
                <a:effectLst/>
              </a:rPr>
              <a:t>Lysosomes attack bacteria</a:t>
            </a:r>
            <a:endParaRPr lang="en-US" sz="1600" dirty="0"/>
          </a:p>
          <a:p>
            <a:pPr>
              <a:buFont typeface="Arial" panose="020B0604020202020204" pitchFamily="34" charset="0"/>
              <a:buChar char="•"/>
            </a:pPr>
            <a:r>
              <a:rPr lang="en-US" sz="1600" dirty="0">
                <a:effectLst/>
              </a:rPr>
              <a:t>Fatty acids and lactic acids create acidic environments</a:t>
            </a:r>
          </a:p>
          <a:p>
            <a:pPr>
              <a:buFont typeface="Arial" panose="020B0604020202020204" pitchFamily="34" charset="0"/>
              <a:buChar char="•"/>
            </a:pPr>
            <a:r>
              <a:rPr lang="en-US" sz="1600" dirty="0"/>
              <a:t>Antimicrobial peptides kill bacteria, fungi &amp; viruses Examples Tears, saliva, earwax, sweat</a:t>
            </a:r>
          </a:p>
          <a:p>
            <a:pPr>
              <a:buFont typeface="Arial" panose="020B0604020202020204" pitchFamily="34" charset="0"/>
              <a:buChar char="•"/>
            </a:pPr>
            <a:r>
              <a:rPr lang="en-US" sz="1600" dirty="0"/>
              <a:t>Cardinal Signs of Infection </a:t>
            </a:r>
          </a:p>
          <a:p>
            <a:pPr>
              <a:buFont typeface="Arial" panose="020B0604020202020204" pitchFamily="34" charset="0"/>
              <a:buChar char="•"/>
            </a:pPr>
            <a:r>
              <a:rPr lang="en-US" sz="1600" dirty="0"/>
              <a:t>Rubor (redness, erythema)</a:t>
            </a:r>
          </a:p>
          <a:p>
            <a:pPr>
              <a:buFont typeface="Arial" panose="020B0604020202020204" pitchFamily="34" charset="0"/>
              <a:buChar char="•"/>
            </a:pPr>
            <a:r>
              <a:rPr lang="en-US" sz="1600" dirty="0"/>
              <a:t>Calor (heat)</a:t>
            </a:r>
          </a:p>
          <a:p>
            <a:pPr>
              <a:buFont typeface="Arial" panose="020B0604020202020204" pitchFamily="34" charset="0"/>
              <a:buChar char="•"/>
            </a:pPr>
            <a:r>
              <a:rPr lang="en-US" sz="1600" dirty="0"/>
              <a:t>Tumor (swelling)</a:t>
            </a:r>
          </a:p>
          <a:p>
            <a:pPr>
              <a:buFont typeface="Arial" panose="020B0604020202020204" pitchFamily="34" charset="0"/>
              <a:buChar char="•"/>
            </a:pPr>
            <a:r>
              <a:rPr lang="en-US" sz="1600" dirty="0"/>
              <a:t>Dolor (pain) </a:t>
            </a:r>
          </a:p>
          <a:p>
            <a:pPr>
              <a:buFont typeface="Arial" panose="020B0604020202020204" pitchFamily="34" charset="0"/>
              <a:buChar char="•"/>
            </a:pPr>
            <a:r>
              <a:rPr lang="en-US" sz="1600" dirty="0" err="1"/>
              <a:t>Functio</a:t>
            </a:r>
            <a:r>
              <a:rPr lang="en-US" sz="1600" dirty="0"/>
              <a:t> </a:t>
            </a:r>
            <a:r>
              <a:rPr lang="en-US" sz="1600" dirty="0" err="1"/>
              <a:t>laesa</a:t>
            </a:r>
            <a:r>
              <a:rPr lang="en-US" sz="1600" dirty="0"/>
              <a:t>  (loss of function)</a:t>
            </a:r>
          </a:p>
          <a:p>
            <a:pPr marL="0" indent="0">
              <a:buNone/>
            </a:pPr>
            <a:r>
              <a:rPr lang="en-US" sz="1600" dirty="0"/>
              <a:t>**Initiation of Inflammatory Response </a:t>
            </a:r>
          </a:p>
          <a:p>
            <a:pPr marL="0" indent="0">
              <a:buNone/>
            </a:pPr>
            <a:r>
              <a:rPr lang="en-US" sz="1600" dirty="0"/>
              <a:t>Cellular or tissue damage </a:t>
            </a:r>
          </a:p>
          <a:p>
            <a:pPr marL="0" indent="0">
              <a:buNone/>
            </a:pPr>
            <a:r>
              <a:rPr lang="en-US" sz="1600" dirty="0"/>
              <a:t>Inflammatory mediators released which work together to destroy invaders, limit tissue injury and promote healing </a:t>
            </a:r>
          </a:p>
        </p:txBody>
      </p:sp>
    </p:spTree>
    <p:extLst>
      <p:ext uri="{BB962C8B-B14F-4D97-AF65-F5344CB8AC3E}">
        <p14:creationId xmlns:p14="http://schemas.microsoft.com/office/powerpoint/2010/main" val="3280212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498E39-BD76-071F-CA75-7372156F3EB8}"/>
              </a:ext>
            </a:extLst>
          </p:cNvPr>
          <p:cNvSpPr>
            <a:spLocks noGrp="1"/>
          </p:cNvSpPr>
          <p:nvPr>
            <p:ph idx="1"/>
          </p:nvPr>
        </p:nvSpPr>
        <p:spPr>
          <a:xfrm>
            <a:off x="174522" y="159057"/>
            <a:ext cx="11860161" cy="6580956"/>
          </a:xfrm>
        </p:spPr>
        <p:txBody>
          <a:bodyPr>
            <a:normAutofit fontScale="85000" lnSpcReduction="10000"/>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Role of Complement System</a:t>
            </a:r>
          </a:p>
          <a:p>
            <a:pPr marL="0" indent="0">
              <a:buNone/>
            </a:pPr>
            <a:r>
              <a:rPr lang="en-US" sz="2400" dirty="0">
                <a:latin typeface="Times New Roman" panose="02020603050405020304" pitchFamily="18" charset="0"/>
                <a:cs typeface="Times New Roman" panose="02020603050405020304" pitchFamily="18" charset="0"/>
              </a:rPr>
              <a:t>Intensifies or complements the capacity of antibodies and phagocytes to clear pathogens and damaged cells </a:t>
            </a:r>
          </a:p>
          <a:p>
            <a:pPr marL="0" indent="0">
              <a:buNone/>
            </a:pPr>
            <a:r>
              <a:rPr lang="en-US" sz="2400" dirty="0">
                <a:latin typeface="Times New Roman" panose="02020603050405020304" pitchFamily="18" charset="0"/>
                <a:cs typeface="Times New Roman" panose="02020603050405020304" pitchFamily="18" charset="0"/>
              </a:rPr>
              <a:t>Activates inflammation </a:t>
            </a:r>
          </a:p>
          <a:p>
            <a:pPr marL="0" indent="0">
              <a:buNone/>
            </a:pPr>
            <a:r>
              <a:rPr lang="en-US" sz="2400" dirty="0">
                <a:latin typeface="Times New Roman" panose="02020603050405020304" pitchFamily="18" charset="0"/>
                <a:cs typeface="Times New Roman" panose="02020603050405020304" pitchFamily="18" charset="0"/>
              </a:rPr>
              <a:t>Composed of many proteins </a:t>
            </a:r>
          </a:p>
          <a:p>
            <a:pPr marL="0" indent="0">
              <a:buNone/>
            </a:pPr>
            <a:r>
              <a:rPr lang="en-US" sz="2400" dirty="0">
                <a:latin typeface="Times New Roman" panose="02020603050405020304" pitchFamily="18" charset="0"/>
                <a:cs typeface="Times New Roman" panose="02020603050405020304" pitchFamily="18" charset="0"/>
              </a:rPr>
              <a:t>Most potent defense to bacterial infection </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Three major path ways: </a:t>
            </a:r>
          </a:p>
          <a:p>
            <a:pPr marL="0" indent="0">
              <a:buNone/>
            </a:pPr>
            <a:r>
              <a:rPr lang="en-US" sz="2400" dirty="0">
                <a:solidFill>
                  <a:srgbClr val="0070C0"/>
                </a:solidFill>
                <a:latin typeface="Times New Roman" panose="02020603050405020304" pitchFamily="18" charset="0"/>
                <a:cs typeface="Times New Roman" panose="02020603050405020304" pitchFamily="18" charset="0"/>
              </a:rPr>
              <a:t>Classic:</a:t>
            </a:r>
            <a:r>
              <a:rPr lang="en-US" sz="2400" dirty="0">
                <a:latin typeface="Times New Roman" panose="02020603050405020304" pitchFamily="18" charset="0"/>
                <a:cs typeface="Times New Roman" panose="02020603050405020304" pitchFamily="18" charset="0"/>
              </a:rPr>
              <a:t> activated by antibodies</a:t>
            </a:r>
          </a:p>
          <a:p>
            <a:pPr marL="0" indent="0">
              <a:buNone/>
            </a:pPr>
            <a:r>
              <a:rPr lang="en-US" sz="2400" dirty="0">
                <a:solidFill>
                  <a:srgbClr val="0070C0"/>
                </a:solidFill>
                <a:latin typeface="Times New Roman" panose="02020603050405020304" pitchFamily="18" charset="0"/>
                <a:cs typeface="Times New Roman" panose="02020603050405020304" pitchFamily="18" charset="0"/>
              </a:rPr>
              <a:t>Alternative: </a:t>
            </a:r>
            <a:r>
              <a:rPr lang="en-US" sz="2400" dirty="0">
                <a:latin typeface="Times New Roman" panose="02020603050405020304" pitchFamily="18" charset="0"/>
                <a:cs typeface="Times New Roman" panose="02020603050405020304" pitchFamily="18" charset="0"/>
              </a:rPr>
              <a:t>activated directly by substances found on the surface of microorganism </a:t>
            </a:r>
          </a:p>
          <a:p>
            <a:pPr marL="0" indent="0">
              <a:buNone/>
            </a:pPr>
            <a:r>
              <a:rPr lang="en-US" sz="2400" dirty="0">
                <a:solidFill>
                  <a:srgbClr val="0070C0"/>
                </a:solidFill>
                <a:latin typeface="Times New Roman" panose="02020603050405020304" pitchFamily="18" charset="0"/>
                <a:cs typeface="Times New Roman" panose="02020603050405020304" pitchFamily="18" charset="0"/>
              </a:rPr>
              <a:t>Lectin:</a:t>
            </a:r>
            <a:r>
              <a:rPr lang="en-US" sz="2400" dirty="0">
                <a:latin typeface="Times New Roman" panose="02020603050405020304" pitchFamily="18" charset="0"/>
                <a:cs typeface="Times New Roman" panose="02020603050405020304" pitchFamily="18" charset="0"/>
              </a:rPr>
              <a:t> activated by plasma proteins</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Role of Clotting System </a:t>
            </a:r>
            <a:r>
              <a:rPr lang="en-US" sz="2400" dirty="0">
                <a:latin typeface="Times New Roman" panose="02020603050405020304" pitchFamily="18" charset="0"/>
                <a:cs typeface="Times New Roman" panose="02020603050405020304" pitchFamily="18" charset="0"/>
              </a:rPr>
              <a:t>Forms a fibrinous meshwork of fibrin strands and platelets at an injured or inflamed site </a:t>
            </a:r>
          </a:p>
          <a:p>
            <a:pPr marL="0" indent="0">
              <a:buNone/>
            </a:pPr>
            <a:r>
              <a:rPr lang="en-US" sz="2400" dirty="0">
                <a:latin typeface="Times New Roman" panose="02020603050405020304" pitchFamily="18" charset="0"/>
                <a:cs typeface="Times New Roman" panose="02020603050405020304" pitchFamily="18" charset="0"/>
              </a:rPr>
              <a:t>Prevents the spread of infection </a:t>
            </a:r>
          </a:p>
          <a:p>
            <a:pPr marL="0" indent="0">
              <a:buNone/>
            </a:pPr>
            <a:r>
              <a:rPr lang="en-US" sz="2400" dirty="0">
                <a:latin typeface="Times New Roman" panose="02020603050405020304" pitchFamily="18" charset="0"/>
                <a:cs typeface="Times New Roman" panose="02020603050405020304" pitchFamily="18" charset="0"/>
              </a:rPr>
              <a:t>Localizes microorganisms and foreign bodies </a:t>
            </a:r>
          </a:p>
          <a:p>
            <a:pPr marL="0" indent="0">
              <a:buNone/>
            </a:pPr>
            <a:r>
              <a:rPr lang="en-US" sz="2400" dirty="0">
                <a:latin typeface="Times New Roman" panose="02020603050405020304" pitchFamily="18" charset="0"/>
                <a:cs typeface="Times New Roman" panose="02020603050405020304" pitchFamily="18" charset="0"/>
              </a:rPr>
              <a:t>Forms a clot that stops bleeding </a:t>
            </a:r>
          </a:p>
          <a:p>
            <a:pPr marL="0" indent="0">
              <a:buNone/>
            </a:pPr>
            <a:r>
              <a:rPr lang="en-US" sz="2400" dirty="0">
                <a:latin typeface="Times New Roman" panose="02020603050405020304" pitchFamily="18" charset="0"/>
                <a:cs typeface="Times New Roman" panose="02020603050405020304" pitchFamily="18" charset="0"/>
              </a:rPr>
              <a:t>Provides a framework for repair and healing </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Pathways </a:t>
            </a:r>
          </a:p>
          <a:p>
            <a:pPr marL="0" indent="0">
              <a:buNone/>
            </a:pPr>
            <a:r>
              <a:rPr lang="en-US" sz="2400" dirty="0">
                <a:latin typeface="Times New Roman" panose="02020603050405020304" pitchFamily="18" charset="0"/>
                <a:cs typeface="Times New Roman" panose="02020603050405020304" pitchFamily="18" charset="0"/>
              </a:rPr>
              <a:t>Tissue factor (extrinsic)-activated by tissue factor which is released by damaged endothelial cells- outside </a:t>
            </a:r>
          </a:p>
          <a:p>
            <a:pPr marL="0" indent="0">
              <a:buNone/>
            </a:pPr>
            <a:r>
              <a:rPr lang="en-US" sz="2400" dirty="0">
                <a:latin typeface="Times New Roman" panose="02020603050405020304" pitchFamily="18" charset="0"/>
                <a:cs typeface="Times New Roman" panose="02020603050405020304" pitchFamily="18" charset="0"/>
              </a:rPr>
              <a:t>Contact activation (intrinsic)-activated by damage to the vessel wall- inside</a:t>
            </a:r>
          </a:p>
        </p:txBody>
      </p:sp>
    </p:spTree>
    <p:extLst>
      <p:ext uri="{BB962C8B-B14F-4D97-AF65-F5344CB8AC3E}">
        <p14:creationId xmlns:p14="http://schemas.microsoft.com/office/powerpoint/2010/main" val="2904194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D6CC67-5FF5-D5BC-195F-20849FC909D9}"/>
              </a:ext>
            </a:extLst>
          </p:cNvPr>
          <p:cNvSpPr>
            <a:spLocks noGrp="1"/>
          </p:cNvSpPr>
          <p:nvPr>
            <p:ph idx="1"/>
          </p:nvPr>
        </p:nvSpPr>
        <p:spPr>
          <a:xfrm>
            <a:off x="174521" y="159056"/>
            <a:ext cx="11830665" cy="6536711"/>
          </a:xfrm>
        </p:spPr>
        <p:txBody>
          <a:bodyPr>
            <a:normAutofit lnSpcReduction="10000"/>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Role of Kinin System</a:t>
            </a:r>
          </a:p>
          <a:p>
            <a:pPr marL="0" indent="0">
              <a:buNone/>
            </a:pPr>
            <a:r>
              <a:rPr lang="en-US" sz="2400" b="1" dirty="0">
                <a:latin typeface="Times New Roman" panose="02020603050405020304" pitchFamily="18" charset="0"/>
                <a:cs typeface="Times New Roman" panose="02020603050405020304" pitchFamily="18" charset="0"/>
              </a:rPr>
              <a:t>Interacts with clotting system </a:t>
            </a:r>
          </a:p>
          <a:p>
            <a:pPr marL="0" indent="0">
              <a:buNone/>
            </a:pPr>
            <a:r>
              <a:rPr lang="en-US" sz="2400" b="1" dirty="0">
                <a:latin typeface="Times New Roman" panose="02020603050405020304" pitchFamily="18" charset="0"/>
                <a:cs typeface="Times New Roman" panose="02020603050405020304" pitchFamily="18" charset="0"/>
              </a:rPr>
              <a:t>Primary kinin is bradykinin- activates pain receptors Causes: dilation of blood vessels, pain, and smooth muscle contraction; increases vascular permeability</a:t>
            </a:r>
          </a:p>
          <a:p>
            <a:pPr marL="0" indent="0">
              <a:buNone/>
            </a:pPr>
            <a:r>
              <a:rPr lang="en-US" sz="2400" b="1" dirty="0">
                <a:latin typeface="Times New Roman" panose="02020603050405020304" pitchFamily="18" charset="0"/>
                <a:cs typeface="Times New Roman" panose="02020603050405020304" pitchFamily="18" charset="0"/>
              </a:rPr>
              <a:t>Role of </a:t>
            </a:r>
            <a:r>
              <a:rPr lang="en-US" sz="2400" b="1" dirty="0" err="1">
                <a:latin typeface="Times New Roman" panose="02020603050405020304" pitchFamily="18" charset="0"/>
                <a:cs typeface="Times New Roman" panose="02020603050405020304" pitchFamily="18" charset="0"/>
              </a:rPr>
              <a:t>Opsonins</a:t>
            </a:r>
            <a:r>
              <a:rPr lang="en-US" sz="2400" b="1" dirty="0">
                <a:latin typeface="Times New Roman" panose="02020603050405020304" pitchFamily="18" charset="0"/>
                <a:cs typeface="Times New Roman" panose="02020603050405020304" pitchFamily="18" charset="0"/>
              </a:rPr>
              <a:t>, Chemotactic Factor, Histamine, Membrane Attack Complex, Leukotrienes, Prostaglandins, Platelet Activating Factor.</a:t>
            </a:r>
          </a:p>
          <a:p>
            <a:pPr marL="0" indent="0">
              <a:buNone/>
            </a:pPr>
            <a:r>
              <a:rPr lang="en-US" sz="2400" b="1" dirty="0" err="1">
                <a:solidFill>
                  <a:srgbClr val="FF0000"/>
                </a:solidFill>
                <a:latin typeface="Times New Roman" panose="02020603050405020304" pitchFamily="18" charset="0"/>
                <a:cs typeface="Times New Roman" panose="02020603050405020304" pitchFamily="18" charset="0"/>
              </a:rPr>
              <a:t>Opsonins</a:t>
            </a:r>
            <a:r>
              <a:rPr lang="en-US" sz="2400" b="1" dirty="0">
                <a:solidFill>
                  <a:srgbClr val="FF0000"/>
                </a:solidFill>
                <a:latin typeface="Times New Roman" panose="02020603050405020304" pitchFamily="18" charset="0"/>
                <a:cs typeface="Times New Roman" panose="02020603050405020304" pitchFamily="18" charset="0"/>
              </a:rPr>
              <a:t> - C3b</a:t>
            </a:r>
          </a:p>
          <a:p>
            <a:pPr marL="0" indent="0">
              <a:buNone/>
            </a:pPr>
            <a:r>
              <a:rPr lang="en-US" sz="2400" b="1" dirty="0">
                <a:latin typeface="Times New Roman" panose="02020603050405020304" pitchFamily="18" charset="0"/>
                <a:cs typeface="Times New Roman" panose="02020603050405020304" pitchFamily="18" charset="0"/>
              </a:rPr>
              <a:t>Coat the surface of bacteria increasing their susceptibility to phagocytosis by inflammatory cells </a:t>
            </a:r>
          </a:p>
          <a:p>
            <a:pPr marL="0" indent="0">
              <a:buNone/>
            </a:pPr>
            <a:r>
              <a:rPr lang="en-US" sz="2400" b="1" dirty="0">
                <a:latin typeface="Times New Roman" panose="02020603050405020304" pitchFamily="18" charset="0"/>
                <a:cs typeface="Times New Roman" panose="02020603050405020304" pitchFamily="18" charset="0"/>
              </a:rPr>
              <a:t>Chemotactic factor- C5a </a:t>
            </a:r>
          </a:p>
          <a:p>
            <a:pPr marL="0" indent="0">
              <a:buNone/>
            </a:pPr>
            <a:r>
              <a:rPr lang="en-US" sz="2400" b="1" dirty="0">
                <a:latin typeface="Times New Roman" panose="02020603050405020304" pitchFamily="18" charset="0"/>
                <a:cs typeface="Times New Roman" panose="02020603050405020304" pitchFamily="18" charset="0"/>
              </a:rPr>
              <a:t>Diffuse from a site of inflammation and attract leukocytes to that site </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Histamine- C3a + C5a = anaphylatoxins </a:t>
            </a:r>
          </a:p>
          <a:p>
            <a:pPr marL="0" indent="0">
              <a:buNone/>
            </a:pPr>
            <a:r>
              <a:rPr lang="en-US" sz="2400" b="1" dirty="0">
                <a:latin typeface="Times New Roman" panose="02020603050405020304" pitchFamily="18" charset="0"/>
                <a:cs typeface="Times New Roman" panose="02020603050405020304" pitchFamily="18" charset="0"/>
              </a:rPr>
              <a:t>Substance which induces vasodilation and increased capillary permeability </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Membrane Attack complex- C6-C9</a:t>
            </a:r>
          </a:p>
          <a:p>
            <a:pPr marL="0" indent="0">
              <a:buNone/>
            </a:pPr>
            <a:r>
              <a:rPr lang="en-US" sz="2400" b="1" dirty="0">
                <a:latin typeface="Times New Roman" panose="02020603050405020304" pitchFamily="18" charset="0"/>
                <a:cs typeface="Times New Roman" panose="02020603050405020304" pitchFamily="18" charset="0"/>
              </a:rPr>
              <a:t>Leads to bacterial destruction and tissue injury by creating pores in the outer membranes of cells or bacteria. These pores facilitate the infusion of water into the cells culminating in cellular death.</a:t>
            </a:r>
          </a:p>
        </p:txBody>
      </p:sp>
    </p:spTree>
    <p:extLst>
      <p:ext uri="{BB962C8B-B14F-4D97-AF65-F5344CB8AC3E}">
        <p14:creationId xmlns:p14="http://schemas.microsoft.com/office/powerpoint/2010/main" val="192215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488E7E-DB7E-0A05-15FA-9E0EC5551BA4}"/>
              </a:ext>
            </a:extLst>
          </p:cNvPr>
          <p:cNvSpPr>
            <a:spLocks noGrp="1"/>
          </p:cNvSpPr>
          <p:nvPr>
            <p:ph idx="1"/>
          </p:nvPr>
        </p:nvSpPr>
        <p:spPr>
          <a:xfrm>
            <a:off x="145025" y="129561"/>
            <a:ext cx="11919155" cy="6610452"/>
          </a:xfrm>
        </p:spPr>
        <p:txBody>
          <a:bodyPr>
            <a:normAutofit fontScale="92500" lnSpcReduction="10000"/>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Leukotrienes- slow reacting substances of anaphylaxis </a:t>
            </a:r>
          </a:p>
          <a:p>
            <a:pPr marL="0" indent="0">
              <a:buNone/>
            </a:pPr>
            <a:r>
              <a:rPr lang="en-US" sz="2400" dirty="0">
                <a:latin typeface="Times New Roman" panose="02020603050405020304" pitchFamily="18" charset="0"/>
                <a:cs typeface="Times New Roman" panose="02020603050405020304" pitchFamily="18" charset="0"/>
              </a:rPr>
              <a:t>Lipids that induce smooth muscle contraction (especially bronchoconstriction) and increased vascular permeability.</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Prostaglandins</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Cause increased vascular permeability, neutrophil chemotaxis, and pain. Pain results from direct effects on nerves. </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Platelet activating factor </a:t>
            </a:r>
          </a:p>
          <a:p>
            <a:pPr marL="0" indent="0">
              <a:buNone/>
            </a:pPr>
            <a:r>
              <a:rPr lang="en-US" sz="2400" dirty="0">
                <a:latin typeface="Times New Roman" panose="02020603050405020304" pitchFamily="18" charset="0"/>
                <a:cs typeface="Times New Roman" panose="02020603050405020304" pitchFamily="18" charset="0"/>
              </a:rPr>
              <a:t>Causes endothelial cell retraction, which results in increased vascular permeability, leukocyte adhesion to endothelial cells, and platelet activation and can activate mast cells.</a:t>
            </a:r>
          </a:p>
          <a:p>
            <a:pPr marL="0" indent="0">
              <a:buNone/>
            </a:pPr>
            <a:r>
              <a:rPr lang="en-US" sz="2400" b="1" dirty="0">
                <a:solidFill>
                  <a:srgbClr val="0000CC"/>
                </a:solidFill>
                <a:latin typeface="Times New Roman" panose="02020603050405020304" pitchFamily="18" charset="0"/>
                <a:cs typeface="Times New Roman" panose="02020603050405020304" pitchFamily="18" charset="0"/>
              </a:rPr>
              <a:t>Acute and Chronic Inflammation</a:t>
            </a:r>
          </a:p>
          <a:p>
            <a:pPr marL="0" indent="0">
              <a:buNone/>
            </a:pPr>
            <a:r>
              <a:rPr lang="en-US" sz="2400" b="1" dirty="0">
                <a:solidFill>
                  <a:srgbClr val="FF0000"/>
                </a:solidFill>
                <a:latin typeface="Times New Roman" panose="02020603050405020304" pitchFamily="18" charset="0"/>
                <a:cs typeface="Times New Roman" panose="02020603050405020304" pitchFamily="18" charset="0"/>
              </a:rPr>
              <a:t>Acute </a:t>
            </a:r>
          </a:p>
          <a:p>
            <a:pPr marL="0" indent="0">
              <a:buNone/>
            </a:pPr>
            <a:r>
              <a:rPr lang="en-US" sz="2400" dirty="0">
                <a:latin typeface="Times New Roman" panose="02020603050405020304" pitchFamily="18" charset="0"/>
                <a:cs typeface="Times New Roman" panose="02020603050405020304" pitchFamily="18" charset="0"/>
              </a:rPr>
              <a:t>Self-limiting </a:t>
            </a:r>
          </a:p>
          <a:p>
            <a:pPr marL="0" indent="0">
              <a:buNone/>
            </a:pPr>
            <a:r>
              <a:rPr lang="en-US" sz="2400" dirty="0">
                <a:latin typeface="Times New Roman" panose="02020603050405020304" pitchFamily="18" charset="0"/>
                <a:cs typeface="Times New Roman" panose="02020603050405020304" pitchFamily="18" charset="0"/>
              </a:rPr>
              <a:t>Lasts 8-10 days </a:t>
            </a:r>
          </a:p>
          <a:p>
            <a:pPr marL="0" indent="0">
              <a:buNone/>
            </a:pPr>
            <a:r>
              <a:rPr lang="en-US" sz="2400" b="1" dirty="0">
                <a:latin typeface="Times New Roman" panose="02020603050405020304" pitchFamily="18" charset="0"/>
                <a:cs typeface="Times New Roman" panose="02020603050405020304" pitchFamily="18" charset="0"/>
              </a:rPr>
              <a:t>Local manifestations </a:t>
            </a:r>
            <a:r>
              <a:rPr lang="en-US" sz="2400" dirty="0">
                <a:latin typeface="Times New Roman" panose="02020603050405020304" pitchFamily="18" charset="0"/>
                <a:cs typeface="Times New Roman" panose="02020603050405020304" pitchFamily="18" charset="0"/>
              </a:rPr>
              <a:t>-Heat, swelling, redness, pain, loss of function </a:t>
            </a:r>
          </a:p>
          <a:p>
            <a:pPr marL="0" indent="0">
              <a:buNone/>
            </a:pPr>
            <a:r>
              <a:rPr lang="en-US" sz="2400" b="1" dirty="0">
                <a:latin typeface="Times New Roman" panose="02020603050405020304" pitchFamily="18" charset="0"/>
                <a:cs typeface="Times New Roman" panose="02020603050405020304" pitchFamily="18" charset="0"/>
              </a:rPr>
              <a:t>Systemic manifestations </a:t>
            </a:r>
            <a:r>
              <a:rPr lang="en-US" sz="2400" dirty="0">
                <a:latin typeface="Times New Roman" panose="02020603050405020304" pitchFamily="18" charset="0"/>
                <a:cs typeface="Times New Roman" panose="02020603050405020304" pitchFamily="18" charset="0"/>
              </a:rPr>
              <a:t>–Fever, Leukocytosis, Increased plasma protein synthesis </a:t>
            </a:r>
          </a:p>
          <a:p>
            <a:pPr marL="0" indent="0">
              <a:buNone/>
            </a:pPr>
            <a:r>
              <a:rPr lang="en-US" sz="2400" dirty="0">
                <a:latin typeface="Times New Roman" panose="02020603050405020304" pitchFamily="18" charset="0"/>
                <a:cs typeface="Times New Roman" panose="02020603050405020304" pitchFamily="18" charset="0"/>
              </a:rPr>
              <a:t>What can we do to treat inflammation? </a:t>
            </a:r>
          </a:p>
          <a:p>
            <a:pPr marL="0" indent="0">
              <a:buNone/>
            </a:pPr>
            <a:r>
              <a:rPr lang="en-US" sz="2400" dirty="0">
                <a:latin typeface="Times New Roman" panose="02020603050405020304" pitchFamily="18" charset="0"/>
                <a:cs typeface="Times New Roman" panose="02020603050405020304" pitchFamily="18" charset="0"/>
              </a:rPr>
              <a:t>Meds, ice, heat, rest, compression, elevation, NO opioids!!!</a:t>
            </a:r>
          </a:p>
        </p:txBody>
      </p:sp>
    </p:spTree>
    <p:extLst>
      <p:ext uri="{BB962C8B-B14F-4D97-AF65-F5344CB8AC3E}">
        <p14:creationId xmlns:p14="http://schemas.microsoft.com/office/powerpoint/2010/main" val="13859207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34D527-A74B-3F91-8169-C68A45B579DA}"/>
              </a:ext>
            </a:extLst>
          </p:cNvPr>
          <p:cNvSpPr>
            <a:spLocks noGrp="1"/>
          </p:cNvSpPr>
          <p:nvPr>
            <p:ph idx="1"/>
          </p:nvPr>
        </p:nvSpPr>
        <p:spPr>
          <a:xfrm>
            <a:off x="204019" y="173805"/>
            <a:ext cx="11786420" cy="6507214"/>
          </a:xfrm>
        </p:spPr>
        <p:txBody>
          <a:bodyPr>
            <a:normAutofit/>
          </a:bodyPr>
          <a:lstStyle/>
          <a:p>
            <a:pPr marL="0" indent="0">
              <a:buNone/>
            </a:pPr>
            <a:r>
              <a:rPr lang="en-US" sz="2400" b="1" dirty="0">
                <a:solidFill>
                  <a:srgbClr val="FF0000"/>
                </a:solidFill>
                <a:latin typeface="Times New Roman" panose="02020603050405020304" pitchFamily="18" charset="0"/>
                <a:cs typeface="Times New Roman" panose="02020603050405020304" pitchFamily="18" charset="0"/>
              </a:rPr>
              <a:t>Chronic</a:t>
            </a:r>
            <a:r>
              <a:rPr lang="en-US" sz="2400" dirty="0">
                <a:latin typeface="Times New Roman" panose="02020603050405020304" pitchFamily="18" charset="0"/>
                <a:cs typeface="Times New Roman" panose="02020603050405020304" pitchFamily="18" charset="0"/>
              </a:rPr>
              <a:t> </a:t>
            </a:r>
          </a:p>
          <a:p>
            <a:pPr marL="0" indent="0">
              <a:buNone/>
            </a:pPr>
            <a:r>
              <a:rPr lang="en-US" sz="2400" dirty="0">
                <a:latin typeface="Times New Roman" panose="02020603050405020304" pitchFamily="18" charset="0"/>
                <a:cs typeface="Times New Roman" panose="02020603050405020304" pitchFamily="18" charset="0"/>
              </a:rPr>
              <a:t>**Unsuccessful acute inflammatory response - Characterized by pus formation and incomplete  wound healing </a:t>
            </a:r>
          </a:p>
          <a:p>
            <a:pPr marL="0" indent="0">
              <a:buNone/>
            </a:pPr>
            <a:r>
              <a:rPr lang="en-US" sz="2400" dirty="0">
                <a:latin typeface="Times New Roman" panose="02020603050405020304" pitchFamily="18" charset="0"/>
                <a:cs typeface="Times New Roman" panose="02020603050405020304" pitchFamily="18" charset="0"/>
              </a:rPr>
              <a:t>**Microorganisms resistant to acute inflammation</a:t>
            </a:r>
          </a:p>
          <a:p>
            <a:pPr marL="0" indent="0">
              <a:buNone/>
            </a:pPr>
            <a:r>
              <a:rPr lang="en-US" sz="2400" dirty="0">
                <a:latin typeface="Times New Roman" panose="02020603050405020304" pitchFamily="18" charset="0"/>
                <a:cs typeface="Times New Roman" panose="02020603050405020304" pitchFamily="18" charset="0"/>
              </a:rPr>
              <a:t>**Toxins causing tissue damage </a:t>
            </a:r>
          </a:p>
          <a:p>
            <a:pPr marL="0" indent="0">
              <a:buNone/>
            </a:pPr>
            <a:r>
              <a:rPr lang="en-US" sz="2400" dirty="0">
                <a:latin typeface="Times New Roman" panose="02020603050405020304" pitchFamily="18" charset="0"/>
                <a:cs typeface="Times New Roman" panose="02020603050405020304" pitchFamily="18" charset="0"/>
              </a:rPr>
              <a:t>**Lasts weeks to months</a:t>
            </a:r>
          </a:p>
          <a:p>
            <a:pPr marL="0" indent="0">
              <a:buNone/>
            </a:pPr>
            <a:r>
              <a:rPr lang="en-US" sz="2400" dirty="0">
                <a:latin typeface="Times New Roman" panose="02020603050405020304" pitchFamily="18" charset="0"/>
                <a:cs typeface="Times New Roman" panose="02020603050405020304" pitchFamily="18" charset="0"/>
              </a:rPr>
              <a:t>**Clinical manifestations </a:t>
            </a:r>
          </a:p>
          <a:p>
            <a:pPr marL="0" indent="0">
              <a:buNone/>
            </a:pPr>
            <a:r>
              <a:rPr lang="en-US" sz="2400" dirty="0">
                <a:latin typeface="Times New Roman" panose="02020603050405020304" pitchFamily="18" charset="0"/>
                <a:cs typeface="Times New Roman" panose="02020603050405020304" pitchFamily="18" charset="0"/>
              </a:rPr>
              <a:t>**Dense infiltration of lymphocytes and macrophages </a:t>
            </a:r>
          </a:p>
          <a:p>
            <a:pPr marL="0" indent="0">
              <a:buNone/>
            </a:pPr>
            <a:r>
              <a:rPr lang="en-US" sz="2400" dirty="0">
                <a:latin typeface="Times New Roman" panose="02020603050405020304" pitchFamily="18" charset="0"/>
                <a:cs typeface="Times New Roman" panose="02020603050405020304" pitchFamily="18" charset="0"/>
              </a:rPr>
              <a:t>**Granuloma formation </a:t>
            </a:r>
          </a:p>
          <a:p>
            <a:pPr marL="0" indent="0">
              <a:buNone/>
            </a:pPr>
            <a:r>
              <a:rPr lang="en-US" sz="2400" dirty="0">
                <a:latin typeface="Times New Roman" panose="02020603050405020304" pitchFamily="18" charset="0"/>
                <a:cs typeface="Times New Roman" panose="02020603050405020304" pitchFamily="18" charset="0"/>
              </a:rPr>
              <a:t>**Epithelioid cell formation </a:t>
            </a:r>
          </a:p>
          <a:p>
            <a:pPr marL="0" indent="0">
              <a:buNone/>
            </a:pPr>
            <a:r>
              <a:rPr lang="en-US" sz="2400" dirty="0">
                <a:latin typeface="Times New Roman" panose="02020603050405020304" pitchFamily="18" charset="0"/>
                <a:cs typeface="Times New Roman" panose="02020603050405020304" pitchFamily="18" charset="0"/>
              </a:rPr>
              <a:t>**Giant cell formation</a:t>
            </a:r>
          </a:p>
        </p:txBody>
      </p:sp>
    </p:spTree>
    <p:extLst>
      <p:ext uri="{BB962C8B-B14F-4D97-AF65-F5344CB8AC3E}">
        <p14:creationId xmlns:p14="http://schemas.microsoft.com/office/powerpoint/2010/main" val="29184610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209</TotalTime>
  <Words>1716</Words>
  <Application>Microsoft Office PowerPoint</Application>
  <PresentationFormat>Widescreen</PresentationFormat>
  <Paragraphs>230</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 Kidney Dialysis Techniques Department     Prof. Dr. Younis A. Alkhafaji  Lecture: Humane Body Defense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younis</dc:creator>
  <cp:lastModifiedBy>younis</cp:lastModifiedBy>
  <cp:revision>1</cp:revision>
  <dcterms:created xsi:type="dcterms:W3CDTF">2025-01-26T17:26:11Z</dcterms:created>
  <dcterms:modified xsi:type="dcterms:W3CDTF">2025-01-26T20:55:51Z</dcterms:modified>
</cp:coreProperties>
</file>