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4176BA5-C854-45AA-B4D7-ECBF44F03C43}" type="datetimeFigureOut">
              <a:rPr lang="en-US" smtClean="0"/>
              <a:t>1/10/2025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05018E-2FDF-493B-B87A-F0C41FF4813B}" type="slidenum">
              <a:rPr lang="en-US" smtClean="0"/>
              <a:t>‹#›</a:t>
            </a:fld>
            <a:endParaRPr lang="en-US"/>
          </a:p>
        </p:txBody>
      </p:sp>
    </p:spTree>
    <p:extLst>
      <p:ext uri="{BB962C8B-B14F-4D97-AF65-F5344CB8AC3E}">
        <p14:creationId xmlns:p14="http://schemas.microsoft.com/office/powerpoint/2010/main" val="17679456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05018E-2FDF-493B-B87A-F0C41FF4813B}" type="slidenum">
              <a:rPr lang="en-US" smtClean="0"/>
              <a:t>1</a:t>
            </a:fld>
            <a:endParaRPr lang="en-US"/>
          </a:p>
        </p:txBody>
      </p:sp>
    </p:spTree>
    <p:extLst>
      <p:ext uri="{BB962C8B-B14F-4D97-AF65-F5344CB8AC3E}">
        <p14:creationId xmlns:p14="http://schemas.microsoft.com/office/powerpoint/2010/main" val="30961386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105018E-2FDF-493B-B87A-F0C41FF4813B}" type="slidenum">
              <a:rPr lang="en-US" smtClean="0"/>
              <a:t>3</a:t>
            </a:fld>
            <a:endParaRPr lang="en-US"/>
          </a:p>
        </p:txBody>
      </p:sp>
    </p:spTree>
    <p:extLst>
      <p:ext uri="{BB962C8B-B14F-4D97-AF65-F5344CB8AC3E}">
        <p14:creationId xmlns:p14="http://schemas.microsoft.com/office/powerpoint/2010/main" val="976830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2137A-E18C-0D4E-2086-88F94B520C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E7E83AD-A9A7-4D29-B842-6D67BE03288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D174482-2317-7E87-F678-E67ABF52A92F}"/>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5" name="Footer Placeholder 4">
            <a:extLst>
              <a:ext uri="{FF2B5EF4-FFF2-40B4-BE49-F238E27FC236}">
                <a16:creationId xmlns:a16="http://schemas.microsoft.com/office/drawing/2014/main" id="{FA3A1B72-F15E-6A4A-82E0-EF9DB64DA4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20D815-5DC9-3AEE-2035-1C5151B6C272}"/>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14627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E3080-3C2F-DB47-5DC4-D622CDB6798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8CA272B-409D-AB4B-ED6A-19BC0A978E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39BE524-CE53-2FCE-0A76-CEFD33711B6E}"/>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5" name="Footer Placeholder 4">
            <a:extLst>
              <a:ext uri="{FF2B5EF4-FFF2-40B4-BE49-F238E27FC236}">
                <a16:creationId xmlns:a16="http://schemas.microsoft.com/office/drawing/2014/main" id="{0DC30B69-6EB5-FB7D-8E01-8B7158B2DF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498C15-25EF-925B-51F7-A41F41445803}"/>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3749995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F97688-FB64-FFBA-7303-7D52FE6F550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4EAC45F-749D-6E09-E574-23371057FD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2F79627-E7CB-0D47-AA49-2AA21C7A9A82}"/>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5" name="Footer Placeholder 4">
            <a:extLst>
              <a:ext uri="{FF2B5EF4-FFF2-40B4-BE49-F238E27FC236}">
                <a16:creationId xmlns:a16="http://schemas.microsoft.com/office/drawing/2014/main" id="{8A2B4669-59A1-7132-CADC-B6D259398D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55F4A0-BED2-22D5-B389-502D0C4ED9D2}"/>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40242021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DE153-B3E9-D386-4FB1-21AFB996747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1F7B89E-A098-AEC6-6A49-1DB0EB0BDF0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78AB1D-3A6A-6F61-3008-BFF37507558E}"/>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5" name="Footer Placeholder 4">
            <a:extLst>
              <a:ext uri="{FF2B5EF4-FFF2-40B4-BE49-F238E27FC236}">
                <a16:creationId xmlns:a16="http://schemas.microsoft.com/office/drawing/2014/main" id="{3ECA3278-4A57-F387-B882-4E79D06EDB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1151BF-B156-C45A-7918-17EF84BA8E4D}"/>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1346556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60099F-B886-39BA-F43F-7F1AFD2774E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63D39E9-E78A-8F3D-8F3B-9F8BD91376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2357971-EB23-927D-D4C7-D3964351C9C2}"/>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5" name="Footer Placeholder 4">
            <a:extLst>
              <a:ext uri="{FF2B5EF4-FFF2-40B4-BE49-F238E27FC236}">
                <a16:creationId xmlns:a16="http://schemas.microsoft.com/office/drawing/2014/main" id="{F42994D0-2FAC-377A-B58A-1696E10A6B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8B313A2-C0B7-B44A-4BE2-9C2027B32B57}"/>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42389787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AB936-C8DB-3D84-0B40-1FE2F6B5C64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3D8FAD-30D9-E076-0BF5-BD6557A4791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511A4F-BB66-9DE6-29D6-6F861A88C1D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C9155F-0E33-D42A-9F53-E954724BE1D7}"/>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6" name="Footer Placeholder 5">
            <a:extLst>
              <a:ext uri="{FF2B5EF4-FFF2-40B4-BE49-F238E27FC236}">
                <a16:creationId xmlns:a16="http://schemas.microsoft.com/office/drawing/2014/main" id="{9FA2386E-49F3-26C5-C06D-6293816026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EF960C-0377-44A8-C014-99F2B835BDF9}"/>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6971483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397B5-4A60-B4A8-13C5-56E7ECF2CA2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DDDBDE8-BF9E-255A-029B-969DA1E528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DBC85CD-CD9C-3B52-C57E-638741961DA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ACEECE-B0CA-4829-6BBC-B69AA2C9339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58B609B-E4F4-0ADA-D848-751346CAB2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DE35034-4EAC-B050-59E2-CC86B04D3E9C}"/>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8" name="Footer Placeholder 7">
            <a:extLst>
              <a:ext uri="{FF2B5EF4-FFF2-40B4-BE49-F238E27FC236}">
                <a16:creationId xmlns:a16="http://schemas.microsoft.com/office/drawing/2014/main" id="{9A539C55-95C1-0FBE-D260-0127AD56A51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8F603BA-E9FE-3342-FA96-3815559B0ABE}"/>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9831222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73689-9E9E-2A2B-8DA0-B118AB9C92A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ACB2A65-B059-EEFB-581B-0C4E1544EF91}"/>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4" name="Footer Placeholder 3">
            <a:extLst>
              <a:ext uri="{FF2B5EF4-FFF2-40B4-BE49-F238E27FC236}">
                <a16:creationId xmlns:a16="http://schemas.microsoft.com/office/drawing/2014/main" id="{12D4F2CD-0CD8-83B9-6A8E-C02EFA8C12E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F1558A6-EBFB-4041-F37B-27B8994B88D7}"/>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3591621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0DDCC9B-C91D-F960-5798-561E865DC111}"/>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3" name="Footer Placeholder 2">
            <a:extLst>
              <a:ext uri="{FF2B5EF4-FFF2-40B4-BE49-F238E27FC236}">
                <a16:creationId xmlns:a16="http://schemas.microsoft.com/office/drawing/2014/main" id="{183AEC52-04FB-5401-ADD3-49EFCA6293C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A303483-47AC-94C3-FACC-F1CCB36C4BBE}"/>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14881082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232A8-62B7-3F87-1D17-99B7379FFF2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3BECD79-E304-42E2-8C75-5B717489B32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198FD0-C197-7F9C-4CEC-0AD1128098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20B0FB-4FAC-3D9D-A911-A08C9F5136F5}"/>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6" name="Footer Placeholder 5">
            <a:extLst>
              <a:ext uri="{FF2B5EF4-FFF2-40B4-BE49-F238E27FC236}">
                <a16:creationId xmlns:a16="http://schemas.microsoft.com/office/drawing/2014/main" id="{9BF200BB-77FA-6D7E-8AF5-20E935DA80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B4E407B-D5BD-527F-7863-E70483B02CAF}"/>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11279502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52088-F910-D5E1-EA1B-2E65E067536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66F103-4F8B-EF65-3748-14E73E9A83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EF9A370-F9B3-F255-9BA1-FB7889BB76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428193-DD20-5E69-575A-5C914A5076F6}"/>
              </a:ext>
            </a:extLst>
          </p:cNvPr>
          <p:cNvSpPr>
            <a:spLocks noGrp="1"/>
          </p:cNvSpPr>
          <p:nvPr>
            <p:ph type="dt" sz="half" idx="10"/>
          </p:nvPr>
        </p:nvSpPr>
        <p:spPr/>
        <p:txBody>
          <a:bodyPr/>
          <a:lstStyle/>
          <a:p>
            <a:fld id="{2EF42E3A-E810-4F28-BAB5-EE6B3DBD2FDF}" type="datetimeFigureOut">
              <a:rPr lang="en-US" smtClean="0"/>
              <a:t>1/10/2025</a:t>
            </a:fld>
            <a:endParaRPr lang="en-US"/>
          </a:p>
        </p:txBody>
      </p:sp>
      <p:sp>
        <p:nvSpPr>
          <p:cNvPr id="6" name="Footer Placeholder 5">
            <a:extLst>
              <a:ext uri="{FF2B5EF4-FFF2-40B4-BE49-F238E27FC236}">
                <a16:creationId xmlns:a16="http://schemas.microsoft.com/office/drawing/2014/main" id="{99E864B9-C55A-2174-A447-CEBA200158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0C01F9-443A-A70A-05FA-98C77C102769}"/>
              </a:ext>
            </a:extLst>
          </p:cNvPr>
          <p:cNvSpPr>
            <a:spLocks noGrp="1"/>
          </p:cNvSpPr>
          <p:nvPr>
            <p:ph type="sldNum" sz="quarter" idx="12"/>
          </p:nvPr>
        </p:nvSpPr>
        <p:spPr/>
        <p:txBody>
          <a:bodyPr/>
          <a:lstStyle/>
          <a:p>
            <a:fld id="{74021DB3-FCAD-45D7-8FC8-8DDB69498D45}" type="slidenum">
              <a:rPr lang="en-US" smtClean="0"/>
              <a:t>‹#›</a:t>
            </a:fld>
            <a:endParaRPr lang="en-US"/>
          </a:p>
        </p:txBody>
      </p:sp>
    </p:spTree>
    <p:extLst>
      <p:ext uri="{BB962C8B-B14F-4D97-AF65-F5344CB8AC3E}">
        <p14:creationId xmlns:p14="http://schemas.microsoft.com/office/powerpoint/2010/main" val="21756806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BB0397-F2B0-A197-C4DD-ED554B5FAB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426DD9-73FA-E0D2-70A5-38D5B792A7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5E18DA-24CD-BDC7-0C7E-C0BC02F6CF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F42E3A-E810-4F28-BAB5-EE6B3DBD2FDF}" type="datetimeFigureOut">
              <a:rPr lang="en-US" smtClean="0"/>
              <a:t>1/10/2025</a:t>
            </a:fld>
            <a:endParaRPr lang="en-US"/>
          </a:p>
        </p:txBody>
      </p:sp>
      <p:sp>
        <p:nvSpPr>
          <p:cNvPr id="5" name="Footer Placeholder 4">
            <a:extLst>
              <a:ext uri="{FF2B5EF4-FFF2-40B4-BE49-F238E27FC236}">
                <a16:creationId xmlns:a16="http://schemas.microsoft.com/office/drawing/2014/main" id="{1BF2F927-7E27-204F-06F6-33640CD6BD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D8A3A72-655A-FA0A-67E4-8C859EDFB71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021DB3-FCAD-45D7-8FC8-8DDB69498D45}" type="slidenum">
              <a:rPr lang="en-US" smtClean="0"/>
              <a:t>‹#›</a:t>
            </a:fld>
            <a:endParaRPr lang="en-US"/>
          </a:p>
        </p:txBody>
      </p:sp>
    </p:spTree>
    <p:extLst>
      <p:ext uri="{BB962C8B-B14F-4D97-AF65-F5344CB8AC3E}">
        <p14:creationId xmlns:p14="http://schemas.microsoft.com/office/powerpoint/2010/main" val="2247581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geeksforgeeks.org/why-is-mitochondria-known-as-power-house-of-the-cell/" TargetMode="External"/><Relationship Id="rId7"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geeksforgeeks.org/chloroplasts-diagram-structure-and-functions/" TargetMode="External"/><Relationship Id="rId5" Type="http://schemas.openxmlformats.org/officeDocument/2006/relationships/hyperlink" Target="https://www.geeksforgeeks.org/golgi-apparatus-structure-functions/" TargetMode="External"/><Relationship Id="rId4" Type="http://schemas.openxmlformats.org/officeDocument/2006/relationships/hyperlink" Target="https://www.geeksforgeeks.org/endoplasmic-reticulu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eeksforgeeks.org/malaria/" TargetMode="External"/><Relationship Id="rId2" Type="http://schemas.openxmlformats.org/officeDocument/2006/relationships/hyperlink" Target="https://www.geeksforgeeks.org/photosynthesis/" TargetMode="Externa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hyperlink" Target="https://www.geeksforgeeks.org/components-and-classification-of-ecosyste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geeksforgeeks.org/dinoflagellat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eeksforgeeks.org/what-is-diatomaceous-earth/" TargetMode="External"/><Relationship Id="rId2" Type="http://schemas.openxmlformats.org/officeDocument/2006/relationships/hyperlink" Target="https://www.geeksforgeeks.org/asexual-reproduction/" TargetMode="External"/><Relationship Id="rId1" Type="http://schemas.openxmlformats.org/officeDocument/2006/relationships/slideLayout" Target="../slideLayouts/slideLayout2.xml"/><Relationship Id="rId4" Type="http://schemas.openxmlformats.org/officeDocument/2006/relationships/hyperlink" Target="https://www.geeksforgeeks.org/cell-wal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A8713-F590-D202-E686-9EC724982F62}"/>
              </a:ext>
            </a:extLst>
          </p:cNvPr>
          <p:cNvSpPr>
            <a:spLocks noGrp="1"/>
          </p:cNvSpPr>
          <p:nvPr>
            <p:ph type="ctrTitle"/>
          </p:nvPr>
        </p:nvSpPr>
        <p:spPr>
          <a:xfrm>
            <a:off x="152399" y="163717"/>
            <a:ext cx="11838039" cy="1473354"/>
          </a:xfrm>
        </p:spPr>
        <p:txBody>
          <a:bodyPr>
            <a:normAutofit/>
          </a:bodyPr>
          <a:lstStyle/>
          <a:p>
            <a:r>
              <a:rPr lang="en-US" sz="2400" b="1" dirty="0">
                <a:latin typeface="Times New Roman" panose="02020603050405020304" pitchFamily="18" charset="0"/>
                <a:cs typeface="Times New Roman" panose="02020603050405020304" pitchFamily="18" charset="0"/>
              </a:rPr>
              <a:t> Kidney Dialysis </a:t>
            </a:r>
            <a:r>
              <a:rPr lang="en-US" sz="2400" b="1" dirty="0" err="1">
                <a:latin typeface="Times New Roman" panose="02020603050405020304" pitchFamily="18" charset="0"/>
                <a:cs typeface="Times New Roman" panose="02020603050405020304" pitchFamily="18" charset="0"/>
              </a:rPr>
              <a:t>Techniqu</a:t>
            </a:r>
            <a:r>
              <a:rPr lang="en-US" sz="2400" b="1" dirty="0">
                <a:latin typeface="Times New Roman" panose="02020603050405020304" pitchFamily="18" charset="0"/>
                <a:cs typeface="Times New Roman" panose="02020603050405020304" pitchFamily="18" charset="0"/>
              </a:rPr>
              <a:t> Department</a:t>
            </a:r>
            <a:br>
              <a:rPr lang="en-US" sz="2400" b="1" dirty="0">
                <a:latin typeface="Times New Roman" panose="02020603050405020304" pitchFamily="18" charset="0"/>
                <a:cs typeface="Times New Roman" panose="02020603050405020304" pitchFamily="18" charset="0"/>
              </a:rPr>
            </a:br>
            <a:r>
              <a:rPr lang="en-US" sz="2400" b="1" dirty="0">
                <a:latin typeface="Times New Roman" panose="02020603050405020304" pitchFamily="18" charset="0"/>
                <a:cs typeface="Times New Roman" panose="02020603050405020304" pitchFamily="18" charset="0"/>
              </a:rPr>
              <a:t>          Prof. Dr. Younis A. </a:t>
            </a:r>
            <a:r>
              <a:rPr lang="en-US" sz="2400" b="1" dirty="0" err="1">
                <a:latin typeface="Times New Roman" panose="02020603050405020304" pitchFamily="18" charset="0"/>
                <a:cs typeface="Times New Roman" panose="02020603050405020304" pitchFamily="18" charset="0"/>
              </a:rPr>
              <a:t>Alkhafaji</a:t>
            </a:r>
            <a:br>
              <a:rPr lang="en-US" sz="5400" b="1" dirty="0">
                <a:latin typeface="Times New Roman" panose="02020603050405020304" pitchFamily="18" charset="0"/>
                <a:cs typeface="Times New Roman" panose="02020603050405020304" pitchFamily="18" charset="0"/>
              </a:rPr>
            </a:br>
            <a:r>
              <a:rPr lang="en-US" sz="2000" b="1" dirty="0">
                <a:latin typeface="Times New Roman" panose="02020603050405020304" pitchFamily="18" charset="0"/>
                <a:cs typeface="Times New Roman" panose="02020603050405020304" pitchFamily="18" charset="0"/>
              </a:rPr>
              <a:t>biology Lecture 2</a:t>
            </a:r>
            <a:br>
              <a:rPr lang="en-US" sz="2000" b="1" dirty="0">
                <a:latin typeface="Times New Roman" panose="02020603050405020304" pitchFamily="18" charset="0"/>
                <a:cs typeface="Times New Roman" panose="02020603050405020304" pitchFamily="18" charset="0"/>
              </a:rPr>
            </a:br>
            <a:endParaRPr lang="en-US" sz="2400"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176E3CB5-7FC5-75C8-96DA-1899ADAD8BD8}"/>
              </a:ext>
            </a:extLst>
          </p:cNvPr>
          <p:cNvSpPr>
            <a:spLocks noGrp="1"/>
          </p:cNvSpPr>
          <p:nvPr>
            <p:ph type="subTitle" idx="1"/>
          </p:nvPr>
        </p:nvSpPr>
        <p:spPr>
          <a:xfrm>
            <a:off x="152398" y="1828069"/>
            <a:ext cx="11838039" cy="4866214"/>
          </a:xfrm>
        </p:spPr>
        <p:txBody>
          <a:bodyPr/>
          <a:lstStyle/>
          <a:p>
            <a:pPr algn="l"/>
            <a:r>
              <a:rPr lang="en-US" b="1" dirty="0">
                <a:solidFill>
                  <a:srgbClr val="FF0000"/>
                </a:solidFill>
                <a:latin typeface="Times New Roman" panose="02020603050405020304" pitchFamily="18" charset="0"/>
                <a:cs typeface="Times New Roman" panose="02020603050405020304" pitchFamily="18" charset="0"/>
              </a:rPr>
              <a:t>Kingdom Protista</a:t>
            </a:r>
            <a:r>
              <a:rPr lang="en-US" b="1" dirty="0">
                <a:latin typeface="Times New Roman" panose="02020603050405020304" pitchFamily="18" charset="0"/>
                <a:cs typeface="Times New Roman" panose="02020603050405020304" pitchFamily="18" charset="0"/>
              </a:rPr>
              <a:t>:</a:t>
            </a:r>
          </a:p>
          <a:p>
            <a:pPr algn="l"/>
            <a:r>
              <a:rPr lang="en-US" b="1" dirty="0">
                <a:latin typeface="Times New Roman" panose="02020603050405020304" pitchFamily="18" charset="0"/>
                <a:cs typeface="Times New Roman" panose="02020603050405020304" pitchFamily="18" charset="0"/>
              </a:rPr>
              <a:t>Kingdom Protista is one of the five kingdoms that classify various living organisms. </a:t>
            </a:r>
            <a:r>
              <a:rPr lang="en-US" b="1" dirty="0">
                <a:solidFill>
                  <a:srgbClr val="0070C0"/>
                </a:solidFill>
                <a:latin typeface="Times New Roman" panose="02020603050405020304" pitchFamily="18" charset="0"/>
                <a:cs typeface="Times New Roman" panose="02020603050405020304" pitchFamily="18" charset="0"/>
              </a:rPr>
              <a:t>Kingdom Protista </a:t>
            </a:r>
            <a:r>
              <a:rPr lang="en-US" b="1" dirty="0">
                <a:latin typeface="Times New Roman" panose="02020603050405020304" pitchFamily="18" charset="0"/>
                <a:cs typeface="Times New Roman" panose="02020603050405020304" pitchFamily="18" charset="0"/>
              </a:rPr>
              <a:t>includes single-celled and multicellular eukaryotes like protozoans, algae, and various other microorganisms which are neither plants nor animals or fungi. </a:t>
            </a:r>
            <a:r>
              <a:rPr lang="en-US" b="1" dirty="0">
                <a:solidFill>
                  <a:srgbClr val="7030A0"/>
                </a:solidFill>
                <a:latin typeface="Times New Roman" panose="02020603050405020304" pitchFamily="18" charset="0"/>
                <a:cs typeface="Times New Roman" panose="02020603050405020304" pitchFamily="18" charset="0"/>
              </a:rPr>
              <a:t>Kingdom Protista </a:t>
            </a:r>
            <a:r>
              <a:rPr lang="en-US" b="1" dirty="0">
                <a:latin typeface="Times New Roman" panose="02020603050405020304" pitchFamily="18" charset="0"/>
                <a:cs typeface="Times New Roman" panose="02020603050405020304" pitchFamily="18" charset="0"/>
              </a:rPr>
              <a:t>possesses cells with a defined nucleus and membrane-bound organelles. Protists can be found in various habitats like aquatic, moist terrestrial, and even as symbionts or parasites within other organisms.</a:t>
            </a:r>
          </a:p>
          <a:p>
            <a:pPr algn="l"/>
            <a:r>
              <a:rPr lang="en-US" b="1" i="0" dirty="0">
                <a:solidFill>
                  <a:srgbClr val="273239"/>
                </a:solidFill>
                <a:effectLst/>
                <a:latin typeface="Times New Roman" panose="02020603050405020304" pitchFamily="18" charset="0"/>
                <a:cs typeface="Times New Roman" panose="02020603050405020304" pitchFamily="18" charset="0"/>
              </a:rPr>
              <a:t>Ernst Haeckel, a naturalist of German descent, was the one who first introduced the idea of the kingdom Protista in the year 1866. </a:t>
            </a:r>
            <a:r>
              <a:rPr lang="en-US" b="1" i="0" dirty="0">
                <a:solidFill>
                  <a:srgbClr val="FF0000"/>
                </a:solidFill>
                <a:effectLst/>
                <a:latin typeface="Times New Roman" panose="02020603050405020304" pitchFamily="18" charset="0"/>
                <a:cs typeface="Times New Roman" panose="02020603050405020304" pitchFamily="18" charset="0"/>
              </a:rPr>
              <a:t>Protista are primitive eukaryotic organisms and exhibit a wide range of diversity in size, shape, and life forms</a:t>
            </a:r>
            <a:r>
              <a:rPr lang="en-US" b="1" i="0" dirty="0">
                <a:solidFill>
                  <a:srgbClr val="273239"/>
                </a:solidFill>
                <a:effectLst/>
                <a:latin typeface="Times New Roman" panose="02020603050405020304" pitchFamily="18" charset="0"/>
                <a:cs typeface="Times New Roman" panose="02020603050405020304" pitchFamily="18" charset="0"/>
              </a:rPr>
              <a:t>. They can be unicellular, multicellular, or colonial. Protista contains a defined nucleus and membrane-bound organelles, such as </a:t>
            </a:r>
            <a:r>
              <a:rPr lang="en-US" b="1" i="0" u="sng" dirty="0">
                <a:effectLst/>
                <a:latin typeface="Times New Roman" panose="02020603050405020304" pitchFamily="18" charset="0"/>
                <a:cs typeface="Times New Roman" panose="02020603050405020304" pitchFamily="18" charset="0"/>
                <a:hlinkClick r:id="rId3"/>
              </a:rPr>
              <a:t>mitochondria</a:t>
            </a:r>
            <a:r>
              <a:rPr lang="en-US" b="1" i="0" dirty="0">
                <a:solidFill>
                  <a:srgbClr val="273239"/>
                </a:solidFill>
                <a:effectLst/>
                <a:latin typeface="Times New Roman" panose="02020603050405020304" pitchFamily="18" charset="0"/>
                <a:cs typeface="Times New Roman" panose="02020603050405020304" pitchFamily="18" charset="0"/>
              </a:rPr>
              <a:t>, </a:t>
            </a:r>
            <a:r>
              <a:rPr lang="en-US" b="1" i="0" u="sng" dirty="0">
                <a:effectLst/>
                <a:latin typeface="Times New Roman" panose="02020603050405020304" pitchFamily="18" charset="0"/>
                <a:cs typeface="Times New Roman" panose="02020603050405020304" pitchFamily="18" charset="0"/>
                <a:hlinkClick r:id="rId4"/>
              </a:rPr>
              <a:t>endoplasmic reticulum</a:t>
            </a:r>
            <a:r>
              <a:rPr lang="en-US" b="1" i="0" dirty="0">
                <a:solidFill>
                  <a:srgbClr val="273239"/>
                </a:solidFill>
                <a:effectLst/>
                <a:latin typeface="Times New Roman" panose="02020603050405020304" pitchFamily="18" charset="0"/>
                <a:cs typeface="Times New Roman" panose="02020603050405020304" pitchFamily="18" charset="0"/>
              </a:rPr>
              <a:t>, </a:t>
            </a:r>
            <a:r>
              <a:rPr lang="en-US" b="1" i="0" u="sng" dirty="0">
                <a:effectLst/>
                <a:latin typeface="Times New Roman" panose="02020603050405020304" pitchFamily="18" charset="0"/>
                <a:cs typeface="Times New Roman" panose="02020603050405020304" pitchFamily="18" charset="0"/>
                <a:hlinkClick r:id="rId5"/>
              </a:rPr>
              <a:t>Golgi apparatus</a:t>
            </a:r>
            <a:r>
              <a:rPr lang="en-US" b="1" i="0" dirty="0">
                <a:solidFill>
                  <a:srgbClr val="273239"/>
                </a:solidFill>
                <a:effectLst/>
                <a:latin typeface="Times New Roman" panose="02020603050405020304" pitchFamily="18" charset="0"/>
                <a:cs typeface="Times New Roman" panose="02020603050405020304" pitchFamily="18" charset="0"/>
              </a:rPr>
              <a:t>, and sometimes </a:t>
            </a:r>
            <a:r>
              <a:rPr lang="en-US" b="1" i="0" u="sng" dirty="0">
                <a:effectLst/>
                <a:latin typeface="Times New Roman" panose="02020603050405020304" pitchFamily="18" charset="0"/>
                <a:cs typeface="Times New Roman" panose="02020603050405020304" pitchFamily="18" charset="0"/>
                <a:hlinkClick r:id="rId6"/>
              </a:rPr>
              <a:t>chloroplasts</a:t>
            </a:r>
            <a:r>
              <a:rPr lang="en-US" b="1" i="0" dirty="0">
                <a:solidFill>
                  <a:srgbClr val="273239"/>
                </a:solidFill>
                <a:effectLst/>
                <a:latin typeface="Times New Roman" panose="02020603050405020304" pitchFamily="18" charset="0"/>
                <a:cs typeface="Times New Roman" panose="02020603050405020304" pitchFamily="18" charset="0"/>
              </a:rPr>
              <a:t> in autotrophs.</a:t>
            </a:r>
            <a:endParaRPr lang="en-US"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BDE46B8F-03EC-406A-962F-4F7411FE41F5}"/>
              </a:ext>
            </a:extLst>
          </p:cNvPr>
          <p:cNvPicPr>
            <a:picLocks noChangeAspect="1"/>
          </p:cNvPicPr>
          <p:nvPr/>
        </p:nvPicPr>
        <p:blipFill>
          <a:blip r:embed="rId7"/>
          <a:stretch>
            <a:fillRect/>
          </a:stretch>
        </p:blipFill>
        <p:spPr>
          <a:xfrm>
            <a:off x="201562" y="137804"/>
            <a:ext cx="1664352" cy="1664352"/>
          </a:xfrm>
          <a:prstGeom prst="rect">
            <a:avLst/>
          </a:prstGeom>
        </p:spPr>
      </p:pic>
      <p:pic>
        <p:nvPicPr>
          <p:cNvPr id="5" name="Picture 4">
            <a:extLst>
              <a:ext uri="{FF2B5EF4-FFF2-40B4-BE49-F238E27FC236}">
                <a16:creationId xmlns:a16="http://schemas.microsoft.com/office/drawing/2014/main" id="{A573DD22-F967-29F5-5C47-14497CA28713}"/>
              </a:ext>
            </a:extLst>
          </p:cNvPr>
          <p:cNvPicPr>
            <a:picLocks noChangeAspect="1"/>
          </p:cNvPicPr>
          <p:nvPr/>
        </p:nvPicPr>
        <p:blipFill>
          <a:blip r:embed="rId8"/>
          <a:stretch>
            <a:fillRect/>
          </a:stretch>
        </p:blipFill>
        <p:spPr>
          <a:xfrm>
            <a:off x="10522973" y="137804"/>
            <a:ext cx="1467464" cy="1525180"/>
          </a:xfrm>
          <a:prstGeom prst="rect">
            <a:avLst/>
          </a:prstGeom>
        </p:spPr>
      </p:pic>
    </p:spTree>
    <p:extLst>
      <p:ext uri="{BB962C8B-B14F-4D97-AF65-F5344CB8AC3E}">
        <p14:creationId xmlns:p14="http://schemas.microsoft.com/office/powerpoint/2010/main" val="3289642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425A480-5045-798E-0B93-C317C7DFAE45}"/>
              </a:ext>
            </a:extLst>
          </p:cNvPr>
          <p:cNvSpPr>
            <a:spLocks noGrp="1"/>
          </p:cNvSpPr>
          <p:nvPr>
            <p:ph idx="1"/>
          </p:nvPr>
        </p:nvSpPr>
        <p:spPr>
          <a:xfrm>
            <a:off x="223603" y="176707"/>
            <a:ext cx="11798508" cy="6523896"/>
          </a:xfrm>
        </p:spPr>
        <p:txBody>
          <a:bodyPr/>
          <a:lstStyle/>
          <a:p>
            <a:pPr marL="0" indent="0">
              <a:buNone/>
            </a:pPr>
            <a:endParaRPr lang="en-US" dirty="0"/>
          </a:p>
        </p:txBody>
      </p:sp>
    </p:spTree>
    <p:extLst>
      <p:ext uri="{BB962C8B-B14F-4D97-AF65-F5344CB8AC3E}">
        <p14:creationId xmlns:p14="http://schemas.microsoft.com/office/powerpoint/2010/main" val="3146880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A3DC05-244D-D2F6-1249-D57746D3F236}"/>
              </a:ext>
            </a:extLst>
          </p:cNvPr>
          <p:cNvSpPr>
            <a:spLocks noGrp="1"/>
          </p:cNvSpPr>
          <p:nvPr>
            <p:ph idx="1"/>
          </p:nvPr>
        </p:nvSpPr>
        <p:spPr>
          <a:xfrm>
            <a:off x="189271" y="159057"/>
            <a:ext cx="11830664" cy="6521961"/>
          </a:xfrm>
        </p:spPr>
        <p:txBody>
          <a:bodyPr>
            <a:normAutofit/>
          </a:bodyPr>
          <a:lstStyle/>
          <a:p>
            <a:pPr marL="0" indent="0" algn="l" rtl="0" fontAlgn="base">
              <a:spcAft>
                <a:spcPts val="750"/>
              </a:spcAft>
              <a:buNone/>
            </a:pPr>
            <a:r>
              <a:rPr lang="en-US" sz="2400" b="1" i="0" dirty="0">
                <a:solidFill>
                  <a:srgbClr val="C00000"/>
                </a:solidFill>
                <a:effectLst/>
                <a:latin typeface="Times New Roman" panose="02020603050405020304" pitchFamily="18" charset="0"/>
                <a:cs typeface="Times New Roman" panose="02020603050405020304" pitchFamily="18" charset="0"/>
              </a:rPr>
              <a:t>Some Kingdom Protista examples are</a:t>
            </a:r>
            <a:r>
              <a:rPr lang="en-US" sz="2400" b="1" i="0" dirty="0">
                <a:solidFill>
                  <a:srgbClr val="273239"/>
                </a:solidFill>
                <a:effectLst/>
                <a:latin typeface="Times New Roman" panose="02020603050405020304" pitchFamily="18" charset="0"/>
                <a:cs typeface="Times New Roman" panose="02020603050405020304" pitchFamily="18" charset="0"/>
              </a:rPr>
              <a:t>:</a:t>
            </a:r>
          </a:p>
          <a:p>
            <a:pPr algn="l" fontAlgn="base">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Amoeba: Unicellular, motile protozoans that move by extending pseudopods and feed on microorganisms.</a:t>
            </a:r>
          </a:p>
          <a:p>
            <a:pPr algn="l" fontAlgn="base">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Paramecium: Ciliated, unicellular protozoans with a characteristic slipper-like shape.</a:t>
            </a:r>
          </a:p>
          <a:p>
            <a:pPr algn="l" fontAlgn="base">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Euglena: Unicellular organisms that can be both autotrophic (</a:t>
            </a:r>
            <a:r>
              <a:rPr lang="en-US" sz="2400" b="1" i="0" u="sng" dirty="0">
                <a:solidFill>
                  <a:srgbClr val="273239"/>
                </a:solidFill>
                <a:effectLst/>
                <a:latin typeface="Times New Roman" panose="02020603050405020304" pitchFamily="18" charset="0"/>
                <a:cs typeface="Times New Roman" panose="02020603050405020304" pitchFamily="18" charset="0"/>
                <a:hlinkClick r:id="rId2"/>
              </a:rPr>
              <a:t>photosynthetic</a:t>
            </a:r>
            <a:r>
              <a:rPr lang="en-US" sz="2400" b="1" i="0" dirty="0">
                <a:solidFill>
                  <a:srgbClr val="273239"/>
                </a:solidFill>
                <a:effectLst/>
                <a:latin typeface="Times New Roman" panose="02020603050405020304" pitchFamily="18" charset="0"/>
                <a:cs typeface="Times New Roman" panose="02020603050405020304" pitchFamily="18" charset="0"/>
              </a:rPr>
              <a:t>) and heterotrophic (predatory </a:t>
            </a:r>
            <a:r>
              <a:rPr lang="ar-IQ" sz="2400" b="1" i="0" dirty="0">
                <a:solidFill>
                  <a:srgbClr val="273239"/>
                </a:solidFill>
                <a:effectLst/>
                <a:latin typeface="Times New Roman" panose="02020603050405020304" pitchFamily="18" charset="0"/>
                <a:cs typeface="Times New Roman" panose="02020603050405020304" pitchFamily="18" charset="0"/>
              </a:rPr>
              <a:t>مفترسه</a:t>
            </a:r>
            <a:r>
              <a:rPr lang="en-US" sz="2400" b="1" i="0" dirty="0">
                <a:solidFill>
                  <a:srgbClr val="273239"/>
                </a:solidFill>
                <a:effectLst/>
                <a:latin typeface="Times New Roman" panose="02020603050405020304" pitchFamily="18" charset="0"/>
                <a:cs typeface="Times New Roman" panose="02020603050405020304" pitchFamily="18" charset="0"/>
              </a:rPr>
              <a:t>) depending on environmental conditions.</a:t>
            </a:r>
          </a:p>
          <a:p>
            <a:pPr algn="l" fontAlgn="base">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Plasmodium: A protozoan parasite responsible for causing </a:t>
            </a:r>
            <a:r>
              <a:rPr lang="en-US" sz="2400" b="1" i="0" u="sng" dirty="0">
                <a:solidFill>
                  <a:srgbClr val="273239"/>
                </a:solidFill>
                <a:effectLst/>
                <a:latin typeface="Times New Roman" panose="02020603050405020304" pitchFamily="18" charset="0"/>
                <a:cs typeface="Times New Roman" panose="02020603050405020304" pitchFamily="18" charset="0"/>
                <a:hlinkClick r:id="rId3"/>
              </a:rPr>
              <a:t>malaria</a:t>
            </a:r>
            <a:r>
              <a:rPr lang="en-US" sz="2400" b="1" i="0" dirty="0">
                <a:solidFill>
                  <a:srgbClr val="273239"/>
                </a:solidFill>
                <a:effectLst/>
                <a:latin typeface="Times New Roman" panose="02020603050405020304" pitchFamily="18" charset="0"/>
                <a:cs typeface="Times New Roman" panose="02020603050405020304" pitchFamily="18" charset="0"/>
              </a:rPr>
              <a:t> in humans.</a:t>
            </a:r>
          </a:p>
          <a:p>
            <a:pPr marL="0" indent="0">
              <a:buNone/>
            </a:pPr>
            <a:endParaRPr lang="en-US" sz="2400" b="1"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48598CCB-7FA0-768A-7BDC-E9BCA2592977}"/>
              </a:ext>
            </a:extLst>
          </p:cNvPr>
          <p:cNvPicPr>
            <a:picLocks noChangeAspect="1"/>
          </p:cNvPicPr>
          <p:nvPr/>
        </p:nvPicPr>
        <p:blipFill>
          <a:blip r:embed="rId4"/>
          <a:srcRect l="7235" t="7318" r="4728" b="8626"/>
          <a:stretch/>
        </p:blipFill>
        <p:spPr>
          <a:xfrm>
            <a:off x="3274142" y="3849329"/>
            <a:ext cx="7093974" cy="3008671"/>
          </a:xfrm>
          <a:prstGeom prst="rect">
            <a:avLst/>
          </a:prstGeom>
        </p:spPr>
      </p:pic>
      <p:pic>
        <p:nvPicPr>
          <p:cNvPr id="5" name="Picture 4">
            <a:extLst>
              <a:ext uri="{FF2B5EF4-FFF2-40B4-BE49-F238E27FC236}">
                <a16:creationId xmlns:a16="http://schemas.microsoft.com/office/drawing/2014/main" id="{0C853C67-DA64-8404-F257-1FE786243939}"/>
              </a:ext>
            </a:extLst>
          </p:cNvPr>
          <p:cNvPicPr>
            <a:picLocks noChangeAspect="1"/>
          </p:cNvPicPr>
          <p:nvPr/>
        </p:nvPicPr>
        <p:blipFill>
          <a:blip r:embed="rId5"/>
          <a:stretch>
            <a:fillRect/>
          </a:stretch>
        </p:blipFill>
        <p:spPr>
          <a:xfrm>
            <a:off x="555369" y="3849329"/>
            <a:ext cx="2717090" cy="2145071"/>
          </a:xfrm>
          <a:prstGeom prst="rect">
            <a:avLst/>
          </a:prstGeom>
        </p:spPr>
      </p:pic>
    </p:spTree>
    <p:extLst>
      <p:ext uri="{BB962C8B-B14F-4D97-AF65-F5344CB8AC3E}">
        <p14:creationId xmlns:p14="http://schemas.microsoft.com/office/powerpoint/2010/main" val="42213164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97CC0FF-7B57-6B6A-8A4B-787BB1F22EAE}"/>
              </a:ext>
            </a:extLst>
          </p:cNvPr>
          <p:cNvSpPr>
            <a:spLocks noGrp="1"/>
          </p:cNvSpPr>
          <p:nvPr>
            <p:ph idx="1"/>
          </p:nvPr>
        </p:nvSpPr>
        <p:spPr>
          <a:xfrm>
            <a:off x="144436" y="291792"/>
            <a:ext cx="11962220" cy="6566208"/>
          </a:xfrm>
        </p:spPr>
        <p:txBody>
          <a:bodyPr>
            <a:normAutofit fontScale="92500"/>
          </a:bodyPr>
          <a:lstStyle/>
          <a:p>
            <a:pPr marL="0" indent="0">
              <a:buNone/>
            </a:pPr>
            <a:r>
              <a:rPr lang="en-US" sz="2600" b="1" dirty="0">
                <a:solidFill>
                  <a:srgbClr val="7030A0"/>
                </a:solidFill>
                <a:latin typeface="Times New Roman" panose="02020603050405020304" pitchFamily="18" charset="0"/>
                <a:cs typeface="Times New Roman" panose="02020603050405020304" pitchFamily="18" charset="0"/>
              </a:rPr>
              <a:t>Characteristics of Kingdom Protista</a:t>
            </a:r>
          </a:p>
          <a:p>
            <a:pPr marL="0" indent="0">
              <a:buNone/>
            </a:pPr>
            <a:r>
              <a:rPr lang="en-US" sz="2400" b="1" dirty="0">
                <a:latin typeface="Times New Roman" panose="02020603050405020304" pitchFamily="18" charset="0"/>
                <a:cs typeface="Times New Roman" panose="02020603050405020304" pitchFamily="18" charset="0"/>
              </a:rPr>
              <a:t>Some Protista maybe unicellular, while others may include colonial or multicellular structures. </a:t>
            </a:r>
            <a:r>
              <a:rPr lang="en-US" sz="2400" b="1" dirty="0">
                <a:solidFill>
                  <a:srgbClr val="7030A0"/>
                </a:solidFill>
                <a:latin typeface="Times New Roman" panose="02020603050405020304" pitchFamily="18" charset="0"/>
                <a:cs typeface="Times New Roman" panose="02020603050405020304" pitchFamily="18" charset="0"/>
              </a:rPr>
              <a:t>The characteristics of Kingdom Protista is as follows</a:t>
            </a:r>
            <a:r>
              <a:rPr lang="en-US" sz="2400" b="1" dirty="0">
                <a:latin typeface="Times New Roman" panose="02020603050405020304" pitchFamily="18" charset="0"/>
                <a:cs typeface="Times New Roman" panose="02020603050405020304" pitchFamily="18" charset="0"/>
              </a:rPr>
              <a:t>:</a:t>
            </a:r>
          </a:p>
          <a:p>
            <a:pPr marL="0" indent="0">
              <a:buNone/>
            </a:pPr>
            <a:r>
              <a:rPr lang="en-US" sz="2400" b="1" dirty="0">
                <a:solidFill>
                  <a:srgbClr val="C00000"/>
                </a:solidFill>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All protists are eukaryotic cells, with a well -defined nucleus and membrane-bound organelles.</a:t>
            </a:r>
          </a:p>
          <a:p>
            <a:pPr marL="0" indent="0">
              <a:buNone/>
            </a:pP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Protists varies in terms of size, shape, and life forms and can be found in various habitats, including aquatic environments (freshwater and marine), moist terrestrial environments, and within the bodies of other organisms as symbionts or parasites.</a:t>
            </a:r>
          </a:p>
          <a:p>
            <a:pPr marL="0" indent="0">
              <a:buNone/>
            </a:pP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Kingdom Protista mode of nutrition may be autotrophic, capable of photosynthesis to produce their own food (algae) or can be heterotrophic, obtaining nutrients by consuming other organisms or organic matter (protozoans). </a:t>
            </a:r>
          </a:p>
          <a:p>
            <a:pPr marL="0" indent="0">
              <a:buNone/>
            </a:pP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They can reproduce both sexually and asexually. </a:t>
            </a:r>
          </a:p>
          <a:p>
            <a:pPr marL="0" indent="0">
              <a:buNone/>
            </a:pP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Many protists are capable of movement, using structures like flagella, cilia, or pseudopods.</a:t>
            </a:r>
          </a:p>
          <a:p>
            <a:pPr marL="0" indent="0">
              <a:buNone/>
            </a:pP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Some protists, especially algae, have cell walls made of materials like cellulose, silica, or calcium carbonate. </a:t>
            </a:r>
          </a:p>
          <a:p>
            <a:pPr marL="0" indent="0">
              <a:buNone/>
            </a:pPr>
            <a:r>
              <a:rPr lang="en-US" sz="2400" b="1" dirty="0">
                <a:solidFill>
                  <a:srgbClr val="C00000"/>
                </a:solidFill>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Protists can form symbiotic relationships with other organisms, including mutualistic and parasitic interactions and can play important ecological roles, serving as primary producers (autotrophic protists) and consumers/decomposers (heterotrophic protists) indifferent  </a:t>
            </a:r>
            <a:r>
              <a:rPr lang="en-US" sz="2400" b="1" dirty="0">
                <a:latin typeface="Times New Roman" panose="02020603050405020304" pitchFamily="18" charset="0"/>
                <a:cs typeface="Times New Roman" panose="02020603050405020304" pitchFamily="18" charset="0"/>
                <a:hlinkClick r:id="rId3">
                  <a:extLst>
                    <a:ext uri="{A12FA001-AC4F-418D-AE19-62706E023703}">
                      <ahyp:hlinkClr xmlns:ahyp="http://schemas.microsoft.com/office/drawing/2018/hyperlinkcolor" val="tx"/>
                    </a:ext>
                  </a:extLst>
                </a:hlinkClick>
              </a:rPr>
              <a:t>ecosystems</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1264717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48142D2-5B5A-BB02-44CB-21D255AF0AD4}"/>
              </a:ext>
            </a:extLst>
          </p:cNvPr>
          <p:cNvSpPr>
            <a:spLocks noGrp="1"/>
          </p:cNvSpPr>
          <p:nvPr>
            <p:ph idx="1"/>
          </p:nvPr>
        </p:nvSpPr>
        <p:spPr>
          <a:xfrm>
            <a:off x="117987" y="188553"/>
            <a:ext cx="11842955" cy="6403975"/>
          </a:xfrm>
        </p:spPr>
        <p:txBody>
          <a:bodyPr>
            <a:noAutofit/>
          </a:bodyPr>
          <a:lstStyle/>
          <a:p>
            <a:pPr algn="l" fontAlgn="base"/>
            <a:r>
              <a:rPr lang="en-US" b="1" i="0" dirty="0">
                <a:solidFill>
                  <a:srgbClr val="FF0000"/>
                </a:solidFill>
                <a:effectLst/>
                <a:latin typeface="Times New Roman" panose="02020603050405020304" pitchFamily="18" charset="0"/>
                <a:cs typeface="Times New Roman" panose="02020603050405020304" pitchFamily="18" charset="0"/>
              </a:rPr>
              <a:t>Classification of Protista</a:t>
            </a:r>
          </a:p>
          <a:p>
            <a:pPr algn="just" rtl="0" fontAlgn="base">
              <a:spcAft>
                <a:spcPts val="750"/>
              </a:spcAft>
            </a:pPr>
            <a:r>
              <a:rPr lang="en-US" sz="1800" b="1" i="0" dirty="0">
                <a:solidFill>
                  <a:srgbClr val="273239"/>
                </a:solidFill>
                <a:effectLst/>
                <a:latin typeface="Times New Roman" panose="02020603050405020304" pitchFamily="18" charset="0"/>
                <a:cs typeface="Times New Roman" panose="02020603050405020304" pitchFamily="18" charset="0"/>
              </a:rPr>
              <a:t>The Kingdom Protista is composed of three different kinds of organisms: those that </a:t>
            </a:r>
            <a:r>
              <a:rPr lang="en-US" sz="1800" b="1" i="0" dirty="0">
                <a:solidFill>
                  <a:srgbClr val="FF0000"/>
                </a:solidFill>
                <a:effectLst/>
                <a:latin typeface="Times New Roman" panose="02020603050405020304" pitchFamily="18" charset="0"/>
                <a:cs typeface="Times New Roman" panose="02020603050405020304" pitchFamily="18" charset="0"/>
              </a:rPr>
              <a:t>resemble plants</a:t>
            </a:r>
            <a:r>
              <a:rPr lang="en-US" sz="1800" b="1" i="0" dirty="0">
                <a:solidFill>
                  <a:srgbClr val="273239"/>
                </a:solidFill>
                <a:effectLst/>
                <a:latin typeface="Times New Roman" panose="02020603050405020304" pitchFamily="18" charset="0"/>
                <a:cs typeface="Times New Roman" panose="02020603050405020304" pitchFamily="18" charset="0"/>
              </a:rPr>
              <a:t>, those that </a:t>
            </a:r>
            <a:r>
              <a:rPr lang="en-US" sz="1800" b="1" i="0" dirty="0">
                <a:solidFill>
                  <a:srgbClr val="FF0000"/>
                </a:solidFill>
                <a:effectLst/>
                <a:latin typeface="Times New Roman" panose="02020603050405020304" pitchFamily="18" charset="0"/>
                <a:cs typeface="Times New Roman" panose="02020603050405020304" pitchFamily="18" charset="0"/>
              </a:rPr>
              <a:t>resemble fungi</a:t>
            </a:r>
            <a:r>
              <a:rPr lang="en-US" sz="1800" b="1" i="0" dirty="0">
                <a:solidFill>
                  <a:srgbClr val="273239"/>
                </a:solidFill>
                <a:effectLst/>
                <a:latin typeface="Times New Roman" panose="02020603050405020304" pitchFamily="18" charset="0"/>
                <a:cs typeface="Times New Roman" panose="02020603050405020304" pitchFamily="18" charset="0"/>
              </a:rPr>
              <a:t>, and those that </a:t>
            </a:r>
            <a:r>
              <a:rPr lang="en-US" sz="1800" b="1" i="0" dirty="0">
                <a:solidFill>
                  <a:srgbClr val="FF0000"/>
                </a:solidFill>
                <a:effectLst/>
                <a:latin typeface="Times New Roman" panose="02020603050405020304" pitchFamily="18" charset="0"/>
                <a:cs typeface="Times New Roman" panose="02020603050405020304" pitchFamily="18" charset="0"/>
              </a:rPr>
              <a:t>resemble animals</a:t>
            </a:r>
            <a:r>
              <a:rPr lang="en-US" sz="1800" b="1" i="0" dirty="0">
                <a:solidFill>
                  <a:srgbClr val="273239"/>
                </a:solidFill>
                <a:effectLst/>
                <a:latin typeface="Times New Roman" panose="02020603050405020304" pitchFamily="18" charset="0"/>
                <a:cs typeface="Times New Roman" panose="02020603050405020304" pitchFamily="18" charset="0"/>
              </a:rPr>
              <a:t>. </a:t>
            </a:r>
            <a:r>
              <a:rPr lang="en-US" sz="1800" b="1" i="0" dirty="0">
                <a:solidFill>
                  <a:srgbClr val="7030A0"/>
                </a:solidFill>
                <a:effectLst/>
                <a:latin typeface="Times New Roman" panose="02020603050405020304" pitchFamily="18" charset="0"/>
                <a:cs typeface="Times New Roman" panose="02020603050405020304" pitchFamily="18" charset="0"/>
              </a:rPr>
              <a:t>The classification of Protista is as follows</a:t>
            </a:r>
            <a:r>
              <a:rPr lang="en-US" sz="1800" b="1" i="0" dirty="0">
                <a:solidFill>
                  <a:srgbClr val="273239"/>
                </a:solidFill>
                <a:effectLst/>
                <a:latin typeface="Times New Roman" panose="02020603050405020304" pitchFamily="18" charset="0"/>
                <a:cs typeface="Times New Roman" panose="02020603050405020304" pitchFamily="18" charset="0"/>
              </a:rPr>
              <a:t>:</a:t>
            </a:r>
          </a:p>
          <a:p>
            <a:pPr marL="0" indent="0">
              <a:buNone/>
            </a:pPr>
            <a:r>
              <a:rPr lang="en-US" sz="1800" b="1" dirty="0">
                <a:solidFill>
                  <a:srgbClr val="00B050"/>
                </a:solidFill>
                <a:latin typeface="Times New Roman" panose="02020603050405020304" pitchFamily="18" charset="0"/>
                <a:cs typeface="Times New Roman" panose="02020603050405020304" pitchFamily="18" charset="0"/>
              </a:rPr>
              <a:t>Plant-like Protists</a:t>
            </a:r>
          </a:p>
          <a:p>
            <a:pPr marL="0" indent="0">
              <a:buNone/>
            </a:pPr>
            <a:r>
              <a:rPr lang="en-US" sz="1800" b="1" dirty="0">
                <a:solidFill>
                  <a:srgbClr val="273239"/>
                </a:solidFill>
                <a:latin typeface="Times New Roman" panose="02020603050405020304" pitchFamily="18" charset="0"/>
                <a:cs typeface="Times New Roman" panose="02020603050405020304" pitchFamily="18" charset="0"/>
              </a:rPr>
              <a:t>These plant-like protists that perform photosynthesis exhibit traits similar to those of plants. </a:t>
            </a:r>
            <a:r>
              <a:rPr lang="en-US" sz="1800" b="1" dirty="0">
                <a:solidFill>
                  <a:srgbClr val="00B050"/>
                </a:solidFill>
                <a:latin typeface="Times New Roman" panose="02020603050405020304" pitchFamily="18" charset="0"/>
                <a:cs typeface="Times New Roman" panose="02020603050405020304" pitchFamily="18" charset="0"/>
              </a:rPr>
              <a:t>Dinoflagellates</a:t>
            </a:r>
            <a:r>
              <a:rPr lang="en-US" sz="1800" b="1" dirty="0">
                <a:solidFill>
                  <a:srgbClr val="273239"/>
                </a:solidFill>
                <a:latin typeface="Times New Roman" panose="02020603050405020304" pitchFamily="18" charset="0"/>
                <a:cs typeface="Times New Roman" panose="02020603050405020304" pitchFamily="18" charset="0"/>
              </a:rPr>
              <a:t>, </a:t>
            </a:r>
            <a:r>
              <a:rPr lang="en-US" sz="1800" b="1" dirty="0" err="1">
                <a:solidFill>
                  <a:srgbClr val="00B050"/>
                </a:solidFill>
                <a:latin typeface="Times New Roman" panose="02020603050405020304" pitchFamily="18" charset="0"/>
                <a:cs typeface="Times New Roman" panose="02020603050405020304" pitchFamily="18" charset="0"/>
              </a:rPr>
              <a:t>chrysophytes</a:t>
            </a:r>
            <a:r>
              <a:rPr lang="en-US" sz="1800" b="1" dirty="0">
                <a:solidFill>
                  <a:srgbClr val="273239"/>
                </a:solidFill>
                <a:latin typeface="Times New Roman" panose="02020603050405020304" pitchFamily="18" charset="0"/>
                <a:cs typeface="Times New Roman" panose="02020603050405020304" pitchFamily="18" charset="0"/>
              </a:rPr>
              <a:t>, and </a:t>
            </a:r>
            <a:r>
              <a:rPr lang="en-US" sz="1800" b="1" dirty="0">
                <a:solidFill>
                  <a:srgbClr val="00B050"/>
                </a:solidFill>
                <a:latin typeface="Times New Roman" panose="02020603050405020304" pitchFamily="18" charset="0"/>
                <a:cs typeface="Times New Roman" panose="02020603050405020304" pitchFamily="18" charset="0"/>
              </a:rPr>
              <a:t>euglenoids</a:t>
            </a:r>
            <a:r>
              <a:rPr lang="en-US" sz="1800" b="1" dirty="0">
                <a:solidFill>
                  <a:srgbClr val="273239"/>
                </a:solidFill>
                <a:latin typeface="Times New Roman" panose="02020603050405020304" pitchFamily="18" charset="0"/>
                <a:cs typeface="Times New Roman" panose="02020603050405020304" pitchFamily="18" charset="0"/>
              </a:rPr>
              <a:t> fall under this category.</a:t>
            </a:r>
          </a:p>
          <a:p>
            <a:pPr marL="0" indent="0">
              <a:buNone/>
            </a:pPr>
            <a:r>
              <a:rPr lang="hy-AM" sz="1800" b="1" i="0" dirty="0">
                <a:solidFill>
                  <a:srgbClr val="C00000"/>
                </a:solidFill>
                <a:effectLst/>
                <a:latin typeface="Times New Roman" panose="02020603050405020304" pitchFamily="18" charset="0"/>
                <a:cs typeface="Times New Roman" panose="02020603050405020304" pitchFamily="18" charset="0"/>
              </a:rPr>
              <a:t>֍ </a:t>
            </a:r>
            <a:r>
              <a:rPr lang="en-US" sz="1800" b="1" dirty="0">
                <a:solidFill>
                  <a:srgbClr val="0070C0"/>
                </a:solidFill>
                <a:latin typeface="Times New Roman" panose="02020603050405020304" pitchFamily="18" charset="0"/>
                <a:cs typeface="Times New Roman" panose="02020603050405020304" pitchFamily="18" charset="0"/>
              </a:rPr>
              <a:t>Dinoflagellates</a:t>
            </a:r>
          </a:p>
          <a:p>
            <a:pPr marL="0" indent="0">
              <a:buNone/>
            </a:pPr>
            <a:r>
              <a:rPr lang="en-US" sz="1800" b="1" dirty="0">
                <a:solidFill>
                  <a:srgbClr val="273239"/>
                </a:solidFill>
                <a:latin typeface="Times New Roman" panose="02020603050405020304" pitchFamily="18" charset="0"/>
                <a:cs typeface="Times New Roman" panose="02020603050405020304" pitchFamily="18" charset="0"/>
              </a:rPr>
              <a:t>The class Dinophyceae is comprised of around one thousand different species of photosynthetic protists and is classified under the division </a:t>
            </a:r>
            <a:r>
              <a:rPr lang="en-US" sz="1800" b="1" dirty="0">
                <a:solidFill>
                  <a:srgbClr val="0070C0"/>
                </a:solidFill>
                <a:latin typeface="Times New Roman" panose="02020603050405020304" pitchFamily="18" charset="0"/>
                <a:cs typeface="Times New Roman" panose="02020603050405020304" pitchFamily="18" charset="0"/>
              </a:rPr>
              <a:t>Pyrrophyta</a:t>
            </a:r>
            <a:r>
              <a:rPr lang="en-US" sz="1800" b="1" dirty="0">
                <a:solidFill>
                  <a:srgbClr val="273239"/>
                </a:solidFill>
                <a:latin typeface="Times New Roman" panose="02020603050405020304" pitchFamily="18" charset="0"/>
                <a:cs typeface="Times New Roman" panose="02020603050405020304" pitchFamily="18" charset="0"/>
              </a:rPr>
              <a:t>.</a:t>
            </a:r>
          </a:p>
          <a:p>
            <a:pPr algn="l" fontAlgn="base">
              <a:spcAft>
                <a:spcPts val="1800"/>
              </a:spcAft>
              <a:buFont typeface="Arial" panose="020B0604020202020204" pitchFamily="34" charset="0"/>
              <a:buChar char="•"/>
            </a:pPr>
            <a:r>
              <a:rPr lang="en-US" sz="1800" b="1" dirty="0">
                <a:solidFill>
                  <a:srgbClr val="00B050"/>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Dinoflagellates</a:t>
            </a:r>
            <a:r>
              <a:rPr lang="en-US" sz="1800" b="1" dirty="0">
                <a:solidFill>
                  <a:srgbClr val="273239"/>
                </a:solidFill>
                <a:latin typeface="Times New Roman" panose="02020603050405020304" pitchFamily="18" charset="0"/>
                <a:cs typeface="Times New Roman" panose="02020603050405020304" pitchFamily="18" charset="0"/>
                <a:hlinkClick r:id="rId2">
                  <a:extLst>
                    <a:ext uri="{A12FA001-AC4F-418D-AE19-62706E023703}">
                      <ahyp:hlinkClr xmlns:ahyp="http://schemas.microsoft.com/office/drawing/2018/hyperlinkcolor" val="tx"/>
                    </a:ext>
                  </a:extLst>
                </a:hlinkClick>
              </a:rPr>
              <a:t> </a:t>
            </a:r>
            <a:r>
              <a:rPr lang="en-US" sz="1800" b="1" dirty="0">
                <a:solidFill>
                  <a:srgbClr val="273239"/>
                </a:solidFill>
                <a:latin typeface="Times New Roman" panose="02020603050405020304" pitchFamily="18" charset="0"/>
                <a:cs typeface="Times New Roman" panose="02020603050405020304" pitchFamily="18" charset="0"/>
              </a:rPr>
              <a:t>are single-celled, eukaryotic microorganisms characterized by </a:t>
            </a:r>
            <a:r>
              <a:rPr lang="en-US" sz="1800" b="1" dirty="0">
                <a:solidFill>
                  <a:srgbClr val="C00000"/>
                </a:solidFill>
                <a:latin typeface="Times New Roman" panose="02020603050405020304" pitchFamily="18" charset="0"/>
                <a:cs typeface="Times New Roman" panose="02020603050405020304" pitchFamily="18" charset="0"/>
              </a:rPr>
              <a:t>two whip-like flagella </a:t>
            </a:r>
            <a:r>
              <a:rPr lang="en-US" sz="1800" b="1" dirty="0">
                <a:solidFill>
                  <a:srgbClr val="273239"/>
                </a:solidFill>
                <a:latin typeface="Times New Roman" panose="02020603050405020304" pitchFamily="18" charset="0"/>
                <a:cs typeface="Times New Roman" panose="02020603050405020304" pitchFamily="18" charset="0"/>
              </a:rPr>
              <a:t>used for movement.</a:t>
            </a:r>
          </a:p>
          <a:p>
            <a:pPr algn="l" fontAlgn="base">
              <a:spcAft>
                <a:spcPts val="1800"/>
              </a:spcAft>
              <a:buFont typeface="Arial" panose="020B0604020202020204" pitchFamily="34" charset="0"/>
              <a:buChar char="•"/>
            </a:pPr>
            <a:r>
              <a:rPr lang="en-US" sz="1800" b="1" dirty="0">
                <a:solidFill>
                  <a:srgbClr val="273239"/>
                </a:solidFill>
                <a:latin typeface="Times New Roman" panose="02020603050405020304" pitchFamily="18" charset="0"/>
                <a:cs typeface="Times New Roman" panose="02020603050405020304" pitchFamily="18" charset="0"/>
              </a:rPr>
              <a:t>Many dinoflagellates are autotrophic, containing chloroplasts and contributing to marine primary production.</a:t>
            </a:r>
          </a:p>
          <a:p>
            <a:pPr marL="0" indent="0" fontAlgn="base">
              <a:spcAft>
                <a:spcPts val="1800"/>
              </a:spcAft>
              <a:buNone/>
            </a:pPr>
            <a:r>
              <a:rPr lang="en-US" sz="1800" b="1" dirty="0">
                <a:solidFill>
                  <a:srgbClr val="C00000"/>
                </a:solidFill>
                <a:latin typeface="Times New Roman" panose="02020603050405020304" pitchFamily="18" charset="0"/>
                <a:cs typeface="Times New Roman" panose="02020603050405020304" pitchFamily="18" charset="0"/>
              </a:rPr>
              <a:t>►</a:t>
            </a:r>
            <a:r>
              <a:rPr lang="en-US" sz="1800" b="1" dirty="0">
                <a:solidFill>
                  <a:srgbClr val="273239"/>
                </a:solidFill>
                <a:latin typeface="Times New Roman" panose="02020603050405020304" pitchFamily="18" charset="0"/>
                <a:cs typeface="Times New Roman" panose="02020603050405020304" pitchFamily="18" charset="0"/>
              </a:rPr>
              <a:t>Some species are bioluminescent, producing light when disturbed.</a:t>
            </a:r>
          </a:p>
          <a:p>
            <a:pPr algn="l" fontAlgn="base">
              <a:spcAft>
                <a:spcPts val="1800"/>
              </a:spcAft>
              <a:buFont typeface="Arial" panose="020B0604020202020204" pitchFamily="34" charset="0"/>
              <a:buChar char="•"/>
            </a:pPr>
            <a:r>
              <a:rPr lang="en-US" sz="1800" b="1" dirty="0">
                <a:solidFill>
                  <a:srgbClr val="273239"/>
                </a:solidFill>
                <a:latin typeface="Times New Roman" panose="02020603050405020304" pitchFamily="18" charset="0"/>
                <a:cs typeface="Times New Roman" panose="02020603050405020304" pitchFamily="18" charset="0"/>
              </a:rPr>
              <a:t>They can form symbiotic relationships with corals </a:t>
            </a:r>
            <a:r>
              <a:rPr lang="ar-IQ" sz="1800" b="1" dirty="0">
                <a:solidFill>
                  <a:srgbClr val="273239"/>
                </a:solidFill>
                <a:latin typeface="Times New Roman" panose="02020603050405020304" pitchFamily="18" charset="0"/>
                <a:cs typeface="Times New Roman" panose="02020603050405020304" pitchFamily="18" charset="0"/>
              </a:rPr>
              <a:t>الشعاب المرجانية</a:t>
            </a:r>
            <a:r>
              <a:rPr lang="en-US" sz="1800" b="1" dirty="0">
                <a:solidFill>
                  <a:srgbClr val="273239"/>
                </a:solidFill>
                <a:latin typeface="Times New Roman" panose="02020603050405020304" pitchFamily="18" charset="0"/>
                <a:cs typeface="Times New Roman" panose="02020603050405020304" pitchFamily="18" charset="0"/>
              </a:rPr>
              <a:t>, providing them with nutrients and color.</a:t>
            </a:r>
          </a:p>
          <a:p>
            <a:pPr algn="l" fontAlgn="base">
              <a:spcAft>
                <a:spcPts val="1800"/>
              </a:spcAft>
              <a:buFont typeface="Arial" panose="020B0604020202020204" pitchFamily="34" charset="0"/>
              <a:buChar char="•"/>
            </a:pPr>
            <a:r>
              <a:rPr lang="en-US" sz="1800" b="1" dirty="0">
                <a:solidFill>
                  <a:srgbClr val="273239"/>
                </a:solidFill>
                <a:latin typeface="Times New Roman" panose="02020603050405020304" pitchFamily="18" charset="0"/>
                <a:cs typeface="Times New Roman" panose="02020603050405020304" pitchFamily="18" charset="0"/>
              </a:rPr>
              <a:t>Some dinoflagellates cause harmful algal blooms</a:t>
            </a:r>
            <a:r>
              <a:rPr lang="ar-IQ" sz="1800" b="1" dirty="0">
                <a:solidFill>
                  <a:srgbClr val="273239"/>
                </a:solidFill>
                <a:latin typeface="Times New Roman" panose="02020603050405020304" pitchFamily="18" charset="0"/>
                <a:cs typeface="Times New Roman" panose="02020603050405020304" pitchFamily="18" charset="0"/>
              </a:rPr>
              <a:t> تكاثر الطحالب الضارة</a:t>
            </a:r>
            <a:r>
              <a:rPr lang="en-US" sz="1800" b="1" dirty="0">
                <a:solidFill>
                  <a:srgbClr val="273239"/>
                </a:solidFill>
                <a:latin typeface="Times New Roman" panose="02020603050405020304" pitchFamily="18" charset="0"/>
                <a:cs typeface="Times New Roman" panose="02020603050405020304" pitchFamily="18" charset="0"/>
              </a:rPr>
              <a:t> known as “red tides,”</a:t>
            </a:r>
            <a:r>
              <a:rPr lang="ar-IQ" sz="1800" b="1" dirty="0">
                <a:solidFill>
                  <a:srgbClr val="273239"/>
                </a:solidFill>
                <a:latin typeface="Times New Roman" panose="02020603050405020304" pitchFamily="18" charset="0"/>
                <a:cs typeface="Times New Roman" panose="02020603050405020304" pitchFamily="18" charset="0"/>
              </a:rPr>
              <a:t> المد الأحمر</a:t>
            </a:r>
            <a:r>
              <a:rPr lang="en-US" sz="1800" b="1" dirty="0">
                <a:solidFill>
                  <a:srgbClr val="273239"/>
                </a:solidFill>
                <a:latin typeface="Times New Roman" panose="02020603050405020304" pitchFamily="18" charset="0"/>
                <a:cs typeface="Times New Roman" panose="02020603050405020304" pitchFamily="18" charset="0"/>
              </a:rPr>
              <a:t> which can be toxic to marine life and even humans when consumed.</a:t>
            </a:r>
          </a:p>
          <a:p>
            <a:pPr marL="0" indent="0">
              <a:buNone/>
            </a:pPr>
            <a:endParaRPr lang="en-US" sz="1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7015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14D9417-B07B-1A53-896D-83DC08B02963}"/>
              </a:ext>
            </a:extLst>
          </p:cNvPr>
          <p:cNvSpPr>
            <a:spLocks noGrp="1"/>
          </p:cNvSpPr>
          <p:nvPr>
            <p:ph idx="1"/>
          </p:nvPr>
        </p:nvSpPr>
        <p:spPr>
          <a:xfrm>
            <a:off x="152400" y="161924"/>
            <a:ext cx="11849100" cy="6543676"/>
          </a:xfrm>
        </p:spPr>
        <p:txBody>
          <a:bodyPr>
            <a:noAutofit/>
          </a:bodyPr>
          <a:lstStyle/>
          <a:p>
            <a:pPr algn="l" fontAlgn="base">
              <a:spcAft>
                <a:spcPts val="1800"/>
              </a:spcAft>
              <a:buFont typeface="Arial" panose="020B0604020202020204" pitchFamily="34" charset="0"/>
              <a:buChar char="•"/>
            </a:pPr>
            <a:r>
              <a:rPr lang="en-US" sz="2000" b="1" i="0" dirty="0">
                <a:solidFill>
                  <a:srgbClr val="273239"/>
                </a:solidFill>
                <a:effectLst/>
                <a:latin typeface="Times New Roman" panose="02020603050405020304" pitchFamily="18" charset="0"/>
                <a:cs typeface="Times New Roman" panose="02020603050405020304" pitchFamily="18" charset="0"/>
              </a:rPr>
              <a:t>There is the potential for sexual as well as </a:t>
            </a:r>
            <a:r>
              <a:rPr lang="en-US" sz="2000" b="1" i="0" u="sng" dirty="0">
                <a:solidFill>
                  <a:srgbClr val="273239"/>
                </a:solidFill>
                <a:effectLst/>
                <a:latin typeface="Times New Roman" panose="02020603050405020304" pitchFamily="18" charset="0"/>
                <a:cs typeface="Times New Roman" panose="02020603050405020304" pitchFamily="18" charset="0"/>
                <a:hlinkClick r:id="rId2"/>
              </a:rPr>
              <a:t>asexual reproduction</a:t>
            </a:r>
            <a:r>
              <a:rPr lang="en-US" sz="2000" b="1" i="0" dirty="0">
                <a:solidFill>
                  <a:srgbClr val="273239"/>
                </a:solidFill>
                <a:effectLst/>
                <a:latin typeface="Times New Roman" panose="02020603050405020304" pitchFamily="18" charset="0"/>
                <a:cs typeface="Times New Roman" panose="02020603050405020304" pitchFamily="18" charset="0"/>
              </a:rPr>
              <a:t>.</a:t>
            </a:r>
          </a:p>
          <a:p>
            <a:pPr fontAlgn="base">
              <a:spcAft>
                <a:spcPts val="1800"/>
              </a:spcAft>
            </a:pPr>
            <a:r>
              <a:rPr lang="en-US" sz="2000" b="1" i="0" dirty="0">
                <a:solidFill>
                  <a:srgbClr val="273239"/>
                </a:solidFill>
                <a:effectLst/>
                <a:latin typeface="Times New Roman" panose="02020603050405020304" pitchFamily="18" charset="0"/>
                <a:cs typeface="Times New Roman" panose="02020603050405020304" pitchFamily="18" charset="0"/>
              </a:rPr>
              <a:t>Dinoflagellates Examples: </a:t>
            </a:r>
            <a:r>
              <a:rPr lang="en-US" sz="2000" b="1" i="0" dirty="0" err="1">
                <a:solidFill>
                  <a:srgbClr val="273239"/>
                </a:solidFill>
                <a:effectLst/>
                <a:latin typeface="Times New Roman" panose="02020603050405020304" pitchFamily="18" charset="0"/>
                <a:cs typeface="Times New Roman" panose="02020603050405020304" pitchFamily="18" charset="0"/>
              </a:rPr>
              <a:t>Gonyaulax</a:t>
            </a:r>
            <a:r>
              <a:rPr lang="en-US" sz="2000" b="1" i="0" dirty="0">
                <a:solidFill>
                  <a:srgbClr val="273239"/>
                </a:solidFill>
                <a:effectLst/>
                <a:latin typeface="Times New Roman" panose="02020603050405020304" pitchFamily="18" charset="0"/>
                <a:cs typeface="Times New Roman" panose="02020603050405020304" pitchFamily="18" charset="0"/>
              </a:rPr>
              <a:t>, Noctiluca, etc.</a:t>
            </a:r>
          </a:p>
          <a:p>
            <a:pPr marL="0" indent="0" algn="just" rtl="0" fontAlgn="base">
              <a:spcAft>
                <a:spcPts val="750"/>
              </a:spcAft>
              <a:buNone/>
            </a:pPr>
            <a:r>
              <a:rPr lang="hy-AM" sz="2000" b="1" i="0" dirty="0">
                <a:solidFill>
                  <a:srgbClr val="C00000"/>
                </a:solidFill>
                <a:effectLst/>
                <a:latin typeface="Times New Roman" panose="02020603050405020304" pitchFamily="18" charset="0"/>
                <a:cs typeface="Times New Roman" panose="02020603050405020304" pitchFamily="18" charset="0"/>
              </a:rPr>
              <a:t>֍</a:t>
            </a:r>
            <a:r>
              <a:rPr lang="en-US" sz="2000" b="1" i="0" dirty="0">
                <a:solidFill>
                  <a:srgbClr val="C00000"/>
                </a:solidFill>
                <a:effectLst/>
                <a:latin typeface="Times New Roman" panose="02020603050405020304" pitchFamily="18" charset="0"/>
                <a:cs typeface="Times New Roman" panose="02020603050405020304" pitchFamily="18" charset="0"/>
              </a:rPr>
              <a:t> </a:t>
            </a:r>
            <a:r>
              <a:rPr lang="en-US" sz="2000" b="1" i="0" dirty="0" err="1">
                <a:solidFill>
                  <a:srgbClr val="FF0000"/>
                </a:solidFill>
                <a:effectLst/>
                <a:latin typeface="Times New Roman" panose="02020603050405020304" pitchFamily="18" charset="0"/>
                <a:cs typeface="Times New Roman" panose="02020603050405020304" pitchFamily="18" charset="0"/>
              </a:rPr>
              <a:t>Chrysophytes</a:t>
            </a:r>
            <a:r>
              <a:rPr lang="en-US" sz="2000" b="1" i="0" dirty="0">
                <a:solidFill>
                  <a:srgbClr val="273239"/>
                </a:solidFill>
                <a:effectLst/>
                <a:latin typeface="Times New Roman" panose="02020603050405020304" pitchFamily="18" charset="0"/>
                <a:cs typeface="Times New Roman" panose="02020603050405020304" pitchFamily="18" charset="0"/>
              </a:rPr>
              <a:t> are sometimes referred to as the </a:t>
            </a:r>
            <a:r>
              <a:rPr lang="en-US" sz="2000" b="1" i="0" dirty="0">
                <a:solidFill>
                  <a:srgbClr val="FF0000"/>
                </a:solidFill>
                <a:effectLst/>
                <a:latin typeface="Times New Roman" panose="02020603050405020304" pitchFamily="18" charset="0"/>
                <a:cs typeface="Times New Roman" panose="02020603050405020304" pitchFamily="18" charset="0"/>
              </a:rPr>
              <a:t>gems of the plant kingdom </a:t>
            </a:r>
            <a:r>
              <a:rPr lang="ar-IQ" sz="2000" b="1" i="0" dirty="0">
                <a:solidFill>
                  <a:srgbClr val="FF0000"/>
                </a:solidFill>
                <a:effectLst/>
                <a:latin typeface="Times New Roman" panose="02020603050405020304" pitchFamily="18" charset="0"/>
                <a:cs typeface="Times New Roman" panose="02020603050405020304" pitchFamily="18" charset="0"/>
              </a:rPr>
              <a:t>جواهر المملكة النباتية</a:t>
            </a:r>
            <a:endParaRPr lang="en-US" sz="2000" b="1" i="0" dirty="0">
              <a:solidFill>
                <a:srgbClr val="FF0000"/>
              </a:solidFill>
              <a:effectLst/>
              <a:latin typeface="Times New Roman" panose="02020603050405020304" pitchFamily="18" charset="0"/>
              <a:cs typeface="Times New Roman" panose="02020603050405020304" pitchFamily="18" charset="0"/>
            </a:endParaRPr>
          </a:p>
          <a:p>
            <a:pPr marL="0" indent="0" algn="l" fontAlgn="base">
              <a:spcAft>
                <a:spcPts val="1800"/>
              </a:spcAft>
              <a:buNone/>
            </a:pPr>
            <a:r>
              <a:rPr lang="en-US" sz="2000" b="1" i="0" dirty="0">
                <a:solidFill>
                  <a:srgbClr val="00B0F0"/>
                </a:solidFill>
                <a:effectLst/>
                <a:latin typeface="Times New Roman" panose="02020603050405020304" pitchFamily="18" charset="0"/>
                <a:cs typeface="Times New Roman" panose="02020603050405020304" pitchFamily="18" charset="0"/>
              </a:rPr>
              <a:t>▲</a:t>
            </a:r>
            <a:r>
              <a:rPr lang="en-US" sz="2000" b="1" i="0" dirty="0">
                <a:solidFill>
                  <a:srgbClr val="273239"/>
                </a:solidFill>
                <a:effectLst/>
                <a:latin typeface="Times New Roman" panose="02020603050405020304" pitchFamily="18" charset="0"/>
                <a:cs typeface="Times New Roman" panose="02020603050405020304" pitchFamily="18" charset="0"/>
              </a:rPr>
              <a:t>These are free-floating, unicellular forms of fresh or salt water that may be found wherever.</a:t>
            </a:r>
          </a:p>
          <a:p>
            <a:pPr marL="0" indent="0" algn="l" fontAlgn="base">
              <a:spcAft>
                <a:spcPts val="1800"/>
              </a:spcAft>
              <a:buNone/>
            </a:pPr>
            <a:r>
              <a:rPr lang="en-US" sz="2000" b="1" i="0" dirty="0">
                <a:solidFill>
                  <a:srgbClr val="00B0F0"/>
                </a:solidFill>
                <a:effectLst/>
                <a:latin typeface="Times New Roman" panose="02020603050405020304" pitchFamily="18" charset="0"/>
                <a:cs typeface="Times New Roman" panose="02020603050405020304" pitchFamily="18" charset="0"/>
              </a:rPr>
              <a:t>▲ </a:t>
            </a:r>
            <a:r>
              <a:rPr lang="en-US" sz="2000" b="1" i="0" dirty="0">
                <a:solidFill>
                  <a:srgbClr val="273239"/>
                </a:solidFill>
                <a:effectLst/>
                <a:latin typeface="Times New Roman" panose="02020603050405020304" pitchFamily="18" charset="0"/>
                <a:cs typeface="Times New Roman" panose="02020603050405020304" pitchFamily="18" charset="0"/>
              </a:rPr>
              <a:t>The majority of them are photosynthetic, and the </a:t>
            </a:r>
            <a:r>
              <a:rPr lang="en-US" sz="2000" b="1" i="0" dirty="0">
                <a:solidFill>
                  <a:schemeClr val="accent2">
                    <a:lumMod val="75000"/>
                  </a:schemeClr>
                </a:solidFill>
                <a:effectLst/>
                <a:latin typeface="Times New Roman" panose="02020603050405020304" pitchFamily="18" charset="0"/>
                <a:cs typeface="Times New Roman" panose="02020603050405020304" pitchFamily="18" charset="0"/>
              </a:rPr>
              <a:t>silica</a:t>
            </a:r>
            <a:r>
              <a:rPr lang="en-US" sz="2000" b="1" i="0" dirty="0">
                <a:solidFill>
                  <a:srgbClr val="273239"/>
                </a:solidFill>
                <a:effectLst/>
                <a:latin typeface="Times New Roman" panose="02020603050405020304" pitchFamily="18" charset="0"/>
                <a:cs typeface="Times New Roman" panose="02020603050405020304" pitchFamily="18" charset="0"/>
              </a:rPr>
              <a:t> and </a:t>
            </a:r>
            <a:r>
              <a:rPr lang="en-US" sz="2000" b="1" i="0" dirty="0">
                <a:solidFill>
                  <a:schemeClr val="accent2">
                    <a:lumMod val="75000"/>
                  </a:schemeClr>
                </a:solidFill>
                <a:effectLst/>
                <a:latin typeface="Times New Roman" panose="02020603050405020304" pitchFamily="18" charset="0"/>
                <a:cs typeface="Times New Roman" panose="02020603050405020304" pitchFamily="18" charset="0"/>
              </a:rPr>
              <a:t>pectin</a:t>
            </a:r>
            <a:r>
              <a:rPr lang="en-US" sz="2000" b="1" i="0" dirty="0">
                <a:solidFill>
                  <a:srgbClr val="273239"/>
                </a:solidFill>
                <a:effectLst/>
                <a:latin typeface="Times New Roman" panose="02020603050405020304" pitchFamily="18" charset="0"/>
                <a:cs typeface="Times New Roman" panose="02020603050405020304" pitchFamily="18" charset="0"/>
              </a:rPr>
              <a:t> that make up their cell walls are what give their cells their structure.</a:t>
            </a:r>
          </a:p>
          <a:p>
            <a:pPr marL="0" indent="0" algn="l" fontAlgn="base">
              <a:spcAft>
                <a:spcPts val="1800"/>
              </a:spcAft>
              <a:buNone/>
            </a:pPr>
            <a:r>
              <a:rPr lang="en-US" sz="2000" b="1" i="0" dirty="0">
                <a:solidFill>
                  <a:srgbClr val="00B0F0"/>
                </a:solidFill>
                <a:effectLst/>
                <a:latin typeface="Times New Roman" panose="02020603050405020304" pitchFamily="18" charset="0"/>
                <a:cs typeface="Times New Roman" panose="02020603050405020304" pitchFamily="18" charset="0"/>
              </a:rPr>
              <a:t>▲ </a:t>
            </a:r>
            <a:r>
              <a:rPr lang="en-US" sz="2000" b="1" i="0" dirty="0">
                <a:solidFill>
                  <a:srgbClr val="273239"/>
                </a:solidFill>
                <a:effectLst/>
                <a:latin typeface="Times New Roman" panose="02020603050405020304" pitchFamily="18" charset="0"/>
                <a:cs typeface="Times New Roman" panose="02020603050405020304" pitchFamily="18" charset="0"/>
              </a:rPr>
              <a:t>Reproduction may occur either sexually or asexually, depending on the circumstances. </a:t>
            </a:r>
          </a:p>
          <a:p>
            <a:pPr marL="0" indent="0" algn="l" fontAlgn="base">
              <a:spcAft>
                <a:spcPts val="1800"/>
              </a:spcAft>
              <a:buNone/>
            </a:pPr>
            <a:r>
              <a:rPr lang="en-US" sz="2000" b="1" i="0" dirty="0">
                <a:solidFill>
                  <a:srgbClr val="00B0F0"/>
                </a:solidFill>
                <a:effectLst/>
                <a:latin typeface="Times New Roman" panose="02020603050405020304" pitchFamily="18" charset="0"/>
                <a:cs typeface="Times New Roman" panose="02020603050405020304" pitchFamily="18" charset="0"/>
              </a:rPr>
              <a:t>▲ </a:t>
            </a:r>
            <a:r>
              <a:rPr lang="en-US" sz="2000" b="1" i="0" dirty="0">
                <a:solidFill>
                  <a:srgbClr val="273239"/>
                </a:solidFill>
                <a:effectLst/>
                <a:latin typeface="Times New Roman" panose="02020603050405020304" pitchFamily="18" charset="0"/>
                <a:cs typeface="Times New Roman" panose="02020603050405020304" pitchFamily="18" charset="0"/>
              </a:rPr>
              <a:t>The term “</a:t>
            </a:r>
            <a:r>
              <a:rPr lang="en-US" sz="2000" b="1" i="0" u="sng" dirty="0">
                <a:solidFill>
                  <a:srgbClr val="273239"/>
                </a:solidFill>
                <a:effectLst/>
                <a:latin typeface="Times New Roman" panose="02020603050405020304" pitchFamily="18" charset="0"/>
                <a:cs typeface="Times New Roman" panose="02020603050405020304" pitchFamily="18" charset="0"/>
                <a:hlinkClick r:id="rId3"/>
              </a:rPr>
              <a:t>diatomaceous earth</a:t>
            </a:r>
            <a:r>
              <a:rPr lang="en-US" sz="2000" b="1" i="0" dirty="0">
                <a:solidFill>
                  <a:srgbClr val="273239"/>
                </a:solidFill>
                <a:effectLst/>
                <a:latin typeface="Times New Roman" panose="02020603050405020304" pitchFamily="18" charset="0"/>
                <a:cs typeface="Times New Roman" panose="02020603050405020304" pitchFamily="18" charset="0"/>
              </a:rPr>
              <a:t>”</a:t>
            </a:r>
            <a:r>
              <a:rPr lang="ar-IQ" sz="2000" b="1" i="0" dirty="0">
                <a:solidFill>
                  <a:srgbClr val="273239"/>
                </a:solidFill>
                <a:effectLst/>
                <a:latin typeface="Times New Roman" panose="02020603050405020304" pitchFamily="18" charset="0"/>
                <a:cs typeface="Times New Roman" panose="02020603050405020304" pitchFamily="18" charset="0"/>
              </a:rPr>
              <a:t> التراب الدياتومي</a:t>
            </a:r>
            <a:r>
              <a:rPr lang="en-US" sz="2000" b="1" i="0" dirty="0">
                <a:solidFill>
                  <a:srgbClr val="273239"/>
                </a:solidFill>
                <a:effectLst/>
                <a:latin typeface="Times New Roman" panose="02020603050405020304" pitchFamily="18" charset="0"/>
                <a:cs typeface="Times New Roman" panose="02020603050405020304" pitchFamily="18" charset="0"/>
              </a:rPr>
              <a:t> refers to the material that results from the aggregation of a significant number of diatoms’ </a:t>
            </a:r>
            <a:r>
              <a:rPr lang="en-US" sz="2000" b="1" i="0" u="sng" dirty="0">
                <a:solidFill>
                  <a:srgbClr val="273239"/>
                </a:solidFill>
                <a:effectLst/>
                <a:latin typeface="Times New Roman" panose="02020603050405020304" pitchFamily="18" charset="0"/>
                <a:cs typeface="Times New Roman" panose="02020603050405020304" pitchFamily="18" charset="0"/>
                <a:hlinkClick r:id="rId4"/>
              </a:rPr>
              <a:t>cell wall</a:t>
            </a:r>
            <a:r>
              <a:rPr lang="en-US" sz="2000" b="1" i="0" dirty="0">
                <a:solidFill>
                  <a:srgbClr val="273239"/>
                </a:solidFill>
                <a:effectLst/>
                <a:latin typeface="Times New Roman" panose="02020603050405020304" pitchFamily="18" charset="0"/>
                <a:cs typeface="Times New Roman" panose="02020603050405020304" pitchFamily="18" charset="0"/>
              </a:rPr>
              <a:t> deposits (which can be used as fuel after mining).</a:t>
            </a:r>
          </a:p>
          <a:p>
            <a:pPr marL="0" indent="0" algn="l" fontAlgn="base">
              <a:spcAft>
                <a:spcPts val="1800"/>
              </a:spcAft>
              <a:buNone/>
            </a:pPr>
            <a:r>
              <a:rPr lang="en-US" sz="2000" b="1" i="0" dirty="0">
                <a:solidFill>
                  <a:srgbClr val="00B0F0"/>
                </a:solidFill>
                <a:effectLst/>
                <a:latin typeface="Times New Roman" panose="02020603050405020304" pitchFamily="18" charset="0"/>
                <a:cs typeface="Times New Roman" panose="02020603050405020304" pitchFamily="18" charset="0"/>
              </a:rPr>
              <a:t>▲ </a:t>
            </a:r>
            <a:r>
              <a:rPr lang="en-US" sz="2000" b="1" i="0" dirty="0">
                <a:solidFill>
                  <a:srgbClr val="273239"/>
                </a:solidFill>
                <a:effectLst/>
                <a:latin typeface="Times New Roman" panose="02020603050405020304" pitchFamily="18" charset="0"/>
                <a:cs typeface="Times New Roman" panose="02020603050405020304" pitchFamily="18" charset="0"/>
              </a:rPr>
              <a:t>The cell walls of diatoms are formed by two thin shells that cover one another and fit together like the lid and base of a soapbox.</a:t>
            </a:r>
          </a:p>
          <a:p>
            <a:pPr marL="0" indent="0" algn="l" fontAlgn="base">
              <a:spcAft>
                <a:spcPts val="1800"/>
              </a:spcAft>
              <a:buNone/>
            </a:pPr>
            <a:r>
              <a:rPr lang="en-US" sz="2000" b="1" i="0" dirty="0">
                <a:solidFill>
                  <a:srgbClr val="00B0F0"/>
                </a:solidFill>
                <a:effectLst/>
                <a:latin typeface="Times New Roman" panose="02020603050405020304" pitchFamily="18" charset="0"/>
                <a:cs typeface="Times New Roman" panose="02020603050405020304" pitchFamily="18" charset="0"/>
              </a:rPr>
              <a:t>▲ </a:t>
            </a:r>
            <a:r>
              <a:rPr lang="en-US" sz="2000" b="1" i="0" dirty="0">
                <a:solidFill>
                  <a:srgbClr val="273239"/>
                </a:solidFill>
                <a:effectLst/>
                <a:latin typeface="Times New Roman" panose="02020603050405020304" pitchFamily="18" charset="0"/>
                <a:cs typeface="Times New Roman" panose="02020603050405020304" pitchFamily="18" charset="0"/>
              </a:rPr>
              <a:t>Example: Diatoms, Desmids, golden algae,</a:t>
            </a:r>
            <a:r>
              <a:rPr lang="ar-IQ" sz="2000" b="1" i="0" dirty="0">
                <a:solidFill>
                  <a:srgbClr val="273239"/>
                </a:solidFill>
                <a:effectLst/>
                <a:latin typeface="Times New Roman" panose="02020603050405020304" pitchFamily="18" charset="0"/>
                <a:cs typeface="Times New Roman" panose="02020603050405020304" pitchFamily="18" charset="0"/>
              </a:rPr>
              <a:t> الطحالب الذهبية</a:t>
            </a:r>
            <a:r>
              <a:rPr lang="en-US" sz="2000" b="1" i="0" dirty="0">
                <a:solidFill>
                  <a:srgbClr val="273239"/>
                </a:solidFill>
                <a:effectLst/>
                <a:latin typeface="Times New Roman" panose="02020603050405020304" pitchFamily="18" charset="0"/>
                <a:cs typeface="Times New Roman" panose="02020603050405020304" pitchFamily="18" charset="0"/>
              </a:rPr>
              <a:t> </a:t>
            </a:r>
            <a:r>
              <a:rPr lang="en-US" sz="2000" b="1" i="0" dirty="0" err="1">
                <a:solidFill>
                  <a:srgbClr val="273239"/>
                </a:solidFill>
                <a:effectLst/>
                <a:latin typeface="Times New Roman" panose="02020603050405020304" pitchFamily="18" charset="0"/>
                <a:cs typeface="Times New Roman" panose="02020603050405020304" pitchFamily="18" charset="0"/>
              </a:rPr>
              <a:t>etc</a:t>
            </a:r>
            <a:endParaRPr lang="en-US" sz="2000" b="1" i="0" dirty="0">
              <a:solidFill>
                <a:srgbClr val="273239"/>
              </a:solidFill>
              <a:effectLst/>
              <a:latin typeface="Times New Roman" panose="02020603050405020304" pitchFamily="18" charset="0"/>
              <a:cs typeface="Times New Roman" panose="02020603050405020304" pitchFamily="18" charset="0"/>
            </a:endParaRPr>
          </a:p>
          <a:p>
            <a:pPr algn="l" fontAlgn="base">
              <a:spcAft>
                <a:spcPts val="1800"/>
              </a:spcAft>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814236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E11E4EB-84B3-0778-40BE-17F291FABAB9}"/>
              </a:ext>
            </a:extLst>
          </p:cNvPr>
          <p:cNvSpPr>
            <a:spLocks noGrp="1"/>
          </p:cNvSpPr>
          <p:nvPr>
            <p:ph idx="1"/>
          </p:nvPr>
        </p:nvSpPr>
        <p:spPr>
          <a:xfrm>
            <a:off x="88900" y="0"/>
            <a:ext cx="12014200" cy="6858000"/>
          </a:xfrm>
        </p:spPr>
        <p:txBody>
          <a:bodyPr>
            <a:noAutofit/>
          </a:bodyPr>
          <a:lstStyle/>
          <a:p>
            <a:pPr marL="0" indent="0">
              <a:lnSpc>
                <a:spcPct val="100000"/>
              </a:lnSpc>
              <a:buNone/>
            </a:pPr>
            <a:r>
              <a:rPr lang="en-US" b="1" i="0" dirty="0">
                <a:solidFill>
                  <a:srgbClr val="002060"/>
                </a:solidFill>
                <a:effectLst/>
                <a:latin typeface="Times New Roman" panose="02020603050405020304" pitchFamily="18" charset="0"/>
                <a:cs typeface="Times New Roman" panose="02020603050405020304" pitchFamily="18" charset="0"/>
              </a:rPr>
              <a:t>Euglenoids</a:t>
            </a:r>
            <a:r>
              <a:rPr lang="en-US" sz="2400" b="1" dirty="0">
                <a:solidFill>
                  <a:srgbClr val="273239"/>
                </a:solidFill>
                <a:latin typeface="Times New Roman" panose="02020603050405020304" pitchFamily="18" charset="0"/>
                <a:cs typeface="Times New Roman" panose="02020603050405020304" pitchFamily="18" charset="0"/>
              </a:rPr>
              <a:t>:</a:t>
            </a:r>
          </a:p>
          <a:p>
            <a:pPr marL="0" indent="0">
              <a:lnSpc>
                <a:spcPct val="100000"/>
              </a:lnSpc>
              <a:buNone/>
            </a:pPr>
            <a:r>
              <a:rPr lang="en-US" sz="2400" b="1" i="0" dirty="0">
                <a:solidFill>
                  <a:srgbClr val="273239"/>
                </a:solidFill>
                <a:effectLst/>
                <a:latin typeface="Times New Roman" panose="02020603050405020304" pitchFamily="18" charset="0"/>
                <a:cs typeface="Times New Roman" panose="02020603050405020304" pitchFamily="18" charset="0"/>
              </a:rPr>
              <a:t>These are unicellular and have features with both plants and animals, although they behave more like animals. </a:t>
            </a:r>
          </a:p>
          <a:p>
            <a:pPr fontAlgn="base">
              <a:lnSpc>
                <a:spcPct val="100000"/>
              </a:lnSpc>
              <a:spcAft>
                <a:spcPts val="1800"/>
              </a:spcAft>
            </a:pPr>
            <a:r>
              <a:rPr lang="en-US" sz="2400" b="1" i="0" dirty="0">
                <a:solidFill>
                  <a:srgbClr val="273239"/>
                </a:solidFill>
                <a:effectLst/>
                <a:latin typeface="Times New Roman" panose="02020603050405020304" pitchFamily="18" charset="0"/>
                <a:cs typeface="Times New Roman" panose="02020603050405020304" pitchFamily="18" charset="0"/>
              </a:rPr>
              <a:t>It represent the transitional link between plants and animals.</a:t>
            </a:r>
          </a:p>
          <a:p>
            <a:pPr algn="l" fontAlgn="base">
              <a:lnSpc>
                <a:spcPct val="100000"/>
              </a:lnSpc>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They are green and get their sustenance from autotrophic sources (plant character).</a:t>
            </a:r>
          </a:p>
          <a:p>
            <a:pPr algn="l" fontAlgn="base">
              <a:lnSpc>
                <a:spcPct val="100000"/>
              </a:lnSpc>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These are unicellular flagellates (animal characters) that are similar to Euglena and are most often seen in still freshwater.</a:t>
            </a:r>
          </a:p>
          <a:p>
            <a:pPr algn="l" fontAlgn="base">
              <a:lnSpc>
                <a:spcPct val="100000"/>
              </a:lnSpc>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They have two different forms of flagella, one called Long Whiplash and the other called Short Tinsel.</a:t>
            </a:r>
          </a:p>
          <a:p>
            <a:pPr algn="l" fontAlgn="base">
              <a:lnSpc>
                <a:spcPct val="100000"/>
              </a:lnSpc>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Instead of having a cell wall, they have a pellicle, which is a protein-rich layer that allows their body to be flexible.</a:t>
            </a:r>
          </a:p>
          <a:p>
            <a:pPr algn="l" fontAlgn="base">
              <a:lnSpc>
                <a:spcPct val="100000"/>
              </a:lnSpc>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The meal is kept in granules that are made of protein and are known as pyrenoids.</a:t>
            </a:r>
          </a:p>
          <a:p>
            <a:pPr algn="l" fontAlgn="base">
              <a:lnSpc>
                <a:spcPct val="100000"/>
              </a:lnSpc>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They reproduce through asexual means.</a:t>
            </a:r>
          </a:p>
          <a:p>
            <a:pPr algn="l" fontAlgn="base">
              <a:lnSpc>
                <a:spcPct val="100000"/>
              </a:lnSpc>
              <a:spcAft>
                <a:spcPts val="1800"/>
              </a:spcAft>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In the dark, photosynthetic euglenoids change their feeding </a:t>
            </a:r>
            <a:r>
              <a:rPr lang="en-US" sz="2400" b="1" i="0" dirty="0" err="1">
                <a:solidFill>
                  <a:srgbClr val="273239"/>
                </a:solidFill>
                <a:effectLst/>
                <a:latin typeface="Times New Roman" panose="02020603050405020304" pitchFamily="18" charset="0"/>
                <a:cs typeface="Times New Roman" panose="02020603050405020304" pitchFamily="18" charset="0"/>
              </a:rPr>
              <a:t>behaviour</a:t>
            </a:r>
            <a:r>
              <a:rPr lang="en-US" sz="2400" b="1" i="0" dirty="0">
                <a:solidFill>
                  <a:srgbClr val="273239"/>
                </a:solidFill>
                <a:effectLst/>
                <a:latin typeface="Times New Roman" panose="02020603050405020304" pitchFamily="18" charset="0"/>
                <a:cs typeface="Times New Roman" panose="02020603050405020304" pitchFamily="18" charset="0"/>
              </a:rPr>
              <a:t> to that of heterotrophs; this kind of diet is referred to as mixotrophic.</a:t>
            </a:r>
          </a:p>
          <a:p>
            <a:pPr marL="0" indent="0">
              <a:lnSpc>
                <a:spcPct val="100000"/>
              </a:lnSpc>
              <a:buNone/>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97250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11A150-F121-50EF-1088-9F166B7D312C}"/>
              </a:ext>
            </a:extLst>
          </p:cNvPr>
          <p:cNvSpPr>
            <a:spLocks noGrp="1"/>
          </p:cNvSpPr>
          <p:nvPr>
            <p:ph idx="1"/>
          </p:nvPr>
        </p:nvSpPr>
        <p:spPr>
          <a:xfrm>
            <a:off x="178632" y="131736"/>
            <a:ext cx="11903439" cy="6598847"/>
          </a:xfrm>
        </p:spPr>
        <p:txBody>
          <a:bodyPr>
            <a:normAutofit lnSpcReduction="10000"/>
          </a:bodyPr>
          <a:lstStyle/>
          <a:p>
            <a:pPr algn="l" fontAlgn="base">
              <a:spcAft>
                <a:spcPts val="1800"/>
              </a:spcAft>
              <a:buFont typeface="Arial" panose="020B0604020202020204" pitchFamily="34" charset="0"/>
              <a:buChar char="•"/>
            </a:pPr>
            <a:r>
              <a:rPr lang="en-US" sz="2400" b="1" dirty="0">
                <a:solidFill>
                  <a:schemeClr val="accent2">
                    <a:lumMod val="75000"/>
                  </a:schemeClr>
                </a:solidFill>
                <a:latin typeface="Times New Roman" panose="02020603050405020304" pitchFamily="18" charset="0"/>
                <a:cs typeface="Times New Roman" panose="02020603050405020304" pitchFamily="18" charset="0"/>
              </a:rPr>
              <a:t>Fungi-Like Protists </a:t>
            </a:r>
            <a:r>
              <a:rPr lang="en-US" sz="2400" b="1" dirty="0">
                <a:latin typeface="Times New Roman" panose="02020603050405020304" pitchFamily="18" charset="0"/>
                <a:cs typeface="Times New Roman" panose="02020603050405020304" pitchFamily="18" charset="0"/>
              </a:rPr>
              <a:t>(Slime </a:t>
            </a:r>
            <a:r>
              <a:rPr lang="en-US" sz="2400" b="1" dirty="0" err="1">
                <a:latin typeface="Times New Roman" panose="02020603050405020304" pitchFamily="18" charset="0"/>
                <a:cs typeface="Times New Roman" panose="02020603050405020304" pitchFamily="18" charset="0"/>
              </a:rPr>
              <a:t>Moulds</a:t>
            </a:r>
            <a:r>
              <a:rPr lang="en-US" sz="2400" b="1" dirty="0">
                <a:latin typeface="Times New Roman" panose="02020603050405020304" pitchFamily="18" charset="0"/>
                <a:cs typeface="Times New Roman" panose="02020603050405020304" pitchFamily="18" charset="0"/>
              </a:rPr>
              <a:t>)                                                                                        They have features of both animal and fungi, we collectively refer to them as fungus-animals.                                                                                                                                                                                                           ⁕⁕⁕They exhibit amoeboid movement and can have multiple nuclei within a single cell.</a:t>
            </a:r>
          </a:p>
          <a:p>
            <a:pPr algn="l" fontAlgn="base">
              <a:spcAft>
                <a:spcPts val="1800"/>
              </a:spcAf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Slime molds have a complex life cycle that includes both amoeboid and multicellular stages.</a:t>
            </a:r>
          </a:p>
          <a:p>
            <a:pPr algn="l" fontAlgn="base">
              <a:spcAft>
                <a:spcPts val="1800"/>
              </a:spcAf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They </a:t>
            </a:r>
            <a:r>
              <a:rPr lang="en-US" sz="2400" b="1" dirty="0">
                <a:solidFill>
                  <a:srgbClr val="FF0000"/>
                </a:solidFill>
                <a:latin typeface="Times New Roman" panose="02020603050405020304" pitchFamily="18" charset="0"/>
                <a:cs typeface="Times New Roman" panose="02020603050405020304" pitchFamily="18" charset="0"/>
              </a:rPr>
              <a:t>are capable of reproduction via both sexual and asexual means.</a:t>
            </a:r>
          </a:p>
          <a:p>
            <a:pPr algn="l" fontAlgn="base">
              <a:spcAft>
                <a:spcPts val="1800"/>
              </a:spcAf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They play a vital ecological role as decomposers, breaking down organic matter in forest floors and other habitats.</a:t>
            </a:r>
          </a:p>
          <a:p>
            <a:pPr algn="l" fontAlgn="base">
              <a:spcAft>
                <a:spcPts val="1800"/>
              </a:spcAf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Slime molds are classified into two main groups: plasmodial slime molds (single, multinucleate mass of cytoplasm) and cellular slime molds (aggregations of individual cells).</a:t>
            </a:r>
          </a:p>
          <a:p>
            <a:pPr algn="l" fontAlgn="base">
              <a:spcAft>
                <a:spcPts val="1800"/>
              </a:spcAft>
              <a:buFont typeface="Arial" panose="020B0604020202020204" pitchFamily="34" charset="0"/>
              <a:buChar char="•"/>
            </a:pPr>
            <a:r>
              <a:rPr lang="en-US" sz="2400" b="1" dirty="0">
                <a:latin typeface="Times New Roman" panose="02020603050405020304" pitchFamily="18" charset="0"/>
                <a:cs typeface="Times New Roman" panose="02020603050405020304" pitchFamily="18" charset="0"/>
              </a:rPr>
              <a:t>Slime molds are distinct from true fungi due to their cellular structure and life cycle, despite their superficial resemblance.</a:t>
            </a:r>
          </a:p>
          <a:p>
            <a:pPr marL="0" indent="0">
              <a:buNone/>
            </a:pPr>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63482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EA5B5F7-0601-F7DB-1C51-0986838A9EBB}"/>
              </a:ext>
            </a:extLst>
          </p:cNvPr>
          <p:cNvSpPr>
            <a:spLocks noGrp="1"/>
          </p:cNvSpPr>
          <p:nvPr>
            <p:ph idx="1"/>
          </p:nvPr>
        </p:nvSpPr>
        <p:spPr>
          <a:xfrm>
            <a:off x="133661" y="146726"/>
            <a:ext cx="11888450" cy="6553877"/>
          </a:xfrm>
        </p:spPr>
        <p:txBody>
          <a:bodyPr>
            <a:normAutofit lnSpcReduction="10000"/>
          </a:bodyPr>
          <a:lstStyle/>
          <a:p>
            <a:pPr marL="0" indent="0">
              <a:buNone/>
            </a:pPr>
            <a:r>
              <a:rPr lang="en-US" b="1" i="0" dirty="0">
                <a:solidFill>
                  <a:srgbClr val="FF0000"/>
                </a:solidFill>
                <a:effectLst/>
                <a:latin typeface="Times New Roman" panose="02020603050405020304" pitchFamily="18" charset="0"/>
                <a:cs typeface="Times New Roman" panose="02020603050405020304" pitchFamily="18" charset="0"/>
              </a:rPr>
              <a:t>Animal-Like Protists (Protozoans) </a:t>
            </a:r>
          </a:p>
          <a:p>
            <a:pPr marL="0" indent="0">
              <a:buNone/>
            </a:pPr>
            <a:r>
              <a:rPr lang="en-US" b="1" i="0" dirty="0">
                <a:solidFill>
                  <a:srgbClr val="273239"/>
                </a:solidFill>
                <a:effectLst/>
                <a:latin typeface="Times New Roman" panose="02020603050405020304" pitchFamily="18" charset="0"/>
                <a:cs typeface="Times New Roman" panose="02020603050405020304" pitchFamily="18" charset="0"/>
              </a:rPr>
              <a:t>These protists, also known as protozoans, are organisms that engage in heterotrophic metabolism. They are divided into four categories, which are as follows:</a:t>
            </a:r>
          </a:p>
          <a:p>
            <a:pPr marL="0" indent="0">
              <a:buNone/>
            </a:pPr>
            <a:r>
              <a:rPr lang="en-US" b="1" i="0" dirty="0">
                <a:solidFill>
                  <a:srgbClr val="0070C0"/>
                </a:solidFill>
                <a:effectLst/>
                <a:latin typeface="Times New Roman" panose="02020603050405020304" pitchFamily="18" charset="0"/>
                <a:cs typeface="Times New Roman" panose="02020603050405020304" pitchFamily="18" charset="0"/>
              </a:rPr>
              <a:t>Amoeboid Protozoans</a:t>
            </a:r>
          </a:p>
          <a:p>
            <a:pPr marL="0" indent="0">
              <a:buNone/>
            </a:pPr>
            <a:r>
              <a:rPr lang="en-US" b="1" i="0" dirty="0">
                <a:solidFill>
                  <a:srgbClr val="273239"/>
                </a:solidFill>
                <a:effectLst/>
                <a:latin typeface="Times New Roman" panose="02020603050405020304" pitchFamily="18" charset="0"/>
                <a:cs typeface="Times New Roman" panose="02020603050405020304" pitchFamily="18" charset="0"/>
              </a:rPr>
              <a:t>They may be found in saltwater, as well as freshwater, and wet soil.</a:t>
            </a:r>
          </a:p>
          <a:p>
            <a:pPr marL="0" indent="0">
              <a:buNone/>
            </a:pPr>
            <a:r>
              <a:rPr lang="en-US" b="1" i="0" dirty="0">
                <a:solidFill>
                  <a:srgbClr val="273239"/>
                </a:solidFill>
                <a:effectLst/>
                <a:latin typeface="Times New Roman" panose="02020603050405020304" pitchFamily="18" charset="0"/>
                <a:cs typeface="Times New Roman" panose="02020603050405020304" pitchFamily="18" charset="0"/>
              </a:rPr>
              <a:t>Similar to amoebas, they move with the assistance of a set of pseudopodia.</a:t>
            </a:r>
          </a:p>
          <a:p>
            <a:pPr marL="0" indent="0">
              <a:buNone/>
            </a:pPr>
            <a:r>
              <a:rPr lang="en-US" b="1" i="0" dirty="0">
                <a:solidFill>
                  <a:srgbClr val="273239"/>
                </a:solidFill>
                <a:effectLst/>
                <a:latin typeface="Times New Roman" panose="02020603050405020304" pitchFamily="18" charset="0"/>
                <a:cs typeface="Times New Roman" panose="02020603050405020304" pitchFamily="18" charset="0"/>
              </a:rPr>
              <a:t>Other members of this group include Entamoeba histolytica and E. </a:t>
            </a:r>
            <a:r>
              <a:rPr lang="en-US" b="1" i="0" dirty="0" err="1">
                <a:solidFill>
                  <a:srgbClr val="273239"/>
                </a:solidFill>
                <a:effectLst/>
                <a:latin typeface="Times New Roman" panose="02020603050405020304" pitchFamily="18" charset="0"/>
                <a:cs typeface="Times New Roman" panose="02020603050405020304" pitchFamily="18" charset="0"/>
              </a:rPr>
              <a:t>gingivalis</a:t>
            </a:r>
            <a:r>
              <a:rPr lang="en-US" b="1" i="0" dirty="0">
                <a:solidFill>
                  <a:srgbClr val="273239"/>
                </a:solidFill>
                <a:effectLst/>
                <a:latin typeface="Times New Roman" panose="02020603050405020304" pitchFamily="18" charset="0"/>
                <a:cs typeface="Times New Roman" panose="02020603050405020304" pitchFamily="18" charset="0"/>
              </a:rPr>
              <a:t>, both of which, when swallowed after being exposed to polluted water, may result in a variety of digestive and mouth disorders or infections.</a:t>
            </a:r>
          </a:p>
          <a:p>
            <a:pPr marL="0" indent="0">
              <a:buNone/>
            </a:pPr>
            <a:r>
              <a:rPr lang="en-US" b="1" dirty="0">
                <a:solidFill>
                  <a:srgbClr val="0070C0"/>
                </a:solidFill>
                <a:latin typeface="Times New Roman" panose="02020603050405020304" pitchFamily="18" charset="0"/>
                <a:cs typeface="Times New Roman" panose="02020603050405020304" pitchFamily="18" charset="0"/>
              </a:rPr>
              <a:t>Flagellated Protozoans</a:t>
            </a:r>
          </a:p>
          <a:p>
            <a:pPr algn="l" fontAlgn="base">
              <a:spcAft>
                <a:spcPts val="18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They either live independently or are parasites.</a:t>
            </a:r>
          </a:p>
          <a:p>
            <a:r>
              <a:rPr lang="en-US" b="1" i="0" dirty="0">
                <a:solidFill>
                  <a:srgbClr val="273239"/>
                </a:solidFill>
                <a:effectLst/>
                <a:latin typeface="Times New Roman" panose="02020603050405020304" pitchFamily="18" charset="0"/>
                <a:cs typeface="Times New Roman" panose="02020603050405020304" pitchFamily="18" charset="0"/>
              </a:rPr>
              <a:t>They exhibit nuclear dimorphism, having both macro and micronuclei, as in the case of Paramecium and other similar organisms.</a:t>
            </a: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80362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95E8E94-FD1C-1837-8745-02893F1A696A}"/>
              </a:ext>
            </a:extLst>
          </p:cNvPr>
          <p:cNvSpPr>
            <a:spLocks noGrp="1"/>
          </p:cNvSpPr>
          <p:nvPr>
            <p:ph idx="1"/>
          </p:nvPr>
        </p:nvSpPr>
        <p:spPr>
          <a:xfrm>
            <a:off x="178631" y="131736"/>
            <a:ext cx="11798509" cy="6598848"/>
          </a:xfrm>
        </p:spPr>
        <p:txBody>
          <a:bodyPr>
            <a:normAutofit fontScale="92500" lnSpcReduction="10000"/>
          </a:bodyPr>
          <a:lstStyle/>
          <a:p>
            <a:pPr algn="l" fontAlgn="base">
              <a:spcBef>
                <a:spcPts val="375"/>
              </a:spcBef>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The vegetative nucleus, also known as the macronucleus, plays a role in the regulation of metabolic processes and growth.</a:t>
            </a:r>
          </a:p>
          <a:p>
            <a:pPr algn="l" fontAlgn="base">
              <a:spcBef>
                <a:spcPts val="375"/>
              </a:spcBef>
              <a:buFont typeface="Arial" panose="020B0604020202020204" pitchFamily="34" charset="0"/>
              <a:buChar char="•"/>
            </a:pPr>
            <a:r>
              <a:rPr lang="en-US" sz="2400" b="1" i="0" dirty="0">
                <a:solidFill>
                  <a:srgbClr val="273239"/>
                </a:solidFill>
                <a:effectLst/>
                <a:latin typeface="Times New Roman" panose="02020603050405020304" pitchFamily="18" charset="0"/>
                <a:cs typeface="Times New Roman" panose="02020603050405020304" pitchFamily="18" charset="0"/>
              </a:rPr>
              <a:t>Micronucleus, also known as the reproductive nucleus, is an important component for reproduction.</a:t>
            </a:r>
          </a:p>
          <a:p>
            <a:pPr marL="0" indent="0">
              <a:buNone/>
            </a:pPr>
            <a:r>
              <a:rPr lang="en-US" b="1" i="0" dirty="0">
                <a:solidFill>
                  <a:srgbClr val="FF0000"/>
                </a:solidFill>
                <a:effectLst/>
                <a:latin typeface="Times New Roman" panose="02020603050405020304" pitchFamily="18" charset="0"/>
                <a:cs typeface="Times New Roman" panose="02020603050405020304" pitchFamily="18" charset="0"/>
              </a:rPr>
              <a:t>Sporozoans</a:t>
            </a:r>
          </a:p>
          <a:p>
            <a:pPr algn="l" fontAlgn="base">
              <a:spcAft>
                <a:spcPts val="18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They are obligate intracellular parasites, often causing diseases in their hosts, including humans.</a:t>
            </a:r>
          </a:p>
          <a:p>
            <a:pPr algn="l" fontAlgn="base">
              <a:spcAft>
                <a:spcPts val="18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They possess a unique organelle called the apical complex, which helps them penetrate host cells.</a:t>
            </a:r>
          </a:p>
          <a:p>
            <a:pPr algn="l" fontAlgn="base">
              <a:spcAft>
                <a:spcPts val="18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They live inside host cells, where they reproduce and cause damage, often leading to disease symptoms.</a:t>
            </a:r>
          </a:p>
          <a:p>
            <a:pPr algn="l" fontAlgn="base">
              <a:spcAft>
                <a:spcPts val="18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Sporozoans have complex life cycles involving both sexual and asexual stages. These cycles often require multiple hosts to complete.</a:t>
            </a:r>
          </a:p>
          <a:p>
            <a:pPr algn="l" fontAlgn="base">
              <a:spcAft>
                <a:spcPts val="1800"/>
              </a:spcAft>
              <a:buFont typeface="Arial" panose="020B0604020202020204" pitchFamily="34" charset="0"/>
              <a:buChar char="•"/>
            </a:pPr>
            <a:r>
              <a:rPr lang="en-US" b="1" i="0" dirty="0">
                <a:solidFill>
                  <a:srgbClr val="273239"/>
                </a:solidFill>
                <a:effectLst/>
                <a:latin typeface="Times New Roman" panose="02020603050405020304" pitchFamily="18" charset="0"/>
                <a:cs typeface="Times New Roman" panose="02020603050405020304" pitchFamily="18" charset="0"/>
              </a:rPr>
              <a:t>Examples: Plasmodium, </a:t>
            </a:r>
            <a:r>
              <a:rPr lang="en-US" b="1" i="0" dirty="0" err="1">
                <a:solidFill>
                  <a:srgbClr val="273239"/>
                </a:solidFill>
                <a:effectLst/>
                <a:latin typeface="Times New Roman" panose="02020603050405020304" pitchFamily="18" charset="0"/>
                <a:cs typeface="Times New Roman" panose="02020603050405020304" pitchFamily="18" charset="0"/>
              </a:rPr>
              <a:t>Monocystis</a:t>
            </a:r>
            <a:r>
              <a:rPr lang="en-US" b="1" i="0" dirty="0">
                <a:solidFill>
                  <a:srgbClr val="273239"/>
                </a:solidFill>
                <a:effectLst/>
                <a:latin typeface="Times New Roman" panose="02020603050405020304" pitchFamily="18" charset="0"/>
                <a:cs typeface="Times New Roman" panose="02020603050405020304" pitchFamily="18" charset="0"/>
              </a:rPr>
              <a:t>, etc.</a:t>
            </a:r>
          </a:p>
          <a:p>
            <a:pPr marL="0" indent="0">
              <a:buNone/>
            </a:pPr>
            <a:endParaRPr lang="en-US"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38032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2649</TotalTime>
  <Words>1371</Words>
  <Application>Microsoft Office PowerPoint</Application>
  <PresentationFormat>Widescreen</PresentationFormat>
  <Paragraphs>73</Paragraphs>
  <Slides>10</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 Kidney Dialysis Techniqu Department           Prof. Dr. Younis A. Alkhafaji biology Lecture 2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younis</dc:creator>
  <cp:lastModifiedBy>younis</cp:lastModifiedBy>
  <cp:revision>4</cp:revision>
  <dcterms:created xsi:type="dcterms:W3CDTF">2024-12-21T15:28:16Z</dcterms:created>
  <dcterms:modified xsi:type="dcterms:W3CDTF">2025-01-10T18:05:44Z</dcterms:modified>
</cp:coreProperties>
</file>