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61" r:id="rId2"/>
    <p:sldId id="256" r:id="rId3"/>
    <p:sldId id="260" r:id="rId4"/>
    <p:sldId id="274" r:id="rId5"/>
    <p:sldId id="275" r:id="rId6"/>
    <p:sldId id="262" r:id="rId7"/>
    <p:sldId id="264" r:id="rId8"/>
    <p:sldId id="266" r:id="rId9"/>
    <p:sldId id="257" r:id="rId10"/>
    <p:sldId id="263" r:id="rId11"/>
    <p:sldId id="265" r:id="rId12"/>
    <p:sldId id="27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0B640-54BB-6A1B-9037-4A9AB2D68FD2}" v="3" dt="2025-03-31T14:46:10.396"/>
    <p1510:client id="{79AE5B11-A9DB-05F8-A093-EACCB3D34D5E}" v="3" dt="2025-03-31T14:49:04.988"/>
    <p1510:client id="{9E77E10C-BD83-D721-4BEF-E1D427B4C3C5}" v="2" dt="2025-03-31T14:47:32.895"/>
    <p1510:client id="{F24309FD-CA63-4791-B8D7-6CE5AB5F26FA}" v="68" dt="2025-03-31T14:16:55.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كريم حازم حازم" userId="55f357b81b74123b" providerId="LiveId" clId="{174275C9-A6D5-474A-9BE7-3B416DB81CF4}"/>
    <pc:docChg chg="modSld sldOrd">
      <pc:chgData name="كريم حازم حازم" userId="55f357b81b74123b" providerId="LiveId" clId="{174275C9-A6D5-474A-9BE7-3B416DB81CF4}" dt="2025-03-23T21:02:56.713" v="1"/>
      <pc:docMkLst>
        <pc:docMk/>
      </pc:docMkLst>
      <pc:sldChg chg="ord">
        <pc:chgData name="كريم حازم حازم" userId="55f357b81b74123b" providerId="LiveId" clId="{174275C9-A6D5-474A-9BE7-3B416DB81CF4}" dt="2025-03-23T21:02:56.713" v="1"/>
        <pc:sldMkLst>
          <pc:docMk/>
          <pc:sldMk cId="648845425" sldId="275"/>
        </pc:sldMkLst>
      </pc:sldChg>
    </pc:docChg>
  </pc:docChgLst>
  <pc:docChgLst>
    <pc:chgData name="ruaa alsaffar" userId="ca345a3bfa5760b3" providerId="Windows Live" clId="Web-{F24309FD-CA63-4791-B8D7-6CE5AB5F26FA}"/>
    <pc:docChg chg="addSld delSld modSld">
      <pc:chgData name="ruaa alsaffar" userId="ca345a3bfa5760b3" providerId="Windows Live" clId="Web-{F24309FD-CA63-4791-B8D7-6CE5AB5F26FA}" dt="2025-03-31T14:16:55.411" v="67"/>
      <pc:docMkLst>
        <pc:docMk/>
      </pc:docMkLst>
      <pc:sldChg chg="modSp">
        <pc:chgData name="ruaa alsaffar" userId="ca345a3bfa5760b3" providerId="Windows Live" clId="Web-{F24309FD-CA63-4791-B8D7-6CE5AB5F26FA}" dt="2025-03-31T14:14:38.796" v="62" actId="14100"/>
        <pc:sldMkLst>
          <pc:docMk/>
          <pc:sldMk cId="824344533" sldId="257"/>
        </pc:sldMkLst>
        <pc:spChg chg="mod">
          <ac:chgData name="ruaa alsaffar" userId="ca345a3bfa5760b3" providerId="Windows Live" clId="Web-{F24309FD-CA63-4791-B8D7-6CE5AB5F26FA}" dt="2025-03-31T14:14:38.796" v="62" actId="14100"/>
          <ac:spMkLst>
            <pc:docMk/>
            <pc:sldMk cId="824344533" sldId="257"/>
            <ac:spMk id="2" creationId="{00000000-0000-0000-0000-000000000000}"/>
          </ac:spMkLst>
        </pc:spChg>
        <pc:spChg chg="mod">
          <ac:chgData name="ruaa alsaffar" userId="ca345a3bfa5760b3" providerId="Windows Live" clId="Web-{F24309FD-CA63-4791-B8D7-6CE5AB5F26FA}" dt="2025-03-31T14:13:15.465" v="52" actId="20577"/>
          <ac:spMkLst>
            <pc:docMk/>
            <pc:sldMk cId="824344533" sldId="257"/>
            <ac:spMk id="3" creationId="{00000000-0000-0000-0000-000000000000}"/>
          </ac:spMkLst>
        </pc:spChg>
      </pc:sldChg>
      <pc:sldChg chg="modSp">
        <pc:chgData name="ruaa alsaffar" userId="ca345a3bfa5760b3" providerId="Windows Live" clId="Web-{F24309FD-CA63-4791-B8D7-6CE5AB5F26FA}" dt="2025-03-31T14:08:53.174" v="1" actId="20577"/>
        <pc:sldMkLst>
          <pc:docMk/>
          <pc:sldMk cId="1328269081" sldId="260"/>
        </pc:sldMkLst>
        <pc:spChg chg="mod">
          <ac:chgData name="ruaa alsaffar" userId="ca345a3bfa5760b3" providerId="Windows Live" clId="Web-{F24309FD-CA63-4791-B8D7-6CE5AB5F26FA}" dt="2025-03-31T14:08:53.174" v="1" actId="20577"/>
          <ac:spMkLst>
            <pc:docMk/>
            <pc:sldMk cId="1328269081" sldId="260"/>
            <ac:spMk id="2" creationId="{00000000-0000-0000-0000-000000000000}"/>
          </ac:spMkLst>
        </pc:spChg>
      </pc:sldChg>
      <pc:sldChg chg="modSp">
        <pc:chgData name="ruaa alsaffar" userId="ca345a3bfa5760b3" providerId="Windows Live" clId="Web-{F24309FD-CA63-4791-B8D7-6CE5AB5F26FA}" dt="2025-03-31T14:10:24.052" v="15" actId="20577"/>
        <pc:sldMkLst>
          <pc:docMk/>
          <pc:sldMk cId="689817450" sldId="262"/>
        </pc:sldMkLst>
        <pc:spChg chg="mod">
          <ac:chgData name="ruaa alsaffar" userId="ca345a3bfa5760b3" providerId="Windows Live" clId="Web-{F24309FD-CA63-4791-B8D7-6CE5AB5F26FA}" dt="2025-03-31T14:10:24.052" v="15" actId="20577"/>
          <ac:spMkLst>
            <pc:docMk/>
            <pc:sldMk cId="689817450" sldId="262"/>
            <ac:spMk id="3" creationId="{00000000-0000-0000-0000-000000000000}"/>
          </ac:spMkLst>
        </pc:spChg>
      </pc:sldChg>
      <pc:sldChg chg="modSp">
        <pc:chgData name="ruaa alsaffar" userId="ca345a3bfa5760b3" providerId="Windows Live" clId="Web-{F24309FD-CA63-4791-B8D7-6CE5AB5F26FA}" dt="2025-03-31T14:11:24.961" v="27" actId="20577"/>
        <pc:sldMkLst>
          <pc:docMk/>
          <pc:sldMk cId="2401595354" sldId="264"/>
        </pc:sldMkLst>
        <pc:spChg chg="mod">
          <ac:chgData name="ruaa alsaffar" userId="ca345a3bfa5760b3" providerId="Windows Live" clId="Web-{F24309FD-CA63-4791-B8D7-6CE5AB5F26FA}" dt="2025-03-31T14:11:24.961" v="27" actId="20577"/>
          <ac:spMkLst>
            <pc:docMk/>
            <pc:sldMk cId="2401595354" sldId="264"/>
            <ac:spMk id="3" creationId="{00000000-0000-0000-0000-000000000000}"/>
          </ac:spMkLst>
        </pc:spChg>
      </pc:sldChg>
      <pc:sldChg chg="modSp">
        <pc:chgData name="ruaa alsaffar" userId="ca345a3bfa5760b3" providerId="Windows Live" clId="Web-{F24309FD-CA63-4791-B8D7-6CE5AB5F26FA}" dt="2025-03-31T14:13:05.121" v="51" actId="1076"/>
        <pc:sldMkLst>
          <pc:docMk/>
          <pc:sldMk cId="3192331862" sldId="266"/>
        </pc:sldMkLst>
        <pc:spChg chg="mod">
          <ac:chgData name="ruaa alsaffar" userId="ca345a3bfa5760b3" providerId="Windows Live" clId="Web-{F24309FD-CA63-4791-B8D7-6CE5AB5F26FA}" dt="2025-03-31T14:13:05.121" v="51" actId="1076"/>
          <ac:spMkLst>
            <pc:docMk/>
            <pc:sldMk cId="3192331862" sldId="266"/>
            <ac:spMk id="3" creationId="{00000000-0000-0000-0000-000000000000}"/>
          </ac:spMkLst>
        </pc:spChg>
      </pc:sldChg>
      <pc:sldChg chg="del">
        <pc:chgData name="ruaa alsaffar" userId="ca345a3bfa5760b3" providerId="Windows Live" clId="Web-{F24309FD-CA63-4791-B8D7-6CE5AB5F26FA}" dt="2025-03-31T14:15:21.938" v="63"/>
        <pc:sldMkLst>
          <pc:docMk/>
          <pc:sldMk cId="140330069" sldId="269"/>
        </pc:sldMkLst>
      </pc:sldChg>
      <pc:sldChg chg="del">
        <pc:chgData name="ruaa alsaffar" userId="ca345a3bfa5760b3" providerId="Windows Live" clId="Web-{F24309FD-CA63-4791-B8D7-6CE5AB5F26FA}" dt="2025-03-31T14:16:43.582" v="64"/>
        <pc:sldMkLst>
          <pc:docMk/>
          <pc:sldMk cId="2116929653" sldId="270"/>
        </pc:sldMkLst>
      </pc:sldChg>
      <pc:sldChg chg="del">
        <pc:chgData name="ruaa alsaffar" userId="ca345a3bfa5760b3" providerId="Windows Live" clId="Web-{F24309FD-CA63-4791-B8D7-6CE5AB5F26FA}" dt="2025-03-31T14:16:49.660" v="66"/>
        <pc:sldMkLst>
          <pc:docMk/>
          <pc:sldMk cId="1785250166" sldId="272"/>
        </pc:sldMkLst>
      </pc:sldChg>
      <pc:sldChg chg="del">
        <pc:chgData name="ruaa alsaffar" userId="ca345a3bfa5760b3" providerId="Windows Live" clId="Web-{F24309FD-CA63-4791-B8D7-6CE5AB5F26FA}" dt="2025-03-31T14:08:32.407" v="0"/>
        <pc:sldMkLst>
          <pc:docMk/>
          <pc:sldMk cId="900606483" sldId="273"/>
        </pc:sldMkLst>
      </pc:sldChg>
      <pc:sldChg chg="del">
        <pc:chgData name="ruaa alsaffar" userId="ca345a3bfa5760b3" providerId="Windows Live" clId="Web-{F24309FD-CA63-4791-B8D7-6CE5AB5F26FA}" dt="2025-03-31T14:16:47.535" v="65"/>
        <pc:sldMkLst>
          <pc:docMk/>
          <pc:sldMk cId="1613009791" sldId="276"/>
        </pc:sldMkLst>
      </pc:sldChg>
      <pc:sldChg chg="new">
        <pc:chgData name="ruaa alsaffar" userId="ca345a3bfa5760b3" providerId="Windows Live" clId="Web-{F24309FD-CA63-4791-B8D7-6CE5AB5F26FA}" dt="2025-03-31T14:16:55.411" v="67"/>
        <pc:sldMkLst>
          <pc:docMk/>
          <pc:sldMk cId="4179814788" sldId="276"/>
        </pc:sldMkLst>
      </pc:sldChg>
    </pc:docChg>
  </pc:docChgLst>
  <pc:docChgLst>
    <pc:chgData name="ruaa alsaffar" userId="ca345a3bfa5760b3" providerId="Windows Live" clId="Web-{9E77E10C-BD83-D721-4BEF-E1D427B4C3C5}"/>
    <pc:docChg chg="addSld delSld">
      <pc:chgData name="ruaa alsaffar" userId="ca345a3bfa5760b3" providerId="Windows Live" clId="Web-{9E77E10C-BD83-D721-4BEF-E1D427B4C3C5}" dt="2025-03-31T14:47:32.895" v="1"/>
      <pc:docMkLst>
        <pc:docMk/>
      </pc:docMkLst>
      <pc:sldChg chg="add">
        <pc:chgData name="ruaa alsaffar" userId="ca345a3bfa5760b3" providerId="Windows Live" clId="Web-{9E77E10C-BD83-D721-4BEF-E1D427B4C3C5}" dt="2025-03-31T14:47:16.911" v="0"/>
        <pc:sldMkLst>
          <pc:docMk/>
          <pc:sldMk cId="582424213" sldId="265"/>
        </pc:sldMkLst>
      </pc:sldChg>
      <pc:sldChg chg="del">
        <pc:chgData name="ruaa alsaffar" userId="ca345a3bfa5760b3" providerId="Windows Live" clId="Web-{9E77E10C-BD83-D721-4BEF-E1D427B4C3C5}" dt="2025-03-31T14:47:32.895" v="1"/>
        <pc:sldMkLst>
          <pc:docMk/>
          <pc:sldMk cId="2682568532" sldId="277"/>
        </pc:sldMkLst>
      </pc:sldChg>
    </pc:docChg>
  </pc:docChgLst>
  <pc:docChgLst>
    <pc:chgData name="ruaa alsaffar" userId="ca345a3bfa5760b3" providerId="Windows Live" clId="Web-{2140B640-54BB-6A1B-9037-4A9AB2D68FD2}"/>
    <pc:docChg chg="addSld delSld">
      <pc:chgData name="ruaa alsaffar" userId="ca345a3bfa5760b3" providerId="Windows Live" clId="Web-{2140B640-54BB-6A1B-9037-4A9AB2D68FD2}" dt="2025-03-31T14:46:10.396" v="2"/>
      <pc:docMkLst>
        <pc:docMk/>
      </pc:docMkLst>
      <pc:sldChg chg="add">
        <pc:chgData name="ruaa alsaffar" userId="ca345a3bfa5760b3" providerId="Windows Live" clId="Web-{2140B640-54BB-6A1B-9037-4A9AB2D68FD2}" dt="2025-03-31T14:45:43.457" v="0"/>
        <pc:sldMkLst>
          <pc:docMk/>
          <pc:sldMk cId="2975558849" sldId="263"/>
        </pc:sldMkLst>
      </pc:sldChg>
      <pc:sldChg chg="del">
        <pc:chgData name="ruaa alsaffar" userId="ca345a3bfa5760b3" providerId="Windows Live" clId="Web-{2140B640-54BB-6A1B-9037-4A9AB2D68FD2}" dt="2025-03-31T14:46:10.396" v="2"/>
        <pc:sldMkLst>
          <pc:docMk/>
          <pc:sldMk cId="4179814788" sldId="276"/>
        </pc:sldMkLst>
      </pc:sldChg>
      <pc:sldChg chg="new">
        <pc:chgData name="ruaa alsaffar" userId="ca345a3bfa5760b3" providerId="Windows Live" clId="Web-{2140B640-54BB-6A1B-9037-4A9AB2D68FD2}" dt="2025-03-31T14:46:06.083" v="1"/>
        <pc:sldMkLst>
          <pc:docMk/>
          <pc:sldMk cId="2682568532" sldId="277"/>
        </pc:sldMkLst>
      </pc:sldChg>
    </pc:docChg>
  </pc:docChgLst>
  <pc:docChgLst>
    <pc:chgData name="ruaa alsaffar" userId="ca345a3bfa5760b3" providerId="Windows Live" clId="Web-{79AE5B11-A9DB-05F8-A093-EACCB3D34D5E}"/>
    <pc:docChg chg="addSld delSld">
      <pc:chgData name="ruaa alsaffar" userId="ca345a3bfa5760b3" providerId="Windows Live" clId="Web-{79AE5B11-A9DB-05F8-A093-EACCB3D34D5E}" dt="2025-03-31T14:49:04.988" v="2"/>
      <pc:docMkLst>
        <pc:docMk/>
      </pc:docMkLst>
      <pc:sldChg chg="new del">
        <pc:chgData name="ruaa alsaffar" userId="ca345a3bfa5760b3" providerId="Windows Live" clId="Web-{79AE5B11-A9DB-05F8-A093-EACCB3D34D5E}" dt="2025-03-31T14:49:04.988" v="2"/>
        <pc:sldMkLst>
          <pc:docMk/>
          <pc:sldMk cId="1725339947" sldId="276"/>
        </pc:sldMkLst>
      </pc:sldChg>
      <pc:sldChg chg="add">
        <pc:chgData name="ruaa alsaffar" userId="ca345a3bfa5760b3" providerId="Windows Live" clId="Web-{79AE5B11-A9DB-05F8-A093-EACCB3D34D5E}" dt="2025-03-31T14:48:49.050" v="1"/>
        <pc:sldMkLst>
          <pc:docMk/>
          <pc:sldMk cId="1761773387"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7645AFF-3A84-4BAE-9184-F623CA5BE6B4}" type="datetimeFigureOut">
              <a:rPr lang="en-US" smtClean="0"/>
              <a:t>3/31/2025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D364ACD-9C71-48D5-8A6B-29B4DFECA70C}" type="slidenum">
              <a:rPr lang="en-US" smtClean="0"/>
              <a:t>‹#›</a:t>
            </a:fld>
            <a:endParaRPr lang="en-US"/>
          </a:p>
        </p:txBody>
      </p:sp>
    </p:spTree>
    <p:extLst>
      <p:ext uri="{BB962C8B-B14F-4D97-AF65-F5344CB8AC3E}">
        <p14:creationId xmlns:p14="http://schemas.microsoft.com/office/powerpoint/2010/main" val="34955908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ED364ACD-9C71-48D5-8A6B-29B4DFECA70C}" type="slidenum">
              <a:rPr lang="en-US" smtClean="0"/>
              <a:t>8</a:t>
            </a:fld>
            <a:endParaRPr lang="en-US"/>
          </a:p>
        </p:txBody>
      </p:sp>
    </p:spTree>
    <p:extLst>
      <p:ext uri="{BB962C8B-B14F-4D97-AF65-F5344CB8AC3E}">
        <p14:creationId xmlns:p14="http://schemas.microsoft.com/office/powerpoint/2010/main" val="172459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3/31/2025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40324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3/31/2025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08285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3/31/2025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46949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3/31/2025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48100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914D697-94DF-4467-80B8-AE44F696BDD6}" type="datetimeFigureOut">
              <a:rPr lang="en-US" smtClean="0"/>
              <a:t>3/31/2025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51369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A914D697-94DF-4467-80B8-AE44F696BDD6}" type="datetimeFigureOut">
              <a:rPr lang="en-US" smtClean="0"/>
              <a:t>3/31/2025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21569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914D697-94DF-4467-80B8-AE44F696BDD6}" type="datetimeFigureOut">
              <a:rPr lang="en-US" smtClean="0"/>
              <a:t>3/31/2025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401921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914D697-94DF-4467-80B8-AE44F696BDD6}" type="datetimeFigureOut">
              <a:rPr lang="en-US" smtClean="0"/>
              <a:t>3/31/2025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28424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14D697-94DF-4467-80B8-AE44F696BDD6}" type="datetimeFigureOut">
              <a:rPr lang="en-US" smtClean="0"/>
              <a:t>3/31/2025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255822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914D697-94DF-4467-80B8-AE44F696BDD6}" type="datetimeFigureOut">
              <a:rPr lang="en-US" smtClean="0"/>
              <a:t>3/31/2025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76914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914D697-94DF-4467-80B8-AE44F696BDD6}" type="datetimeFigureOut">
              <a:rPr lang="en-US" smtClean="0"/>
              <a:t>3/31/2025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102884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14D697-94DF-4467-80B8-AE44F696BDD6}" type="datetimeFigureOut">
              <a:rPr lang="en-US" smtClean="0"/>
              <a:t>3/31/2025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D376CA-AA26-4199-B111-822AE41F6C66}" type="slidenum">
              <a:rPr lang="en-US" smtClean="0"/>
              <a:t>‹#›</a:t>
            </a:fld>
            <a:endParaRPr lang="en-US"/>
          </a:p>
        </p:txBody>
      </p:sp>
    </p:spTree>
    <p:extLst>
      <p:ext uri="{BB962C8B-B14F-4D97-AF65-F5344CB8AC3E}">
        <p14:creationId xmlns:p14="http://schemas.microsoft.com/office/powerpoint/2010/main" val="188848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669360"/>
          </a:xfrm>
        </p:spPr>
        <p:txBody>
          <a:bodyPr>
            <a:normAutofit/>
          </a:bodyPr>
          <a:lstStyle/>
          <a:p>
            <a:pPr marL="0" indent="0" algn="l" rtl="0">
              <a:buNone/>
            </a:pPr>
            <a:r>
              <a:rPr lang="en-US"/>
              <a:t> `</a:t>
            </a:r>
            <a:r>
              <a:rPr lang="en-US" b="1">
                <a:solidFill>
                  <a:srgbClr val="FF0000"/>
                </a:solidFill>
              </a:rPr>
              <a:t>Anterior abdominal wall</a:t>
            </a:r>
            <a:r>
              <a:rPr lang="en-US"/>
              <a:t>( </a:t>
            </a:r>
            <a:r>
              <a:rPr lang="en-US">
                <a:solidFill>
                  <a:srgbClr val="C00000"/>
                </a:solidFill>
              </a:rPr>
              <a:t>from superficial to deep</a:t>
            </a:r>
            <a:r>
              <a:rPr lang="en-US"/>
              <a:t>)</a:t>
            </a:r>
          </a:p>
          <a:p>
            <a:pPr marL="0" indent="0" algn="l" rtl="0">
              <a:buNone/>
            </a:pPr>
            <a:r>
              <a:rPr lang="en-US" sz="2000" b="1">
                <a:solidFill>
                  <a:srgbClr val="FF0000"/>
                </a:solidFill>
              </a:rPr>
              <a:t>1-Skin</a:t>
            </a:r>
            <a:r>
              <a:rPr lang="en-US" sz="2000" b="1"/>
              <a:t> 2- </a:t>
            </a:r>
            <a:r>
              <a:rPr lang="en-US" sz="2000" b="1">
                <a:solidFill>
                  <a:schemeClr val="tx2">
                    <a:lumMod val="60000"/>
                    <a:lumOff val="40000"/>
                  </a:schemeClr>
                </a:solidFill>
              </a:rPr>
              <a:t>subcutaneous tissue </a:t>
            </a:r>
            <a:r>
              <a:rPr lang="en-US" sz="2000" b="1"/>
              <a:t>3- </a:t>
            </a:r>
            <a:r>
              <a:rPr lang="en-US" sz="2000" b="1">
                <a:solidFill>
                  <a:srgbClr val="FF0000"/>
                </a:solidFill>
              </a:rPr>
              <a:t>fascia</a:t>
            </a:r>
            <a:r>
              <a:rPr lang="en-US" sz="2000" b="1"/>
              <a:t>(A-fatty superficial layer is called Camper s  fascia +B-deep fibrous layer is called Scarp's fascia)</a:t>
            </a:r>
            <a:r>
              <a:rPr lang="en-US" sz="2800"/>
              <a:t>.</a:t>
            </a:r>
          </a:p>
          <a:p>
            <a:pPr marL="0" indent="0" algn="l" rtl="0">
              <a:buNone/>
            </a:pPr>
            <a:r>
              <a:rPr lang="en-US" sz="2000" b="1"/>
              <a:t>4-Superficial Abdominal fascia    5- Muscle</a:t>
            </a:r>
            <a:endParaRPr lang="en-US" sz="2800"/>
          </a:p>
          <a:p>
            <a:pPr marL="0" indent="0" algn="l" rtl="0">
              <a:buNone/>
            </a:pPr>
            <a:r>
              <a:rPr lang="en-US" sz="2000" b="1"/>
              <a:t>A-External oblique abdominal muscle</a:t>
            </a:r>
          </a:p>
          <a:p>
            <a:pPr marL="0" indent="0" algn="l" rtl="0">
              <a:buNone/>
            </a:pPr>
            <a:r>
              <a:rPr lang="en-US" sz="2000" b="1"/>
              <a:t>B-Internal oblique abdominal muscle</a:t>
            </a:r>
          </a:p>
          <a:p>
            <a:pPr marL="0" indent="0" algn="l" rtl="0">
              <a:buNone/>
            </a:pPr>
            <a:r>
              <a:rPr lang="en-US" sz="2000" b="1"/>
              <a:t>C-Rectus abdominis D- Transverse abdominal</a:t>
            </a:r>
          </a:p>
          <a:p>
            <a:pPr marL="0" indent="0" algn="l" rtl="0">
              <a:buNone/>
            </a:pPr>
            <a:r>
              <a:rPr lang="en-US" sz="2000" b="1"/>
              <a:t> E-Pyramidal muscle 5-Transversalis fascia</a:t>
            </a:r>
          </a:p>
          <a:p>
            <a:pPr marL="0" indent="0" algn="l" rtl="0">
              <a:buNone/>
            </a:pPr>
            <a:r>
              <a:rPr lang="en-US" sz="2000" b="1"/>
              <a:t> 6-Extraperitoneal fat 7- peritoneum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8" y="3789040"/>
            <a:ext cx="4860032" cy="305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40768"/>
            <a:ext cx="4229100" cy="397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96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552728"/>
          </a:xfrm>
        </p:spPr>
        <p:txBody>
          <a:bodyPr>
            <a:normAutofit fontScale="92500" lnSpcReduction="10000"/>
          </a:bodyPr>
          <a:lstStyle/>
          <a:p>
            <a:pPr marL="0" indent="0" algn="l" rtl="0">
              <a:buNone/>
            </a:pPr>
            <a:r>
              <a:rPr lang="en-US" sz="2400" b="1">
                <a:solidFill>
                  <a:srgbClr val="FF0000"/>
                </a:solidFill>
              </a:rPr>
              <a:t>The peritoneum </a:t>
            </a:r>
            <a:r>
              <a:rPr lang="en-US" sz="2000" b="1"/>
              <a:t>is a continuous membrane which lines the abdominal cavity and covers the abdominal organs (abdominal viscera).</a:t>
            </a:r>
          </a:p>
          <a:p>
            <a:pPr marL="0" indent="0" algn="l" rtl="0">
              <a:buNone/>
            </a:pPr>
            <a:r>
              <a:rPr lang="en-US" sz="2000" b="1"/>
              <a:t>Structure of the Peritoneum:-</a:t>
            </a:r>
          </a:p>
          <a:p>
            <a:pPr marL="0" indent="0" algn="l" rtl="0">
              <a:buNone/>
            </a:pPr>
            <a:r>
              <a:rPr lang="en-US" sz="2400" b="1">
                <a:solidFill>
                  <a:srgbClr val="FF0000"/>
                </a:solidFill>
              </a:rPr>
              <a:t>The peritoneum </a:t>
            </a:r>
            <a:r>
              <a:rPr lang="en-US" sz="2000" b="1"/>
              <a:t>consists of two layers </a:t>
            </a:r>
          </a:p>
          <a:p>
            <a:pPr marL="0" indent="0" algn="l" rtl="0">
              <a:buNone/>
            </a:pPr>
            <a:r>
              <a:rPr lang="en-US" sz="2000" b="1"/>
              <a:t>that are continuous with each other: </a:t>
            </a:r>
          </a:p>
          <a:p>
            <a:pPr marL="0" indent="0" algn="l" rtl="0">
              <a:buNone/>
            </a:pPr>
            <a:r>
              <a:rPr lang="en-US" sz="2000" b="1"/>
              <a:t>the </a:t>
            </a:r>
            <a:r>
              <a:rPr lang="en-US" sz="2000" b="1">
                <a:solidFill>
                  <a:srgbClr val="FF0000"/>
                </a:solidFill>
              </a:rPr>
              <a:t>parietal</a:t>
            </a:r>
            <a:r>
              <a:rPr lang="en-US" sz="2000" b="1"/>
              <a:t> peritoneum and the </a:t>
            </a:r>
            <a:r>
              <a:rPr lang="en-US" sz="2000" b="1">
                <a:solidFill>
                  <a:srgbClr val="FF0000"/>
                </a:solidFill>
              </a:rPr>
              <a:t>visceral </a:t>
            </a:r>
          </a:p>
          <a:p>
            <a:pPr marL="0" indent="0" algn="l" rtl="0">
              <a:buNone/>
            </a:pPr>
            <a:r>
              <a:rPr lang="en-US" sz="2000" b="1"/>
              <a:t>peritoneum. Both types are made up of </a:t>
            </a:r>
          </a:p>
          <a:p>
            <a:pPr marL="0" indent="0" algn="l" rtl="0">
              <a:buNone/>
            </a:pPr>
            <a:r>
              <a:rPr lang="en-US" sz="2000" b="1"/>
              <a:t>simple squamous epithelial cells( mesothelium.) </a:t>
            </a:r>
          </a:p>
          <a:p>
            <a:pPr marL="0" indent="0" algn="l" rtl="0">
              <a:buNone/>
            </a:pPr>
            <a:r>
              <a:rPr lang="en-US" sz="2000" b="1">
                <a:solidFill>
                  <a:srgbClr val="FF0000"/>
                </a:solidFill>
              </a:rPr>
              <a:t>The parietal peritoneum </a:t>
            </a:r>
            <a:r>
              <a:rPr lang="en-US" sz="2000" b="1"/>
              <a:t>lines the internal </a:t>
            </a:r>
          </a:p>
          <a:p>
            <a:pPr marL="0" indent="0" algn="l" rtl="0">
              <a:buNone/>
            </a:pPr>
            <a:r>
              <a:rPr lang="en-US" sz="2000" b="1"/>
              <a:t>surface of the abdominopelvic wall. It is outer </a:t>
            </a:r>
          </a:p>
          <a:p>
            <a:pPr marL="0" indent="0" algn="l" rtl="0">
              <a:buNone/>
            </a:pPr>
            <a:r>
              <a:rPr lang="en-US" sz="2000" b="1"/>
              <a:t>layer which adheres to the anterior and </a:t>
            </a:r>
          </a:p>
          <a:p>
            <a:pPr marL="0" indent="0" algn="l" rtl="0">
              <a:buNone/>
            </a:pPr>
            <a:r>
              <a:rPr lang="en-US" sz="2000" b="1"/>
              <a:t>posterior abdominal walls. </a:t>
            </a:r>
          </a:p>
          <a:p>
            <a:pPr marL="0" indent="0" algn="l" rtl="0">
              <a:buNone/>
            </a:pPr>
            <a:r>
              <a:rPr lang="en-US" sz="2000" b="1">
                <a:solidFill>
                  <a:srgbClr val="FF0000"/>
                </a:solidFill>
              </a:rPr>
              <a:t>The visceral peritoneum </a:t>
            </a:r>
            <a:r>
              <a:rPr lang="en-US" sz="2000" b="1"/>
              <a:t>It is inner layer which </a:t>
            </a:r>
          </a:p>
          <a:p>
            <a:pPr marL="0" indent="0" algn="l" rtl="0">
              <a:buNone/>
            </a:pPr>
            <a:r>
              <a:rPr lang="en-US" sz="2000" b="1"/>
              <a:t>Lines the abdominal  organs</a:t>
            </a:r>
            <a:r>
              <a:rPr lang="en-US" sz="2000" b="1">
                <a:solidFill>
                  <a:srgbClr val="FF0000"/>
                </a:solidFill>
              </a:rPr>
              <a:t>. </a:t>
            </a:r>
            <a:r>
              <a:rPr lang="en-US" sz="2000" b="1"/>
              <a:t>invaginates to cover </a:t>
            </a:r>
          </a:p>
          <a:p>
            <a:pPr marL="0" indent="0" algn="l" rtl="0">
              <a:buNone/>
            </a:pPr>
            <a:r>
              <a:rPr lang="en-US" sz="2000" b="1"/>
              <a:t>the majority of the abdominal viscera</a:t>
            </a:r>
          </a:p>
          <a:p>
            <a:pPr marL="0" indent="0" algn="l" rtl="0">
              <a:buNone/>
            </a:pPr>
            <a:r>
              <a:rPr lang="en-US" sz="2000" b="1">
                <a:solidFill>
                  <a:srgbClr val="FF0000"/>
                </a:solidFill>
              </a:rPr>
              <a:t>The peritoneal cavity </a:t>
            </a:r>
            <a:r>
              <a:rPr lang="en-US" sz="2000" b="1"/>
              <a:t>is a potential space </a:t>
            </a:r>
          </a:p>
          <a:p>
            <a:pPr marL="0" indent="0" algn="l" rtl="0">
              <a:buNone/>
            </a:pPr>
            <a:r>
              <a:rPr lang="en-US" sz="2000" b="1"/>
              <a:t>between the parietal and visceral peritoneum. </a:t>
            </a:r>
          </a:p>
          <a:p>
            <a:pPr marL="0" indent="0" algn="l" rtl="0">
              <a:buNone/>
            </a:pPr>
            <a:r>
              <a:rPr lang="en-US" sz="2000" b="1"/>
              <a:t>It normally contains only a small amount  of </a:t>
            </a:r>
          </a:p>
          <a:p>
            <a:pPr marL="0" indent="0" algn="l" rtl="0">
              <a:buNone/>
            </a:pPr>
            <a:r>
              <a:rPr lang="en-US" sz="2000" b="1"/>
              <a:t>lubricating fluid. It is bounded anterior abdominal</a:t>
            </a:r>
          </a:p>
          <a:p>
            <a:pPr marL="0" indent="0" algn="l" rtl="0">
              <a:buNone/>
            </a:pPr>
            <a:r>
              <a:rPr lang="en-US" sz="2000" b="1"/>
              <a:t>  muscle, diaphragm  ,spine ,pelvic floor </a:t>
            </a:r>
          </a:p>
          <a:p>
            <a:pPr marL="0" indent="0" algn="l" rtl="0">
              <a:buNone/>
            </a:pPr>
            <a:endParaRPr lang="en-US" sz="2000" b="1"/>
          </a:p>
          <a:p>
            <a:pPr marL="0" indent="0" algn="l" rtl="0">
              <a:buNone/>
            </a:pPr>
            <a:endParaRPr lang="en-US" sz="2000" b="1"/>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7" t="2782" r="4649" b="8472"/>
          <a:stretch/>
        </p:blipFill>
        <p:spPr bwMode="auto">
          <a:xfrm>
            <a:off x="5148064" y="476672"/>
            <a:ext cx="399593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55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669360"/>
          </a:xfrm>
        </p:spPr>
        <p:txBody>
          <a:bodyPr>
            <a:normAutofit fontScale="92500" lnSpcReduction="20000"/>
          </a:bodyPr>
          <a:lstStyle/>
          <a:p>
            <a:pPr marL="0" indent="0" algn="l" rtl="0">
              <a:buNone/>
            </a:pPr>
            <a:r>
              <a:rPr lang="en-US" sz="2400" b="1">
                <a:solidFill>
                  <a:srgbClr val="FF0000"/>
                </a:solidFill>
              </a:rPr>
              <a:t>The retroperitoneal space </a:t>
            </a:r>
            <a:r>
              <a:rPr lang="en-US" sz="2000" b="1"/>
              <a:t>is bounded by the posterior parietal peritoneum anteriorly and the lumbar spine posteriorly,  in which </a:t>
            </a:r>
            <a:r>
              <a:rPr lang="en-US" sz="2400" b="1">
                <a:solidFill>
                  <a:srgbClr val="FF0000"/>
                </a:solidFill>
              </a:rPr>
              <a:t>retroperitoneal organs </a:t>
            </a:r>
            <a:r>
              <a:rPr lang="en-US" sz="2000" b="1"/>
              <a:t>are not associated with visceral peritoneum; they are only covered in </a:t>
            </a:r>
            <a:r>
              <a:rPr lang="en-US" sz="2000" b="1">
                <a:solidFill>
                  <a:srgbClr val="0070C0"/>
                </a:solidFill>
              </a:rPr>
              <a:t>parietal</a:t>
            </a:r>
            <a:r>
              <a:rPr lang="en-US" sz="2000" b="1"/>
              <a:t> </a:t>
            </a:r>
            <a:r>
              <a:rPr lang="en-US" sz="2000" b="1">
                <a:solidFill>
                  <a:srgbClr val="FF0000"/>
                </a:solidFill>
              </a:rPr>
              <a:t>peritoneum, </a:t>
            </a:r>
            <a:r>
              <a:rPr lang="en-US" sz="2000" b="1"/>
              <a:t>and that peritoneum only covers their anterior surface. </a:t>
            </a:r>
          </a:p>
          <a:p>
            <a:pPr marL="0" indent="0" algn="l" rtl="0">
              <a:buNone/>
            </a:pPr>
            <a:r>
              <a:rPr lang="en-US" sz="2000" b="1">
                <a:solidFill>
                  <a:srgbClr val="FF0000"/>
                </a:solidFill>
              </a:rPr>
              <a:t>The retroperitoneal space </a:t>
            </a:r>
            <a:r>
              <a:rPr lang="en-US" sz="2000" b="1"/>
              <a:t>contains the kidneys,</a:t>
            </a:r>
          </a:p>
          <a:p>
            <a:pPr marL="0" indent="0" algn="l" rtl="0">
              <a:buNone/>
            </a:pPr>
            <a:r>
              <a:rPr lang="en-US" sz="2000" b="1"/>
              <a:t> adrenal glands, pancreas expect(tail), nerve roots, </a:t>
            </a:r>
          </a:p>
          <a:p>
            <a:pPr marL="0" indent="0" algn="l" rtl="0">
              <a:buNone/>
            </a:pPr>
            <a:r>
              <a:rPr lang="en-US" sz="2000" b="1"/>
              <a:t>lymph nodes, abdominal aorta, </a:t>
            </a:r>
          </a:p>
          <a:p>
            <a:pPr marL="0" indent="0" algn="l" rtl="0">
              <a:buNone/>
            </a:pPr>
            <a:r>
              <a:rPr lang="en-US" sz="2000" b="1"/>
              <a:t>and inferior vena cava, Colon(ascending and </a:t>
            </a:r>
          </a:p>
          <a:p>
            <a:pPr marL="0" indent="0" algn="l" rtl="0">
              <a:buNone/>
            </a:pPr>
            <a:r>
              <a:rPr lang="en-US" sz="2000" b="1"/>
              <a:t>descending parts)duodenum(2-4parts)</a:t>
            </a:r>
          </a:p>
          <a:p>
            <a:pPr marL="0" indent="0" algn="l" rtl="0">
              <a:buNone/>
            </a:pPr>
            <a:r>
              <a:rPr lang="en-US" sz="2000" b="1"/>
              <a:t> esophagus, rectum( lower2/3)and ureters</a:t>
            </a:r>
          </a:p>
          <a:p>
            <a:pPr marL="0" indent="0" algn="l" rtl="0">
              <a:buNone/>
            </a:pPr>
            <a:r>
              <a:rPr lang="en-US" sz="2000" b="1"/>
              <a:t>are usually fixed to the posterior</a:t>
            </a:r>
          </a:p>
          <a:p>
            <a:pPr marL="0" indent="0" algn="l" rtl="0">
              <a:buNone/>
            </a:pPr>
            <a:r>
              <a:rPr lang="en-US" sz="2000" b="1"/>
              <a:t> abdominal wall. </a:t>
            </a:r>
          </a:p>
          <a:p>
            <a:pPr marL="0" indent="0" algn="l" rtl="0">
              <a:buNone/>
            </a:pPr>
            <a:r>
              <a:rPr lang="en-US" sz="2400" b="1">
                <a:solidFill>
                  <a:srgbClr val="FF0000"/>
                </a:solidFill>
              </a:rPr>
              <a:t>Intraperitoneal organs </a:t>
            </a:r>
            <a:r>
              <a:rPr lang="en-US" sz="2000" b="1"/>
              <a:t>are</a:t>
            </a:r>
          </a:p>
          <a:p>
            <a:pPr marL="0" indent="0" algn="l" rtl="0">
              <a:buNone/>
            </a:pPr>
            <a:r>
              <a:rPr lang="en-US" sz="2000" b="1"/>
              <a:t> enveloped by </a:t>
            </a:r>
            <a:r>
              <a:rPr lang="en-US" sz="2000" b="1">
                <a:solidFill>
                  <a:srgbClr val="0070C0"/>
                </a:solidFill>
              </a:rPr>
              <a:t>visceral </a:t>
            </a:r>
            <a:r>
              <a:rPr lang="en-US" sz="2000" b="1">
                <a:solidFill>
                  <a:srgbClr val="FF0000"/>
                </a:solidFill>
              </a:rPr>
              <a:t>peritoneum, </a:t>
            </a:r>
          </a:p>
          <a:p>
            <a:pPr marL="0" indent="0" algn="l" rtl="0">
              <a:buNone/>
            </a:pPr>
            <a:r>
              <a:rPr lang="en-US" sz="2000" b="1"/>
              <a:t>which covers the organ both anteriorly</a:t>
            </a:r>
          </a:p>
          <a:p>
            <a:pPr marL="0" indent="0" algn="l" rtl="0">
              <a:buNone/>
            </a:pPr>
            <a:r>
              <a:rPr lang="en-US" sz="2000" b="1"/>
              <a:t> and posteriorly. Examples include</a:t>
            </a:r>
          </a:p>
          <a:p>
            <a:pPr marL="0" indent="0" algn="l" rtl="0">
              <a:buNone/>
            </a:pPr>
            <a:r>
              <a:rPr lang="en-US" sz="2000" b="1"/>
              <a:t> the stomach, liver and spleen, </a:t>
            </a:r>
          </a:p>
          <a:p>
            <a:pPr marL="0" indent="0" algn="l" rtl="0">
              <a:buNone/>
            </a:pPr>
            <a:r>
              <a:rPr lang="en-US" sz="2000" b="1"/>
              <a:t> duodenum (1</a:t>
            </a:r>
            <a:r>
              <a:rPr lang="en-US" sz="2000" b="1" baseline="30000"/>
              <a:t>st</a:t>
            </a:r>
            <a:r>
              <a:rPr lang="en-US" sz="2000" b="1"/>
              <a:t> part),Jejunum  ilium, transvers ,</a:t>
            </a:r>
          </a:p>
          <a:p>
            <a:pPr marL="0" indent="0" algn="l" rtl="0">
              <a:buNone/>
            </a:pPr>
            <a:r>
              <a:rPr lang="en-US" sz="2000" b="1"/>
              <a:t>Colon, cecum , tail of  pancreas , appendix</a:t>
            </a:r>
          </a:p>
          <a:p>
            <a:pPr marL="0" indent="0" algn="l" rtl="0">
              <a:buNone/>
            </a:pPr>
            <a:r>
              <a:rPr lang="en-US" sz="2000" b="1"/>
              <a:t> sigmoid ,rectum(upper1/3)and aorta.</a:t>
            </a:r>
          </a:p>
          <a:p>
            <a:pPr marL="0" indent="0" algn="l" rtl="0">
              <a:buNone/>
            </a:pPr>
            <a:r>
              <a:rPr lang="en-US" sz="2000" b="1"/>
              <a:t> in women, the uterus,</a:t>
            </a:r>
          </a:p>
          <a:p>
            <a:pPr marL="0" indent="0" algn="l" rtl="0">
              <a:buNone/>
            </a:pPr>
            <a:r>
              <a:rPr lang="en-US" sz="2000" b="1"/>
              <a:t>fallopian tubes, ovaries, and gonadal blood</a:t>
            </a:r>
          </a:p>
          <a:p>
            <a:pPr marL="0" indent="0" algn="l" rtl="0">
              <a:buNone/>
            </a:pPr>
            <a:r>
              <a:rPr lang="en-US" sz="2000" b="1"/>
              <a:t> vessels.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435372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42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12968" cy="6552728"/>
          </a:xfrm>
        </p:spPr>
        <p:txBody>
          <a:bodyPr>
            <a:normAutofit/>
          </a:bodyPr>
          <a:lstStyle/>
          <a:p>
            <a:pPr marL="0" indent="0" algn="l" rtl="0">
              <a:buNone/>
            </a:pPr>
            <a:r>
              <a:rPr lang="en-US" sz="2400" b="1">
                <a:solidFill>
                  <a:srgbClr val="FF0000"/>
                </a:solidFill>
              </a:rPr>
              <a:t>The function of the peritoneum:</a:t>
            </a:r>
          </a:p>
          <a:p>
            <a:pPr marL="0" indent="0" algn="l" rtl="0">
              <a:buNone/>
            </a:pPr>
            <a:r>
              <a:rPr lang="en-US" sz="2000" b="1"/>
              <a:t>1-protection  and warming  the organs due to presence of fat in its layers.</a:t>
            </a:r>
          </a:p>
          <a:p>
            <a:pPr marL="0" indent="0" algn="l" rtl="0">
              <a:buNone/>
            </a:pPr>
            <a:r>
              <a:rPr lang="en-US" sz="2000" b="1">
                <a:solidFill>
                  <a:srgbClr val="FF0000"/>
                </a:solidFill>
              </a:rPr>
              <a:t>2-Lubrication. </a:t>
            </a:r>
            <a:r>
              <a:rPr lang="en-US" sz="2000" b="1"/>
              <a:t>Peritoneal fluid lubricates the organs inside of the peritoneal cavity (the ones that move).</a:t>
            </a:r>
          </a:p>
          <a:p>
            <a:pPr marL="0" indent="0" algn="l" rtl="0">
              <a:buNone/>
            </a:pPr>
            <a:r>
              <a:rPr lang="en-US" sz="2000" b="1"/>
              <a:t>3</a:t>
            </a:r>
            <a:r>
              <a:rPr lang="en-US" sz="2000" b="1">
                <a:solidFill>
                  <a:srgbClr val="FF0000"/>
                </a:solidFill>
              </a:rPr>
              <a:t>-connects</a:t>
            </a:r>
            <a:r>
              <a:rPr lang="en-US" sz="2000" b="1"/>
              <a:t> the organs to each  other to each other  by ligaments and attach your intestines to your back abdominal wall.</a:t>
            </a:r>
          </a:p>
          <a:p>
            <a:pPr marL="0" indent="0" algn="l" rtl="0">
              <a:buNone/>
            </a:pPr>
            <a:r>
              <a:rPr lang="en-US" sz="2000" b="1"/>
              <a:t>4- </a:t>
            </a:r>
            <a:r>
              <a:rPr lang="en-US" sz="2000" b="1">
                <a:solidFill>
                  <a:srgbClr val="FF0000"/>
                </a:solidFill>
              </a:rPr>
              <a:t>Passage</a:t>
            </a:r>
            <a:r>
              <a:rPr lang="en-US" sz="2000" b="1"/>
              <a:t> for  Blood, lymph and nerve supply. through the layers of peritoneum.</a:t>
            </a:r>
          </a:p>
          <a:p>
            <a:pPr marL="0" indent="0" algn="l" rtl="0">
              <a:buNone/>
            </a:pPr>
            <a:r>
              <a:rPr lang="en-US" sz="2000" b="1">
                <a:solidFill>
                  <a:srgbClr val="FF0000"/>
                </a:solidFill>
              </a:rPr>
              <a:t>5-Immunity. </a:t>
            </a:r>
            <a:r>
              <a:rPr lang="en-US" sz="2000" b="1"/>
              <a:t>Your peritoneum serves as a barrier to injury and pathogens in your abdominal cavity. It recognizes invasive particles and sends in white blood cells to target them. It filters fluids in your peritoneal cavity and drains waste products away. The tissue also has rapid healing properties to repair its own injuries.</a:t>
            </a:r>
          </a:p>
          <a:p>
            <a:pPr marL="0" indent="0" algn="l" rtl="0">
              <a:buNone/>
            </a:pPr>
            <a:r>
              <a:rPr lang="en-US" sz="2400" b="1">
                <a:solidFill>
                  <a:srgbClr val="FF0000"/>
                </a:solidFill>
              </a:rPr>
              <a:t>The mesentery </a:t>
            </a:r>
            <a:r>
              <a:rPr lang="en-US" sz="2000" b="1"/>
              <a:t>is double layer of visceral peritoneum. attaches the small intestine and much of the large intestine to the posterior abdominal cavity. It provides a pathway for nerves, blood vessels and lymphatics to travel from the body wall to the viscera</a:t>
            </a:r>
          </a:p>
          <a:p>
            <a:pPr marL="0" indent="0" algn="l" rtl="0">
              <a:buNone/>
            </a:pPr>
            <a:r>
              <a:rPr lang="en-US" sz="2000" b="1"/>
              <a:t>Mesentery related to other parts of the gastrointestinal system is named according to the viscera it connects to, for example the transverse and sigmoid </a:t>
            </a:r>
            <a:r>
              <a:rPr lang="en-US" sz="2000" b="1" err="1"/>
              <a:t>mesocolons</a:t>
            </a:r>
            <a:r>
              <a:rPr lang="en-US" sz="2000" b="1"/>
              <a:t>, the </a:t>
            </a:r>
            <a:r>
              <a:rPr lang="en-US" sz="2000" b="1" err="1"/>
              <a:t>mesoappendix</a:t>
            </a:r>
            <a:endParaRPr lang="en-US" sz="2000" b="1"/>
          </a:p>
          <a:p>
            <a:pPr marL="0" indent="0" algn="l" rtl="0">
              <a:buNone/>
            </a:pPr>
            <a:endParaRPr lang="en-US" sz="2000" b="1"/>
          </a:p>
          <a:p>
            <a:pPr marL="0" indent="0" algn="l" rtl="0">
              <a:buNone/>
            </a:pPr>
            <a:endParaRPr lang="en-US" sz="2000" b="1"/>
          </a:p>
          <a:p>
            <a:pPr marL="0" indent="0" algn="l" rtl="0">
              <a:buNone/>
            </a:pPr>
            <a:endParaRPr lang="en-US" sz="2400" b="1">
              <a:solidFill>
                <a:srgbClr val="FF0000"/>
              </a:solidFill>
            </a:endParaRPr>
          </a:p>
        </p:txBody>
      </p:sp>
    </p:spTree>
    <p:extLst>
      <p:ext uri="{BB962C8B-B14F-4D97-AF65-F5344CB8AC3E}">
        <p14:creationId xmlns:p14="http://schemas.microsoft.com/office/powerpoint/2010/main" val="176177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476671"/>
          </a:xfrm>
        </p:spPr>
        <p:txBody>
          <a:bodyPr>
            <a:normAutofit/>
          </a:bodyPr>
          <a:lstStyle/>
          <a:p>
            <a:pPr rtl="0"/>
            <a:r>
              <a:rPr lang="en-US" sz="2400" b="1">
                <a:solidFill>
                  <a:srgbClr val="FF0000"/>
                </a:solidFill>
              </a:rPr>
              <a:t>Abdominal wall </a:t>
            </a:r>
          </a:p>
        </p:txBody>
      </p:sp>
      <p:sp>
        <p:nvSpPr>
          <p:cNvPr id="3" name="عنوان فرعي 2"/>
          <p:cNvSpPr>
            <a:spLocks noGrp="1"/>
          </p:cNvSpPr>
          <p:nvPr>
            <p:ph type="subTitle" idx="1"/>
          </p:nvPr>
        </p:nvSpPr>
        <p:spPr>
          <a:xfrm>
            <a:off x="0" y="476672"/>
            <a:ext cx="9144000" cy="6381328"/>
          </a:xfrm>
        </p:spPr>
        <p:txBody>
          <a:bodyPr/>
          <a:lstStyle/>
          <a:p>
            <a:pPr algn="l" rtl="0"/>
            <a:r>
              <a:rPr lang="en-US" sz="2000" b="1">
                <a:solidFill>
                  <a:srgbClr val="FF0000"/>
                </a:solidFill>
              </a:rPr>
              <a:t>The abdominal wall</a:t>
            </a:r>
            <a:r>
              <a:rPr lang="en-US" sz="2000" b="1"/>
              <a:t>.  is split into the anterolateral and posterior walls</a:t>
            </a:r>
            <a:r>
              <a:rPr lang="en-US"/>
              <a:t>.</a:t>
            </a:r>
          </a:p>
          <a:p>
            <a:pPr algn="l" rtl="0"/>
            <a:r>
              <a:rPr lang="en-US" sz="2000" b="1"/>
              <a:t>The contour of abdominal wall is roughly </a:t>
            </a:r>
            <a:r>
              <a:rPr lang="en-US" sz="2000" b="1">
                <a:solidFill>
                  <a:srgbClr val="FF0000"/>
                </a:solidFill>
              </a:rPr>
              <a:t>hexagonal. </a:t>
            </a:r>
            <a:r>
              <a:rPr lang="en-US" sz="2000" b="1"/>
              <a:t>Its </a:t>
            </a:r>
            <a:r>
              <a:rPr lang="en-US" sz="2000" b="1">
                <a:solidFill>
                  <a:srgbClr val="FF0000"/>
                </a:solidFill>
              </a:rPr>
              <a:t>superior border </a:t>
            </a:r>
            <a:r>
              <a:rPr lang="en-US" sz="2000" b="1"/>
              <a:t>is bounded by the </a:t>
            </a:r>
            <a:r>
              <a:rPr lang="en-US" sz="2000" b="1">
                <a:solidFill>
                  <a:srgbClr val="FF0000"/>
                </a:solidFill>
              </a:rPr>
              <a:t>coastal margins</a:t>
            </a:r>
            <a:r>
              <a:rPr lang="en-US" sz="2000" b="1"/>
              <a:t>, lateral borders by </a:t>
            </a:r>
            <a:r>
              <a:rPr lang="en-US" sz="2000" b="1">
                <a:solidFill>
                  <a:srgbClr val="FF0000"/>
                </a:solidFill>
              </a:rPr>
              <a:t>mid-axillary lines</a:t>
            </a:r>
            <a:r>
              <a:rPr lang="en-US" sz="2000" b="1"/>
              <a:t>, and inferior borders bounded by </a:t>
            </a:r>
            <a:r>
              <a:rPr lang="en-US" sz="2000" b="1">
                <a:solidFill>
                  <a:srgbClr val="FF0000"/>
                </a:solidFill>
              </a:rPr>
              <a:t>the anterior half of the iliac crest, </a:t>
            </a:r>
            <a:r>
              <a:rPr lang="en-US" sz="2000" b="1">
                <a:solidFill>
                  <a:srgbClr val="00B0F0"/>
                </a:solidFill>
              </a:rPr>
              <a:t>inguinal ligaments</a:t>
            </a:r>
            <a:r>
              <a:rPr lang="en-US" sz="2000" b="1"/>
              <a:t>, </a:t>
            </a:r>
            <a:r>
              <a:rPr lang="en-US" sz="2000" b="1">
                <a:solidFill>
                  <a:srgbClr val="00B050"/>
                </a:solidFill>
              </a:rPr>
              <a:t>pubic crest, </a:t>
            </a:r>
            <a:r>
              <a:rPr lang="en-US" sz="2000" b="1"/>
              <a:t>and </a:t>
            </a:r>
            <a:r>
              <a:rPr lang="en-US" sz="2000" b="1">
                <a:solidFill>
                  <a:srgbClr val="7030A0"/>
                </a:solidFill>
              </a:rPr>
              <a:t>pubic symphysis, </a:t>
            </a:r>
            <a:r>
              <a:rPr lang="en-US" sz="2000" b="1">
                <a:solidFill>
                  <a:schemeClr val="tx1"/>
                </a:solidFill>
              </a:rPr>
              <a:t>It surrounds the abdominal cavity, providing it with flexible coverage and protecting the internal organs from damage ,Stabilization and rotation of the trunk and increase intra- abdominal pressure( involved in coughing ,defecation and vomiting).</a:t>
            </a:r>
          </a:p>
          <a:p>
            <a:pPr algn="l" rtl="0"/>
            <a:endParaRPr lang="en-US" sz="1800" b="1">
              <a:solidFill>
                <a:schemeClr val="tx1"/>
              </a:solidFill>
            </a:endParaRPr>
          </a:p>
          <a:p>
            <a:pPr algn="l" rtl="0"/>
            <a:endParaRPr lang="en-US" sz="1800" b="1">
              <a:solidFill>
                <a:srgbClr val="7030A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683" t="4126" b="25119"/>
          <a:stretch/>
        </p:blipFill>
        <p:spPr bwMode="auto">
          <a:xfrm>
            <a:off x="5508104" y="2996952"/>
            <a:ext cx="3472346" cy="386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56587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06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858000"/>
          </a:xfrm>
        </p:spPr>
        <p:txBody>
          <a:bodyPr vert="horz" lIns="91440" tIns="45720" rIns="91440" bIns="45720" rtlCol="1" anchor="t">
            <a:normAutofit/>
          </a:bodyPr>
          <a:lstStyle/>
          <a:p>
            <a:pPr marL="0" indent="0" algn="l" rtl="0">
              <a:buNone/>
            </a:pPr>
            <a:r>
              <a:rPr lang="en-US" sz="2000" b="1">
                <a:solidFill>
                  <a:srgbClr val="FF0000"/>
                </a:solidFill>
              </a:rPr>
              <a:t>Linea alba </a:t>
            </a:r>
            <a:r>
              <a:rPr lang="en-US" sz="2400" b="1">
                <a:solidFill>
                  <a:srgbClr val="FF0000"/>
                </a:solidFill>
              </a:rPr>
              <a:t>:-</a:t>
            </a:r>
            <a:r>
              <a:rPr lang="en-US" sz="1800" b="1"/>
              <a:t>is vertically running midline  that extend from pubic symphysis  to xyphoid process .It is formed by fusion of aponeurosis of anterior abdominal wall muscles.</a:t>
            </a:r>
          </a:p>
          <a:p>
            <a:pPr marL="0" indent="0" algn="l" rtl="0">
              <a:buNone/>
            </a:pPr>
            <a:r>
              <a:rPr lang="en-US" sz="2000" b="1">
                <a:solidFill>
                  <a:srgbClr val="FF0000"/>
                </a:solidFill>
              </a:rPr>
              <a:t>Umbilicu</a:t>
            </a:r>
            <a:r>
              <a:rPr lang="en-US" sz="2400" b="1">
                <a:solidFill>
                  <a:srgbClr val="FF0000"/>
                </a:solidFill>
              </a:rPr>
              <a:t>s:-</a:t>
            </a:r>
            <a:r>
              <a:rPr lang="en-US" sz="1800" b="1"/>
              <a:t>Is puckered scare in linea alba  that represent  site of attachment of umbilical cord in the fetus  and at level 3Th lumber vertebra .It constant in its position</a:t>
            </a:r>
          </a:p>
          <a:p>
            <a:pPr marL="0" indent="0" algn="l" rtl="0">
              <a:buNone/>
            </a:pPr>
            <a:r>
              <a:rPr lang="en-US" sz="2000" b="1">
                <a:solidFill>
                  <a:srgbClr val="FF0000"/>
                </a:solidFill>
              </a:rPr>
              <a:t>Tendinous intersection of rectus abdominis</a:t>
            </a:r>
            <a:r>
              <a:rPr lang="en-US" sz="1800" b="1"/>
              <a:t>:- are three in number running across rectus</a:t>
            </a:r>
          </a:p>
          <a:p>
            <a:pPr marL="0" indent="0" algn="l" rtl="0">
              <a:buNone/>
            </a:pPr>
            <a:r>
              <a:rPr lang="en-US" sz="1800" b="1"/>
              <a:t>abdominis at  the level  of xiphoid process ,umbilicus  and half way between them.</a:t>
            </a:r>
          </a:p>
          <a:p>
            <a:pPr marL="0" indent="0" algn="l" rtl="0">
              <a:buNone/>
            </a:pPr>
            <a:r>
              <a:rPr lang="en-US" sz="2000" b="1">
                <a:solidFill>
                  <a:srgbClr val="FF0000"/>
                </a:solidFill>
              </a:rPr>
              <a:t>Line semilunaris</a:t>
            </a:r>
            <a:r>
              <a:rPr lang="en-US" sz="1800" b="1"/>
              <a:t>:- :- crosses costal margin at the tip of9Th costal margin.</a:t>
            </a:r>
          </a:p>
          <a:p>
            <a:pPr marL="0" indent="0" algn="l" rtl="0">
              <a:buNone/>
            </a:pPr>
            <a:r>
              <a:rPr lang="en-US" sz="1800" b="1">
                <a:solidFill>
                  <a:srgbClr val="FF0000"/>
                </a:solidFill>
              </a:rPr>
              <a:t>Xiphoid process</a:t>
            </a:r>
            <a:r>
              <a:rPr lang="en-US" sz="1800" b="1"/>
              <a:t>:-It is palpated in depression where costal margin meet in the upper part of the anterior abdominal wall</a:t>
            </a:r>
          </a:p>
          <a:p>
            <a:pPr marL="0" indent="0" algn="l" rtl="0">
              <a:buNone/>
            </a:pPr>
            <a:endParaRPr lang="en-US" sz="1800" b="1"/>
          </a:p>
          <a:p>
            <a:pPr marL="0" indent="0" algn="l" rtl="0">
              <a:buNone/>
            </a:pPr>
            <a:endParaRPr lang="en-US" sz="1800" b="1"/>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9931"/>
          <a:stretch/>
        </p:blipFill>
        <p:spPr bwMode="auto">
          <a:xfrm>
            <a:off x="179512" y="3113584"/>
            <a:ext cx="856895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26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erior Abdominal Wall Vessels">
            <a:extLst>
              <a:ext uri="{FF2B5EF4-FFF2-40B4-BE49-F238E27FC236}">
                <a16:creationId xmlns:a16="http://schemas.microsoft.com/office/drawing/2014/main" id="{AC1E6316-B979-C35F-7368-9CC0D9E3BA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612068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7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bic Symphysis Dysfunction - Physiopedia">
            <a:extLst>
              <a:ext uri="{FF2B5EF4-FFF2-40B4-BE49-F238E27FC236}">
                <a16:creationId xmlns:a16="http://schemas.microsoft.com/office/drawing/2014/main" id="{BD13690C-15A1-0710-EFBA-65E573155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34481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4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0904" y="0"/>
            <a:ext cx="8964488" cy="6741368"/>
          </a:xfrm>
        </p:spPr>
        <p:txBody>
          <a:bodyPr vert="horz" lIns="91440" tIns="45720" rIns="91440" bIns="45720" rtlCol="1" anchor="t">
            <a:normAutofit/>
          </a:bodyPr>
          <a:lstStyle/>
          <a:p>
            <a:pPr marL="0" indent="0" algn="l" rtl="0">
              <a:buNone/>
            </a:pPr>
            <a:r>
              <a:rPr lang="en-US" sz="2000" b="1">
                <a:solidFill>
                  <a:srgbClr val="FF0000"/>
                </a:solidFill>
              </a:rPr>
              <a:t>M</a:t>
            </a:r>
            <a:r>
              <a:rPr lang="en-US" sz="2200" b="1">
                <a:solidFill>
                  <a:srgbClr val="FF0000"/>
                </a:solidFill>
              </a:rPr>
              <a:t>uscles of the anterolateral abdominal wall </a:t>
            </a:r>
            <a:r>
              <a:rPr lang="en-US" sz="2000" b="1"/>
              <a:t>can be divided into two main groups:</a:t>
            </a:r>
            <a:endParaRPr lang="en-US"/>
          </a:p>
          <a:p>
            <a:pPr marL="0" indent="0" algn="l" rtl="0">
              <a:buNone/>
            </a:pPr>
            <a:r>
              <a:rPr lang="en-US" sz="2200" b="1">
                <a:solidFill>
                  <a:srgbClr val="7030A0"/>
                </a:solidFill>
              </a:rPr>
              <a:t>1-Flat Muscles:- </a:t>
            </a:r>
            <a:r>
              <a:rPr lang="en-US" sz="2200" b="1"/>
              <a:t>There are three flat muscles located laterally in the abdomen wall on either side of abdomen,  staked upon one  another ,.Their  fibers run in differing  directions and cross each other – strengthening the wall and decreasing the risk of abdominal contents herniating through the wall.</a:t>
            </a:r>
          </a:p>
          <a:p>
            <a:pPr marL="0" indent="0" algn="l" rtl="0">
              <a:buNone/>
            </a:pPr>
            <a:r>
              <a:rPr lang="en-US" sz="2200" b="1"/>
              <a:t>In the anteromedial aspect of the abdominal wall, each flat muscle forms an aponeurosis (a broad, flat tendon), which covers the vertical rectus abdominis muscle. The</a:t>
            </a:r>
            <a:r>
              <a:rPr lang="en-US" sz="2200" b="1">
                <a:solidFill>
                  <a:srgbClr val="FF0000"/>
                </a:solidFill>
              </a:rPr>
              <a:t> aponeurosis </a:t>
            </a:r>
            <a:r>
              <a:rPr lang="en-US" sz="2200" b="1"/>
              <a:t>of all the flat muscles become entwined in the midline, forming the </a:t>
            </a:r>
            <a:r>
              <a:rPr lang="en-US" sz="2200" b="1">
                <a:solidFill>
                  <a:srgbClr val="00B0F0"/>
                </a:solidFill>
              </a:rPr>
              <a:t>linea alba </a:t>
            </a:r>
            <a:r>
              <a:rPr lang="en-US" sz="2200" b="1"/>
              <a:t>(a fibrous structure that extends from the xiphoid process of the sternum to the pubic symphysis).</a:t>
            </a:r>
          </a:p>
          <a:p>
            <a:pPr marL="0" indent="0" algn="l" rtl="0">
              <a:buNone/>
            </a:pPr>
            <a:r>
              <a:rPr lang="en-US" sz="2600" b="1">
                <a:solidFill>
                  <a:srgbClr val="FF0000"/>
                </a:solidFill>
              </a:rPr>
              <a:t>A-External Oblique muscle</a:t>
            </a:r>
          </a:p>
          <a:p>
            <a:pPr marL="0" indent="0" algn="l" rtl="0">
              <a:buNone/>
            </a:pPr>
            <a:r>
              <a:rPr lang="en-US" sz="2200" b="1"/>
              <a:t>The external oblique is the largest and most superficial flat muscle in the abdominal wall. Its fibers run infer medially.</a:t>
            </a:r>
            <a:endParaRPr lang="en-US" sz="2000" b="1"/>
          </a:p>
          <a:p>
            <a:pPr marL="0" indent="0" algn="l">
              <a:buNone/>
            </a:pPr>
            <a:endParaRPr lang="en-US" sz="2200" b="1">
              <a:solidFill>
                <a:srgbClr val="000000"/>
              </a:solidFill>
              <a:ea typeface="Calibri"/>
              <a:cs typeface="Calibri"/>
            </a:endParaRPr>
          </a:p>
          <a:p>
            <a:pPr marL="0" indent="0" algn="l">
              <a:buNone/>
            </a:pPr>
            <a:r>
              <a:rPr lang="en-US" sz="2400" b="1">
                <a:solidFill>
                  <a:srgbClr val="FF0000"/>
                </a:solidFill>
                <a:ea typeface="Calibri"/>
                <a:cs typeface="Calibri"/>
              </a:rPr>
              <a:t>Actions: </a:t>
            </a:r>
            <a:r>
              <a:rPr lang="en-US" sz="2000" b="1">
                <a:solidFill>
                  <a:srgbClr val="000000"/>
                </a:solidFill>
                <a:ea typeface="Calibri"/>
                <a:cs typeface="Calibri"/>
              </a:rPr>
              <a:t>Contralateral rotation of the abdomen </a:t>
            </a:r>
            <a:endParaRPr lang="en-US"/>
          </a:p>
          <a:p>
            <a:pPr marL="0" indent="0" algn="l" rtl="0">
              <a:buNone/>
            </a:pPr>
            <a:endParaRPr lang="en-US" sz="2600" b="1">
              <a:solidFill>
                <a:srgbClr val="FF0000"/>
              </a:solidFill>
              <a:ea typeface="Calibri"/>
              <a:cs typeface="Calibri"/>
            </a:endParaRPr>
          </a:p>
        </p:txBody>
      </p:sp>
    </p:spTree>
    <p:extLst>
      <p:ext uri="{BB962C8B-B14F-4D97-AF65-F5344CB8AC3E}">
        <p14:creationId xmlns:p14="http://schemas.microsoft.com/office/powerpoint/2010/main" val="68981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vert="horz" lIns="91440" tIns="45720" rIns="91440" bIns="45720" rtlCol="1" anchor="t">
            <a:normAutofit fontScale="25000" lnSpcReduction="20000"/>
          </a:bodyPr>
          <a:lstStyle/>
          <a:p>
            <a:pPr marL="0" indent="0" algn="l" rtl="0">
              <a:buNone/>
            </a:pPr>
            <a:r>
              <a:rPr lang="en-US" sz="8000" b="1"/>
              <a:t> </a:t>
            </a:r>
          </a:p>
          <a:p>
            <a:pPr marL="0" indent="0" algn="l" rtl="0">
              <a:buNone/>
            </a:pPr>
            <a:r>
              <a:rPr lang="en-US" sz="9600" b="1">
                <a:solidFill>
                  <a:srgbClr val="FF0000"/>
                </a:solidFill>
              </a:rPr>
              <a:t>B--Internal Oblique muscle</a:t>
            </a:r>
            <a:r>
              <a:rPr lang="en-US" sz="11200" b="1">
                <a:solidFill>
                  <a:srgbClr val="FF0000"/>
                </a:solidFill>
              </a:rPr>
              <a:t>:-</a:t>
            </a:r>
            <a:r>
              <a:rPr lang="en-US" sz="8000" b="1"/>
              <a:t>It lies</a:t>
            </a:r>
          </a:p>
          <a:p>
            <a:pPr marL="0" indent="0" algn="l" rtl="0">
              <a:buNone/>
            </a:pPr>
            <a:r>
              <a:rPr lang="en-US" sz="8000" b="1"/>
              <a:t>deep to the external oblique .It is smaller</a:t>
            </a:r>
          </a:p>
          <a:p>
            <a:pPr marL="0" indent="0" algn="l" rtl="0">
              <a:buNone/>
            </a:pPr>
            <a:r>
              <a:rPr lang="en-US" sz="8000" b="1"/>
              <a:t>and thinner in structure, with its fibers </a:t>
            </a:r>
          </a:p>
          <a:p>
            <a:pPr marL="0" indent="0" algn="l" rtl="0">
              <a:buNone/>
            </a:pPr>
            <a:r>
              <a:rPr lang="en-US" sz="8000" b="1"/>
              <a:t>running  superomedially (perpendicular</a:t>
            </a:r>
          </a:p>
          <a:p>
            <a:pPr marL="0" indent="0" algn="l" rtl="0">
              <a:buNone/>
            </a:pPr>
            <a:r>
              <a:rPr lang="en-US" sz="8000" b="1"/>
              <a:t> to  the fibers of the external oblique</a:t>
            </a:r>
            <a:r>
              <a:rPr lang="en-US" sz="5600" b="1"/>
              <a:t>)</a:t>
            </a:r>
          </a:p>
          <a:p>
            <a:pPr marL="0" indent="0" algn="l" rtl="0">
              <a:buNone/>
            </a:pPr>
            <a:endParaRPr lang="en-US" sz="5600" b="1"/>
          </a:p>
          <a:p>
            <a:pPr marL="0" indent="0" algn="l" rtl="0">
              <a:buNone/>
            </a:pPr>
            <a:r>
              <a:rPr lang="en-US" sz="8000" b="1">
                <a:solidFill>
                  <a:srgbClr val="FF0000"/>
                </a:solidFill>
              </a:rPr>
              <a:t>Actions:</a:t>
            </a:r>
            <a:r>
              <a:rPr lang="en-US" sz="8000" b="1"/>
              <a:t> Bilateral contraction compresses </a:t>
            </a:r>
            <a:endParaRPr lang="en-US" sz="8000" b="1">
              <a:ea typeface="Calibri"/>
              <a:cs typeface="Calibri"/>
            </a:endParaRPr>
          </a:p>
          <a:p>
            <a:pPr marL="0" indent="0" algn="l" rtl="0">
              <a:buNone/>
            </a:pPr>
            <a:r>
              <a:rPr lang="en-US" sz="8000" b="1"/>
              <a:t>the abdomen, while unilateral contraction </a:t>
            </a:r>
          </a:p>
          <a:p>
            <a:pPr marL="0" indent="0" algn="l" rtl="0">
              <a:buNone/>
            </a:pPr>
            <a:r>
              <a:rPr lang="en-US" sz="8000" b="1"/>
              <a:t>ipsilaterally rotates the torso</a:t>
            </a:r>
            <a:r>
              <a:rPr lang="en-US" sz="8000"/>
              <a:t>.</a:t>
            </a:r>
            <a:endParaRPr lang="en-US" sz="2000"/>
          </a:p>
          <a:p>
            <a:pPr marL="0" indent="0" algn="l">
              <a:buNone/>
            </a:pPr>
            <a:endParaRPr lang="en-US" sz="8000">
              <a:solidFill>
                <a:srgbClr val="000000"/>
              </a:solidFill>
            </a:endParaRPr>
          </a:p>
          <a:p>
            <a:pPr marL="0" indent="0" algn="l" rtl="0">
              <a:buNone/>
            </a:pPr>
            <a:r>
              <a:rPr lang="en-US" sz="9600" b="1">
                <a:solidFill>
                  <a:srgbClr val="FF0000"/>
                </a:solidFill>
              </a:rPr>
              <a:t>C-Transversus Abdominis: It</a:t>
            </a:r>
            <a:r>
              <a:rPr lang="en-US" sz="8000" b="1"/>
              <a:t> is deepest</a:t>
            </a:r>
          </a:p>
          <a:p>
            <a:pPr marL="0" indent="0" algn="l" rtl="0">
              <a:buNone/>
            </a:pPr>
            <a:r>
              <a:rPr lang="en-US" sz="8000" b="1"/>
              <a:t>of the flat muscles, with transversely running </a:t>
            </a:r>
          </a:p>
          <a:p>
            <a:pPr marL="0" indent="0" algn="l" rtl="0">
              <a:buNone/>
            </a:pPr>
            <a:r>
              <a:rPr lang="en-US" sz="8000" b="1"/>
              <a:t>fibers. Deep to this muscle is a well-formed</a:t>
            </a:r>
          </a:p>
          <a:p>
            <a:pPr marL="0" indent="0" algn="l" rtl="0">
              <a:buNone/>
            </a:pPr>
            <a:r>
              <a:rPr lang="en-US" sz="8000" b="1"/>
              <a:t> layer of fascia, (transversalis fascia</a:t>
            </a:r>
            <a:r>
              <a:rPr lang="en-US" sz="7200" b="1"/>
              <a:t>.)</a:t>
            </a:r>
          </a:p>
          <a:p>
            <a:pPr marL="0" indent="0" algn="l">
              <a:buNone/>
            </a:pPr>
            <a:endParaRPr lang="en-US" sz="7200" b="1">
              <a:ea typeface="Calibri"/>
              <a:cs typeface="Calibri"/>
            </a:endParaRPr>
          </a:p>
          <a:p>
            <a:pPr marL="0" indent="0" algn="l">
              <a:buNone/>
            </a:pPr>
            <a:r>
              <a:rPr lang="en-US" sz="8800" b="1">
                <a:solidFill>
                  <a:srgbClr val="FF0000"/>
                </a:solidFill>
                <a:ea typeface="Calibri"/>
                <a:cs typeface="Calibri"/>
              </a:rPr>
              <a:t>Actions</a:t>
            </a:r>
            <a:r>
              <a:rPr lang="en-US" sz="7600" b="1">
                <a:ea typeface="Calibri"/>
                <a:cs typeface="Calibri"/>
              </a:rPr>
              <a:t>: Compression of abdominal contents</a:t>
            </a:r>
            <a:endParaRPr lang="en-US"/>
          </a:p>
          <a:p>
            <a:pPr marL="0" indent="0" algn="l" rtl="0">
              <a:buNone/>
            </a:pPr>
            <a:endParaRPr lang="en-US" sz="2000"/>
          </a:p>
          <a:p>
            <a:pPr marL="0" indent="0" algn="l" rtl="0">
              <a:buNone/>
            </a:pPr>
            <a:r>
              <a:rPr lang="en-US"/>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5" t="4435" r="-665" b="2686"/>
          <a:stretch/>
        </p:blipFill>
        <p:spPr bwMode="auto">
          <a:xfrm>
            <a:off x="5076056" y="404664"/>
            <a:ext cx="4067944" cy="53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5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98622"/>
            <a:ext cx="8928992" cy="6260757"/>
          </a:xfrm>
        </p:spPr>
        <p:txBody>
          <a:bodyPr vert="horz" lIns="91440" tIns="45720" rIns="91440" bIns="45720" rtlCol="1" anchor="t">
            <a:normAutofit/>
          </a:bodyPr>
          <a:lstStyle/>
          <a:p>
            <a:pPr marL="0" indent="0" algn="l" rtl="0">
              <a:buNone/>
            </a:pPr>
            <a:r>
              <a:rPr lang="en-US" sz="2000" b="1">
                <a:solidFill>
                  <a:srgbClr val="FF0000"/>
                </a:solidFill>
              </a:rPr>
              <a:t>2--</a:t>
            </a:r>
            <a:r>
              <a:rPr lang="en-US" sz="2400" b="1">
                <a:solidFill>
                  <a:srgbClr val="FF0000"/>
                </a:solidFill>
              </a:rPr>
              <a:t>Vertical muscles </a:t>
            </a:r>
            <a:r>
              <a:rPr lang="en-US" sz="2100" b="1">
                <a:solidFill>
                  <a:srgbClr val="FF0000"/>
                </a:solidFill>
              </a:rPr>
              <a:t>– </a:t>
            </a:r>
            <a:r>
              <a:rPr lang="en-US" sz="2100" b="1"/>
              <a:t>they are two vertical muscles, situated in the mid-line of the anterolateral abdominal wall – the </a:t>
            </a:r>
            <a:r>
              <a:rPr lang="en-US" sz="2100" b="1">
                <a:solidFill>
                  <a:srgbClr val="FF0000"/>
                </a:solidFill>
              </a:rPr>
              <a:t>rectus abdominis </a:t>
            </a:r>
            <a:r>
              <a:rPr lang="en-US" sz="2100" b="1"/>
              <a:t>and </a:t>
            </a:r>
            <a:r>
              <a:rPr lang="en-US" sz="2100" b="1">
                <a:solidFill>
                  <a:srgbClr val="C00000"/>
                </a:solidFill>
              </a:rPr>
              <a:t>pyramidalis</a:t>
            </a:r>
            <a:endParaRPr lang="en-US" sz="2000" b="1">
              <a:solidFill>
                <a:srgbClr val="C00000"/>
              </a:solidFill>
            </a:endParaRPr>
          </a:p>
          <a:p>
            <a:pPr marL="0" indent="0" algn="l" rtl="0">
              <a:buNone/>
            </a:pPr>
            <a:r>
              <a:rPr lang="en-US" sz="2400" b="1">
                <a:solidFill>
                  <a:srgbClr val="FF0000"/>
                </a:solidFill>
              </a:rPr>
              <a:t>A-Rectus Abdominis:-</a:t>
            </a:r>
            <a:r>
              <a:rPr lang="en-US" sz="2000" b="1"/>
              <a:t>It long , paired muscle, found either side of the midline in the abdomen wall . It is spilt into  two by the </a:t>
            </a:r>
            <a:r>
              <a:rPr lang="en-US" sz="2000" b="1">
                <a:solidFill>
                  <a:srgbClr val="FF0000"/>
                </a:solidFill>
              </a:rPr>
              <a:t>linea alba</a:t>
            </a:r>
            <a:r>
              <a:rPr lang="en-US" sz="2000" b="1"/>
              <a:t>. The lateral borders of the muscles create a surface marking (</a:t>
            </a:r>
            <a:r>
              <a:rPr lang="en-US" sz="2000" b="1">
                <a:solidFill>
                  <a:srgbClr val="FF0000"/>
                </a:solidFill>
              </a:rPr>
              <a:t>linea </a:t>
            </a:r>
            <a:r>
              <a:rPr lang="en-US" sz="2000" b="1" err="1">
                <a:solidFill>
                  <a:srgbClr val="FF0000"/>
                </a:solidFill>
              </a:rPr>
              <a:t>semilunaris</a:t>
            </a:r>
            <a:r>
              <a:rPr lang="en-US" sz="2000" b="1">
                <a:solidFill>
                  <a:srgbClr val="FF0000"/>
                </a:solidFill>
              </a:rPr>
              <a:t>)</a:t>
            </a:r>
            <a:r>
              <a:rPr lang="en-US" sz="2000" b="1">
                <a:solidFill>
                  <a:srgbClr val="C00000"/>
                </a:solidFill>
              </a:rPr>
              <a:t>.</a:t>
            </a:r>
          </a:p>
          <a:p>
            <a:pPr marL="0" indent="0" algn="l" rtl="0">
              <a:buNone/>
            </a:pPr>
            <a:r>
              <a:rPr lang="en-US" sz="2000" b="1"/>
              <a:t>At several places, the muscle is intersected by fibrous strips, (</a:t>
            </a:r>
            <a:r>
              <a:rPr lang="en-US" sz="2000" b="1">
                <a:solidFill>
                  <a:srgbClr val="7030A0"/>
                </a:solidFill>
              </a:rPr>
              <a:t>tendinous </a:t>
            </a:r>
            <a:r>
              <a:rPr lang="en-US" sz="2000" b="1"/>
              <a:t>i</a:t>
            </a:r>
            <a:r>
              <a:rPr lang="en-US" sz="2000" b="1">
                <a:solidFill>
                  <a:srgbClr val="7030A0"/>
                </a:solidFill>
              </a:rPr>
              <a:t>ntersections</a:t>
            </a:r>
            <a:r>
              <a:rPr lang="en-US" sz="2000" b="1"/>
              <a:t>.) The tendinous intersections and the linea alba give rise to the ‘six pack’ seen in individuals with a well-developed rectus abdominis</a:t>
            </a:r>
            <a:r>
              <a:rPr lang="en-US" sz="2000" b="1">
                <a:solidFill>
                  <a:srgbClr val="C00000"/>
                </a:solidFill>
              </a:rPr>
              <a:t>.</a:t>
            </a:r>
          </a:p>
          <a:p>
            <a:pPr marL="0" indent="0" algn="l" rtl="0">
              <a:buNone/>
            </a:pPr>
            <a:r>
              <a:rPr lang="en-US" sz="2000" b="1">
                <a:solidFill>
                  <a:srgbClr val="FF0000"/>
                </a:solidFill>
              </a:rPr>
              <a:t> Actions: </a:t>
            </a:r>
            <a:r>
              <a:rPr lang="en-US" sz="2100" b="1"/>
              <a:t>As well as assisting the flat muscles in compressing the abdominal viscera, the rectus abdominis also  </a:t>
            </a:r>
            <a:r>
              <a:rPr lang="en-US" sz="2100" b="1" err="1"/>
              <a:t>stabilies</a:t>
            </a:r>
            <a:r>
              <a:rPr lang="en-US" sz="2100" b="1"/>
              <a:t>  the pelvis during walking, and depresses the ribs</a:t>
            </a:r>
            <a:r>
              <a:rPr lang="en-US" sz="2000" b="1"/>
              <a:t>.</a:t>
            </a:r>
          </a:p>
          <a:p>
            <a:pPr marL="0" indent="0" algn="l" rtl="0">
              <a:buNone/>
            </a:pPr>
            <a:r>
              <a:rPr lang="en-US" sz="2400" b="1">
                <a:solidFill>
                  <a:srgbClr val="FF0000"/>
                </a:solidFill>
              </a:rPr>
              <a:t>B-Pyramidalis</a:t>
            </a:r>
            <a:r>
              <a:rPr lang="en-US" sz="2400" b="1"/>
              <a:t>:-</a:t>
            </a:r>
            <a:r>
              <a:rPr lang="en-US" sz="2100" b="1"/>
              <a:t>It is small  triangular muscle superficially to the rectus abdominis , inferiorly</a:t>
            </a:r>
            <a:r>
              <a:rPr lang="en-US" sz="2000" b="1">
                <a:solidFill>
                  <a:srgbClr val="FF0000"/>
                </a:solidFill>
              </a:rPr>
              <a:t> </a:t>
            </a:r>
            <a:r>
              <a:rPr lang="en-US" sz="2100" b="1"/>
              <a:t>with its base on the pubis bone, and the apex of the triangle attached to the linea alba</a:t>
            </a:r>
            <a:r>
              <a:rPr lang="en-US" sz="2000" b="1">
                <a:solidFill>
                  <a:srgbClr val="FF0000"/>
                </a:solidFill>
              </a:rPr>
              <a:t>.</a:t>
            </a:r>
          </a:p>
          <a:p>
            <a:pPr marL="0" indent="0" algn="l" rtl="0">
              <a:buNone/>
            </a:pPr>
            <a:r>
              <a:rPr lang="en-US" sz="2000" b="1">
                <a:solidFill>
                  <a:srgbClr val="FF0000"/>
                </a:solidFill>
              </a:rPr>
              <a:t>Actions: </a:t>
            </a:r>
            <a:r>
              <a:rPr lang="en-US" sz="2100" b="1"/>
              <a:t>Tenses the linea alba</a:t>
            </a:r>
            <a:r>
              <a:rPr lang="en-US" sz="2000" b="1">
                <a:solidFill>
                  <a:srgbClr val="FF0000"/>
                </a:solidFill>
              </a:rPr>
              <a:t>.</a:t>
            </a:r>
          </a:p>
          <a:p>
            <a:pPr marL="0" indent="0" algn="l" rtl="0">
              <a:buNone/>
            </a:pPr>
            <a:endParaRPr lang="en-US" sz="2000" b="1">
              <a:solidFill>
                <a:srgbClr val="FF0000"/>
              </a:solidFill>
              <a:ea typeface="Calibri"/>
              <a:cs typeface="Calibri"/>
            </a:endParaRPr>
          </a:p>
          <a:p>
            <a:pPr marL="0" indent="0" algn="l" rtl="0">
              <a:buNone/>
            </a:pPr>
            <a:endParaRPr lang="en-US" sz="2000" b="1"/>
          </a:p>
          <a:p>
            <a:pPr marL="0" indent="0" algn="l" rtl="0">
              <a:buNone/>
            </a:pPr>
            <a:endParaRPr lang="en-US" sz="2000" b="1">
              <a:solidFill>
                <a:srgbClr val="C00000"/>
              </a:solidFill>
            </a:endParaRPr>
          </a:p>
          <a:p>
            <a:pPr marL="0" indent="0" algn="l" rtl="0">
              <a:buNone/>
            </a:pPr>
            <a:endParaRPr lang="en-US" sz="2000" b="1"/>
          </a:p>
          <a:p>
            <a:pPr marL="0" indent="0" algn="l" rtl="0">
              <a:buNone/>
            </a:pPr>
            <a:endParaRPr lang="en-US" sz="2000" b="1">
              <a:solidFill>
                <a:srgbClr val="FF0000"/>
              </a:solidFill>
            </a:endParaRPr>
          </a:p>
        </p:txBody>
      </p:sp>
    </p:spTree>
    <p:extLst>
      <p:ext uri="{BB962C8B-B14F-4D97-AF65-F5344CB8AC3E}">
        <p14:creationId xmlns:p14="http://schemas.microsoft.com/office/powerpoint/2010/main" val="319233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8553"/>
            <a:ext cx="8964488" cy="6552728"/>
          </a:xfrm>
        </p:spPr>
        <p:txBody>
          <a:bodyPr vert="horz" lIns="91440" tIns="45720" rIns="91440" bIns="45720" rtlCol="1" anchor="t">
            <a:normAutofit/>
          </a:bodyPr>
          <a:lstStyle/>
          <a:p>
            <a:pPr marL="0" indent="0" algn="l" rtl="0">
              <a:buNone/>
            </a:pPr>
            <a:r>
              <a:rPr lang="en-US" sz="1800"/>
              <a:t> </a:t>
            </a:r>
            <a:endParaRPr lang="en-US"/>
          </a:p>
          <a:p>
            <a:pPr marL="0" indent="0" algn="l" rtl="0">
              <a:buNone/>
            </a:pPr>
            <a:endParaRPr lang="en-US" sz="18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656" y="0"/>
            <a:ext cx="4139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5824" y="557735"/>
            <a:ext cx="3583242" cy="4985980"/>
          </a:xfrm>
          <a:prstGeom prst="rect">
            <a:avLst/>
          </a:prstGeom>
        </p:spPr>
        <p:txBody>
          <a:bodyPr wrap="square" lIns="91440" tIns="45720" rIns="91440" bIns="45720" anchor="t">
            <a:spAutoFit/>
          </a:bodyPr>
          <a:lstStyle/>
          <a:p>
            <a:pPr algn="l" rtl="0"/>
            <a:r>
              <a:rPr lang="en-US" sz="2400" b="1">
                <a:solidFill>
                  <a:srgbClr val="FF0000"/>
                </a:solidFill>
              </a:rPr>
              <a:t>The posterior abdominal wall</a:t>
            </a:r>
          </a:p>
          <a:p>
            <a:pPr algn="l" rtl="0"/>
            <a:r>
              <a:rPr lang="en-US" b="1"/>
              <a:t> The posterior abdominal wall is formed by</a:t>
            </a:r>
          </a:p>
          <a:p>
            <a:pPr algn="l" rtl="0"/>
            <a:r>
              <a:rPr lang="en-US" b="1"/>
              <a:t>1-The diaphragm (principal respiratory muscle)</a:t>
            </a:r>
            <a:endParaRPr lang="en-US" b="1">
              <a:ea typeface="Calibri"/>
              <a:cs typeface="Calibri"/>
            </a:endParaRPr>
          </a:p>
          <a:p>
            <a:pPr algn="l" rtl="0"/>
            <a:r>
              <a:rPr lang="en-US" b="1"/>
              <a:t>2. in the midline by the  five lumbar vertebrae and their intervertebral discs and </a:t>
            </a:r>
          </a:p>
          <a:p>
            <a:pPr algn="l" rtl="0"/>
            <a:r>
              <a:rPr lang="en-US" b="1"/>
              <a:t>3-. laterally by the 12th rib  </a:t>
            </a:r>
          </a:p>
          <a:p>
            <a:pPr algn="l" rtl="0"/>
            <a:r>
              <a:rPr lang="en-US" b="1"/>
              <a:t>4-. The upper part of the bony pelvis, the psoas the quadratus lumborum muscles with its fascia, </a:t>
            </a:r>
          </a:p>
          <a:p>
            <a:pPr algn="l" rtl="0"/>
            <a:r>
              <a:rPr lang="en-US" b="1"/>
              <a:t>5-  the iliacus muscles with its fascia lie in the upper part of the bony pelvis. </a:t>
            </a:r>
          </a:p>
          <a:p>
            <a:pPr algn="l" rtl="0"/>
            <a:r>
              <a:rPr lang="en-US" b="1"/>
              <a:t> </a:t>
            </a:r>
            <a:endParaRPr lang="en-US" sz="2000" b="1">
              <a:solidFill>
                <a:srgbClr val="FF0000"/>
              </a:solidFill>
              <a:ea typeface="Calibri"/>
              <a:cs typeface="Calibri"/>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358" y="4176464"/>
            <a:ext cx="4286250" cy="266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34453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12</Slides>
  <Notes>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نسق Office</vt:lpstr>
      <vt:lpstr>PowerPoint Presentation</vt:lpstr>
      <vt:lpstr>Abdominal wall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wall </dc:title>
  <dc:creator>Maher</dc:creator>
  <cp:revision>1</cp:revision>
  <dcterms:created xsi:type="dcterms:W3CDTF">2024-02-19T16:27:11Z</dcterms:created>
  <dcterms:modified xsi:type="dcterms:W3CDTF">2025-03-31T14:49:30Z</dcterms:modified>
</cp:coreProperties>
</file>