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75" r:id="rId3"/>
    <p:sldId id="276" r:id="rId4"/>
    <p:sldId id="257" r:id="rId5"/>
    <p:sldId id="263" r:id="rId6"/>
    <p:sldId id="265" r:id="rId7"/>
    <p:sldId id="277" r:id="rId8"/>
    <p:sldId id="266" r:id="rId9"/>
    <p:sldId id="261" r:id="rId10"/>
    <p:sldId id="267" r:id="rId11"/>
    <p:sldId id="279" r:id="rId12"/>
    <p:sldId id="268" r:id="rId13"/>
    <p:sldId id="269" r:id="rId14"/>
    <p:sldId id="280" r:id="rId15"/>
    <p:sldId id="273" r:id="rId16"/>
    <p:sldId id="274" r:id="rId17"/>
    <p:sldId id="272" r:id="rId18"/>
    <p:sldId id="271"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7" d="100"/>
          <a:sy n="77" d="100"/>
        </p:scale>
        <p:origin x="-1608"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CC8BAB-8F67-4E47-A333-F11D915BB90E}" type="datetimeFigureOut">
              <a:rPr lang="ar-IQ" smtClean="0"/>
              <a:t>17/09/1446</a:t>
            </a:fld>
            <a:endParaRPr lang="ar-IQ"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4CA073-EDDE-4DF7-B175-7E0BDC81F5F0}" type="slidenum">
              <a:rPr lang="ar-IQ" smtClean="0"/>
              <a:t>‹#›</a:t>
            </a:fld>
            <a:endParaRPr lang="ar-IQ" dirty="0"/>
          </a:p>
        </p:txBody>
      </p:sp>
    </p:spTree>
    <p:extLst>
      <p:ext uri="{BB962C8B-B14F-4D97-AF65-F5344CB8AC3E}">
        <p14:creationId xmlns:p14="http://schemas.microsoft.com/office/powerpoint/2010/main" val="26694565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84CA073-EDDE-4DF7-B175-7E0BDC81F5F0}" type="slidenum">
              <a:rPr lang="ar-IQ" smtClean="0"/>
              <a:t>5</a:t>
            </a:fld>
            <a:endParaRPr lang="ar-IQ" dirty="0"/>
          </a:p>
        </p:txBody>
      </p:sp>
    </p:spTree>
    <p:extLst>
      <p:ext uri="{BB962C8B-B14F-4D97-AF65-F5344CB8AC3E}">
        <p14:creationId xmlns:p14="http://schemas.microsoft.com/office/powerpoint/2010/main" val="320801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84CA073-EDDE-4DF7-B175-7E0BDC81F5F0}" type="slidenum">
              <a:rPr lang="ar-IQ" smtClean="0"/>
              <a:t>6</a:t>
            </a:fld>
            <a:endParaRPr lang="ar-IQ" dirty="0"/>
          </a:p>
        </p:txBody>
      </p:sp>
    </p:spTree>
    <p:extLst>
      <p:ext uri="{BB962C8B-B14F-4D97-AF65-F5344CB8AC3E}">
        <p14:creationId xmlns:p14="http://schemas.microsoft.com/office/powerpoint/2010/main" val="25078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dirty="0" smtClean="0"/>
              <a:t>The</a:t>
            </a:r>
            <a:r>
              <a:rPr lang="en-US" baseline="0" dirty="0" smtClean="0"/>
              <a:t> </a:t>
            </a:r>
            <a:r>
              <a:rPr lang="en-US" baseline="0" dirty="0" err="1" smtClean="0"/>
              <a:t>Nephrone</a:t>
            </a:r>
            <a:endParaRPr lang="ar-IQ" dirty="0"/>
          </a:p>
        </p:txBody>
      </p:sp>
      <p:sp>
        <p:nvSpPr>
          <p:cNvPr id="4" name="عنصر نائب لرقم الشريحة 3"/>
          <p:cNvSpPr>
            <a:spLocks noGrp="1"/>
          </p:cNvSpPr>
          <p:nvPr>
            <p:ph type="sldNum" sz="quarter" idx="10"/>
          </p:nvPr>
        </p:nvSpPr>
        <p:spPr/>
        <p:txBody>
          <a:bodyPr/>
          <a:lstStyle/>
          <a:p>
            <a:fld id="{984CA073-EDDE-4DF7-B175-7E0BDC81F5F0}" type="slidenum">
              <a:rPr lang="ar-IQ" smtClean="0"/>
              <a:t>10</a:t>
            </a:fld>
            <a:endParaRPr lang="ar-IQ" dirty="0"/>
          </a:p>
        </p:txBody>
      </p:sp>
    </p:spTree>
    <p:extLst>
      <p:ext uri="{BB962C8B-B14F-4D97-AF65-F5344CB8AC3E}">
        <p14:creationId xmlns:p14="http://schemas.microsoft.com/office/powerpoint/2010/main" val="281801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sz="2670" baseline="0" dirty="0" smtClean="0"/>
              <a:t>Loop of </a:t>
            </a:r>
            <a:r>
              <a:rPr lang="en-US" sz="2670" baseline="0" dirty="0" err="1" smtClean="0"/>
              <a:t>Henle</a:t>
            </a:r>
            <a:endParaRPr lang="ar-IQ" sz="2670" baseline="0" dirty="0"/>
          </a:p>
        </p:txBody>
      </p:sp>
      <p:sp>
        <p:nvSpPr>
          <p:cNvPr id="4" name="عنصر نائب لرقم الشريحة 3"/>
          <p:cNvSpPr>
            <a:spLocks noGrp="1"/>
          </p:cNvSpPr>
          <p:nvPr>
            <p:ph type="sldNum" sz="quarter" idx="10"/>
          </p:nvPr>
        </p:nvSpPr>
        <p:spPr/>
        <p:txBody>
          <a:bodyPr/>
          <a:lstStyle/>
          <a:p>
            <a:fld id="{984CA073-EDDE-4DF7-B175-7E0BDC81F5F0}" type="slidenum">
              <a:rPr lang="ar-IQ" smtClean="0"/>
              <a:t>12</a:t>
            </a:fld>
            <a:endParaRPr lang="ar-IQ" dirty="0"/>
          </a:p>
        </p:txBody>
      </p:sp>
    </p:spTree>
    <p:extLst>
      <p:ext uri="{BB962C8B-B14F-4D97-AF65-F5344CB8AC3E}">
        <p14:creationId xmlns:p14="http://schemas.microsoft.com/office/powerpoint/2010/main" val="3223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84CA073-EDDE-4DF7-B175-7E0BDC81F5F0}" type="slidenum">
              <a:rPr lang="ar-IQ" smtClean="0"/>
              <a:t>17</a:t>
            </a:fld>
            <a:endParaRPr lang="ar-IQ" dirty="0"/>
          </a:p>
        </p:txBody>
      </p:sp>
    </p:spTree>
    <p:extLst>
      <p:ext uri="{BB962C8B-B14F-4D97-AF65-F5344CB8AC3E}">
        <p14:creationId xmlns:p14="http://schemas.microsoft.com/office/powerpoint/2010/main" val="316454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17/09/1446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17/09/1446</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3" Type="http://schemas.microsoft.com/office/2007/relationships/media" Target="../media/media15.wav"/><Relationship Id="rId7" Type="http://schemas.openxmlformats.org/officeDocument/2006/relationships/image" Target="../media/image1.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15.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microsoft.com/office/2007/relationships/media" Target="../media/media19.wav"/><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1.png"/><Relationship Id="rId5" Type="http://schemas.openxmlformats.org/officeDocument/2006/relationships/slideLayout" Target="../slideLayouts/slideLayout6.xml"/><Relationship Id="rId4" Type="http://schemas.openxmlformats.org/officeDocument/2006/relationships/audio" Target="../media/media19.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av"/><Relationship Id="rId1" Type="http://schemas.microsoft.com/office/2007/relationships/media" Target="../media/media20.wav"/><Relationship Id="rId5"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2.wav"/><Relationship Id="rId1" Type="http://schemas.microsoft.com/office/2007/relationships/media" Target="../media/media22.wav"/><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4.wav"/><Relationship Id="rId7" Type="http://schemas.openxmlformats.org/officeDocument/2006/relationships/hyperlink" Target="https://my.clevelandclinic.org/health/body/23002-urethra" TargetMode="Externa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hyperlink" Target="https://my.clevelandclinic.org/health/body/21824-kidney" TargetMode="External"/><Relationship Id="rId5" Type="http://schemas.openxmlformats.org/officeDocument/2006/relationships/slideLayout" Target="../slideLayouts/slideLayout7.xml"/><Relationship Id="rId4" Type="http://schemas.openxmlformats.org/officeDocument/2006/relationships/audio" Target="../media/media4.wav"/></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media" Target="../media/media6.wav"/><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6.wav"/></Relationships>
</file>

<file path=ppt/slides/_rels/slide5.xml.rels><?xml version="1.0" encoding="UTF-8" standalone="yes"?>
<Relationships xmlns="http://schemas.openxmlformats.org/package/2006/relationships"><Relationship Id="rId3" Type="http://schemas.microsoft.com/office/2007/relationships/media" Target="../media/media8.wav"/><Relationship Id="rId7" Type="http://schemas.openxmlformats.org/officeDocument/2006/relationships/image" Target="../media/image1.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8.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media" Target="../media/media10.wav"/><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10.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media" Target="../media/media13.wav"/><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b="1" dirty="0" smtClean="0"/>
              <a:t>The urinary system</a:t>
            </a:r>
            <a:br>
              <a:rPr lang="en-US" b="1" dirty="0" smtClean="0"/>
            </a:br>
            <a:r>
              <a:rPr lang="en-US" b="1" dirty="0"/>
              <a:t/>
            </a:r>
            <a:br>
              <a:rPr lang="en-US" b="1" dirty="0"/>
            </a:br>
            <a:endParaRPr lang="ar-IQ" dirty="0"/>
          </a:p>
        </p:txBody>
      </p:sp>
      <p:sp>
        <p:nvSpPr>
          <p:cNvPr id="3" name="عنوان فرعي 2"/>
          <p:cNvSpPr>
            <a:spLocks noGrp="1"/>
          </p:cNvSpPr>
          <p:nvPr>
            <p:ph type="subTitle" idx="1"/>
          </p:nvPr>
        </p:nvSpPr>
        <p:spPr/>
        <p:txBody>
          <a:bodyPr/>
          <a:lstStyle/>
          <a:p>
            <a:r>
              <a:rPr lang="ar-IQ" dirty="0" smtClean="0"/>
              <a:t>ا. د. سعد عبد الرحيم الجبوري</a:t>
            </a: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24728" y="476672"/>
            <a:ext cx="487363" cy="487363"/>
          </a:xfrm>
          <a:prstGeom prst="rect">
            <a:avLst/>
          </a:prstGeom>
        </p:spPr>
      </p:pic>
      <p:pic>
        <p:nvPicPr>
          <p:cNvPr id="6"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404648" y="1772816"/>
            <a:ext cx="487363" cy="487363"/>
          </a:xfrm>
          <a:prstGeom prst="rect">
            <a:avLst/>
          </a:prstGeom>
        </p:spPr>
      </p:pic>
      <p:sp>
        <p:nvSpPr>
          <p:cNvPr id="7" name="عنصر نائب لرقم الشريحة 6"/>
          <p:cNvSpPr>
            <a:spLocks noGrp="1"/>
          </p:cNvSpPr>
          <p:nvPr>
            <p:ph type="sldNum" sz="quarter" idx="12"/>
          </p:nvPr>
        </p:nvSpPr>
        <p:spPr/>
        <p:txBody>
          <a:bodyPr/>
          <a:lstStyle/>
          <a:p>
            <a:fld id="{0B34F065-1154-456A-91E3-76DE8E75E17B}" type="slidenum">
              <a:rPr lang="ar-SA" smtClean="0"/>
              <a:t>1</a:t>
            </a:fld>
            <a:endParaRPr lang="ar-SA" dirty="0"/>
          </a:p>
        </p:txBody>
      </p:sp>
    </p:spTree>
    <p:extLst>
      <p:ext uri="{BB962C8B-B14F-4D97-AF65-F5344CB8AC3E}">
        <p14:creationId xmlns:p14="http://schemas.microsoft.com/office/powerpoint/2010/main" val="2260837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17"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274838"/>
            <a:ext cx="4572000" cy="2308324"/>
          </a:xfrm>
          <a:prstGeom prst="rect">
            <a:avLst/>
          </a:prstGeom>
        </p:spPr>
        <p:txBody>
          <a:bodyPr>
            <a:spAutoFit/>
          </a:bodyPr>
          <a:lstStyle/>
          <a:p>
            <a:pPr algn="l"/>
            <a:r>
              <a:rPr lang="en-US" dirty="0"/>
              <a:t>Each of your kidneys is made up of about a million filtering units called nephrons. Each nephron includes a filter, called the glomerulus, and a tubule. The nephrons work through a two-step process: the glomerulus filters your blood, and the tubule returns needed substances to your blood and removes wastes</a:t>
            </a:r>
            <a:endParaRPr lang="ar-IQ" dirty="0"/>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64888" y="493365"/>
            <a:ext cx="487363" cy="487363"/>
          </a:xfrm>
          <a:prstGeom prst="rect">
            <a:avLst/>
          </a:prstGeom>
        </p:spPr>
      </p:pic>
      <p:pic>
        <p:nvPicPr>
          <p:cNvPr id="4"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244408" y="1340768"/>
            <a:ext cx="487363" cy="487363"/>
          </a:xfrm>
          <a:prstGeom prst="rect">
            <a:avLst/>
          </a:prstGeom>
        </p:spPr>
      </p:pic>
    </p:spTree>
    <p:extLst>
      <p:ext uri="{BB962C8B-B14F-4D97-AF65-F5344CB8AC3E}">
        <p14:creationId xmlns:p14="http://schemas.microsoft.com/office/powerpoint/2010/main" val="660861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215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413338"/>
            <a:ext cx="4572000" cy="2031325"/>
          </a:xfrm>
          <a:prstGeom prst="rect">
            <a:avLst/>
          </a:prstGeom>
        </p:spPr>
        <p:txBody>
          <a:bodyPr>
            <a:spAutoFit/>
          </a:bodyPr>
          <a:lstStyle/>
          <a:p>
            <a:pPr algn="l"/>
            <a:r>
              <a:rPr lang="en-US" b="1" dirty="0"/>
              <a:t>Each nephron consists of:</a:t>
            </a:r>
            <a:br>
              <a:rPr lang="en-US" b="1" dirty="0"/>
            </a:br>
            <a:r>
              <a:rPr lang="en-US" dirty="0"/>
              <a:t>1. The renal </a:t>
            </a:r>
            <a:r>
              <a:rPr lang="en-US" dirty="0" smtClean="0"/>
              <a:t>corpuscle which  </a:t>
            </a:r>
            <a:r>
              <a:rPr lang="en-US" dirty="0"/>
              <a:t>consists of two parts (Glomerulus, Bowman's capsule)</a:t>
            </a:r>
            <a:br>
              <a:rPr lang="en-US" dirty="0"/>
            </a:br>
            <a:r>
              <a:rPr lang="en-US" dirty="0"/>
              <a:t>2. Proximal convoluted tubule.</a:t>
            </a:r>
            <a:br>
              <a:rPr lang="en-US" dirty="0"/>
            </a:br>
            <a:r>
              <a:rPr lang="en-US" dirty="0"/>
              <a:t>3. Loop of </a:t>
            </a:r>
            <a:r>
              <a:rPr lang="en-US" dirty="0" err="1"/>
              <a:t>Henle</a:t>
            </a:r>
            <a:r>
              <a:rPr lang="en-US" dirty="0"/>
              <a:t>.</a:t>
            </a:r>
            <a:br>
              <a:rPr lang="en-US" dirty="0"/>
            </a:br>
            <a:r>
              <a:rPr lang="en-US" dirty="0"/>
              <a:t>4. distal convoluted tubule </a:t>
            </a:r>
            <a:br>
              <a:rPr lang="en-US" dirty="0"/>
            </a:br>
            <a:endParaRPr lang="ar-IQ" dirty="0"/>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336" y="1268760"/>
            <a:ext cx="487363" cy="487363"/>
          </a:xfrm>
          <a:prstGeom prst="rect">
            <a:avLst/>
          </a:prstGeom>
        </p:spPr>
      </p:pic>
    </p:spTree>
    <p:extLst>
      <p:ext uri="{BB962C8B-B14F-4D97-AF65-F5344CB8AC3E}">
        <p14:creationId xmlns:p14="http://schemas.microsoft.com/office/powerpoint/2010/main" val="2506888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709896"/>
            <a:ext cx="2250879"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08904" y="476672"/>
            <a:ext cx="487363" cy="487363"/>
          </a:xfrm>
          <a:prstGeom prst="rect">
            <a:avLst/>
          </a:prstGeom>
        </p:spPr>
      </p:pic>
    </p:spTree>
    <p:extLst>
      <p:ext uri="{BB962C8B-B14F-4D97-AF65-F5344CB8AC3E}">
        <p14:creationId xmlns:p14="http://schemas.microsoft.com/office/powerpoint/2010/main" val="2535534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The composition and functions of </a:t>
            </a:r>
            <a:r>
              <a:rPr lang="en-US" dirty="0" err="1" smtClean="0"/>
              <a:t>Nephrone</a:t>
            </a:r>
            <a:endParaRPr lang="ar-IQ" dirty="0"/>
          </a:p>
        </p:txBody>
      </p:sp>
      <p:graphicFrame>
        <p:nvGraphicFramePr>
          <p:cNvPr id="3" name="جدول 2"/>
          <p:cNvGraphicFramePr>
            <a:graphicFrameLocks noGrp="1"/>
          </p:cNvGraphicFramePr>
          <p:nvPr>
            <p:extLst>
              <p:ext uri="{D42A27DB-BD31-4B8C-83A1-F6EECF244321}">
                <p14:modId xmlns:p14="http://schemas.microsoft.com/office/powerpoint/2010/main" val="3366342124"/>
              </p:ext>
            </p:extLst>
          </p:nvPr>
        </p:nvGraphicFramePr>
        <p:xfrm>
          <a:off x="1234417" y="2400141"/>
          <a:ext cx="6675166" cy="2926080"/>
        </p:xfrm>
        <a:graphic>
          <a:graphicData uri="http://schemas.openxmlformats.org/drawingml/2006/table">
            <a:tbl>
              <a:tblPr/>
              <a:tblGrid>
                <a:gridCol w="1371600"/>
                <a:gridCol w="5303566"/>
              </a:tblGrid>
              <a:tr h="0">
                <a:tc>
                  <a:txBody>
                    <a:bodyPr/>
                    <a:lstStyle/>
                    <a:p>
                      <a:pPr fontAlgn="t"/>
                      <a:r>
                        <a:rPr lang="en-US" b="0" dirty="0">
                          <a:effectLst/>
                          <a:latin typeface="var(--medium)"/>
                        </a:rPr>
                        <a:t>Gross anatomy</a:t>
                      </a:r>
                    </a:p>
                  </a:txBody>
                  <a:tcPr marL="114300" marR="114300" marT="76200" marB="76200">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tcPr>
                </a:tc>
                <a:tc>
                  <a:txBody>
                    <a:bodyPr/>
                    <a:lstStyle/>
                    <a:p>
                      <a:pPr fontAlgn="t"/>
                      <a:r>
                        <a:rPr lang="en-US">
                          <a:effectLst/>
                        </a:rPr>
                        <a:t>Cortex (outer layer) and medulla (inner layer), calices</a:t>
                      </a:r>
                    </a:p>
                  </a:txBody>
                  <a:tcPr marL="114300" marR="114300" marT="76200" marB="76200">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tcPr>
                </a:tc>
              </a:tr>
              <a:tr h="0">
                <a:tc>
                  <a:txBody>
                    <a:bodyPr/>
                    <a:lstStyle/>
                    <a:p>
                      <a:pPr fontAlgn="t"/>
                      <a:r>
                        <a:rPr lang="en-US" b="0">
                          <a:effectLst/>
                          <a:latin typeface="var(--medium)"/>
                        </a:rPr>
                        <a:t>Nephron</a:t>
                      </a:r>
                    </a:p>
                  </a:txBody>
                  <a:tcPr marL="114300" marR="114300" marT="76200" marB="76200">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tcPr>
                </a:tc>
                <a:tc>
                  <a:txBody>
                    <a:bodyPr/>
                    <a:lstStyle/>
                    <a:p>
                      <a:pPr algn="l" fontAlgn="t"/>
                      <a:r>
                        <a:rPr lang="en-US" dirty="0" smtClean="0">
                          <a:effectLst/>
                        </a:rPr>
                        <a:t>Main functional unit of the kidney:</a:t>
                      </a:r>
                      <a:br>
                        <a:rPr lang="en-US" dirty="0" smtClean="0">
                          <a:effectLst/>
                        </a:rPr>
                      </a:br>
                      <a:r>
                        <a:rPr lang="en-US" dirty="0" smtClean="0">
                          <a:effectLst/>
                        </a:rPr>
                        <a:t>- Renal corpuscle; glomerulus and glomerular capsule</a:t>
                      </a:r>
                      <a:br>
                        <a:rPr lang="en-US" dirty="0" smtClean="0">
                          <a:effectLst/>
                        </a:rPr>
                      </a:br>
                      <a:r>
                        <a:rPr lang="en-US" dirty="0" smtClean="0">
                          <a:effectLst/>
                        </a:rPr>
                        <a:t>- Renal tubule system; proximal tubule (convoluted and straight), nephron loop, distal tubule (convoluted and straight), collecting ducts</a:t>
                      </a:r>
                      <a:endParaRPr lang="en-US" dirty="0">
                        <a:effectLst/>
                      </a:endParaRPr>
                    </a:p>
                  </a:txBody>
                  <a:tcPr marL="114300" marR="114300" marT="76200" marB="76200">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tcPr>
                </a:tc>
              </a:tr>
              <a:tr h="0">
                <a:tc>
                  <a:txBody>
                    <a:bodyPr/>
                    <a:lstStyle/>
                    <a:p>
                      <a:pPr fontAlgn="t"/>
                      <a:r>
                        <a:rPr lang="en-US" b="0">
                          <a:effectLst/>
                          <a:latin typeface="var(--medium)"/>
                        </a:rPr>
                        <a:t>Functions</a:t>
                      </a:r>
                    </a:p>
                  </a:txBody>
                  <a:tcPr marL="114300" marR="114300" marT="76200" marB="76200">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a:noFill/>
                    </a:lnB>
                  </a:tcPr>
                </a:tc>
                <a:tc>
                  <a:txBody>
                    <a:bodyPr/>
                    <a:lstStyle/>
                    <a:p>
                      <a:pPr algn="l" fontAlgn="t"/>
                      <a:r>
                        <a:rPr lang="en-US" dirty="0">
                          <a:effectLst/>
                        </a:rPr>
                        <a:t>Urine production; maintains body fluid and electrolyte balance, blood pressure, acid base balance</a:t>
                      </a:r>
                    </a:p>
                  </a:txBody>
                  <a:tcPr marL="114300" marR="114300" marT="76200" marB="76200">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a:noFill/>
                    </a:lnB>
                  </a:tcPr>
                </a:tc>
              </a:tr>
            </a:tbl>
          </a:graphicData>
        </a:graphic>
      </p:graphicFrame>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276856" y="116632"/>
            <a:ext cx="487363" cy="487363"/>
          </a:xfrm>
          <a:prstGeom prst="rect">
            <a:avLst/>
          </a:prstGeom>
        </p:spPr>
      </p:pic>
      <p:pic>
        <p:nvPicPr>
          <p:cNvPr id="5"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524328" y="1268760"/>
            <a:ext cx="487363" cy="487363"/>
          </a:xfrm>
          <a:prstGeom prst="rect">
            <a:avLst/>
          </a:prstGeom>
        </p:spPr>
      </p:pic>
    </p:spTree>
    <p:extLst>
      <p:ext uri="{BB962C8B-B14F-4D97-AF65-F5344CB8AC3E}">
        <p14:creationId xmlns:p14="http://schemas.microsoft.com/office/powerpoint/2010/main" val="32346499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56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44" y="0"/>
            <a:ext cx="7620000" cy="7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8718" y="1097085"/>
            <a:ext cx="487363" cy="487363"/>
          </a:xfrm>
          <a:prstGeom prst="rect">
            <a:avLst/>
          </a:prstGeom>
        </p:spPr>
      </p:pic>
    </p:spTree>
    <p:extLst>
      <p:ext uri="{BB962C8B-B14F-4D97-AF65-F5344CB8AC3E}">
        <p14:creationId xmlns:p14="http://schemas.microsoft.com/office/powerpoint/2010/main" val="272931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5776" y="1772816"/>
            <a:ext cx="4572000" cy="4524315"/>
          </a:xfrm>
          <a:prstGeom prst="rect">
            <a:avLst/>
          </a:prstGeom>
        </p:spPr>
        <p:txBody>
          <a:bodyPr>
            <a:spAutoFit/>
          </a:bodyPr>
          <a:lstStyle/>
          <a:p>
            <a:pPr algn="l"/>
            <a:r>
              <a:rPr lang="en-US" sz="1600" b="1" dirty="0"/>
              <a:t>Functions of Nephron</a:t>
            </a:r>
          </a:p>
          <a:p>
            <a:pPr algn="l"/>
            <a:r>
              <a:rPr lang="en-US" sz="1600" dirty="0"/>
              <a:t>The primary function of nephron is removing all waste products including the solid wastes, and other excess water from the blood, converting blood into the urine, reabsorption, secretion, and excretion of numerous substances.</a:t>
            </a:r>
          </a:p>
          <a:p>
            <a:pPr algn="l"/>
            <a:r>
              <a:rPr lang="en-US" sz="1600" dirty="0"/>
              <a:t>As the blood passes through the glomerulus with high pressure, the small molecules are moved into the glomerular capsules and travel through a winding series of tubules.</a:t>
            </a:r>
          </a:p>
          <a:p>
            <a:pPr algn="l"/>
            <a:r>
              <a:rPr lang="en-US" sz="1600" dirty="0"/>
              <a:t>The cell present in each tube absorbs different molecules excluding the glucose, water, and other beneficial molecules which are called as the </a:t>
            </a:r>
            <a:r>
              <a:rPr lang="en-US" sz="1600" dirty="0" err="1"/>
              <a:t>ultrafiltrate</a:t>
            </a:r>
            <a:r>
              <a:rPr lang="en-US" sz="1600" dirty="0"/>
              <a:t>.  As the </a:t>
            </a:r>
            <a:r>
              <a:rPr lang="en-US" sz="1600" dirty="0" err="1"/>
              <a:t>ultrafiltrate</a:t>
            </a:r>
            <a:r>
              <a:rPr lang="en-US" sz="1600" dirty="0"/>
              <a:t> molecules travel down the tubules they become more and more hypertonic, which results in more amount of water to be extracted from the </a:t>
            </a:r>
            <a:r>
              <a:rPr lang="en-US" sz="1600" dirty="0" err="1"/>
              <a:t>ultrafiltrate</a:t>
            </a:r>
            <a:r>
              <a:rPr lang="en-US" sz="1600" dirty="0"/>
              <a:t> before it exits the nephrons.</a:t>
            </a:r>
          </a:p>
        </p:txBody>
      </p:sp>
    </p:spTree>
    <p:extLst>
      <p:ext uri="{BB962C8B-B14F-4D97-AF65-F5344CB8AC3E}">
        <p14:creationId xmlns:p14="http://schemas.microsoft.com/office/powerpoint/2010/main" val="1428017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95766" y="548680"/>
            <a:ext cx="4824506" cy="4031873"/>
          </a:xfrm>
          <a:prstGeom prst="rect">
            <a:avLst/>
          </a:prstGeom>
        </p:spPr>
        <p:txBody>
          <a:bodyPr wrap="square">
            <a:spAutoFit/>
          </a:bodyPr>
          <a:lstStyle/>
          <a:p>
            <a:pPr algn="l"/>
            <a:r>
              <a:rPr lang="en-US" sz="1600" dirty="0" smtClean="0">
                <a:latin typeface="Poppins"/>
              </a:rPr>
              <a:t>.</a:t>
            </a:r>
            <a:endParaRPr lang="en-US" sz="1600" dirty="0">
              <a:latin typeface="Poppins"/>
            </a:endParaRPr>
          </a:p>
          <a:p>
            <a:pPr algn="l"/>
            <a:r>
              <a:rPr lang="en-US" sz="2400" dirty="0">
                <a:latin typeface="Poppins"/>
              </a:rPr>
              <a:t>The blood surrounding the nephron travels back into the body through the renal blood vessels, which are free of toxins and other excess substances. The obtained </a:t>
            </a:r>
            <a:r>
              <a:rPr lang="en-US" sz="2400" dirty="0" err="1">
                <a:latin typeface="Poppins"/>
              </a:rPr>
              <a:t>ultrafiltrate</a:t>
            </a:r>
            <a:r>
              <a:rPr lang="en-US" sz="2400" dirty="0">
                <a:latin typeface="Poppins"/>
              </a:rPr>
              <a:t> is urine, which travels down via the collecting duct </a:t>
            </a:r>
            <a:r>
              <a:rPr lang="en-US" sz="2400" dirty="0" smtClean="0">
                <a:latin typeface="Poppins"/>
              </a:rPr>
              <a:t>(ureters)to </a:t>
            </a:r>
            <a:r>
              <a:rPr lang="en-US" sz="2400" dirty="0">
                <a:latin typeface="Poppins"/>
              </a:rPr>
              <a:t>the bladder, where it will be stored and released through the urethra</a:t>
            </a:r>
            <a:r>
              <a:rPr lang="en-US" sz="1400" dirty="0">
                <a:latin typeface="Poppins"/>
              </a:rPr>
              <a:t>.</a:t>
            </a:r>
            <a:endParaRPr lang="en-US" sz="1400" b="0" i="0" dirty="0">
              <a:effectLst/>
              <a:latin typeface="Poppins"/>
            </a:endParaRPr>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908720"/>
            <a:ext cx="487363" cy="487363"/>
          </a:xfrm>
          <a:prstGeom prst="rect">
            <a:avLst/>
          </a:prstGeom>
        </p:spPr>
      </p:pic>
    </p:spTree>
    <p:extLst>
      <p:ext uri="{BB962C8B-B14F-4D97-AF65-F5344CB8AC3E}">
        <p14:creationId xmlns:p14="http://schemas.microsoft.com/office/powerpoint/2010/main" val="31869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05" y="-16633"/>
            <a:ext cx="8867328" cy="1858218"/>
          </a:xfrm>
        </p:spPr>
        <p:txBody>
          <a:bodyPr>
            <a:normAutofit/>
          </a:bodyPr>
          <a:lstStyle/>
          <a:p>
            <a:r>
              <a:rPr lang="ar-IQ" dirty="0" smtClean="0"/>
              <a:t/>
            </a:r>
            <a:br>
              <a:rPr lang="ar-IQ" dirty="0" smtClean="0"/>
            </a:br>
            <a:r>
              <a:rPr lang="en-US" dirty="0" smtClean="0"/>
              <a:t>Functions of the kidney</a:t>
            </a:r>
            <a:endParaRPr lang="ar-IQ" dirty="0"/>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2132856"/>
            <a:ext cx="7490944"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00623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5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764703"/>
            <a:ext cx="7080840" cy="5577840"/>
          </a:xfrm>
          <a:prstGeom prst="rect">
            <a:avLst/>
          </a:prstGeom>
        </p:spPr>
        <p:txBody>
          <a:bodyPr wrap="square">
            <a:spAutoFit/>
          </a:bodyPr>
          <a:lstStyle/>
          <a:p>
            <a:pPr algn="l" rtl="0">
              <a:lnSpc>
                <a:spcPct val="115000"/>
              </a:lnSpc>
              <a:spcAft>
                <a:spcPts val="1000"/>
              </a:spcAft>
            </a:pPr>
            <a:r>
              <a:rPr lang="en-US" sz="2400" b="1" dirty="0">
                <a:latin typeface="Segoe UI"/>
                <a:ea typeface="Times New Roman"/>
                <a:cs typeface="Arial"/>
              </a:rPr>
              <a:t>Key Points:</a:t>
            </a:r>
            <a:endParaRPr lang="en-US" sz="2000" dirty="0">
              <a:ea typeface="Calibri"/>
              <a:cs typeface="Arial"/>
            </a:endParaRPr>
          </a:p>
          <a:p>
            <a:pPr marL="342900" marR="0" lvl="0" indent="-342900" algn="l" rtl="0">
              <a:lnSpc>
                <a:spcPct val="115000"/>
              </a:lnSpc>
              <a:spcBef>
                <a:spcPts val="0"/>
              </a:spcBef>
              <a:spcAft>
                <a:spcPts val="1000"/>
              </a:spcAft>
              <a:buSzPts val="1000"/>
              <a:buFont typeface="Symbol"/>
              <a:buChar char=""/>
              <a:tabLst>
                <a:tab pos="457200" algn="l"/>
              </a:tabLst>
            </a:pPr>
            <a:r>
              <a:rPr lang="en-US" dirty="0">
                <a:latin typeface="Segoe UI"/>
                <a:ea typeface="Times New Roman"/>
                <a:cs typeface="Arial"/>
              </a:rPr>
              <a:t>The kidneys are essential for maintaining homeostasis in the body.</a:t>
            </a:r>
            <a:endParaRPr lang="en-US" sz="2000" dirty="0">
              <a:ea typeface="Calibri"/>
              <a:cs typeface="Arial"/>
            </a:endParaRPr>
          </a:p>
          <a:p>
            <a:pPr marL="342900" marR="0" lvl="0" indent="-342900" algn="l" rtl="0">
              <a:lnSpc>
                <a:spcPct val="115000"/>
              </a:lnSpc>
              <a:spcBef>
                <a:spcPts val="0"/>
              </a:spcBef>
              <a:spcAft>
                <a:spcPts val="1000"/>
              </a:spcAft>
              <a:buSzPts val="1000"/>
              <a:buFont typeface="Symbol"/>
              <a:buChar char=""/>
              <a:tabLst>
                <a:tab pos="457200" algn="l"/>
              </a:tabLst>
            </a:pPr>
            <a:r>
              <a:rPr lang="en-US" dirty="0">
                <a:latin typeface="Segoe UI"/>
                <a:ea typeface="Times New Roman"/>
                <a:cs typeface="Arial"/>
              </a:rPr>
              <a:t>They filter approximately 120-150 quarts of blood daily to produce 1-2 quarts of urine.</a:t>
            </a:r>
            <a:endParaRPr lang="en-US" sz="2000" dirty="0">
              <a:ea typeface="Calibri"/>
              <a:cs typeface="Arial"/>
            </a:endParaRPr>
          </a:p>
          <a:p>
            <a:pPr algn="l"/>
            <a:r>
              <a:rPr lang="en-US" dirty="0">
                <a:latin typeface="Segoe UI"/>
                <a:ea typeface="Times New Roman"/>
              </a:rPr>
              <a:t>Dysfunction of the kidneys can lead to serious conditions like chronic kidney disease (CKD), kidney failure, or electrolyte imbalances</a:t>
            </a:r>
            <a:endParaRPr lang="ar-IQ" dirty="0"/>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91545" y="4653136"/>
            <a:ext cx="487363" cy="487363"/>
          </a:xfrm>
          <a:prstGeom prst="rect">
            <a:avLst/>
          </a:prstGeom>
        </p:spPr>
      </p:pic>
    </p:spTree>
    <p:extLst>
      <p:ext uri="{BB962C8B-B14F-4D97-AF65-F5344CB8AC3E}">
        <p14:creationId xmlns:p14="http://schemas.microsoft.com/office/powerpoint/2010/main" val="3891062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859340"/>
            <a:ext cx="4572000" cy="4154984"/>
          </a:xfrm>
          <a:prstGeom prst="rect">
            <a:avLst/>
          </a:prstGeom>
        </p:spPr>
        <p:txBody>
          <a:bodyPr>
            <a:spAutoFit/>
          </a:bodyPr>
          <a:lstStyle/>
          <a:p>
            <a:pPr algn="l"/>
            <a:r>
              <a:rPr lang="en-US" sz="2400" dirty="0" smtClean="0">
                <a:latin typeface="__Roboto_35b5f0"/>
              </a:rPr>
              <a:t>The </a:t>
            </a:r>
            <a:r>
              <a:rPr lang="en-US" sz="2400" dirty="0">
                <a:latin typeface="__Roboto_35b5f0"/>
              </a:rPr>
              <a:t>main organs in your urinary system are:</a:t>
            </a:r>
          </a:p>
          <a:p>
            <a:pPr algn="l">
              <a:buFont typeface="Arial"/>
              <a:buChar char="•"/>
            </a:pPr>
            <a:r>
              <a:rPr lang="en-US" sz="2400" dirty="0">
                <a:latin typeface="__Roboto_35b5f0"/>
              </a:rPr>
              <a:t>Two </a:t>
            </a:r>
            <a:r>
              <a:rPr lang="en-US" sz="2400" dirty="0">
                <a:latin typeface="__Roboto_35b5f0"/>
                <a:hlinkClick r:id="rId6"/>
              </a:rPr>
              <a:t>kidneys</a:t>
            </a:r>
            <a:r>
              <a:rPr lang="en-US" sz="2400" dirty="0">
                <a:latin typeface="__Roboto_35b5f0"/>
              </a:rPr>
              <a:t> (blood-filtering organs).</a:t>
            </a:r>
          </a:p>
          <a:p>
            <a:pPr algn="l">
              <a:buFont typeface="Arial"/>
              <a:buChar char="•"/>
            </a:pPr>
            <a:r>
              <a:rPr lang="en-US" sz="2400" dirty="0">
                <a:latin typeface="__Roboto_35b5f0"/>
              </a:rPr>
              <a:t>Two ureters (ducts that connect your kidneys to your bladder)</a:t>
            </a:r>
          </a:p>
          <a:p>
            <a:pPr algn="l">
              <a:buFont typeface="Arial"/>
              <a:buChar char="•"/>
            </a:pPr>
            <a:r>
              <a:rPr lang="en-US" sz="2400" dirty="0">
                <a:latin typeface="__Roboto_35b5f0"/>
              </a:rPr>
              <a:t>A bladder (an organ that holds your </a:t>
            </a:r>
            <a:r>
              <a:rPr lang="en-US" sz="2400" dirty="0" smtClean="0">
                <a:latin typeface="__Roboto_35b5f0"/>
              </a:rPr>
              <a:t>pee.(urine).</a:t>
            </a:r>
            <a:endParaRPr lang="en-US" sz="2400" dirty="0">
              <a:latin typeface="__Roboto_35b5f0"/>
            </a:endParaRPr>
          </a:p>
          <a:p>
            <a:pPr algn="l">
              <a:buFont typeface="Arial"/>
              <a:buChar char="•"/>
            </a:pPr>
            <a:r>
              <a:rPr lang="en-US" sz="2400" dirty="0">
                <a:latin typeface="__Roboto_35b5f0"/>
              </a:rPr>
              <a:t>A </a:t>
            </a:r>
            <a:r>
              <a:rPr lang="en-US" sz="2400" dirty="0">
                <a:latin typeface="__Roboto_35b5f0"/>
                <a:hlinkClick r:id="rId7"/>
              </a:rPr>
              <a:t>urethra</a:t>
            </a:r>
            <a:r>
              <a:rPr lang="en-US" sz="2400" dirty="0">
                <a:latin typeface="__Roboto_35b5f0"/>
              </a:rPr>
              <a:t> (a tube connected to your bladder that allows pee to leave your </a:t>
            </a:r>
            <a:r>
              <a:rPr lang="en-US" sz="2400" dirty="0" smtClean="0">
                <a:latin typeface="__Roboto_35b5f0"/>
              </a:rPr>
              <a:t>body)</a:t>
            </a:r>
            <a:endParaRPr lang="en-US" sz="2400" b="1" i="0" dirty="0">
              <a:effectLst/>
              <a:latin typeface="__Roboto_35b5f0"/>
            </a:endParaRPr>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68744" y="404664"/>
            <a:ext cx="487363" cy="487363"/>
          </a:xfrm>
          <a:prstGeom prst="rect">
            <a:avLst/>
          </a:prstGeom>
        </p:spPr>
      </p:pic>
      <p:pic>
        <p:nvPicPr>
          <p:cNvPr id="4"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404648" y="1871993"/>
            <a:ext cx="487363" cy="487363"/>
          </a:xfrm>
          <a:prstGeom prst="rect">
            <a:avLst/>
          </a:prstGeom>
        </p:spPr>
      </p:pic>
    </p:spTree>
    <p:extLst>
      <p:ext uri="{BB962C8B-B14F-4D97-AF65-F5344CB8AC3E}">
        <p14:creationId xmlns:p14="http://schemas.microsoft.com/office/powerpoint/2010/main" val="2564307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34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06475"/>
            <a:ext cx="7620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94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997839"/>
            <a:ext cx="4572000" cy="4339650"/>
          </a:xfrm>
          <a:prstGeom prst="rect">
            <a:avLst/>
          </a:prstGeom>
        </p:spPr>
        <p:txBody>
          <a:bodyPr>
            <a:spAutoFit/>
          </a:bodyPr>
          <a:lstStyle/>
          <a:p>
            <a:pPr algn="l"/>
            <a:r>
              <a:rPr lang="en-US" sz="2400" b="1" dirty="0">
                <a:latin typeface="Inter"/>
              </a:rPr>
              <a:t>Definition:</a:t>
            </a:r>
          </a:p>
          <a:p>
            <a:pPr algn="l"/>
            <a:r>
              <a:rPr lang="en-US" sz="2400" dirty="0">
                <a:latin typeface="Inter"/>
              </a:rPr>
              <a:t>The kidneys are a pair of bean-shaped organs located in the abdominal cavity, primarily responsible for filtering blood, removing waste products, and maintaining fluid and electrolyte balance in the body. They are vital components of the urinary system.</a:t>
            </a:r>
          </a:p>
          <a:p>
            <a:r>
              <a:rPr lang="en-US" dirty="0"/>
              <a:t/>
            </a:r>
            <a:br>
              <a:rPr lang="en-US" dirty="0"/>
            </a:br>
            <a:endParaRPr lang="ar-IQ" dirty="0"/>
          </a:p>
        </p:txBody>
      </p:sp>
      <p:sp>
        <p:nvSpPr>
          <p:cNvPr id="3" name="مربع نص 2"/>
          <p:cNvSpPr txBox="1"/>
          <p:nvPr/>
        </p:nvSpPr>
        <p:spPr>
          <a:xfrm>
            <a:off x="1979712" y="980728"/>
            <a:ext cx="3960440" cy="2308324"/>
          </a:xfrm>
          <a:prstGeom prst="rect">
            <a:avLst/>
          </a:prstGeom>
          <a:noFill/>
        </p:spPr>
        <p:txBody>
          <a:bodyPr wrap="square" rtlCol="1">
            <a:spAutoFit/>
          </a:bodyPr>
          <a:lstStyle/>
          <a:p>
            <a:pPr algn="ctr"/>
            <a:r>
              <a:rPr lang="en-US" sz="4800" dirty="0" smtClean="0"/>
              <a:t>Kidney</a:t>
            </a:r>
          </a:p>
          <a:p>
            <a:pPr algn="ctr"/>
            <a:endParaRPr lang="en-US" sz="4800" dirty="0" smtClean="0"/>
          </a:p>
          <a:p>
            <a:pPr algn="ctr"/>
            <a:endParaRPr lang="ar-IQ" sz="4800"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996936" y="205333"/>
            <a:ext cx="487363" cy="487363"/>
          </a:xfrm>
          <a:prstGeom prst="rect">
            <a:avLst/>
          </a:prstGeom>
        </p:spPr>
      </p:pic>
      <p:pic>
        <p:nvPicPr>
          <p:cNvPr id="5"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124728" y="1124744"/>
            <a:ext cx="487363" cy="487363"/>
          </a:xfrm>
          <a:prstGeom prst="rect">
            <a:avLst/>
          </a:prstGeom>
        </p:spPr>
      </p:pic>
    </p:spTree>
    <p:extLst>
      <p:ext uri="{BB962C8B-B14F-4D97-AF65-F5344CB8AC3E}">
        <p14:creationId xmlns:p14="http://schemas.microsoft.com/office/powerpoint/2010/main" val="40209012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847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Anatomy and structure</a:t>
            </a:r>
            <a:endParaRPr lang="ar-IQ" dirty="0"/>
          </a:p>
        </p:txBody>
      </p:sp>
      <p:sp>
        <p:nvSpPr>
          <p:cNvPr id="3" name="عنصر نائب للمحتوى 2"/>
          <p:cNvSpPr>
            <a:spLocks noGrp="1"/>
          </p:cNvSpPr>
          <p:nvPr>
            <p:ph idx="1"/>
          </p:nvPr>
        </p:nvSpPr>
        <p:spPr/>
        <p:txBody>
          <a:bodyPr>
            <a:normAutofit fontScale="77500" lnSpcReduction="20000"/>
          </a:bodyPr>
          <a:lstStyle/>
          <a:p>
            <a:pPr marL="457200" lvl="1" indent="0" algn="l">
              <a:buNone/>
            </a:pPr>
            <a:endParaRPr lang="en-US" dirty="0"/>
          </a:p>
          <a:p>
            <a:pPr marL="0" lvl="0" indent="0" algn="l" rtl="0">
              <a:lnSpc>
                <a:spcPct val="115000"/>
              </a:lnSpc>
              <a:spcBef>
                <a:spcPts val="0"/>
              </a:spcBef>
              <a:spcAft>
                <a:spcPts val="300"/>
              </a:spcAft>
              <a:buNone/>
              <a:tabLst>
                <a:tab pos="457200" algn="l"/>
              </a:tabLst>
            </a:pPr>
            <a:r>
              <a:rPr lang="en-US" b="1" dirty="0">
                <a:latin typeface="Segoe UI"/>
                <a:ea typeface="Times New Roman"/>
                <a:cs typeface="Arial"/>
              </a:rPr>
              <a:t>Structure of the </a:t>
            </a:r>
            <a:r>
              <a:rPr lang="en-US" b="1" dirty="0" smtClean="0">
                <a:latin typeface="Segoe UI"/>
                <a:ea typeface="Times New Roman"/>
                <a:cs typeface="Arial"/>
              </a:rPr>
              <a:t>Kidneys:</a:t>
            </a:r>
          </a:p>
          <a:p>
            <a:pPr marL="0" lvl="0" indent="0" algn="l" rtl="0">
              <a:lnSpc>
                <a:spcPct val="115000"/>
              </a:lnSpc>
              <a:spcBef>
                <a:spcPts val="0"/>
              </a:spcBef>
              <a:spcAft>
                <a:spcPts val="300"/>
              </a:spcAft>
              <a:buNone/>
              <a:tabLst>
                <a:tab pos="457200" algn="l"/>
              </a:tabLst>
            </a:pPr>
            <a:r>
              <a:rPr lang="en-US" b="1" dirty="0" smtClean="0">
                <a:latin typeface="Segoe UI"/>
                <a:ea typeface="Times New Roman"/>
                <a:cs typeface="Arial"/>
              </a:rPr>
              <a:t>Location</a:t>
            </a:r>
            <a:r>
              <a:rPr lang="en-US" b="1" dirty="0">
                <a:latin typeface="Segoe UI"/>
                <a:ea typeface="Times New Roman"/>
                <a:cs typeface="Arial"/>
              </a:rPr>
              <a:t>:</a:t>
            </a:r>
            <a:endParaRPr lang="en-US" sz="3600" dirty="0">
              <a:ea typeface="Calibri"/>
              <a:cs typeface="Arial"/>
            </a:endParaRPr>
          </a:p>
          <a:p>
            <a:pPr lvl="1" algn="l" rtl="0">
              <a:lnSpc>
                <a:spcPct val="115000"/>
              </a:lnSpc>
              <a:spcBef>
                <a:spcPts val="0"/>
              </a:spcBef>
              <a:spcAft>
                <a:spcPts val="1000"/>
              </a:spcAft>
              <a:buSzPts val="1000"/>
              <a:buFont typeface="Courier New"/>
              <a:buChar char="o"/>
              <a:tabLst>
                <a:tab pos="914400" algn="l"/>
              </a:tabLst>
            </a:pPr>
            <a:r>
              <a:rPr lang="en-US" dirty="0">
                <a:latin typeface="Segoe UI"/>
                <a:ea typeface="Times New Roman"/>
                <a:cs typeface="Times New Roman"/>
              </a:rPr>
              <a:t>The kidneys are located retroperitoneally (behind the peritoneum) on either side of the spine, below the </a:t>
            </a:r>
            <a:r>
              <a:rPr lang="en-US" dirty="0" smtClean="0">
                <a:latin typeface="Segoe UI"/>
                <a:ea typeface="Times New Roman"/>
                <a:cs typeface="Times New Roman"/>
              </a:rPr>
              <a:t>ribcage</a:t>
            </a:r>
            <a:r>
              <a:rPr lang="en-US" b="1" dirty="0"/>
              <a:t> </a:t>
            </a:r>
            <a:r>
              <a:rPr lang="en-US" dirty="0"/>
              <a:t/>
            </a:r>
            <a:br>
              <a:rPr lang="en-US" dirty="0"/>
            </a:br>
            <a:r>
              <a:rPr lang="en-US" dirty="0"/>
              <a:t>• The kidneys are solid, bean-shaped organs.</a:t>
            </a:r>
            <a:br>
              <a:rPr lang="en-US" dirty="0"/>
            </a:br>
            <a:r>
              <a:rPr lang="en-US" dirty="0"/>
              <a:t>• Located below the ribs toward the middle of the back.</a:t>
            </a:r>
            <a:br>
              <a:rPr lang="en-US" dirty="0"/>
            </a:br>
            <a:r>
              <a:rPr lang="en-US" dirty="0"/>
              <a:t>• The right kidney is positioned slightly lower than the left.</a:t>
            </a:r>
            <a:br>
              <a:rPr lang="en-US" dirty="0"/>
            </a:br>
            <a:r>
              <a:rPr lang="en-US" dirty="0"/>
              <a:t>• Each of which is about 11 cm long, 6 cm wide, 3 cm thick.</a:t>
            </a:r>
            <a:br>
              <a:rPr lang="en-US" dirty="0"/>
            </a:br>
            <a:r>
              <a:rPr lang="en-US" dirty="0"/>
              <a:t>• The average weight is 150 </a:t>
            </a:r>
            <a:r>
              <a:rPr lang="en-US" dirty="0" err="1"/>
              <a:t>gm</a:t>
            </a:r>
            <a:r>
              <a:rPr lang="en-US" dirty="0"/>
              <a:t> in male &amp; 135 </a:t>
            </a:r>
            <a:r>
              <a:rPr lang="en-US" dirty="0" err="1"/>
              <a:t>gm</a:t>
            </a:r>
            <a:r>
              <a:rPr lang="en-US" dirty="0"/>
              <a:t> in female</a:t>
            </a:r>
            <a:br>
              <a:rPr lang="en-US" dirty="0"/>
            </a:br>
            <a:r>
              <a:rPr lang="en-US" dirty="0"/>
              <a:t>• Each kidney has a lateral convex &amp; medial concave border. </a:t>
            </a:r>
            <a:br>
              <a:rPr lang="en-US" dirty="0"/>
            </a:br>
            <a:endParaRPr lang="en-US" dirty="0" smtClean="0">
              <a:latin typeface="Segoe UI"/>
              <a:ea typeface="Times New Roman"/>
              <a:cs typeface="Times New Roman"/>
            </a:endParaRPr>
          </a:p>
          <a:p>
            <a:pPr lvl="1" algn="l" rtl="0">
              <a:lnSpc>
                <a:spcPct val="115000"/>
              </a:lnSpc>
              <a:spcBef>
                <a:spcPts val="0"/>
              </a:spcBef>
              <a:spcAft>
                <a:spcPts val="1000"/>
              </a:spcAft>
              <a:buSzPts val="1000"/>
              <a:buFont typeface="Courier New"/>
              <a:buChar char="o"/>
              <a:tabLst>
                <a:tab pos="914400" algn="l"/>
              </a:tabLst>
            </a:pPr>
            <a:endParaRPr lang="en-US" sz="2800" dirty="0">
              <a:ea typeface="Calibri"/>
              <a:cs typeface="Arial"/>
            </a:endParaRPr>
          </a:p>
          <a:p>
            <a:pPr marL="0" marR="0" algn="l" rtl="0">
              <a:lnSpc>
                <a:spcPct val="115000"/>
              </a:lnSpc>
              <a:spcBef>
                <a:spcPts val="0"/>
              </a:spcBef>
              <a:spcAft>
                <a:spcPts val="1000"/>
              </a:spcAft>
            </a:pPr>
            <a:endParaRPr lang="en-US" b="1" dirty="0" smtClean="0">
              <a:latin typeface="Segoe UI"/>
              <a:ea typeface="Times New Roman"/>
              <a:cs typeface="Arial"/>
            </a:endParaRPr>
          </a:p>
          <a:p>
            <a:pPr marL="0" marR="0" algn="l" rtl="0">
              <a:lnSpc>
                <a:spcPct val="115000"/>
              </a:lnSpc>
              <a:spcBef>
                <a:spcPts val="0"/>
              </a:spcBef>
              <a:spcAft>
                <a:spcPts val="1000"/>
              </a:spcAft>
            </a:pPr>
            <a:endParaRPr lang="en-US" sz="2800" dirty="0">
              <a:ea typeface="Calibri"/>
              <a:cs typeface="Arial"/>
            </a:endParaRPr>
          </a:p>
          <a:p>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52920" y="512429"/>
            <a:ext cx="487363" cy="487363"/>
          </a:xfrm>
          <a:prstGeom prst="rect">
            <a:avLst/>
          </a:prstGeom>
        </p:spPr>
      </p:pic>
      <p:pic>
        <p:nvPicPr>
          <p:cNvPr id="5"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476656" y="1340768"/>
            <a:ext cx="487363" cy="487363"/>
          </a:xfrm>
          <a:prstGeom prst="rect">
            <a:avLst/>
          </a:prstGeom>
        </p:spPr>
      </p:pic>
    </p:spTree>
    <p:extLst>
      <p:ext uri="{BB962C8B-B14F-4D97-AF65-F5344CB8AC3E}">
        <p14:creationId xmlns:p14="http://schemas.microsoft.com/office/powerpoint/2010/main" val="9673260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06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81198"/>
            <a:ext cx="786384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6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443841"/>
            <a:ext cx="4572000" cy="3970318"/>
          </a:xfrm>
          <a:prstGeom prst="rect">
            <a:avLst/>
          </a:prstGeom>
        </p:spPr>
        <p:txBody>
          <a:bodyPr>
            <a:spAutoFit/>
          </a:bodyPr>
          <a:lstStyle/>
          <a:p>
            <a:pPr algn="l"/>
            <a:r>
              <a:rPr lang="en-US" dirty="0">
                <a:solidFill>
                  <a:srgbClr val="000000"/>
                </a:solidFill>
                <a:latin typeface="SymbolMT"/>
              </a:rPr>
              <a:t>• </a:t>
            </a:r>
            <a:r>
              <a:rPr lang="en-US" dirty="0">
                <a:solidFill>
                  <a:srgbClr val="000000"/>
                </a:solidFill>
                <a:latin typeface="TimesNewRomanPSMT"/>
              </a:rPr>
              <a:t>Each kidney has a fibrous capsule. On the concave, each kidney's medial side is</a:t>
            </a:r>
            <a:br>
              <a:rPr lang="en-US" dirty="0">
                <a:solidFill>
                  <a:srgbClr val="000000"/>
                </a:solidFill>
                <a:latin typeface="TimesNewRomanPSMT"/>
              </a:rPr>
            </a:br>
            <a:r>
              <a:rPr lang="en-US" dirty="0">
                <a:solidFill>
                  <a:srgbClr val="000000"/>
                </a:solidFill>
                <a:latin typeface="TimesNewRomanPSMT"/>
              </a:rPr>
              <a:t>called the </a:t>
            </a:r>
            <a:r>
              <a:rPr lang="en-US" dirty="0" smtClean="0">
                <a:solidFill>
                  <a:srgbClr val="000000"/>
                </a:solidFill>
                <a:latin typeface="TimesNewRomanPSMT"/>
              </a:rPr>
              <a:t>hilum, </a:t>
            </a:r>
            <a:r>
              <a:rPr lang="en-US" dirty="0">
                <a:solidFill>
                  <a:srgbClr val="000000"/>
                </a:solidFill>
                <a:latin typeface="TimesNewRomanPSMT"/>
              </a:rPr>
              <a:t>which contains renal blood vessels and nerves.</a:t>
            </a:r>
            <a:br>
              <a:rPr lang="en-US" dirty="0">
                <a:solidFill>
                  <a:srgbClr val="000000"/>
                </a:solidFill>
                <a:latin typeface="TimesNewRomanPSMT"/>
              </a:rPr>
            </a:br>
            <a:r>
              <a:rPr lang="en-US" dirty="0">
                <a:solidFill>
                  <a:srgbClr val="000000"/>
                </a:solidFill>
                <a:latin typeface="SymbolMT"/>
              </a:rPr>
              <a:t>• </a:t>
            </a:r>
            <a:r>
              <a:rPr lang="en-US" dirty="0">
                <a:solidFill>
                  <a:srgbClr val="000000"/>
                </a:solidFill>
                <a:latin typeface="TimesNewRomanPSMT"/>
              </a:rPr>
              <a:t>Medial to the hilum is the renal pelvis, a flat funnel-shaped structure that continues</a:t>
            </a:r>
            <a:br>
              <a:rPr lang="en-US" dirty="0">
                <a:solidFill>
                  <a:srgbClr val="000000"/>
                </a:solidFill>
                <a:latin typeface="TimesNewRomanPSMT"/>
              </a:rPr>
            </a:br>
            <a:r>
              <a:rPr lang="en-US" dirty="0">
                <a:solidFill>
                  <a:srgbClr val="000000"/>
                </a:solidFill>
                <a:latin typeface="TimesNewRomanPSMT"/>
              </a:rPr>
              <a:t>with the upper end of the ureter.</a:t>
            </a:r>
            <a:br>
              <a:rPr lang="en-US" dirty="0">
                <a:solidFill>
                  <a:srgbClr val="000000"/>
                </a:solidFill>
                <a:latin typeface="TimesNewRomanPSMT"/>
              </a:rPr>
            </a:br>
            <a:r>
              <a:rPr lang="en-US" dirty="0">
                <a:solidFill>
                  <a:srgbClr val="000000"/>
                </a:solidFill>
                <a:latin typeface="SymbolMT"/>
              </a:rPr>
              <a:t>• </a:t>
            </a:r>
            <a:r>
              <a:rPr lang="en-US" dirty="0">
                <a:solidFill>
                  <a:srgbClr val="000000"/>
                </a:solidFill>
                <a:latin typeface="TimesNewRomanPSMT"/>
              </a:rPr>
              <a:t>The kidneys remove urea from the blood through tiny filtering units called nephrons.</a:t>
            </a:r>
            <a:br>
              <a:rPr lang="en-US" dirty="0">
                <a:solidFill>
                  <a:srgbClr val="000000"/>
                </a:solidFill>
                <a:latin typeface="TimesNewRomanPSMT"/>
              </a:rPr>
            </a:br>
            <a:r>
              <a:rPr lang="en-US" dirty="0">
                <a:solidFill>
                  <a:srgbClr val="000000"/>
                </a:solidFill>
                <a:latin typeface="TimesNewRomanPSMT"/>
              </a:rPr>
              <a:t>Each nephron consists of a ball formed of small blood capillaries, called a glomerulus,</a:t>
            </a:r>
            <a:br>
              <a:rPr lang="en-US" dirty="0">
                <a:solidFill>
                  <a:srgbClr val="000000"/>
                </a:solidFill>
                <a:latin typeface="TimesNewRomanPSMT"/>
              </a:rPr>
            </a:br>
            <a:r>
              <a:rPr lang="en-US" dirty="0">
                <a:solidFill>
                  <a:srgbClr val="000000"/>
                </a:solidFill>
                <a:latin typeface="TimesNewRomanPSMT"/>
              </a:rPr>
              <a:t>and a small tube called a renal tubule</a:t>
            </a:r>
            <a:r>
              <a:rPr lang="en-US" dirty="0"/>
              <a:t> </a:t>
            </a:r>
            <a:br>
              <a:rPr lang="en-US" dirty="0"/>
            </a:br>
            <a:endParaRPr lang="ar-IQ" dirty="0"/>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92880" y="188640"/>
            <a:ext cx="487363" cy="487363"/>
          </a:xfrm>
          <a:prstGeom prst="rect">
            <a:avLst/>
          </a:prstGeom>
        </p:spPr>
      </p:pic>
      <p:pic>
        <p:nvPicPr>
          <p:cNvPr id="4"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100392" y="853404"/>
            <a:ext cx="487363" cy="487363"/>
          </a:xfrm>
          <a:prstGeom prst="rect">
            <a:avLst/>
          </a:prstGeom>
        </p:spPr>
      </p:pic>
    </p:spTree>
    <p:extLst>
      <p:ext uri="{BB962C8B-B14F-4D97-AF65-F5344CB8AC3E}">
        <p14:creationId xmlns:p14="http://schemas.microsoft.com/office/powerpoint/2010/main" val="3368826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2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625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128871"/>
            <a:ext cx="6307330" cy="38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98341" y="1268760"/>
            <a:ext cx="487363" cy="487363"/>
          </a:xfrm>
          <a:prstGeom prst="rect">
            <a:avLst/>
          </a:prstGeom>
        </p:spPr>
      </p:pic>
    </p:spTree>
    <p:extLst>
      <p:ext uri="{BB962C8B-B14F-4D97-AF65-F5344CB8AC3E}">
        <p14:creationId xmlns:p14="http://schemas.microsoft.com/office/powerpoint/2010/main" val="2481422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136339"/>
            <a:ext cx="4572000" cy="2862322"/>
          </a:xfrm>
          <a:prstGeom prst="rect">
            <a:avLst/>
          </a:prstGeom>
        </p:spPr>
        <p:txBody>
          <a:bodyPr>
            <a:spAutoFit/>
          </a:bodyPr>
          <a:lstStyle/>
          <a:p>
            <a:pPr algn="l"/>
            <a:r>
              <a:rPr lang="en-US" dirty="0" smtClean="0"/>
              <a:t>The </a:t>
            </a:r>
            <a:r>
              <a:rPr lang="en-US" dirty="0"/>
              <a:t>e</a:t>
            </a:r>
            <a:r>
              <a:rPr lang="en-US" dirty="0" smtClean="0"/>
              <a:t>xternal </a:t>
            </a:r>
            <a:r>
              <a:rPr lang="en-US" dirty="0"/>
              <a:t>anatomy of the kidney is composed of the renal cortex and renal medulla. A single chunk of the renal medulla is the renal pyramid. The renal pyramid then dumps all the filtrate created by the nephrons into the minor calyx. Minor calyces join to form major calyces, which join together to create the renal pelvis. The </a:t>
            </a:r>
            <a:r>
              <a:rPr lang="en-US" dirty="0" smtClean="0"/>
              <a:t>filtrate urine </a:t>
            </a:r>
            <a:r>
              <a:rPr lang="en-US" dirty="0"/>
              <a:t>is then transported out of the kidney via </a:t>
            </a:r>
            <a:r>
              <a:rPr lang="en-US" dirty="0" smtClean="0"/>
              <a:t>the ureter to urinary bladder</a:t>
            </a:r>
            <a:endParaRPr lang="ar-IQ" dirty="0"/>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12960" y="332656"/>
            <a:ext cx="487363" cy="487363"/>
          </a:xfrm>
          <a:prstGeom prst="rect">
            <a:avLst/>
          </a:prstGeom>
        </p:spPr>
      </p:pic>
      <p:pic>
        <p:nvPicPr>
          <p:cNvPr id="4"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244408" y="1124744"/>
            <a:ext cx="487363" cy="487363"/>
          </a:xfrm>
          <a:prstGeom prst="rect">
            <a:avLst/>
          </a:prstGeom>
        </p:spPr>
      </p:pic>
    </p:spTree>
    <p:extLst>
      <p:ext uri="{BB962C8B-B14F-4D97-AF65-F5344CB8AC3E}">
        <p14:creationId xmlns:p14="http://schemas.microsoft.com/office/powerpoint/2010/main" val="3686069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496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406</Words>
  <Application>Microsoft Office PowerPoint</Application>
  <PresentationFormat>عرض على الشاشة (3:4)‏</PresentationFormat>
  <Paragraphs>48</Paragraphs>
  <Slides>18</Slides>
  <Notes>5</Notes>
  <HiddenSlides>0</HiddenSlides>
  <MMClips>23</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سمة Office</vt:lpstr>
      <vt:lpstr>The urinary system  </vt:lpstr>
      <vt:lpstr>عرض تقديمي في PowerPoint</vt:lpstr>
      <vt:lpstr>عرض تقديمي في PowerPoint</vt:lpstr>
      <vt:lpstr>عرض تقديمي في PowerPoint</vt:lpstr>
      <vt:lpstr>Anatomy and structure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 composition and functions of Nephrone</vt:lpstr>
      <vt:lpstr>عرض تقديمي في PowerPoint</vt:lpstr>
      <vt:lpstr>عرض تقديمي في PowerPoint</vt:lpstr>
      <vt:lpstr>عرض تقديمي في PowerPoint</vt:lpstr>
      <vt:lpstr> Functions of the kidney</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Definition, Function, and Structure </dc:title>
  <dc:creator>العالمية للحاسبات</dc:creator>
  <cp:lastModifiedBy>العالمية للحاسبات</cp:lastModifiedBy>
  <cp:revision>69</cp:revision>
  <dcterms:created xsi:type="dcterms:W3CDTF">2025-03-14T10:27:19Z</dcterms:created>
  <dcterms:modified xsi:type="dcterms:W3CDTF">2025-03-16T17:17:22Z</dcterms:modified>
</cp:coreProperties>
</file>