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2A47E5-49DD-4682-B5D1-AFD01E90EBEC}" type="datetimeFigureOut">
              <a:rPr lang="en-US" smtClean="0"/>
              <a:t>4/30/2025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8AA016E-59FA-4D70-8D52-D08965166EA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286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2A47E5-49DD-4682-B5D1-AFD01E90EBEC}"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A016E-59FA-4D70-8D52-D08965166EA0}" type="slidenum">
              <a:rPr lang="en-US" smtClean="0"/>
              <a:t>‹#›</a:t>
            </a:fld>
            <a:endParaRPr lang="en-US"/>
          </a:p>
        </p:txBody>
      </p:sp>
    </p:spTree>
    <p:extLst>
      <p:ext uri="{BB962C8B-B14F-4D97-AF65-F5344CB8AC3E}">
        <p14:creationId xmlns:p14="http://schemas.microsoft.com/office/powerpoint/2010/main" val="79064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2A47E5-49DD-4682-B5D1-AFD01E90EBEC}"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A016E-59FA-4D70-8D52-D08965166EA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723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2A47E5-49DD-4682-B5D1-AFD01E90EBEC}"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A016E-59FA-4D70-8D52-D08965166EA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855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2A47E5-49DD-4682-B5D1-AFD01E90EBEC}"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A016E-59FA-4D70-8D52-D08965166EA0}" type="slidenum">
              <a:rPr lang="en-US" smtClean="0"/>
              <a:t>‹#›</a:t>
            </a:fld>
            <a:endParaRPr lang="en-US"/>
          </a:p>
        </p:txBody>
      </p:sp>
    </p:spTree>
    <p:extLst>
      <p:ext uri="{BB962C8B-B14F-4D97-AF65-F5344CB8AC3E}">
        <p14:creationId xmlns:p14="http://schemas.microsoft.com/office/powerpoint/2010/main" val="148740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2A47E5-49DD-4682-B5D1-AFD01E90EBEC}"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A016E-59FA-4D70-8D52-D08965166EA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770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2A47E5-49DD-4682-B5D1-AFD01E90EBEC}"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A016E-59FA-4D70-8D52-D08965166EA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237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2A47E5-49DD-4682-B5D1-AFD01E90EBEC}"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A016E-59FA-4D70-8D52-D08965166EA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548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2A47E5-49DD-4682-B5D1-AFD01E90EBEC}"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A016E-59FA-4D70-8D52-D08965166EA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6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2A47E5-49DD-4682-B5D1-AFD01E90EBEC}"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A016E-59FA-4D70-8D52-D08965166EA0}" type="slidenum">
              <a:rPr lang="en-US" smtClean="0"/>
              <a:t>‹#›</a:t>
            </a:fld>
            <a:endParaRPr lang="en-US"/>
          </a:p>
        </p:txBody>
      </p:sp>
    </p:spTree>
    <p:extLst>
      <p:ext uri="{BB962C8B-B14F-4D97-AF65-F5344CB8AC3E}">
        <p14:creationId xmlns:p14="http://schemas.microsoft.com/office/powerpoint/2010/main" val="149372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2A47E5-49DD-4682-B5D1-AFD01E90EBEC}"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A016E-59FA-4D70-8D52-D08965166EA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871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2A47E5-49DD-4682-B5D1-AFD01E90EBEC}"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A016E-59FA-4D70-8D52-D08965166EA0}" type="slidenum">
              <a:rPr lang="en-US" smtClean="0"/>
              <a:t>‹#›</a:t>
            </a:fld>
            <a:endParaRPr lang="en-US"/>
          </a:p>
        </p:txBody>
      </p:sp>
    </p:spTree>
    <p:extLst>
      <p:ext uri="{BB962C8B-B14F-4D97-AF65-F5344CB8AC3E}">
        <p14:creationId xmlns:p14="http://schemas.microsoft.com/office/powerpoint/2010/main" val="351004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2A47E5-49DD-4682-B5D1-AFD01E90EBEC}" type="datetimeFigureOut">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A016E-59FA-4D70-8D52-D08965166EA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63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2A47E5-49DD-4682-B5D1-AFD01E90EBEC}"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A016E-59FA-4D70-8D52-D08965166EA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452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A47E5-49DD-4682-B5D1-AFD01E90EBEC}" type="datetimeFigureOut">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A016E-59FA-4D70-8D52-D08965166EA0}" type="slidenum">
              <a:rPr lang="en-US" smtClean="0"/>
              <a:t>‹#›</a:t>
            </a:fld>
            <a:endParaRPr lang="en-US"/>
          </a:p>
        </p:txBody>
      </p:sp>
    </p:spTree>
    <p:extLst>
      <p:ext uri="{BB962C8B-B14F-4D97-AF65-F5344CB8AC3E}">
        <p14:creationId xmlns:p14="http://schemas.microsoft.com/office/powerpoint/2010/main" val="306396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2A47E5-49DD-4682-B5D1-AFD01E90EBEC}"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A016E-59FA-4D70-8D52-D08965166EA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55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2A47E5-49DD-4682-B5D1-AFD01E90EBEC}"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A016E-59FA-4D70-8D52-D08965166EA0}" type="slidenum">
              <a:rPr lang="en-US" smtClean="0"/>
              <a:t>‹#›</a:t>
            </a:fld>
            <a:endParaRPr lang="en-US"/>
          </a:p>
        </p:txBody>
      </p:sp>
    </p:spTree>
    <p:extLst>
      <p:ext uri="{BB962C8B-B14F-4D97-AF65-F5344CB8AC3E}">
        <p14:creationId xmlns:p14="http://schemas.microsoft.com/office/powerpoint/2010/main" val="66328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2A47E5-49DD-4682-B5D1-AFD01E90EBEC}" type="datetimeFigureOut">
              <a:rPr lang="en-US" smtClean="0"/>
              <a:t>4/30/2025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AA016E-59FA-4D70-8D52-D08965166EA0}" type="slidenum">
              <a:rPr lang="en-US" smtClean="0"/>
              <a:t>‹#›</a:t>
            </a:fld>
            <a:endParaRPr lang="en-US"/>
          </a:p>
        </p:txBody>
      </p:sp>
    </p:spTree>
    <p:extLst>
      <p:ext uri="{BB962C8B-B14F-4D97-AF65-F5344CB8AC3E}">
        <p14:creationId xmlns:p14="http://schemas.microsoft.com/office/powerpoint/2010/main" val="3133449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pic>
        <p:nvPicPr>
          <p:cNvPr id="4" name="Picture 3"/>
          <p:cNvPicPr>
            <a:picLocks noChangeAspect="1"/>
          </p:cNvPicPr>
          <p:nvPr/>
        </p:nvPicPr>
        <p:blipFill>
          <a:blip r:embed="rId2"/>
          <a:stretch>
            <a:fillRect/>
          </a:stretch>
        </p:blipFill>
        <p:spPr>
          <a:xfrm>
            <a:off x="264960" y="1094966"/>
            <a:ext cx="1329043" cy="1700931"/>
          </a:xfrm>
          <a:prstGeom prst="rect">
            <a:avLst/>
          </a:prstGeom>
        </p:spPr>
      </p:pic>
      <p:sp>
        <p:nvSpPr>
          <p:cNvPr id="5" name="Title 1"/>
          <p:cNvSpPr txBox="1">
            <a:spLocks/>
          </p:cNvSpPr>
          <p:nvPr/>
        </p:nvSpPr>
        <p:spPr>
          <a:xfrm>
            <a:off x="2692398" y="1871131"/>
            <a:ext cx="6815669" cy="151553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 </a:t>
            </a:r>
            <a:endParaRPr lang="en-US" dirty="0"/>
          </a:p>
        </p:txBody>
      </p:sp>
      <p:sp>
        <p:nvSpPr>
          <p:cNvPr id="6" name="Subtitle 2"/>
          <p:cNvSpPr txBox="1">
            <a:spLocks/>
          </p:cNvSpPr>
          <p:nvPr/>
        </p:nvSpPr>
        <p:spPr>
          <a:xfrm>
            <a:off x="2692398" y="3657597"/>
            <a:ext cx="6815669" cy="13208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smtClean="0"/>
              <a:t>lec2</a:t>
            </a:r>
            <a:endParaRPr lang="en-US" dirty="0"/>
          </a:p>
        </p:txBody>
      </p:sp>
      <p:sp>
        <p:nvSpPr>
          <p:cNvPr id="7" name="Title 1"/>
          <p:cNvSpPr txBox="1">
            <a:spLocks/>
          </p:cNvSpPr>
          <p:nvPr/>
        </p:nvSpPr>
        <p:spPr>
          <a:xfrm>
            <a:off x="3119919" y="2932048"/>
            <a:ext cx="5854443" cy="51827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Prolog language </a:t>
            </a:r>
            <a:endParaRPr lang="en-US" dirty="0"/>
          </a:p>
        </p:txBody>
      </p:sp>
      <p:sp>
        <p:nvSpPr>
          <p:cNvPr id="8" name="Subtitle 2"/>
          <p:cNvSpPr txBox="1">
            <a:spLocks/>
          </p:cNvSpPr>
          <p:nvPr/>
        </p:nvSpPr>
        <p:spPr>
          <a:xfrm>
            <a:off x="2415663" y="3678491"/>
            <a:ext cx="7369138" cy="47883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dirty="0" smtClean="0"/>
              <a:t>Lec4 </a:t>
            </a:r>
            <a:endParaRPr lang="en-US" dirty="0"/>
          </a:p>
        </p:txBody>
      </p:sp>
      <p:pic>
        <p:nvPicPr>
          <p:cNvPr id="9" name="Picture 8"/>
          <p:cNvPicPr>
            <a:picLocks noChangeAspect="1"/>
          </p:cNvPicPr>
          <p:nvPr/>
        </p:nvPicPr>
        <p:blipFill>
          <a:blip r:embed="rId3"/>
          <a:stretch>
            <a:fillRect/>
          </a:stretch>
        </p:blipFill>
        <p:spPr>
          <a:xfrm>
            <a:off x="3987666" y="1352834"/>
            <a:ext cx="3938357" cy="1822862"/>
          </a:xfrm>
          <a:prstGeom prst="rect">
            <a:avLst/>
          </a:prstGeom>
        </p:spPr>
      </p:pic>
      <p:pic>
        <p:nvPicPr>
          <p:cNvPr id="10" name="Picture 9"/>
          <p:cNvPicPr>
            <a:picLocks noChangeAspect="1"/>
          </p:cNvPicPr>
          <p:nvPr/>
        </p:nvPicPr>
        <p:blipFill>
          <a:blip r:embed="rId4"/>
          <a:stretch>
            <a:fillRect/>
          </a:stretch>
        </p:blipFill>
        <p:spPr>
          <a:xfrm>
            <a:off x="10538185" y="1171173"/>
            <a:ext cx="1304657" cy="1548518"/>
          </a:xfrm>
          <a:prstGeom prst="rect">
            <a:avLst/>
          </a:prstGeom>
        </p:spPr>
      </p:pic>
      <p:pic>
        <p:nvPicPr>
          <p:cNvPr id="11" name="Picture 10"/>
          <p:cNvPicPr>
            <a:picLocks noChangeAspect="1"/>
          </p:cNvPicPr>
          <p:nvPr/>
        </p:nvPicPr>
        <p:blipFill>
          <a:blip r:embed="rId2"/>
          <a:stretch>
            <a:fillRect/>
          </a:stretch>
        </p:blipFill>
        <p:spPr>
          <a:xfrm>
            <a:off x="264960" y="1094966"/>
            <a:ext cx="1329043" cy="1700931"/>
          </a:xfrm>
          <a:prstGeom prst="rect">
            <a:avLst/>
          </a:prstGeom>
        </p:spPr>
      </p:pic>
      <p:sp>
        <p:nvSpPr>
          <p:cNvPr id="12" name="object 5"/>
          <p:cNvSpPr txBox="1"/>
          <p:nvPr/>
        </p:nvSpPr>
        <p:spPr>
          <a:xfrm>
            <a:off x="4382413" y="5567282"/>
            <a:ext cx="3708781" cy="732060"/>
          </a:xfrm>
          <a:prstGeom prst="rect">
            <a:avLst/>
          </a:prstGeom>
        </p:spPr>
        <p:txBody>
          <a:bodyPr vert="horz" wrap="square" lIns="0" tIns="12700" rIns="0" bIns="0" rtlCol="0">
            <a:spAutoFit/>
          </a:bodyPr>
          <a:lstStyle/>
          <a:p>
            <a:pPr marL="617855" marR="5080" indent="-605790" algn="ctr">
              <a:lnSpc>
                <a:spcPct val="120000"/>
              </a:lnSpc>
              <a:spcBef>
                <a:spcPts val="100"/>
              </a:spcBef>
            </a:pPr>
            <a:r>
              <a:rPr lang="en-US" sz="2000" spc="5" dirty="0">
                <a:solidFill>
                  <a:prstClr val="black"/>
                </a:solidFill>
                <a:latin typeface="Times New Roman"/>
                <a:cs typeface="Times New Roman"/>
              </a:rPr>
              <a:t>B</a:t>
            </a:r>
            <a:r>
              <a:rPr sz="2000" dirty="0">
                <a:solidFill>
                  <a:prstClr val="black"/>
                </a:solidFill>
                <a:latin typeface="Times New Roman"/>
                <a:cs typeface="Times New Roman"/>
              </a:rPr>
              <a:t>y</a:t>
            </a:r>
            <a:r>
              <a:rPr sz="2000" spc="-125" dirty="0">
                <a:solidFill>
                  <a:prstClr val="black"/>
                </a:solidFill>
                <a:latin typeface="Times New Roman"/>
                <a:cs typeface="Times New Roman"/>
              </a:rPr>
              <a:t> </a:t>
            </a:r>
            <a:endParaRPr lang="en-US" sz="2000" spc="-125" dirty="0">
              <a:solidFill>
                <a:prstClr val="black"/>
              </a:solidFill>
              <a:latin typeface="Times New Roman"/>
              <a:cs typeface="Times New Roman"/>
            </a:endParaRPr>
          </a:p>
          <a:p>
            <a:pPr marL="617855" marR="5080" indent="-605790" algn="ctr">
              <a:lnSpc>
                <a:spcPct val="120000"/>
              </a:lnSpc>
              <a:spcBef>
                <a:spcPts val="100"/>
              </a:spcBef>
            </a:pPr>
            <a:r>
              <a:rPr lang="en-US" sz="2000" dirty="0" err="1" smtClean="0">
                <a:solidFill>
                  <a:prstClr val="black"/>
                </a:solidFill>
                <a:latin typeface="Times New Roman"/>
                <a:cs typeface="Times New Roman"/>
              </a:rPr>
              <a:t>MSC.Noor</a:t>
            </a:r>
            <a:r>
              <a:rPr lang="en-US" sz="2000" dirty="0" smtClean="0">
                <a:solidFill>
                  <a:prstClr val="black"/>
                </a:solidFill>
                <a:latin typeface="Times New Roman"/>
                <a:cs typeface="Times New Roman"/>
              </a:rPr>
              <a:t> Hassan</a:t>
            </a:r>
            <a:endParaRPr sz="2000" dirty="0">
              <a:solidFill>
                <a:prstClr val="black"/>
              </a:solidFill>
              <a:latin typeface="Times New Roman"/>
              <a:cs typeface="Times New Roman"/>
            </a:endParaRPr>
          </a:p>
        </p:txBody>
      </p:sp>
    </p:spTree>
    <p:extLst>
      <p:ext uri="{BB962C8B-B14F-4D97-AF65-F5344CB8AC3E}">
        <p14:creationId xmlns:p14="http://schemas.microsoft.com/office/powerpoint/2010/main" val="193722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3523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Cut and fail function</a:t>
            </a:r>
            <a:endParaRPr lang="en-US" dirty="0"/>
          </a:p>
        </p:txBody>
      </p:sp>
      <p:sp>
        <p:nvSpPr>
          <p:cNvPr id="3" name="Content Placeholder 2"/>
          <p:cNvSpPr>
            <a:spLocks noGrp="1"/>
          </p:cNvSpPr>
          <p:nvPr>
            <p:ph idx="1"/>
          </p:nvPr>
        </p:nvSpPr>
        <p:spPr/>
        <p:txBody>
          <a:bodyPr>
            <a:normAutofit lnSpcReduction="10000"/>
          </a:bodyPr>
          <a:lstStyle/>
          <a:p>
            <a:r>
              <a:rPr lang="en-US" dirty="0" smtClean="0"/>
              <a:t>1. cut  </a:t>
            </a:r>
          </a:p>
          <a:p>
            <a:r>
              <a:rPr lang="en-US" dirty="0" smtClean="0"/>
              <a:t>      Represented as “!” is a built in function always True , used to stop </a:t>
            </a:r>
          </a:p>
          <a:p>
            <a:r>
              <a:rPr lang="en-US" dirty="0" smtClean="0"/>
              <a:t>backtracking  and can be placed any where in the rule, we list the cases </a:t>
            </a:r>
          </a:p>
          <a:p>
            <a:r>
              <a:rPr lang="en-US" dirty="0" smtClean="0"/>
              <a:t>where “!” can be inserted in the rule: </a:t>
            </a:r>
          </a:p>
          <a:p>
            <a:r>
              <a:rPr lang="en-US" dirty="0" smtClean="0"/>
              <a:t>1 .R:-f1, f2,!.    “f1, f2 will be deterministic to one solution. </a:t>
            </a:r>
          </a:p>
          <a:p>
            <a:r>
              <a:rPr lang="en-US" dirty="0" smtClean="0"/>
              <a:t>2. R:-f1,!,f2.    “ f1 will be deterministic to one solution while f2 to all . </a:t>
            </a:r>
          </a:p>
          <a:p>
            <a:r>
              <a:rPr lang="en-US" dirty="0" smtClean="0"/>
              <a:t>3. R:- !,f1,f2.     “R will be deterministic to one solution. </a:t>
            </a:r>
            <a:endParaRPr lang="en-US" dirty="0"/>
          </a:p>
        </p:txBody>
      </p:sp>
    </p:spTree>
    <p:extLst>
      <p:ext uri="{BB962C8B-B14F-4D97-AF65-F5344CB8AC3E}">
        <p14:creationId xmlns:p14="http://schemas.microsoft.com/office/powerpoint/2010/main" val="128509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302" y="365125"/>
            <a:ext cx="10103498" cy="157389"/>
          </a:xfrm>
        </p:spPr>
        <p:txBody>
          <a:bodyPr>
            <a:normAutofit fontScale="90000"/>
          </a:bodyPr>
          <a:lstStyle/>
          <a:p>
            <a:endParaRPr lang="en-US" dirty="0"/>
          </a:p>
        </p:txBody>
      </p:sp>
      <p:sp>
        <p:nvSpPr>
          <p:cNvPr id="3" name="Content Placeholder 2"/>
          <p:cNvSpPr>
            <a:spLocks noGrp="1"/>
          </p:cNvSpPr>
          <p:nvPr>
            <p:ph idx="1"/>
          </p:nvPr>
        </p:nvSpPr>
        <p:spPr>
          <a:xfrm>
            <a:off x="718457" y="793102"/>
            <a:ext cx="10635343" cy="5383861"/>
          </a:xfrm>
        </p:spPr>
        <p:txBody>
          <a:bodyPr>
            <a:normAutofit fontScale="70000" lnSpcReduction="20000"/>
          </a:bodyPr>
          <a:lstStyle/>
          <a:p>
            <a:r>
              <a:rPr lang="en-US" dirty="0" smtClean="0"/>
              <a:t>Example1 : program with out use cut. </a:t>
            </a:r>
          </a:p>
          <a:p>
            <a:r>
              <a:rPr lang="en-US" dirty="0" smtClean="0"/>
              <a:t>Domains </a:t>
            </a:r>
          </a:p>
          <a:p>
            <a:r>
              <a:rPr lang="en-US" dirty="0" smtClean="0"/>
              <a:t>     I= integer </a:t>
            </a:r>
          </a:p>
          <a:p>
            <a:r>
              <a:rPr lang="en-US" dirty="0" smtClean="0"/>
              <a:t>Predicates </a:t>
            </a:r>
          </a:p>
          <a:p>
            <a:r>
              <a:rPr lang="en-US" dirty="0" smtClean="0"/>
              <a:t>    No( I ) </a:t>
            </a:r>
          </a:p>
          <a:p>
            <a:r>
              <a:rPr lang="en-US" dirty="0" smtClean="0"/>
              <a:t>Clauses </a:t>
            </a:r>
          </a:p>
          <a:p>
            <a:r>
              <a:rPr lang="en-US" dirty="0" smtClean="0"/>
              <a:t>   No (5). </a:t>
            </a:r>
          </a:p>
          <a:p>
            <a:r>
              <a:rPr lang="en-US" dirty="0" smtClean="0"/>
              <a:t>   No (7). </a:t>
            </a:r>
          </a:p>
          <a:p>
            <a:r>
              <a:rPr lang="en-US" dirty="0" smtClean="0"/>
              <a:t>   No (10). </a:t>
            </a:r>
          </a:p>
          <a:p>
            <a:r>
              <a:rPr lang="en-US" dirty="0" smtClean="0"/>
              <a:t>Goal  </a:t>
            </a:r>
          </a:p>
          <a:p>
            <a:r>
              <a:rPr lang="en-US" dirty="0" smtClean="0"/>
              <a:t>    No (X). </a:t>
            </a:r>
          </a:p>
          <a:p>
            <a:r>
              <a:rPr lang="en-US" dirty="0" smtClean="0"/>
              <a:t> </a:t>
            </a:r>
          </a:p>
          <a:p>
            <a:r>
              <a:rPr lang="en-US" dirty="0" smtClean="0"/>
              <a:t>Output: </a:t>
            </a:r>
          </a:p>
          <a:p>
            <a:r>
              <a:rPr lang="en-US" dirty="0" smtClean="0"/>
              <a:t>      X=5 </a:t>
            </a:r>
          </a:p>
          <a:p>
            <a:r>
              <a:rPr lang="en-US" dirty="0" smtClean="0"/>
              <a:t>      X=7 </a:t>
            </a:r>
          </a:p>
          <a:p>
            <a:r>
              <a:rPr lang="en-US" dirty="0" smtClean="0"/>
              <a:t>      X=10 </a:t>
            </a:r>
            <a:endParaRPr lang="en-US" dirty="0"/>
          </a:p>
        </p:txBody>
      </p:sp>
    </p:spTree>
    <p:extLst>
      <p:ext uri="{BB962C8B-B14F-4D97-AF65-F5344CB8AC3E}">
        <p14:creationId xmlns:p14="http://schemas.microsoft.com/office/powerpoint/2010/main" val="1598598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10" y="365125"/>
            <a:ext cx="10588690" cy="213373"/>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503853" y="699796"/>
            <a:ext cx="10849947" cy="5477167"/>
          </a:xfrm>
        </p:spPr>
        <p:txBody>
          <a:bodyPr>
            <a:normAutofit fontScale="85000" lnSpcReduction="20000"/>
          </a:bodyPr>
          <a:lstStyle/>
          <a:p>
            <a:r>
              <a:rPr lang="en-US" dirty="0" smtClean="0"/>
              <a:t>Example 2: program using cut. </a:t>
            </a:r>
          </a:p>
          <a:p>
            <a:r>
              <a:rPr lang="en-US" dirty="0" smtClean="0"/>
              <a:t>Domains </a:t>
            </a:r>
          </a:p>
          <a:p>
            <a:r>
              <a:rPr lang="en-US" dirty="0" smtClean="0"/>
              <a:t>     I= integer </a:t>
            </a:r>
          </a:p>
          <a:p>
            <a:r>
              <a:rPr lang="en-US" dirty="0" smtClean="0"/>
              <a:t>Predicates </a:t>
            </a:r>
          </a:p>
          <a:p>
            <a:r>
              <a:rPr lang="en-US" dirty="0" smtClean="0"/>
              <a:t>     No( I ) </a:t>
            </a:r>
          </a:p>
          <a:p>
            <a:r>
              <a:rPr lang="en-US" dirty="0" smtClean="0"/>
              <a:t>Clauses </a:t>
            </a:r>
          </a:p>
          <a:p>
            <a:r>
              <a:rPr lang="en-US" dirty="0" smtClean="0"/>
              <a:t>     No (5):-!. </a:t>
            </a:r>
          </a:p>
          <a:p>
            <a:r>
              <a:rPr lang="en-US" dirty="0" smtClean="0"/>
              <a:t>      No (7). </a:t>
            </a:r>
          </a:p>
          <a:p>
            <a:r>
              <a:rPr lang="en-US" dirty="0" smtClean="0"/>
              <a:t>No (10). </a:t>
            </a:r>
          </a:p>
          <a:p>
            <a:r>
              <a:rPr lang="en-US" dirty="0" smtClean="0"/>
              <a:t>Goal  </a:t>
            </a:r>
          </a:p>
          <a:p>
            <a:r>
              <a:rPr lang="en-US" dirty="0" smtClean="0"/>
              <a:t>    No (X).  </a:t>
            </a:r>
          </a:p>
          <a:p>
            <a:r>
              <a:rPr lang="en-US" dirty="0" smtClean="0"/>
              <a:t> </a:t>
            </a:r>
          </a:p>
          <a:p>
            <a:r>
              <a:rPr lang="en-US" dirty="0" smtClean="0"/>
              <a:t> Output: </a:t>
            </a:r>
          </a:p>
          <a:p>
            <a:r>
              <a:rPr lang="en-US" dirty="0" smtClean="0"/>
              <a:t>       X=5. </a:t>
            </a:r>
            <a:endParaRPr lang="en-US" dirty="0"/>
          </a:p>
        </p:txBody>
      </p:sp>
    </p:spTree>
    <p:extLst>
      <p:ext uri="{BB962C8B-B14F-4D97-AF65-F5344CB8AC3E}">
        <p14:creationId xmlns:p14="http://schemas.microsoft.com/office/powerpoint/2010/main" val="154289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667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38539" y="261258"/>
            <a:ext cx="10915261" cy="5915706"/>
          </a:xfrm>
        </p:spPr>
        <p:txBody>
          <a:bodyPr>
            <a:normAutofit fontScale="47500" lnSpcReduction="20000"/>
          </a:bodyPr>
          <a:lstStyle/>
          <a:p>
            <a:r>
              <a:rPr lang="en-US" dirty="0" smtClean="0"/>
              <a:t>Example3: program with out using cut.  </a:t>
            </a:r>
          </a:p>
          <a:p>
            <a:r>
              <a:rPr lang="en-US" dirty="0" smtClean="0"/>
              <a:t>Domains </a:t>
            </a:r>
          </a:p>
          <a:p>
            <a:r>
              <a:rPr lang="en-US" dirty="0" smtClean="0"/>
              <a:t>      I =integer </a:t>
            </a:r>
          </a:p>
          <a:p>
            <a:r>
              <a:rPr lang="en-US" dirty="0" smtClean="0"/>
              <a:t>      S = symbol </a:t>
            </a:r>
          </a:p>
          <a:p>
            <a:r>
              <a:rPr lang="en-US" dirty="0" smtClean="0"/>
              <a:t>Predicates </a:t>
            </a:r>
          </a:p>
          <a:p>
            <a:r>
              <a:rPr lang="en-US" dirty="0" smtClean="0"/>
              <a:t>     a (I ) </a:t>
            </a:r>
          </a:p>
          <a:p>
            <a:r>
              <a:rPr lang="en-US" dirty="0" smtClean="0"/>
              <a:t>     b (s ) </a:t>
            </a:r>
          </a:p>
          <a:p>
            <a:r>
              <a:rPr lang="en-US" dirty="0" smtClean="0"/>
              <a:t>     c ( I, s ) </a:t>
            </a:r>
          </a:p>
          <a:p>
            <a:r>
              <a:rPr lang="en-US" dirty="0" smtClean="0"/>
              <a:t>Clauses </a:t>
            </a:r>
          </a:p>
          <a:p>
            <a:r>
              <a:rPr lang="en-US" dirty="0" smtClean="0"/>
              <a:t>     a(10). </a:t>
            </a:r>
          </a:p>
          <a:p>
            <a:r>
              <a:rPr lang="en-US" dirty="0" smtClean="0"/>
              <a:t>     a(20) </a:t>
            </a:r>
          </a:p>
          <a:p>
            <a:r>
              <a:rPr lang="en-US" dirty="0" smtClean="0"/>
              <a:t>     b(a) </a:t>
            </a:r>
          </a:p>
          <a:p>
            <a:r>
              <a:rPr lang="en-US" dirty="0" smtClean="0"/>
              <a:t>     b(c) </a:t>
            </a:r>
          </a:p>
          <a:p>
            <a:r>
              <a:rPr lang="en-US" dirty="0" smtClean="0"/>
              <a:t>      c (X, Y):- a (X), b (Y). </a:t>
            </a:r>
          </a:p>
          <a:p>
            <a:r>
              <a:rPr lang="en-US" dirty="0" smtClean="0"/>
              <a:t>Goal </a:t>
            </a:r>
          </a:p>
          <a:p>
            <a:r>
              <a:rPr lang="en-US" dirty="0" smtClean="0"/>
              <a:t>    c(X,Y). </a:t>
            </a:r>
          </a:p>
          <a:p>
            <a:r>
              <a:rPr lang="en-US" dirty="0" smtClean="0"/>
              <a:t>Output: </a:t>
            </a:r>
          </a:p>
          <a:p>
            <a:r>
              <a:rPr lang="en-US" dirty="0" smtClean="0"/>
              <a:t>      X= 10    Y=a </a:t>
            </a:r>
          </a:p>
          <a:p>
            <a:r>
              <a:rPr lang="en-US" dirty="0" smtClean="0"/>
              <a:t>      X=10     Y=c </a:t>
            </a:r>
          </a:p>
          <a:p>
            <a:r>
              <a:rPr lang="en-US" dirty="0" smtClean="0"/>
              <a:t> </a:t>
            </a:r>
          </a:p>
          <a:p>
            <a:r>
              <a:rPr lang="en-US" dirty="0" smtClean="0"/>
              <a:t>      X=20      Y=a </a:t>
            </a:r>
          </a:p>
          <a:p>
            <a:r>
              <a:rPr lang="en-US" dirty="0" smtClean="0"/>
              <a:t>      X=20      Y=c</a:t>
            </a:r>
            <a:endParaRPr lang="en-US" dirty="0"/>
          </a:p>
        </p:txBody>
      </p:sp>
    </p:spTree>
    <p:extLst>
      <p:ext uri="{BB962C8B-B14F-4D97-AF65-F5344CB8AC3E}">
        <p14:creationId xmlns:p14="http://schemas.microsoft.com/office/powerpoint/2010/main" val="183947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350" y="365125"/>
            <a:ext cx="10271449" cy="15738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653143" y="522514"/>
            <a:ext cx="10700657" cy="5654449"/>
          </a:xfrm>
        </p:spPr>
        <p:txBody>
          <a:bodyPr>
            <a:normAutofit fontScale="62500" lnSpcReduction="20000"/>
          </a:bodyPr>
          <a:lstStyle/>
          <a:p>
            <a:r>
              <a:rPr lang="en-US" dirty="0" smtClean="0"/>
              <a:t>Example 4: using cut in the end of the rule. </a:t>
            </a:r>
          </a:p>
          <a:p>
            <a:r>
              <a:rPr lang="en-US" dirty="0" smtClean="0"/>
              <a:t>Domains </a:t>
            </a:r>
          </a:p>
          <a:p>
            <a:r>
              <a:rPr lang="en-US" dirty="0" smtClean="0"/>
              <a:t>      I =integer </a:t>
            </a:r>
          </a:p>
          <a:p>
            <a:r>
              <a:rPr lang="en-US" dirty="0" smtClean="0"/>
              <a:t>      S = symbol </a:t>
            </a:r>
          </a:p>
          <a:p>
            <a:r>
              <a:rPr lang="en-US" dirty="0" smtClean="0"/>
              <a:t>Predicates </a:t>
            </a:r>
          </a:p>
          <a:p>
            <a:r>
              <a:rPr lang="en-US" dirty="0" smtClean="0"/>
              <a:t>     a(I ) </a:t>
            </a:r>
          </a:p>
          <a:p>
            <a:r>
              <a:rPr lang="en-US" dirty="0" smtClean="0"/>
              <a:t>     b (s )</a:t>
            </a:r>
          </a:p>
          <a:p>
            <a:r>
              <a:rPr lang="en-US" dirty="0" smtClean="0"/>
              <a:t> c (I, s ) </a:t>
            </a:r>
          </a:p>
          <a:p>
            <a:r>
              <a:rPr lang="en-US" dirty="0" smtClean="0"/>
              <a:t>Clauses </a:t>
            </a:r>
          </a:p>
          <a:p>
            <a:r>
              <a:rPr lang="en-US" dirty="0" smtClean="0"/>
              <a:t>     a(10). </a:t>
            </a:r>
          </a:p>
          <a:p>
            <a:r>
              <a:rPr lang="en-US" dirty="0" smtClean="0"/>
              <a:t>      a(20) </a:t>
            </a:r>
          </a:p>
          <a:p>
            <a:r>
              <a:rPr lang="en-US" dirty="0" smtClean="0"/>
              <a:t>      b(a) </a:t>
            </a:r>
          </a:p>
          <a:p>
            <a:r>
              <a:rPr lang="en-US" dirty="0" smtClean="0"/>
              <a:t>      b(c) </a:t>
            </a:r>
          </a:p>
          <a:p>
            <a:r>
              <a:rPr lang="en-US" dirty="0" smtClean="0"/>
              <a:t>       c (X, Y):- a (X), b (Y),!. </a:t>
            </a:r>
          </a:p>
          <a:p>
            <a:r>
              <a:rPr lang="en-US" dirty="0" smtClean="0"/>
              <a:t> Goal </a:t>
            </a:r>
          </a:p>
          <a:p>
            <a:r>
              <a:rPr lang="en-US" dirty="0" smtClean="0"/>
              <a:t>     c(X,Y).  </a:t>
            </a:r>
          </a:p>
          <a:p>
            <a:r>
              <a:rPr lang="en-US" dirty="0" smtClean="0"/>
              <a:t>Output: </a:t>
            </a:r>
          </a:p>
          <a:p>
            <a:r>
              <a:rPr lang="en-US" dirty="0" smtClean="0"/>
              <a:t>     X= 10    Y=a </a:t>
            </a:r>
            <a:endParaRPr lang="en-US" dirty="0"/>
          </a:p>
        </p:txBody>
      </p:sp>
    </p:spTree>
    <p:extLst>
      <p:ext uri="{BB962C8B-B14F-4D97-AF65-F5344CB8AC3E}">
        <p14:creationId xmlns:p14="http://schemas.microsoft.com/office/powerpoint/2010/main" val="406741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125"/>
            <a:ext cx="10439400" cy="120067"/>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121299" y="242596"/>
            <a:ext cx="11232502" cy="6615404"/>
          </a:xfrm>
        </p:spPr>
        <p:txBody>
          <a:bodyPr>
            <a:normAutofit fontScale="70000" lnSpcReduction="20000"/>
          </a:bodyPr>
          <a:lstStyle/>
          <a:p>
            <a:r>
              <a:rPr lang="en-US" dirty="0" smtClean="0"/>
              <a:t>Example 5: using cut in the middle of the rule.  </a:t>
            </a:r>
          </a:p>
          <a:p>
            <a:r>
              <a:rPr lang="en-US" dirty="0" smtClean="0"/>
              <a:t>Domains </a:t>
            </a:r>
          </a:p>
          <a:p>
            <a:r>
              <a:rPr lang="en-US" dirty="0" smtClean="0"/>
              <a:t>     I =integer </a:t>
            </a:r>
          </a:p>
          <a:p>
            <a:r>
              <a:rPr lang="en-US" dirty="0" smtClean="0"/>
              <a:t>     S = symbol </a:t>
            </a:r>
          </a:p>
          <a:p>
            <a:r>
              <a:rPr lang="en-US" dirty="0" smtClean="0"/>
              <a:t>Predicates </a:t>
            </a:r>
          </a:p>
          <a:p>
            <a:r>
              <a:rPr lang="en-US" dirty="0" smtClean="0"/>
              <a:t>    a(I ) </a:t>
            </a:r>
          </a:p>
          <a:p>
            <a:r>
              <a:rPr lang="en-US" dirty="0" smtClean="0"/>
              <a:t>    b (s ) </a:t>
            </a:r>
          </a:p>
          <a:p>
            <a:r>
              <a:rPr lang="en-US" dirty="0" smtClean="0"/>
              <a:t>    c ( I, s ) </a:t>
            </a:r>
          </a:p>
          <a:p>
            <a:r>
              <a:rPr lang="en-US" dirty="0" smtClean="0"/>
              <a:t>Clauses </a:t>
            </a:r>
          </a:p>
          <a:p>
            <a:r>
              <a:rPr lang="en-US" dirty="0" smtClean="0"/>
              <a:t>     a(10). </a:t>
            </a:r>
          </a:p>
          <a:p>
            <a:r>
              <a:rPr lang="en-US" dirty="0" smtClean="0"/>
              <a:t>     a(20) </a:t>
            </a:r>
          </a:p>
          <a:p>
            <a:r>
              <a:rPr lang="en-US" dirty="0" smtClean="0"/>
              <a:t>     b(a) </a:t>
            </a:r>
          </a:p>
          <a:p>
            <a:r>
              <a:rPr lang="en-US" dirty="0" smtClean="0"/>
              <a:t>     b(c) </a:t>
            </a:r>
          </a:p>
          <a:p>
            <a:r>
              <a:rPr lang="en-US" dirty="0" smtClean="0"/>
              <a:t>     c (X, Y):- a (X),!, b (Y).  </a:t>
            </a:r>
          </a:p>
          <a:p>
            <a:r>
              <a:rPr lang="en-US" dirty="0" smtClean="0"/>
              <a:t>Goal </a:t>
            </a:r>
          </a:p>
          <a:p>
            <a:r>
              <a:rPr lang="en-US" dirty="0" smtClean="0"/>
              <a:t>     c(X,Y).  </a:t>
            </a:r>
          </a:p>
          <a:p>
            <a:r>
              <a:rPr lang="en-US" dirty="0" smtClean="0"/>
              <a:t>Output: </a:t>
            </a:r>
          </a:p>
          <a:p>
            <a:r>
              <a:rPr lang="en-US" dirty="0" smtClean="0"/>
              <a:t>     X= 10    Y=a </a:t>
            </a:r>
          </a:p>
          <a:p>
            <a:r>
              <a:rPr lang="en-US" dirty="0" smtClean="0"/>
              <a:t>                   Y=c</a:t>
            </a:r>
            <a:endParaRPr lang="en-US" dirty="0"/>
          </a:p>
        </p:txBody>
      </p:sp>
    </p:spTree>
    <p:extLst>
      <p:ext uri="{BB962C8B-B14F-4D97-AF65-F5344CB8AC3E}">
        <p14:creationId xmlns:p14="http://schemas.microsoft.com/office/powerpoint/2010/main" val="406399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8687"/>
          </a:xfrm>
        </p:spPr>
        <p:txBody>
          <a:bodyPr>
            <a:normAutofit fontScale="90000"/>
          </a:bodyPr>
          <a:lstStyle/>
          <a:p>
            <a:r>
              <a:rPr lang="en-US" dirty="0" smtClean="0"/>
              <a:t>2. Fail </a:t>
            </a:r>
            <a:endParaRPr lang="en-US" dirty="0"/>
          </a:p>
        </p:txBody>
      </p:sp>
      <p:sp>
        <p:nvSpPr>
          <p:cNvPr id="3" name="Content Placeholder 2"/>
          <p:cNvSpPr>
            <a:spLocks noGrp="1"/>
          </p:cNvSpPr>
          <p:nvPr>
            <p:ph idx="1"/>
          </p:nvPr>
        </p:nvSpPr>
        <p:spPr>
          <a:xfrm>
            <a:off x="242596" y="643812"/>
            <a:ext cx="11111204" cy="6055568"/>
          </a:xfrm>
        </p:spPr>
        <p:txBody>
          <a:bodyPr>
            <a:normAutofit fontScale="70000" lnSpcReduction="20000"/>
          </a:bodyPr>
          <a:lstStyle/>
          <a:p>
            <a:r>
              <a:rPr lang="en-US" dirty="0" smtClean="0"/>
              <a:t>Built in function written as word “fail” used to enforce backtracking, place always in the end of rule, produce false and can be used with internal goal to produce all possible solution. </a:t>
            </a:r>
          </a:p>
          <a:p>
            <a:r>
              <a:rPr lang="en-US" dirty="0" smtClean="0"/>
              <a:t>Example 6:  </a:t>
            </a:r>
          </a:p>
          <a:p>
            <a:r>
              <a:rPr lang="en-US" dirty="0" smtClean="0"/>
              <a:t>Predicates </a:t>
            </a:r>
          </a:p>
          <a:p>
            <a:r>
              <a:rPr lang="en-US" dirty="0" smtClean="0"/>
              <a:t>      Student ( symbol , integer) </a:t>
            </a:r>
          </a:p>
          <a:p>
            <a:r>
              <a:rPr lang="en-US" dirty="0" smtClean="0"/>
              <a:t>       Printout. </a:t>
            </a:r>
          </a:p>
          <a:p>
            <a:r>
              <a:rPr lang="en-US" dirty="0" smtClean="0"/>
              <a:t>Clauses </a:t>
            </a:r>
          </a:p>
          <a:p>
            <a:r>
              <a:rPr lang="en-US" dirty="0" smtClean="0"/>
              <a:t>     Student (aymen,95). </a:t>
            </a:r>
          </a:p>
          <a:p>
            <a:r>
              <a:rPr lang="en-US" dirty="0" smtClean="0"/>
              <a:t>     Student(zainab,44). </a:t>
            </a:r>
          </a:p>
          <a:p>
            <a:r>
              <a:rPr lang="en-US" dirty="0" smtClean="0"/>
              <a:t>     Student(ahmed,60). </a:t>
            </a:r>
          </a:p>
          <a:p>
            <a:r>
              <a:rPr lang="en-US" dirty="0" smtClean="0"/>
              <a:t>     Printout:-student(N,M),write(N,”   “,M),</a:t>
            </a:r>
            <a:r>
              <a:rPr lang="en-US" dirty="0" err="1" smtClean="0"/>
              <a:t>nl,fail</a:t>
            </a:r>
            <a:r>
              <a:rPr lang="en-US" dirty="0" smtClean="0"/>
              <a:t>. </a:t>
            </a:r>
          </a:p>
          <a:p>
            <a:r>
              <a:rPr lang="en-US" dirty="0" smtClean="0"/>
              <a:t>Goal </a:t>
            </a:r>
          </a:p>
          <a:p>
            <a:r>
              <a:rPr lang="en-US" dirty="0" smtClean="0"/>
              <a:t>    Printout. </a:t>
            </a:r>
          </a:p>
          <a:p>
            <a:r>
              <a:rPr lang="en-US" dirty="0" smtClean="0"/>
              <a:t>Output: </a:t>
            </a:r>
          </a:p>
          <a:p>
            <a:r>
              <a:rPr lang="en-US" dirty="0" smtClean="0"/>
              <a:t>       </a:t>
            </a:r>
            <a:r>
              <a:rPr lang="en-US" dirty="0" err="1" smtClean="0"/>
              <a:t>aymen</a:t>
            </a:r>
            <a:r>
              <a:rPr lang="en-US" dirty="0" smtClean="0"/>
              <a:t>   95 </a:t>
            </a:r>
          </a:p>
          <a:p>
            <a:r>
              <a:rPr lang="en-US" dirty="0" smtClean="0"/>
              <a:t>       </a:t>
            </a:r>
            <a:r>
              <a:rPr lang="en-US" dirty="0" err="1" smtClean="0"/>
              <a:t>zainab</a:t>
            </a:r>
            <a:r>
              <a:rPr lang="en-US" dirty="0" smtClean="0"/>
              <a:t>    44 </a:t>
            </a:r>
          </a:p>
          <a:p>
            <a:r>
              <a:rPr lang="en-US" dirty="0" smtClean="0"/>
              <a:t>       </a:t>
            </a:r>
            <a:r>
              <a:rPr lang="en-US" dirty="0" err="1" smtClean="0"/>
              <a:t>ahmed</a:t>
            </a:r>
            <a:r>
              <a:rPr lang="en-US" dirty="0" smtClean="0"/>
              <a:t>    60 </a:t>
            </a:r>
          </a:p>
          <a:p>
            <a:r>
              <a:rPr lang="en-US" dirty="0" smtClean="0"/>
              <a:t>         No </a:t>
            </a:r>
            <a:endParaRPr lang="en-US" dirty="0"/>
          </a:p>
        </p:txBody>
      </p:sp>
    </p:spTree>
    <p:extLst>
      <p:ext uri="{BB962C8B-B14F-4D97-AF65-F5344CB8AC3E}">
        <p14:creationId xmlns:p14="http://schemas.microsoft.com/office/powerpoint/2010/main" val="85417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hw</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smtClean="0"/>
              <a:t>H.w</a:t>
            </a:r>
            <a:r>
              <a:rPr lang="en-US" dirty="0" smtClean="0"/>
              <a:t>:  </a:t>
            </a:r>
          </a:p>
          <a:p>
            <a:r>
              <a:rPr lang="en-US" dirty="0" smtClean="0"/>
              <a:t>1. Trace the following clauses and find the output: </a:t>
            </a:r>
          </a:p>
          <a:p>
            <a:r>
              <a:rPr lang="en-US" dirty="0" smtClean="0"/>
              <a:t>      a. clauses </a:t>
            </a:r>
          </a:p>
          <a:p>
            <a:r>
              <a:rPr lang="en-US" dirty="0" smtClean="0"/>
              <a:t>             reading:- </a:t>
            </a:r>
            <a:r>
              <a:rPr lang="en-US" dirty="0" err="1" smtClean="0"/>
              <a:t>readchar</a:t>
            </a:r>
            <a:r>
              <a:rPr lang="en-US" dirty="0" smtClean="0"/>
              <a:t>(</a:t>
            </a:r>
            <a:r>
              <a:rPr lang="en-US" dirty="0" err="1" smtClean="0"/>
              <a:t>Ch</a:t>
            </a:r>
            <a:r>
              <a:rPr lang="en-US" dirty="0" smtClean="0"/>
              <a:t>),writ(</a:t>
            </a:r>
            <a:r>
              <a:rPr lang="en-US" dirty="0" err="1" smtClean="0"/>
              <a:t>Ch</a:t>
            </a:r>
            <a:r>
              <a:rPr lang="en-US" dirty="0" smtClean="0"/>
              <a:t>),</a:t>
            </a:r>
            <a:r>
              <a:rPr lang="en-US" dirty="0" err="1" smtClean="0"/>
              <a:t>Ch</a:t>
            </a:r>
            <a:r>
              <a:rPr lang="en-US" dirty="0" smtClean="0"/>
              <a:t>=’#’. </a:t>
            </a:r>
          </a:p>
          <a:p>
            <a:r>
              <a:rPr lang="en-US" dirty="0" smtClean="0"/>
              <a:t>             Reading.   </a:t>
            </a:r>
          </a:p>
          <a:p>
            <a:r>
              <a:rPr lang="en-US" dirty="0" smtClean="0"/>
              <a:t>     </a:t>
            </a:r>
            <a:r>
              <a:rPr lang="en-US" dirty="0" err="1" smtClean="0"/>
              <a:t>b.clauses</a:t>
            </a:r>
            <a:r>
              <a:rPr lang="en-US" dirty="0" smtClean="0"/>
              <a:t> </a:t>
            </a:r>
          </a:p>
          <a:p>
            <a:r>
              <a:rPr lang="en-US" dirty="0" smtClean="0"/>
              <a:t>             Go. </a:t>
            </a:r>
          </a:p>
          <a:p>
            <a:r>
              <a:rPr lang="en-US" dirty="0" smtClean="0"/>
              <a:t>             Go:-go. </a:t>
            </a:r>
          </a:p>
          <a:p>
            <a:r>
              <a:rPr lang="en-US" dirty="0" smtClean="0"/>
              <a:t>             Reading:- </a:t>
            </a:r>
            <a:r>
              <a:rPr lang="en-US" dirty="0" err="1" smtClean="0"/>
              <a:t>go,readchar</a:t>
            </a:r>
            <a:r>
              <a:rPr lang="en-US" dirty="0" smtClean="0"/>
              <a:t>(</a:t>
            </a:r>
            <a:r>
              <a:rPr lang="en-US" dirty="0" err="1" smtClean="0"/>
              <a:t>Ch</a:t>
            </a:r>
            <a:r>
              <a:rPr lang="en-US" dirty="0" smtClean="0"/>
              <a:t>),write(</a:t>
            </a:r>
            <a:r>
              <a:rPr lang="en-US" dirty="0" err="1" smtClean="0"/>
              <a:t>Ch</a:t>
            </a:r>
            <a:r>
              <a:rPr lang="en-US" dirty="0" smtClean="0"/>
              <a:t>),</a:t>
            </a:r>
            <a:r>
              <a:rPr lang="en-US" dirty="0" err="1" smtClean="0"/>
              <a:t>Ch</a:t>
            </a:r>
            <a:r>
              <a:rPr lang="en-US" dirty="0" smtClean="0"/>
              <a:t>=’#,!. </a:t>
            </a:r>
          </a:p>
          <a:p>
            <a:r>
              <a:rPr lang="en-US" dirty="0" smtClean="0"/>
              <a:t>     </a:t>
            </a:r>
          </a:p>
          <a:p>
            <a:r>
              <a:rPr lang="en-US" dirty="0" smtClean="0"/>
              <a:t>1. Use negation to define the different relation: diff(X,Y) which is true </a:t>
            </a:r>
          </a:p>
          <a:p>
            <a:r>
              <a:rPr lang="en-US" dirty="0" smtClean="0"/>
              <a:t>when X and Y are different numbers. </a:t>
            </a:r>
            <a:endParaRPr lang="en-US" dirty="0"/>
          </a:p>
        </p:txBody>
      </p:sp>
    </p:spTree>
    <p:extLst>
      <p:ext uri="{BB962C8B-B14F-4D97-AF65-F5344CB8AC3E}">
        <p14:creationId xmlns:p14="http://schemas.microsoft.com/office/powerpoint/2010/main" val="35073362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TotalTime>
  <Words>621</Words>
  <Application>Microsoft Office PowerPoint</Application>
  <PresentationFormat>Widescreen</PresentationFormat>
  <Paragraphs>139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Times New Roman</vt:lpstr>
      <vt:lpstr>Organic</vt:lpstr>
      <vt:lpstr>   </vt:lpstr>
      <vt:lpstr>1. Cut and fail function</vt:lpstr>
      <vt:lpstr>PowerPoint Presentation</vt:lpstr>
      <vt:lpstr>  </vt:lpstr>
      <vt:lpstr>  </vt:lpstr>
      <vt:lpstr>  </vt:lpstr>
      <vt:lpstr>       </vt:lpstr>
      <vt:lpstr>2. Fail </vt:lpstr>
      <vt:lpstr>hw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Prolog language</dc:title>
  <dc:creator>hp</dc:creator>
  <cp:lastModifiedBy>hp</cp:lastModifiedBy>
  <cp:revision>3</cp:revision>
  <dcterms:created xsi:type="dcterms:W3CDTF">2025-04-28T09:34:31Z</dcterms:created>
  <dcterms:modified xsi:type="dcterms:W3CDTF">2025-04-30T06:49:56Z</dcterms:modified>
</cp:coreProperties>
</file>