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2F1056-32A4-4608-990F-7EEBDB148821}">
          <p14:sldIdLst>
            <p14:sldId id="256"/>
            <p14:sldId id="257"/>
            <p14:sldId id="258"/>
            <p14:sldId id="259"/>
            <p14:sldId id="260"/>
            <p14:sldId id="261"/>
            <p14:sldId id="262"/>
            <p14:sldId id="263"/>
            <p14:sldId id="264"/>
            <p14:sldId id="265"/>
            <p14:sldId id="266"/>
            <p14:sldId id="267"/>
          </p14:sldIdLst>
        </p14:section>
        <p14:section name="Untitled Section" id="{8D24A9F8-E70D-4ACC-BB95-761BC9D9190E}">
          <p14:sldIdLst>
            <p14:sldId id="268"/>
            <p14:sldId id="271"/>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5C9D6B9-0F5A-4D50-9684-4AF87ADF06F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7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4815C4-29BE-409B-B83A-F0CD6DC0EF6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9D6B9-0F5A-4D50-9684-4AF87ADF06F0}" type="slidenum">
              <a:rPr lang="en-US" smtClean="0"/>
              <a:t>‹#›</a:t>
            </a:fld>
            <a:endParaRPr lang="en-US"/>
          </a:p>
        </p:txBody>
      </p:sp>
    </p:spTree>
    <p:extLst>
      <p:ext uri="{BB962C8B-B14F-4D97-AF65-F5344CB8AC3E}">
        <p14:creationId xmlns:p14="http://schemas.microsoft.com/office/powerpoint/2010/main" val="91574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89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038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spTree>
    <p:extLst>
      <p:ext uri="{BB962C8B-B14F-4D97-AF65-F5344CB8AC3E}">
        <p14:creationId xmlns:p14="http://schemas.microsoft.com/office/powerpoint/2010/main" val="127282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95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3634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352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64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spTree>
    <p:extLst>
      <p:ext uri="{BB962C8B-B14F-4D97-AF65-F5344CB8AC3E}">
        <p14:creationId xmlns:p14="http://schemas.microsoft.com/office/powerpoint/2010/main" val="185865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4815C4-29BE-409B-B83A-F0CD6DC0EF6D}" type="datetimeFigureOut">
              <a:rPr lang="en-US" smtClean="0"/>
              <a:t>4/30/2025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9D6B9-0F5A-4D50-9684-4AF87ADF06F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35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4815C4-29BE-409B-B83A-F0CD6DC0EF6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9D6B9-0F5A-4D50-9684-4AF87ADF06F0}" type="slidenum">
              <a:rPr lang="en-US" smtClean="0"/>
              <a:t>‹#›</a:t>
            </a:fld>
            <a:endParaRPr lang="en-US"/>
          </a:p>
        </p:txBody>
      </p:sp>
    </p:spTree>
    <p:extLst>
      <p:ext uri="{BB962C8B-B14F-4D97-AF65-F5344CB8AC3E}">
        <p14:creationId xmlns:p14="http://schemas.microsoft.com/office/powerpoint/2010/main" val="417593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4815C4-29BE-409B-B83A-F0CD6DC0EF6D}" type="datetimeFigureOut">
              <a:rPr lang="en-US" smtClean="0"/>
              <a:t>4/30/2025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9D6B9-0F5A-4D50-9684-4AF87ADF06F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63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4815C4-29BE-409B-B83A-F0CD6DC0EF6D}" type="datetimeFigureOut">
              <a:rPr lang="en-US" smtClean="0"/>
              <a:t>4/30/2025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9D6B9-0F5A-4D50-9684-4AF87ADF06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776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15C4-29BE-409B-B83A-F0CD6DC0EF6D}" type="datetimeFigureOut">
              <a:rPr lang="en-US" smtClean="0"/>
              <a:t>4/30/2025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9D6B9-0F5A-4D50-9684-4AF87ADF06F0}" type="slidenum">
              <a:rPr lang="en-US" smtClean="0"/>
              <a:t>‹#›</a:t>
            </a:fld>
            <a:endParaRPr lang="en-US"/>
          </a:p>
        </p:txBody>
      </p:sp>
    </p:spTree>
    <p:extLst>
      <p:ext uri="{BB962C8B-B14F-4D97-AF65-F5344CB8AC3E}">
        <p14:creationId xmlns:p14="http://schemas.microsoft.com/office/powerpoint/2010/main" val="276745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4815C4-29BE-409B-B83A-F0CD6DC0EF6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9D6B9-0F5A-4D50-9684-4AF87ADF06F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57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04815C4-29BE-409B-B83A-F0CD6DC0EF6D}" type="datetimeFigureOut">
              <a:rPr lang="en-US" smtClean="0"/>
              <a:t>4/30/2025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9D6B9-0F5A-4D50-9684-4AF87ADF06F0}" type="slidenum">
              <a:rPr lang="en-US" smtClean="0"/>
              <a:t>‹#›</a:t>
            </a:fld>
            <a:endParaRPr lang="en-US"/>
          </a:p>
        </p:txBody>
      </p:sp>
    </p:spTree>
    <p:extLst>
      <p:ext uri="{BB962C8B-B14F-4D97-AF65-F5344CB8AC3E}">
        <p14:creationId xmlns:p14="http://schemas.microsoft.com/office/powerpoint/2010/main" val="299944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815C4-29BE-409B-B83A-F0CD6DC0EF6D}" type="datetimeFigureOut">
              <a:rPr lang="en-US" smtClean="0"/>
              <a:t>4/30/2025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5C9D6B9-0F5A-4D50-9684-4AF87ADF06F0}" type="slidenum">
              <a:rPr lang="en-US" smtClean="0"/>
              <a:t>‹#›</a:t>
            </a:fld>
            <a:endParaRPr lang="en-US"/>
          </a:p>
        </p:txBody>
      </p:sp>
    </p:spTree>
    <p:extLst>
      <p:ext uri="{BB962C8B-B14F-4D97-AF65-F5344CB8AC3E}">
        <p14:creationId xmlns:p14="http://schemas.microsoft.com/office/powerpoint/2010/main" val="1778402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1739" y="2471382"/>
            <a:ext cx="6111552" cy="1009358"/>
          </a:xfrm>
        </p:spPr>
        <p:txBody>
          <a:bodyPr/>
          <a:lstStyle/>
          <a:p>
            <a:r>
              <a:rPr lang="en-US" dirty="0" smtClean="0"/>
              <a:t>Prolog language </a:t>
            </a:r>
            <a:endParaRPr lang="en-US" dirty="0"/>
          </a:p>
        </p:txBody>
      </p:sp>
      <p:sp>
        <p:nvSpPr>
          <p:cNvPr id="3" name="Subtitle 2"/>
          <p:cNvSpPr>
            <a:spLocks noGrp="1"/>
          </p:cNvSpPr>
          <p:nvPr>
            <p:ph type="subTitle" idx="1"/>
          </p:nvPr>
        </p:nvSpPr>
        <p:spPr>
          <a:xfrm>
            <a:off x="2400015" y="3480740"/>
            <a:ext cx="7369138" cy="478831"/>
          </a:xfrm>
        </p:spPr>
        <p:style>
          <a:lnRef idx="2">
            <a:schemeClr val="dk1"/>
          </a:lnRef>
          <a:fillRef idx="1">
            <a:schemeClr val="lt1"/>
          </a:fillRef>
          <a:effectRef idx="0">
            <a:schemeClr val="dk1"/>
          </a:effectRef>
          <a:fontRef idx="minor">
            <a:schemeClr val="dk1"/>
          </a:fontRef>
        </p:style>
        <p:txBody>
          <a:bodyPr/>
          <a:lstStyle/>
          <a:p>
            <a:r>
              <a:rPr lang="en-US" dirty="0" smtClean="0"/>
              <a:t>lec1</a:t>
            </a:r>
            <a:endParaRPr lang="en-US" dirty="0"/>
          </a:p>
        </p:txBody>
      </p:sp>
      <p:pic>
        <p:nvPicPr>
          <p:cNvPr id="4" name="Picture 3"/>
          <p:cNvPicPr>
            <a:picLocks noChangeAspect="1"/>
          </p:cNvPicPr>
          <p:nvPr/>
        </p:nvPicPr>
        <p:blipFill>
          <a:blip r:embed="rId2"/>
          <a:stretch>
            <a:fillRect/>
          </a:stretch>
        </p:blipFill>
        <p:spPr>
          <a:xfrm>
            <a:off x="3986862" y="1301620"/>
            <a:ext cx="3938357" cy="1822862"/>
          </a:xfrm>
          <a:prstGeom prst="rect">
            <a:avLst/>
          </a:prstGeom>
        </p:spPr>
      </p:pic>
      <p:pic>
        <p:nvPicPr>
          <p:cNvPr id="5" name="Picture 4"/>
          <p:cNvPicPr>
            <a:picLocks noChangeAspect="1"/>
          </p:cNvPicPr>
          <p:nvPr/>
        </p:nvPicPr>
        <p:blipFill>
          <a:blip r:embed="rId3"/>
          <a:stretch>
            <a:fillRect/>
          </a:stretch>
        </p:blipFill>
        <p:spPr>
          <a:xfrm>
            <a:off x="10267598" y="1301620"/>
            <a:ext cx="1304657" cy="1548518"/>
          </a:xfrm>
          <a:prstGeom prst="rect">
            <a:avLst/>
          </a:prstGeom>
        </p:spPr>
      </p:pic>
      <p:pic>
        <p:nvPicPr>
          <p:cNvPr id="6" name="Picture 5"/>
          <p:cNvPicPr>
            <a:picLocks noChangeAspect="1"/>
          </p:cNvPicPr>
          <p:nvPr/>
        </p:nvPicPr>
        <p:blipFill>
          <a:blip r:embed="rId4"/>
          <a:stretch>
            <a:fillRect/>
          </a:stretch>
        </p:blipFill>
        <p:spPr>
          <a:xfrm>
            <a:off x="701021" y="1301620"/>
            <a:ext cx="1329043" cy="1700931"/>
          </a:xfrm>
          <a:prstGeom prst="rect">
            <a:avLst/>
          </a:prstGeom>
        </p:spPr>
      </p:pic>
      <p:sp>
        <p:nvSpPr>
          <p:cNvPr id="7" name="object 5"/>
          <p:cNvSpPr txBox="1"/>
          <p:nvPr/>
        </p:nvSpPr>
        <p:spPr>
          <a:xfrm>
            <a:off x="4475720" y="5455315"/>
            <a:ext cx="3708781" cy="732060"/>
          </a:xfrm>
          <a:prstGeom prst="rect">
            <a:avLst/>
          </a:prstGeom>
        </p:spPr>
        <p:txBody>
          <a:bodyPr vert="horz" wrap="square" lIns="0" tIns="12700" rIns="0" bIns="0" rtlCol="0">
            <a:spAutoFit/>
          </a:bodyPr>
          <a:lstStyle/>
          <a:p>
            <a:pPr marL="617855" marR="5080" indent="-605790" algn="ctr">
              <a:lnSpc>
                <a:spcPct val="120000"/>
              </a:lnSpc>
              <a:spcBef>
                <a:spcPts val="100"/>
              </a:spcBef>
            </a:pPr>
            <a:r>
              <a:rPr lang="en-US" sz="2000" spc="5" dirty="0">
                <a:solidFill>
                  <a:prstClr val="black"/>
                </a:solidFill>
                <a:latin typeface="Times New Roman"/>
                <a:cs typeface="Times New Roman"/>
              </a:rPr>
              <a:t>B</a:t>
            </a:r>
            <a:r>
              <a:rPr sz="2000" dirty="0">
                <a:solidFill>
                  <a:prstClr val="black"/>
                </a:solidFill>
                <a:latin typeface="Times New Roman"/>
                <a:cs typeface="Times New Roman"/>
              </a:rPr>
              <a:t>y</a:t>
            </a:r>
            <a:r>
              <a:rPr sz="2000" spc="-125" dirty="0">
                <a:solidFill>
                  <a:prstClr val="black"/>
                </a:solidFill>
                <a:latin typeface="Times New Roman"/>
                <a:cs typeface="Times New Roman"/>
              </a:rPr>
              <a:t> </a:t>
            </a:r>
            <a:endParaRPr lang="en-US" sz="2000" spc="-125" dirty="0">
              <a:solidFill>
                <a:prstClr val="black"/>
              </a:solidFill>
              <a:latin typeface="Times New Roman"/>
              <a:cs typeface="Times New Roman"/>
            </a:endParaRPr>
          </a:p>
          <a:p>
            <a:pPr marL="617855" marR="5080" indent="-605790" algn="ctr">
              <a:lnSpc>
                <a:spcPct val="120000"/>
              </a:lnSpc>
              <a:spcBef>
                <a:spcPts val="100"/>
              </a:spcBef>
            </a:pPr>
            <a:r>
              <a:rPr lang="en-US" sz="2000" dirty="0" err="1" smtClean="0">
                <a:solidFill>
                  <a:prstClr val="black"/>
                </a:solidFill>
                <a:latin typeface="Times New Roman"/>
                <a:cs typeface="Times New Roman"/>
              </a:rPr>
              <a:t>MSC.Noor</a:t>
            </a:r>
            <a:r>
              <a:rPr lang="en-US" sz="2000" dirty="0" smtClean="0">
                <a:solidFill>
                  <a:prstClr val="black"/>
                </a:solidFill>
                <a:latin typeface="Times New Roman"/>
                <a:cs typeface="Times New Roman"/>
              </a:rPr>
              <a:t> Hassan</a:t>
            </a:r>
            <a:endParaRPr sz="2000" dirty="0">
              <a:solidFill>
                <a:prstClr val="black"/>
              </a:solidFill>
              <a:latin typeface="Times New Roman"/>
              <a:cs typeface="Times New Roman"/>
            </a:endParaRPr>
          </a:p>
        </p:txBody>
      </p:sp>
    </p:spTree>
    <p:extLst>
      <p:ext uri="{BB962C8B-B14F-4D97-AF65-F5344CB8AC3E}">
        <p14:creationId xmlns:p14="http://schemas.microsoft.com/office/powerpoint/2010/main" val="261796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3"/>
            <a:ext cx="9601197" cy="697378"/>
          </a:xfrm>
        </p:spPr>
        <p:txBody>
          <a:bodyPr>
            <a:normAutofit fontScale="90000"/>
          </a:bodyPr>
          <a:lstStyle/>
          <a:p>
            <a:r>
              <a:rPr lang="en-US" dirty="0"/>
              <a:t> </a:t>
            </a:r>
            <a:r>
              <a:rPr lang="en-US" dirty="0" smtClean="0"/>
              <a:t>         </a:t>
            </a:r>
            <a:endParaRPr lang="en-US" dirty="0"/>
          </a:p>
        </p:txBody>
      </p:sp>
      <p:sp>
        <p:nvSpPr>
          <p:cNvPr id="3" name="Content Placeholder 2"/>
          <p:cNvSpPr>
            <a:spLocks noGrp="1"/>
          </p:cNvSpPr>
          <p:nvPr>
            <p:ph idx="1"/>
          </p:nvPr>
        </p:nvSpPr>
        <p:spPr>
          <a:xfrm>
            <a:off x="1295401" y="1156997"/>
            <a:ext cx="9601196" cy="4718872"/>
          </a:xfrm>
        </p:spPr>
        <p:txBody>
          <a:bodyPr>
            <a:normAutofit fontScale="92500" lnSpcReduction="10000"/>
          </a:bodyPr>
          <a:lstStyle/>
          <a:p>
            <a:r>
              <a:rPr lang="en-US" dirty="0" smtClean="0"/>
              <a:t>The syntax of if statement</a:t>
            </a:r>
          </a:p>
          <a:p>
            <a:r>
              <a:rPr lang="en-US" dirty="0" smtClean="0"/>
              <a:t>If (condition) then (conclusion)</a:t>
            </a:r>
          </a:p>
          <a:p>
            <a:r>
              <a:rPr lang="en-US" dirty="0" smtClean="0"/>
              <a:t>[Conclusion: - condition] rule</a:t>
            </a:r>
          </a:p>
          <a:p>
            <a:r>
              <a:rPr lang="en-US" dirty="0" smtClean="0"/>
              <a:t>Example:</a:t>
            </a:r>
          </a:p>
          <a:p>
            <a:r>
              <a:rPr lang="en-US" dirty="0" smtClean="0"/>
              <a:t>I use the umbrella if there is rain</a:t>
            </a:r>
          </a:p>
          <a:p>
            <a:r>
              <a:rPr lang="en-US" dirty="0" smtClean="0"/>
              <a:t> Conclusion condition</a:t>
            </a:r>
          </a:p>
          <a:p>
            <a:r>
              <a:rPr lang="en-US" dirty="0" smtClean="0"/>
              <a:t>Represent both as fact like:</a:t>
            </a:r>
          </a:p>
          <a:p>
            <a:r>
              <a:rPr lang="en-US" dirty="0" smtClean="0"/>
              <a:t>Wheatear (rain).</a:t>
            </a:r>
          </a:p>
          <a:p>
            <a:r>
              <a:rPr lang="en-US" dirty="0" smtClean="0"/>
              <a:t>Use (umbrella)</a:t>
            </a:r>
          </a:p>
          <a:p>
            <a:r>
              <a:rPr lang="en-US" dirty="0" smtClean="0"/>
              <a:t>Use (</a:t>
            </a:r>
            <a:r>
              <a:rPr lang="en-US" dirty="0" err="1" smtClean="0"/>
              <a:t>Iam</a:t>
            </a:r>
            <a:r>
              <a:rPr lang="en-US" dirty="0" smtClean="0"/>
              <a:t>, </a:t>
            </a:r>
            <a:r>
              <a:rPr lang="en-US" dirty="0" err="1" smtClean="0"/>
              <a:t>umberella</a:t>
            </a:r>
            <a:r>
              <a:rPr lang="en-US" dirty="0" smtClean="0"/>
              <a:t>):-whether (rain). </a:t>
            </a:r>
            <a:endParaRPr lang="en-US" dirty="0"/>
          </a:p>
        </p:txBody>
      </p:sp>
    </p:spTree>
    <p:extLst>
      <p:ext uri="{BB962C8B-B14F-4D97-AF65-F5344CB8AC3E}">
        <p14:creationId xmlns:p14="http://schemas.microsoft.com/office/powerpoint/2010/main" val="427441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722" y="365125"/>
            <a:ext cx="10402078" cy="157389"/>
          </a:xfrm>
        </p:spPr>
        <p:txBody>
          <a:bodyPr>
            <a:normAutofit fontScale="90000"/>
          </a:bodyPr>
          <a:lstStyle/>
          <a:p>
            <a:endParaRPr lang="en-US" dirty="0"/>
          </a:p>
        </p:txBody>
      </p:sp>
      <p:sp>
        <p:nvSpPr>
          <p:cNvPr id="3" name="Content Placeholder 2"/>
          <p:cNvSpPr>
            <a:spLocks noGrp="1"/>
          </p:cNvSpPr>
          <p:nvPr>
            <p:ph idx="1"/>
          </p:nvPr>
        </p:nvSpPr>
        <p:spPr>
          <a:xfrm>
            <a:off x="690465" y="951722"/>
            <a:ext cx="10486054" cy="4450801"/>
          </a:xfrm>
        </p:spPr>
        <p:txBody>
          <a:bodyPr>
            <a:normAutofit fontScale="62500" lnSpcReduction="20000"/>
          </a:bodyPr>
          <a:lstStyle/>
          <a:p>
            <a:r>
              <a:rPr lang="en-US" dirty="0" smtClean="0"/>
              <a:t>Questions</a:t>
            </a:r>
          </a:p>
          <a:p>
            <a:r>
              <a:rPr lang="en-US" dirty="0" smtClean="0"/>
              <a:t>Question used to ask about facts and rules.</a:t>
            </a:r>
          </a:p>
          <a:p>
            <a:endParaRPr lang="en-US" dirty="0" smtClean="0"/>
          </a:p>
          <a:p>
            <a:r>
              <a:rPr lang="en-US" dirty="0" smtClean="0"/>
              <a:t>Question look like the fact and written under the goal program section</a:t>
            </a:r>
          </a:p>
          <a:p>
            <a:r>
              <a:rPr lang="en-US" dirty="0" smtClean="0"/>
              <a:t>while fact and rule written under clauses section.</a:t>
            </a:r>
          </a:p>
          <a:p>
            <a:r>
              <a:rPr lang="en-US" dirty="0" smtClean="0"/>
              <a:t>Example: for the following fact owns (</a:t>
            </a:r>
            <a:r>
              <a:rPr lang="en-US" dirty="0" err="1" smtClean="0"/>
              <a:t>mary</a:t>
            </a:r>
            <a:r>
              <a:rPr lang="en-US" dirty="0" smtClean="0"/>
              <a:t>, book).</a:t>
            </a:r>
          </a:p>
          <a:p>
            <a:r>
              <a:rPr lang="en-US" dirty="0" smtClean="0"/>
              <a:t>We can ask: Does </a:t>
            </a:r>
            <a:r>
              <a:rPr lang="en-US" dirty="0" err="1" smtClean="0"/>
              <a:t>mary</a:t>
            </a:r>
            <a:r>
              <a:rPr lang="en-US" dirty="0" smtClean="0"/>
              <a:t> own the book in the following manner:</a:t>
            </a:r>
          </a:p>
          <a:p>
            <a:r>
              <a:rPr lang="en-US" dirty="0" smtClean="0"/>
              <a:t>Goal:</a:t>
            </a:r>
          </a:p>
          <a:p>
            <a:r>
              <a:rPr lang="en-US" dirty="0" smtClean="0"/>
              <a:t>Owns (</a:t>
            </a:r>
            <a:r>
              <a:rPr lang="en-US" dirty="0" err="1" smtClean="0"/>
              <a:t>mary,book</a:t>
            </a:r>
            <a:r>
              <a:rPr lang="en-US" dirty="0" smtClean="0"/>
              <a:t>)</a:t>
            </a:r>
          </a:p>
          <a:p>
            <a:r>
              <a:rPr lang="en-US" dirty="0" smtClean="0"/>
              <a:t>When Q is asked in prolog, it will search through the database you typed</a:t>
            </a:r>
          </a:p>
          <a:p>
            <a:r>
              <a:rPr lang="en-US" dirty="0" smtClean="0"/>
              <a:t>before, it look for facts that match the fact in the question.</a:t>
            </a:r>
          </a:p>
          <a:p>
            <a:r>
              <a:rPr lang="en-US" dirty="0" smtClean="0"/>
              <a:t>Two fact matches if their predicates are the same and their corresponding</a:t>
            </a:r>
          </a:p>
          <a:p>
            <a:r>
              <a:rPr lang="en-US" dirty="0" smtClean="0"/>
              <a:t>argument are the same, if prolog finds a fact that matches the question,</a:t>
            </a:r>
          </a:p>
          <a:p>
            <a:r>
              <a:rPr lang="en-US" dirty="0" smtClean="0"/>
              <a:t>prolog will respond with Yes, otherwise the answer is No</a:t>
            </a:r>
            <a:endParaRPr lang="en-US" dirty="0"/>
          </a:p>
        </p:txBody>
      </p:sp>
    </p:spTree>
    <p:extLst>
      <p:ext uri="{BB962C8B-B14F-4D97-AF65-F5344CB8AC3E}">
        <p14:creationId xmlns:p14="http://schemas.microsoft.com/office/powerpoint/2010/main" val="793645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t>If we want to get more interest information about fact or rule, we can use</a:t>
            </a:r>
          </a:p>
          <a:p>
            <a:r>
              <a:rPr lang="en-US" dirty="0" smtClean="0"/>
              <a:t>variable to get more than Yes/No answer.</a:t>
            </a:r>
          </a:p>
          <a:p>
            <a:r>
              <a:rPr lang="en-US" dirty="0" smtClean="0"/>
              <a:t>*variables dose not name a particular object but stand for object that we</a:t>
            </a:r>
          </a:p>
          <a:p>
            <a:r>
              <a:rPr lang="en-US" dirty="0" smtClean="0"/>
              <a:t>cannot name.</a:t>
            </a:r>
          </a:p>
          <a:p>
            <a:r>
              <a:rPr lang="en-US" dirty="0" smtClean="0"/>
              <a:t>*variable name must begin with capital letter.</a:t>
            </a:r>
          </a:p>
          <a:p>
            <a:r>
              <a:rPr lang="en-US" dirty="0" smtClean="0"/>
              <a:t>*using variable we can get all possible answer about a particular fact or</a:t>
            </a:r>
          </a:p>
          <a:p>
            <a:r>
              <a:rPr lang="en-US" dirty="0" smtClean="0"/>
              <a:t>rule.</a:t>
            </a:r>
          </a:p>
          <a:p>
            <a:r>
              <a:rPr lang="en-US" dirty="0" smtClean="0"/>
              <a:t>*variable can be either bound or not bound.</a:t>
            </a:r>
          </a:p>
          <a:p>
            <a:r>
              <a:rPr lang="en-US" dirty="0" smtClean="0"/>
              <a:t>Variable is bound when there is an object that the variable stands for.</a:t>
            </a:r>
          </a:p>
          <a:p>
            <a:r>
              <a:rPr lang="en-US" dirty="0" smtClean="0"/>
              <a:t>The variable is not bound when what the variable stand for is not yet</a:t>
            </a:r>
          </a:p>
          <a:p>
            <a:r>
              <a:rPr lang="en-US" dirty="0" smtClean="0"/>
              <a:t>known</a:t>
            </a:r>
            <a:endParaRPr lang="en-US" dirty="0"/>
          </a:p>
        </p:txBody>
      </p:sp>
    </p:spTree>
    <p:extLst>
      <p:ext uri="{BB962C8B-B14F-4D97-AF65-F5344CB8AC3E}">
        <p14:creationId xmlns:p14="http://schemas.microsoft.com/office/powerpoint/2010/main" val="3968519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3"/>
            <a:ext cx="9601197" cy="118880"/>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671804" y="783771"/>
            <a:ext cx="10224793" cy="5092096"/>
          </a:xfrm>
        </p:spPr>
        <p:txBody>
          <a:bodyPr>
            <a:normAutofit fontScale="70000" lnSpcReduction="20000"/>
          </a:bodyPr>
          <a:lstStyle/>
          <a:p>
            <a:r>
              <a:rPr lang="en-US" dirty="0" smtClean="0"/>
              <a:t>Example:</a:t>
            </a:r>
          </a:p>
          <a:p>
            <a:r>
              <a:rPr lang="en-US" dirty="0" smtClean="0"/>
              <a:t>Fact</a:t>
            </a:r>
          </a:p>
          <a:p>
            <a:r>
              <a:rPr lang="en-US" dirty="0" smtClean="0"/>
              <a:t>Like (john, </a:t>
            </a:r>
            <a:r>
              <a:rPr lang="en-US" dirty="0" err="1" smtClean="0"/>
              <a:t>mary</a:t>
            </a:r>
            <a:r>
              <a:rPr lang="en-US" dirty="0" smtClean="0"/>
              <a:t>).</a:t>
            </a:r>
          </a:p>
          <a:p>
            <a:r>
              <a:rPr lang="en-US" dirty="0" smtClean="0"/>
              <a:t>Like (john, flower).</a:t>
            </a:r>
          </a:p>
          <a:p>
            <a:r>
              <a:rPr lang="en-US" dirty="0" smtClean="0"/>
              <a:t>Like (</a:t>
            </a:r>
            <a:r>
              <a:rPr lang="en-US" dirty="0" err="1" smtClean="0"/>
              <a:t>ali</a:t>
            </a:r>
            <a:r>
              <a:rPr lang="en-US" dirty="0" smtClean="0"/>
              <a:t>, </a:t>
            </a:r>
            <a:r>
              <a:rPr lang="en-US" dirty="0" err="1" smtClean="0"/>
              <a:t>mary</a:t>
            </a:r>
            <a:r>
              <a:rPr lang="en-US" dirty="0" smtClean="0"/>
              <a:t>).</a:t>
            </a:r>
          </a:p>
          <a:p>
            <a:r>
              <a:rPr lang="en-US" dirty="0" smtClean="0"/>
              <a:t>Questions:</a:t>
            </a:r>
          </a:p>
          <a:p>
            <a:r>
              <a:rPr lang="en-US" dirty="0" smtClean="0"/>
              <a:t>1. Like (</a:t>
            </a:r>
            <a:r>
              <a:rPr lang="en-US" dirty="0" err="1" smtClean="0"/>
              <a:t>john,X</a:t>
            </a:r>
            <a:r>
              <a:rPr lang="en-US" dirty="0" smtClean="0"/>
              <a:t>)</a:t>
            </a:r>
          </a:p>
          <a:p>
            <a:r>
              <a:rPr lang="en-US" dirty="0" smtClean="0"/>
              <a:t>X= </a:t>
            </a:r>
            <a:r>
              <a:rPr lang="en-US" dirty="0" err="1" smtClean="0"/>
              <a:t>mary</a:t>
            </a:r>
            <a:endParaRPr lang="en-US" dirty="0" smtClean="0"/>
          </a:p>
          <a:p>
            <a:r>
              <a:rPr lang="en-US" dirty="0" smtClean="0"/>
              <a:t>X = flower</a:t>
            </a:r>
          </a:p>
          <a:p>
            <a:r>
              <a:rPr lang="en-US" dirty="0" smtClean="0"/>
              <a:t>2. like(X, </a:t>
            </a:r>
            <a:r>
              <a:rPr lang="en-US" dirty="0" err="1" smtClean="0"/>
              <a:t>mary</a:t>
            </a:r>
            <a:r>
              <a:rPr lang="en-US" dirty="0" smtClean="0"/>
              <a:t>)</a:t>
            </a:r>
          </a:p>
          <a:p>
            <a:r>
              <a:rPr lang="en-US" dirty="0" smtClean="0"/>
              <a:t>X=john</a:t>
            </a:r>
          </a:p>
          <a:p>
            <a:r>
              <a:rPr lang="en-US" dirty="0" smtClean="0"/>
              <a:t>3. Like(X, Y)</a:t>
            </a:r>
          </a:p>
          <a:p>
            <a:r>
              <a:rPr lang="en-US" dirty="0" smtClean="0"/>
              <a:t> X=john Y=flower</a:t>
            </a:r>
          </a:p>
          <a:p>
            <a:r>
              <a:rPr lang="en-US" dirty="0" smtClean="0"/>
              <a:t>X=john Y=</a:t>
            </a:r>
            <a:r>
              <a:rPr lang="en-US" dirty="0" err="1" smtClean="0"/>
              <a:t>mary</a:t>
            </a:r>
            <a:endParaRPr lang="en-US" dirty="0" smtClean="0"/>
          </a:p>
          <a:p>
            <a:r>
              <a:rPr lang="en-US" dirty="0" smtClean="0"/>
              <a:t>X=</a:t>
            </a:r>
            <a:r>
              <a:rPr lang="en-US" dirty="0" err="1" smtClean="0"/>
              <a:t>ali</a:t>
            </a:r>
            <a:r>
              <a:rPr lang="en-US" dirty="0" smtClean="0"/>
              <a:t> Y=</a:t>
            </a:r>
            <a:r>
              <a:rPr lang="en-US" dirty="0" err="1" smtClean="0"/>
              <a:t>mary</a:t>
            </a:r>
            <a:endParaRPr lang="en-US" dirty="0"/>
          </a:p>
        </p:txBody>
      </p:sp>
    </p:spTree>
    <p:extLst>
      <p:ext uri="{BB962C8B-B14F-4D97-AF65-F5344CB8AC3E}">
        <p14:creationId xmlns:p14="http://schemas.microsoft.com/office/powerpoint/2010/main" val="3177379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5. Type of questing in the goal</a:t>
            </a:r>
          </a:p>
          <a:p>
            <a:r>
              <a:rPr lang="en-US" dirty="0" smtClean="0"/>
              <a:t>There are three type of question in the goal summarized as follow:</a:t>
            </a:r>
          </a:p>
          <a:p>
            <a:r>
              <a:rPr lang="en-US" dirty="0" smtClean="0"/>
              <a:t>1. Asking with constant: prolog matching and return Yes/No answer.</a:t>
            </a:r>
          </a:p>
          <a:p>
            <a:r>
              <a:rPr lang="en-US" dirty="0" smtClean="0"/>
              <a:t>2. Asking with constant and variable: prolog matching and produce result for</a:t>
            </a:r>
          </a:p>
          <a:p>
            <a:r>
              <a:rPr lang="en-US" dirty="0" smtClean="0"/>
              <a:t>the Variable.</a:t>
            </a:r>
          </a:p>
          <a:p>
            <a:r>
              <a:rPr lang="en-US" dirty="0" smtClean="0"/>
              <a:t>3. Asking with variable: prolog produce result</a:t>
            </a:r>
            <a:endParaRPr lang="en-US" dirty="0"/>
          </a:p>
        </p:txBody>
      </p:sp>
    </p:spTree>
    <p:extLst>
      <p:ext uri="{BB962C8B-B14F-4D97-AF65-F5344CB8AC3E}">
        <p14:creationId xmlns:p14="http://schemas.microsoft.com/office/powerpoint/2010/main" val="3724089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Example:</a:t>
            </a:r>
          </a:p>
          <a:p>
            <a:r>
              <a:rPr lang="en-US" dirty="0" smtClean="0"/>
              <a:t>Age(a,10).</a:t>
            </a:r>
          </a:p>
          <a:p>
            <a:r>
              <a:rPr lang="en-US" dirty="0" smtClean="0"/>
              <a:t>Age(b,20).</a:t>
            </a:r>
          </a:p>
          <a:p>
            <a:r>
              <a:rPr lang="en-US" dirty="0" smtClean="0"/>
              <a:t>Age(c,30).</a:t>
            </a:r>
          </a:p>
          <a:p>
            <a:endParaRPr lang="en-US" dirty="0" smtClean="0"/>
          </a:p>
          <a:p>
            <a:endParaRPr lang="en-US" dirty="0"/>
          </a:p>
        </p:txBody>
      </p:sp>
    </p:spTree>
    <p:extLst>
      <p:ext uri="{BB962C8B-B14F-4D97-AF65-F5344CB8AC3E}">
        <p14:creationId xmlns:p14="http://schemas.microsoft.com/office/powerpoint/2010/main" val="229482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Goal:</a:t>
            </a:r>
          </a:p>
          <a:p>
            <a:r>
              <a:rPr lang="en-US" dirty="0" smtClean="0"/>
              <a:t>1.Age(</a:t>
            </a:r>
            <a:r>
              <a:rPr lang="en-US" dirty="0" err="1" smtClean="0"/>
              <a:t>a,X</a:t>
            </a:r>
            <a:r>
              <a:rPr lang="en-US" dirty="0" smtClean="0"/>
              <a:t>). </a:t>
            </a:r>
            <a:r>
              <a:rPr lang="en-US" dirty="0" err="1" smtClean="0"/>
              <a:t>ans:X</a:t>
            </a:r>
            <a:r>
              <a:rPr lang="en-US" dirty="0" smtClean="0"/>
              <a:t>=10 Type2</a:t>
            </a:r>
          </a:p>
          <a:p>
            <a:r>
              <a:rPr lang="en-US" dirty="0" smtClean="0"/>
              <a:t>2.age(X,20). </a:t>
            </a:r>
            <a:r>
              <a:rPr lang="en-US" dirty="0" err="1" smtClean="0"/>
              <a:t>Ans:X</a:t>
            </a:r>
            <a:r>
              <a:rPr lang="en-US" dirty="0" smtClean="0"/>
              <a:t>=b Type2</a:t>
            </a:r>
          </a:p>
          <a:p>
            <a:r>
              <a:rPr lang="en-US" dirty="0" smtClean="0"/>
              <a:t>3.age(X,Y). </a:t>
            </a:r>
            <a:r>
              <a:rPr lang="en-US" dirty="0" err="1" smtClean="0"/>
              <a:t>ans</a:t>
            </a:r>
            <a:r>
              <a:rPr lang="en-US" dirty="0" smtClean="0"/>
              <a:t>: X=a Y=10, X=b Y=20, X=c Y=30. Type3</a:t>
            </a:r>
          </a:p>
          <a:p>
            <a:r>
              <a:rPr lang="en-US" dirty="0" smtClean="0"/>
              <a:t>4.Age(_,X). </a:t>
            </a:r>
            <a:r>
              <a:rPr lang="en-US" dirty="0" err="1" smtClean="0"/>
              <a:t>ans:X</a:t>
            </a:r>
            <a:r>
              <a:rPr lang="en-US" dirty="0" smtClean="0"/>
              <a:t>=10 , X=20, X=30. ‘_’ means don’t care Type3</a:t>
            </a:r>
          </a:p>
          <a:p>
            <a:r>
              <a:rPr lang="en-US" dirty="0" smtClean="0"/>
              <a:t>5.Age(_,_). </a:t>
            </a:r>
            <a:r>
              <a:rPr lang="en-US" dirty="0" err="1" smtClean="0"/>
              <a:t>Ans:Yes</a:t>
            </a:r>
            <a:r>
              <a:rPr lang="en-US" dirty="0" smtClean="0"/>
              <a:t> Type1</a:t>
            </a:r>
            <a:endParaRPr lang="en-US" dirty="0"/>
          </a:p>
        </p:txBody>
      </p:sp>
    </p:spTree>
    <p:extLst>
      <p:ext uri="{BB962C8B-B14F-4D97-AF65-F5344CB8AC3E}">
        <p14:creationId xmlns:p14="http://schemas.microsoft.com/office/powerpoint/2010/main" val="212052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Contents:</a:t>
            </a:r>
          </a:p>
          <a:p>
            <a:r>
              <a:rPr lang="en-US" dirty="0" smtClean="0"/>
              <a:t>1. Introduction to prolog language</a:t>
            </a:r>
          </a:p>
          <a:p>
            <a:r>
              <a:rPr lang="en-US" dirty="0" smtClean="0"/>
              <a:t>2. Some o f prolog language characteristic</a:t>
            </a:r>
          </a:p>
          <a:p>
            <a:r>
              <a:rPr lang="en-US" dirty="0" smtClean="0"/>
              <a:t>3. Prolog language uses</a:t>
            </a:r>
          </a:p>
          <a:p>
            <a:r>
              <a:rPr lang="en-US" dirty="0" smtClean="0"/>
              <a:t>4. Prolog language component</a:t>
            </a:r>
          </a:p>
          <a:p>
            <a:r>
              <a:rPr lang="en-US" dirty="0" smtClean="0"/>
              <a:t>4.1 Fact</a:t>
            </a:r>
          </a:p>
          <a:p>
            <a:r>
              <a:rPr lang="en-US" dirty="0" smtClean="0"/>
              <a:t>4.2 Rule</a:t>
            </a:r>
          </a:p>
          <a:p>
            <a:r>
              <a:rPr lang="en-US" dirty="0" smtClean="0"/>
              <a:t>4.3 Questions</a:t>
            </a:r>
          </a:p>
          <a:p>
            <a:r>
              <a:rPr lang="en-US" dirty="0" smtClean="0"/>
              <a:t>5. Variables</a:t>
            </a:r>
          </a:p>
          <a:p>
            <a:endParaRPr lang="en-US" dirty="0"/>
          </a:p>
        </p:txBody>
      </p:sp>
    </p:spTree>
    <p:extLst>
      <p:ext uri="{BB962C8B-B14F-4D97-AF65-F5344CB8AC3E}">
        <p14:creationId xmlns:p14="http://schemas.microsoft.com/office/powerpoint/2010/main" val="55341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1</a:t>
            </a:r>
            <a:r>
              <a:rPr lang="en-US" sz="4000" dirty="0" smtClean="0"/>
              <a:t>. Introduction to prolog language</a:t>
            </a:r>
          </a:p>
          <a:p>
            <a:r>
              <a:rPr lang="en-US" sz="4000" dirty="0" smtClean="0"/>
              <a:t>Prolog: is a computer programming language that is used for solving</a:t>
            </a:r>
          </a:p>
          <a:p>
            <a:r>
              <a:rPr lang="en-US" sz="4000" dirty="0" smtClean="0"/>
              <a:t>problems involves objects and relationships between objects.</a:t>
            </a:r>
          </a:p>
          <a:p>
            <a:r>
              <a:rPr lang="en-US" sz="4000" dirty="0" smtClean="0"/>
              <a:t>Example:</a:t>
            </a:r>
          </a:p>
          <a:p>
            <a:r>
              <a:rPr lang="en-US" sz="4000" dirty="0" smtClean="0"/>
              <a:t> “John owns the book”</a:t>
            </a:r>
          </a:p>
          <a:p>
            <a:r>
              <a:rPr lang="en-US" sz="4000" dirty="0" smtClean="0"/>
              <a:t> Owns (</a:t>
            </a:r>
            <a:r>
              <a:rPr lang="en-US" sz="4000" dirty="0" err="1" smtClean="0"/>
              <a:t>john,book</a:t>
            </a:r>
            <a:r>
              <a:rPr lang="en-US" sz="4000" dirty="0" smtClean="0"/>
              <a:t>) relationship(object1,object2)</a:t>
            </a:r>
          </a:p>
          <a:p>
            <a:r>
              <a:rPr lang="en-US" sz="4000" dirty="0" smtClean="0"/>
              <a:t>The relationship has a specific order, johns own the book, but the book dose</a:t>
            </a:r>
          </a:p>
          <a:p>
            <a:r>
              <a:rPr lang="en-US" sz="4000" dirty="0" smtClean="0"/>
              <a:t>not owns john, and this relationship and its representation above called fact.</a:t>
            </a:r>
          </a:p>
          <a:p>
            <a:r>
              <a:rPr lang="en-US" sz="4000" dirty="0" smtClean="0"/>
              <a:t>♦we are using rule to describe relationship between objects.</a:t>
            </a:r>
          </a:p>
          <a:p>
            <a:r>
              <a:rPr lang="en-US" sz="4000" dirty="0" smtClean="0"/>
              <a:t>Example: the rule” two people are sisters if they are both female and have</a:t>
            </a:r>
          </a:p>
          <a:p>
            <a:r>
              <a:rPr lang="en-US" sz="4000" dirty="0" smtClean="0"/>
              <a:t>the same parents”</a:t>
            </a:r>
          </a:p>
          <a:p>
            <a:r>
              <a:rPr lang="en-US" sz="4000" dirty="0" smtClean="0"/>
              <a:t>1. Tell us something about what it means to be sisters.</a:t>
            </a:r>
          </a:p>
          <a:p>
            <a:r>
              <a:rPr lang="en-US" sz="4000" dirty="0" smtClean="0"/>
              <a:t>2. Tell us how to find if two people are sisters, simply: check to see if</a:t>
            </a:r>
          </a:p>
          <a:p>
            <a:r>
              <a:rPr lang="en-US" sz="4000" dirty="0" smtClean="0"/>
              <a:t>they are both female have the same parents.</a:t>
            </a:r>
            <a:endParaRPr lang="en-US" sz="4000" dirty="0"/>
          </a:p>
        </p:txBody>
      </p:sp>
    </p:spTree>
    <p:extLst>
      <p:ext uri="{BB962C8B-B14F-4D97-AF65-F5344CB8AC3E}">
        <p14:creationId xmlns:p14="http://schemas.microsoft.com/office/powerpoint/2010/main" val="4327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Component of computer programming in prolog</a:t>
            </a:r>
          </a:p>
          <a:p>
            <a:r>
              <a:rPr lang="en-US" b="1" dirty="0" smtClean="0"/>
              <a:t>Computer programming in prolog consist of:</a:t>
            </a:r>
          </a:p>
          <a:p>
            <a:r>
              <a:rPr lang="en-US" b="1" dirty="0" smtClean="0"/>
              <a:t>1. Declaring some facts about object and their relationships.</a:t>
            </a:r>
          </a:p>
          <a:p>
            <a:r>
              <a:rPr lang="en-US" b="1" dirty="0" smtClean="0"/>
              <a:t>2. Defining some rules about objects and their relationships.</a:t>
            </a:r>
          </a:p>
          <a:p>
            <a:r>
              <a:rPr lang="en-US" b="1" dirty="0" smtClean="0"/>
              <a:t>3. Asking questions about objects and their relationships.</a:t>
            </a:r>
          </a:p>
          <a:p>
            <a:r>
              <a:rPr lang="en-US" b="1" dirty="0" smtClean="0"/>
              <a:t>if we write our rule about sisters, we could then ask the questions</a:t>
            </a:r>
          </a:p>
          <a:p>
            <a:r>
              <a:rPr lang="en-US" b="1" dirty="0" smtClean="0"/>
              <a:t>whether Mary and Jane are sisters.</a:t>
            </a:r>
          </a:p>
          <a:p>
            <a:r>
              <a:rPr lang="en-US" b="1" dirty="0" smtClean="0"/>
              <a:t> Prolog would search through what we told it about Mary and Jane, and</a:t>
            </a:r>
          </a:p>
          <a:p>
            <a:r>
              <a:rPr lang="en-US" b="1" dirty="0" smtClean="0"/>
              <a:t>come back with the answer Yes or No, depending on what we told it</a:t>
            </a:r>
          </a:p>
          <a:p>
            <a:r>
              <a:rPr lang="en-US" b="1" dirty="0" smtClean="0"/>
              <a:t>earlier.</a:t>
            </a:r>
          </a:p>
          <a:p>
            <a:r>
              <a:rPr lang="en-US" b="1" dirty="0" smtClean="0"/>
              <a:t>So, we can consider prolog as a store house of facts and rules, and it uses</a:t>
            </a:r>
          </a:p>
          <a:p>
            <a:r>
              <a:rPr lang="en-US" b="1" dirty="0" smtClean="0"/>
              <a:t>the facts and rules to answer questions.</a:t>
            </a:r>
          </a:p>
          <a:p>
            <a:endParaRPr lang="en-US" b="1" dirty="0" smtClean="0"/>
          </a:p>
          <a:p>
            <a:endParaRPr lang="en-US" b="1" dirty="0"/>
          </a:p>
          <a:p>
            <a:endParaRPr lang="en-US" b="1" dirty="0"/>
          </a:p>
        </p:txBody>
      </p:sp>
    </p:spTree>
    <p:extLst>
      <p:ext uri="{BB962C8B-B14F-4D97-AF65-F5344CB8AC3E}">
        <p14:creationId xmlns:p14="http://schemas.microsoft.com/office/powerpoint/2010/main" val="161537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prolog is a conversational language. Which means you and the computer carry out a kind of conversation, typing a letter from keyboard and displaying it at the screen, prolog work like this manner, prolog will wait for you to type in facts and rules that certain to the problem you want to solve? Then if you ask the right kind of questions prolog will work out the answers and show them. </a:t>
            </a:r>
            <a:endParaRPr lang="en-US" dirty="0"/>
          </a:p>
        </p:txBody>
      </p:sp>
    </p:spTree>
    <p:extLst>
      <p:ext uri="{BB962C8B-B14F-4D97-AF65-F5344CB8AC3E}">
        <p14:creationId xmlns:p14="http://schemas.microsoft.com/office/powerpoint/2010/main" val="280671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Some of prolog language characteristics:</a:t>
            </a:r>
          </a:p>
          <a:p>
            <a:r>
              <a:rPr lang="en-US" dirty="0" smtClean="0"/>
              <a:t>1. We can solve a particular problem using prolog in less no of line of code.</a:t>
            </a:r>
          </a:p>
          <a:p>
            <a:r>
              <a:rPr lang="en-US" dirty="0" smtClean="0"/>
              <a:t>2. It’s an important tool to develop AI application and ES.</a:t>
            </a:r>
          </a:p>
          <a:p>
            <a:r>
              <a:rPr lang="en-US" dirty="0" smtClean="0"/>
              <a:t>3. Prolog program consist of fact and rule to solve the problem and the</a:t>
            </a:r>
          </a:p>
          <a:p>
            <a:r>
              <a:rPr lang="en-US" dirty="0" smtClean="0"/>
              <a:t>output is all possible answer to the problem.</a:t>
            </a:r>
          </a:p>
          <a:p>
            <a:r>
              <a:rPr lang="en-US" dirty="0" smtClean="0"/>
              <a:t>4. Prolog language is a descriptive language use the inference depend on fact</a:t>
            </a:r>
          </a:p>
          <a:p>
            <a:r>
              <a:rPr lang="en-US" dirty="0" smtClean="0"/>
              <a:t>and rule we submit to get all possible answer while in other language the</a:t>
            </a:r>
          </a:p>
          <a:p>
            <a:r>
              <a:rPr lang="en-US" dirty="0" smtClean="0"/>
              <a:t>3</a:t>
            </a:r>
          </a:p>
          <a:p>
            <a:r>
              <a:rPr lang="en-US" dirty="0" smtClean="0"/>
              <a:t>programmer must tell the computer on how to reach the solution by gives the</a:t>
            </a:r>
          </a:p>
          <a:p>
            <a:r>
              <a:rPr lang="en-US" dirty="0" smtClean="0"/>
              <a:t>instruction step by step.</a:t>
            </a:r>
            <a:endParaRPr lang="en-US" dirty="0"/>
          </a:p>
        </p:txBody>
      </p:sp>
    </p:spTree>
    <p:extLst>
      <p:ext uri="{BB962C8B-B14F-4D97-AF65-F5344CB8AC3E}">
        <p14:creationId xmlns:p14="http://schemas.microsoft.com/office/powerpoint/2010/main" val="2381753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3. Prolog language uses:</a:t>
            </a:r>
          </a:p>
          <a:p>
            <a:r>
              <a:rPr lang="en-US" dirty="0" smtClean="0"/>
              <a:t>1. Construct NLI (Natural Language Interface).</a:t>
            </a:r>
          </a:p>
          <a:p>
            <a:r>
              <a:rPr lang="en-US" dirty="0" smtClean="0"/>
              <a:t>2. Translate language.</a:t>
            </a:r>
          </a:p>
          <a:p>
            <a:r>
              <a:rPr lang="en-US" dirty="0" smtClean="0"/>
              <a:t>3. Constructor symbolic manipulation language packages.</a:t>
            </a:r>
          </a:p>
          <a:p>
            <a:r>
              <a:rPr lang="en-US" dirty="0" smtClean="0"/>
              <a:t>4. Implement powerfully database application.</a:t>
            </a:r>
          </a:p>
          <a:p>
            <a:r>
              <a:rPr lang="en-US" dirty="0" smtClean="0"/>
              <a:t>5. Construct expert system programs. </a:t>
            </a:r>
            <a:endParaRPr lang="en-US" dirty="0"/>
          </a:p>
        </p:txBody>
      </p:sp>
    </p:spTree>
    <p:extLst>
      <p:ext uri="{BB962C8B-B14F-4D97-AF65-F5344CB8AC3E}">
        <p14:creationId xmlns:p14="http://schemas.microsoft.com/office/powerpoint/2010/main" val="1299529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4. Prolog language component</a:t>
            </a:r>
          </a:p>
          <a:p>
            <a:r>
              <a:rPr lang="en-US" dirty="0" smtClean="0"/>
              <a:t>4.1 Facts</a:t>
            </a:r>
          </a:p>
          <a:p>
            <a:r>
              <a:rPr lang="en-US" dirty="0" smtClean="0"/>
              <a:t>Is the mechanism for representing knowledge in the program.</a:t>
            </a:r>
          </a:p>
          <a:p>
            <a:r>
              <a:rPr lang="en-US" dirty="0" smtClean="0"/>
              <a:t>Syntax of fact:</a:t>
            </a:r>
          </a:p>
          <a:p>
            <a:r>
              <a:rPr lang="en-US" dirty="0" smtClean="0"/>
              <a:t>1. The name of all relationship and objects must begin with a lower-case</a:t>
            </a:r>
          </a:p>
          <a:p>
            <a:r>
              <a:rPr lang="en-US" dirty="0" smtClean="0"/>
              <a:t>letter, for example likes (john, </a:t>
            </a:r>
            <a:r>
              <a:rPr lang="en-US" dirty="0" err="1" smtClean="0"/>
              <a:t>mary</a:t>
            </a:r>
            <a:r>
              <a:rPr lang="en-US" dirty="0" smtClean="0"/>
              <a:t>).</a:t>
            </a:r>
          </a:p>
          <a:p>
            <a:r>
              <a:rPr lang="en-US" dirty="0" smtClean="0"/>
              <a:t>2. The relationship is written first, and the objects are written separated by</a:t>
            </a:r>
          </a:p>
          <a:p>
            <a:r>
              <a:rPr lang="en-US" dirty="0" smtClean="0"/>
              <a:t>commas, and enclosed by a pair of round brackets.</a:t>
            </a:r>
          </a:p>
          <a:p>
            <a:r>
              <a:rPr lang="en-US" dirty="0" smtClean="0"/>
              <a:t>Like (john, </a:t>
            </a:r>
            <a:r>
              <a:rPr lang="en-US" dirty="0" err="1" smtClean="0"/>
              <a:t>mary</a:t>
            </a:r>
            <a:r>
              <a:rPr lang="en-US" dirty="0" smtClean="0"/>
              <a:t>)</a:t>
            </a:r>
          </a:p>
          <a:p>
            <a:r>
              <a:rPr lang="en-US" dirty="0" smtClean="0"/>
              <a:t>3. The full stop character ‘.’ Must come at the end of fact.</a:t>
            </a:r>
          </a:p>
          <a:p>
            <a:r>
              <a:rPr lang="en-US" dirty="0" smtClean="0"/>
              <a:t>Example:</a:t>
            </a:r>
          </a:p>
          <a:p>
            <a:r>
              <a:rPr lang="en-US" dirty="0" smtClean="0"/>
              <a:t>Gold is valuable </a:t>
            </a:r>
            <a:r>
              <a:rPr lang="en-US" dirty="0" err="1" smtClean="0"/>
              <a:t>valuable</a:t>
            </a:r>
            <a:r>
              <a:rPr lang="en-US" dirty="0" smtClean="0"/>
              <a:t> (gold).</a:t>
            </a:r>
          </a:p>
          <a:p>
            <a:r>
              <a:rPr lang="en-US" dirty="0" smtClean="0"/>
              <a:t>Jane is female </a:t>
            </a:r>
            <a:r>
              <a:rPr lang="en-US" dirty="0" err="1" smtClean="0"/>
              <a:t>female</a:t>
            </a:r>
            <a:r>
              <a:rPr lang="en-US" dirty="0" smtClean="0"/>
              <a:t> (jane).</a:t>
            </a:r>
          </a:p>
          <a:p>
            <a:r>
              <a:rPr lang="en-US" dirty="0" smtClean="0"/>
              <a:t>John owns gold owns (johns, gold).</a:t>
            </a:r>
          </a:p>
          <a:p>
            <a:r>
              <a:rPr lang="en-US" dirty="0" smtClean="0"/>
              <a:t>Johns is the father of Mary father (john, marry).</a:t>
            </a:r>
          </a:p>
          <a:p>
            <a:r>
              <a:rPr lang="en-US" dirty="0" smtClean="0"/>
              <a:t>The names of objects that are enclosed within the round brackets are</a:t>
            </a:r>
            <a:endParaRPr lang="en-US" dirty="0"/>
          </a:p>
        </p:txBody>
      </p:sp>
    </p:spTree>
    <p:extLst>
      <p:ext uri="{BB962C8B-B14F-4D97-AF65-F5344CB8AC3E}">
        <p14:creationId xmlns:p14="http://schemas.microsoft.com/office/powerpoint/2010/main" val="159543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7" cy="286831"/>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877078" y="982132"/>
            <a:ext cx="10019519" cy="4893736"/>
          </a:xfrm>
        </p:spPr>
        <p:txBody>
          <a:bodyPr/>
          <a:lstStyle/>
          <a:p>
            <a:r>
              <a:rPr lang="en-US" dirty="0" smtClean="0"/>
              <a:t>4.2 Rules</a:t>
            </a:r>
          </a:p>
          <a:p>
            <a:r>
              <a:rPr lang="en-US" dirty="0" smtClean="0"/>
              <a:t>Rules are used when you want to say that a fact depends on a group of</a:t>
            </a:r>
          </a:p>
          <a:p>
            <a:r>
              <a:rPr lang="en-US" dirty="0" smtClean="0"/>
              <a:t>other facts, and we use the following syntax:</a:t>
            </a:r>
          </a:p>
          <a:p>
            <a:r>
              <a:rPr lang="en-US" dirty="0" smtClean="0"/>
              <a:t>1. One fact represents the head (conclusion).</a:t>
            </a:r>
          </a:p>
          <a:p>
            <a:r>
              <a:rPr lang="en-US" dirty="0" smtClean="0"/>
              <a:t>2. The word if used after the head and represented as “:-‘.</a:t>
            </a:r>
          </a:p>
          <a:p>
            <a:r>
              <a:rPr lang="en-US" dirty="0" smtClean="0"/>
              <a:t>3. One or more fact represents the requirement (condition).</a:t>
            </a:r>
          </a:p>
          <a:p>
            <a:endParaRPr lang="en-US" dirty="0"/>
          </a:p>
        </p:txBody>
      </p:sp>
    </p:spTree>
    <p:extLst>
      <p:ext uri="{BB962C8B-B14F-4D97-AF65-F5344CB8AC3E}">
        <p14:creationId xmlns:p14="http://schemas.microsoft.com/office/powerpoint/2010/main" val="27424868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61</TotalTime>
  <Words>1212</Words>
  <Application>Microsoft Office PowerPoint</Application>
  <PresentationFormat>Widescreen</PresentationFormat>
  <Paragraphs>155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Times New Roman</vt:lpstr>
      <vt:lpstr>Organic</vt:lpstr>
      <vt:lpstr>Prolog language </vt:lpstr>
      <vt:lpstr> </vt:lpstr>
      <vt:lpstr> </vt:lpstr>
      <vt:lpstr>   </vt:lpstr>
      <vt:lpstr>   </vt:lpstr>
      <vt:lpstr> </vt:lpstr>
      <vt:lpstr>   </vt:lpstr>
      <vt:lpstr> </vt:lpstr>
      <vt:lpstr>   </vt:lpstr>
      <vt:lpstr>          </vt:lpstr>
      <vt:lpstr>PowerPoint Presentation</vt:lpstr>
      <vt:lpstr>PowerPoint Presentation</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8</cp:revision>
  <dcterms:created xsi:type="dcterms:W3CDTF">2025-04-22T07:57:31Z</dcterms:created>
  <dcterms:modified xsi:type="dcterms:W3CDTF">2025-04-30T06:47:18Z</dcterms:modified>
</cp:coreProperties>
</file>