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8" r:id="rId1"/>
  </p:sldMasterIdLst>
  <p:sldIdLst>
    <p:sldId id="256" r:id="rId2"/>
    <p:sldId id="257" r:id="rId3"/>
    <p:sldId id="266" r:id="rId4"/>
    <p:sldId id="265" r:id="rId5"/>
    <p:sldId id="267" r:id="rId6"/>
    <p:sldId id="264" r:id="rId7"/>
    <p:sldId id="263" r:id="rId8"/>
    <p:sldId id="268" r:id="rId9"/>
    <p:sldId id="269" r:id="rId10"/>
    <p:sldId id="270" r:id="rId11"/>
    <p:sldId id="262" r:id="rId12"/>
    <p:sldId id="261" r:id="rId13"/>
    <p:sldId id="271" r:id="rId14"/>
    <p:sldId id="272" r:id="rId15"/>
    <p:sldId id="273" r:id="rId16"/>
    <p:sldId id="260" r:id="rId17"/>
    <p:sldId id="274" r:id="rId18"/>
    <p:sldId id="259" r:id="rId19"/>
    <p:sldId id="258" r:id="rId20"/>
    <p:sldId id="275" r:id="rId21"/>
    <p:sldId id="276" r:id="rId22"/>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36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8ABB09-4A1D-463E-8065-109CC2B7EFAA}" type="datetimeFigureOut">
              <a:rPr lang="ar-SA" smtClean="0"/>
              <a:t>05/10/1446</a:t>
            </a:fld>
            <a:endParaRPr lang="ar-SA"/>
          </a:p>
        </p:txBody>
      </p:sp>
      <p:sp>
        <p:nvSpPr>
          <p:cNvPr id="19" name="Footer Placeholder 18"/>
          <p:cNvSpPr>
            <a:spLocks noGrp="1"/>
          </p:cNvSpPr>
          <p:nvPr>
            <p:ph type="ftr" sz="quarter" idx="11"/>
          </p:nvPr>
        </p:nvSpPr>
        <p:spPr/>
        <p:txBody>
          <a:bodyPr/>
          <a:lstStyle/>
          <a:p>
            <a:endParaRPr lang="ar-SA"/>
          </a:p>
        </p:txBody>
      </p:sp>
      <p:sp>
        <p:nvSpPr>
          <p:cNvPr id="27" name="Slide Number Placeholder 26"/>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Date Placeholder 3"/>
          <p:cNvSpPr>
            <a:spLocks noGrp="1"/>
          </p:cNvSpPr>
          <p:nvPr>
            <p:ph type="dt" sz="half" idx="10"/>
          </p:nvPr>
        </p:nvSpPr>
        <p:spPr/>
        <p:txBody>
          <a:bodyPr/>
          <a:lstStyle/>
          <a:p>
            <a:fld id="{1B8ABB09-4A1D-463E-8065-109CC2B7EFAA}" type="datetimeFigureOut">
              <a:rPr lang="ar-SA" smtClean="0"/>
              <a:t>05/10/1446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05/10/1446</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Date Placeholder 6"/>
          <p:cNvSpPr>
            <a:spLocks noGrp="1"/>
          </p:cNvSpPr>
          <p:nvPr>
            <p:ph type="dt" sz="half" idx="10"/>
          </p:nvPr>
        </p:nvSpPr>
        <p:spPr/>
        <p:txBody>
          <a:bodyPr/>
          <a:lstStyle/>
          <a:p>
            <a:fld id="{1B8ABB09-4A1D-463E-8065-109CC2B7EFAA}" type="datetimeFigureOut">
              <a:rPr lang="ar-SA" smtClean="0"/>
              <a:t>05/10/1446</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8ABB09-4A1D-463E-8065-109CC2B7EFAA}" type="datetimeFigureOut">
              <a:rPr lang="ar-SA" smtClean="0"/>
              <a:t>05/10/1446</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05/10/1446</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Date Placeholder 4"/>
          <p:cNvSpPr>
            <a:spLocks noGrp="1"/>
          </p:cNvSpPr>
          <p:nvPr>
            <p:ph type="dt" sz="half" idx="10"/>
          </p:nvPr>
        </p:nvSpPr>
        <p:spPr/>
        <p:txBody>
          <a:bodyPr/>
          <a:lstStyle/>
          <a:p>
            <a:fld id="{1B8ABB09-4A1D-463E-8065-109CC2B7EFAA}" type="datetimeFigureOut">
              <a:rPr lang="ar-SA" smtClean="0"/>
              <a:t>05/10/1446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05/10/1446</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a:xfrm>
            <a:off x="8077200" y="6356350"/>
            <a:ext cx="609600" cy="365125"/>
          </a:xfrm>
        </p:spPr>
        <p:txBody>
          <a:bodyPr/>
          <a:lstStyle/>
          <a:p>
            <a:fld id="{0B34F065-1154-456A-91E3-76DE8E75E17B}" type="slidenum">
              <a:rPr lang="ar-SA" smtClean="0"/>
              <a:t>‹#›</a:t>
            </a:fld>
            <a:endParaRPr lang="ar-S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8ABB09-4A1D-463E-8065-109CC2B7EFAA}" type="datetimeFigureOut">
              <a:rPr lang="ar-SA" smtClean="0"/>
              <a:t>05/10/1446</a:t>
            </a:fld>
            <a:endParaRPr lang="ar-S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34F065-1154-456A-91E3-76DE8E75E17B}" type="slidenum">
              <a:rPr lang="ar-SA" smtClean="0"/>
              <a:t>‹#›</a:t>
            </a:fld>
            <a:endParaRPr lang="ar-S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a:bodyPr>
          <a:lstStyle/>
          <a:p>
            <a:r>
              <a:rPr lang="en-US" b="1" dirty="0"/>
              <a:t>Biliary Tree and </a:t>
            </a:r>
            <a:r>
              <a:rPr lang="en-US" b="1" dirty="0" smtClean="0"/>
              <a:t>Spleen</a:t>
            </a:r>
            <a:br>
              <a:rPr lang="en-US" b="1" dirty="0" smtClean="0"/>
            </a:br>
            <a:r>
              <a:rPr lang="en-US" b="1" dirty="0" err="1" smtClean="0"/>
              <a:t>lec</a:t>
            </a:r>
            <a:r>
              <a:rPr lang="en-US" b="1" smtClean="0"/>
              <a:t> </a:t>
            </a:r>
            <a:r>
              <a:rPr lang="en-US" b="1" smtClean="0"/>
              <a:t>14</a:t>
            </a:r>
            <a:endParaRPr lang="en-US" b="1" dirty="0"/>
          </a:p>
        </p:txBody>
      </p:sp>
    </p:spTree>
    <p:extLst>
      <p:ext uri="{BB962C8B-B14F-4D97-AF65-F5344CB8AC3E}">
        <p14:creationId xmlns:p14="http://schemas.microsoft.com/office/powerpoint/2010/main" val="3459003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856984"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6701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306490"/>
          </a:xfrm>
        </p:spPr>
        <p:txBody>
          <a:bodyPr>
            <a:normAutofit/>
          </a:bodyPr>
          <a:lstStyle/>
          <a:p>
            <a:r>
              <a:rPr lang="en-US" sz="6600" b="1" dirty="0"/>
              <a:t>II. Spleen</a:t>
            </a:r>
          </a:p>
        </p:txBody>
      </p:sp>
    </p:spTree>
    <p:extLst>
      <p:ext uri="{BB962C8B-B14F-4D97-AF65-F5344CB8AC3E}">
        <p14:creationId xmlns:p14="http://schemas.microsoft.com/office/powerpoint/2010/main" val="879199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098578"/>
          </a:xfrm>
        </p:spPr>
        <p:txBody>
          <a:bodyPr>
            <a:normAutofit/>
          </a:bodyPr>
          <a:lstStyle/>
          <a:p>
            <a:pPr algn="l"/>
            <a:r>
              <a:rPr lang="en-US" sz="3600" b="1" dirty="0"/>
              <a:t>A. Anatomy</a:t>
            </a:r>
            <a:r>
              <a:rPr lang="en-US" sz="3600" dirty="0"/>
              <a:t/>
            </a:r>
            <a:br>
              <a:rPr lang="en-US" sz="3600" dirty="0"/>
            </a:br>
            <a:r>
              <a:rPr lang="en-US" sz="3600" dirty="0"/>
              <a:t> </a:t>
            </a:r>
            <a:r>
              <a:rPr lang="en-US" sz="3600" dirty="0" smtClean="0"/>
              <a:t>Located </a:t>
            </a:r>
            <a:r>
              <a:rPr lang="en-US" sz="3600" dirty="0"/>
              <a:t>in the left upper quadrant (LUQ) of the abdomen, protected by ribs </a:t>
            </a:r>
            <a:r>
              <a:rPr lang="en-US" sz="3600" dirty="0" smtClean="0"/>
              <a:t>9,10,11</a:t>
            </a:r>
            <a:r>
              <a:rPr lang="en-US" sz="3600" dirty="0"/>
              <a:t>.</a:t>
            </a:r>
            <a:br>
              <a:rPr lang="en-US" sz="3600" dirty="0"/>
            </a:br>
            <a:r>
              <a:rPr lang="en-US" sz="3600" dirty="0"/>
              <a:t> </a:t>
            </a:r>
            <a:r>
              <a:rPr lang="en-US" sz="3600" dirty="0" smtClean="0"/>
              <a:t> </a:t>
            </a:r>
            <a:r>
              <a:rPr lang="en-US" sz="3600" b="1" dirty="0"/>
              <a:t>Blood Supply</a:t>
            </a:r>
            <a:r>
              <a:rPr lang="en-US" sz="3600" dirty="0"/>
              <a:t>:</a:t>
            </a:r>
            <a:br>
              <a:rPr lang="en-US" sz="3600" dirty="0"/>
            </a:br>
            <a:r>
              <a:rPr lang="en-US" sz="3600" dirty="0"/>
              <a:t> </a:t>
            </a:r>
            <a:r>
              <a:rPr lang="en-US" sz="3600" dirty="0" smtClean="0"/>
              <a:t> </a:t>
            </a:r>
            <a:r>
              <a:rPr lang="en-US" sz="3600" b="1" dirty="0"/>
              <a:t>Splenic artery</a:t>
            </a:r>
            <a:r>
              <a:rPr lang="en-US" sz="3600" dirty="0"/>
              <a:t>: Branch of the celiac trunk.</a:t>
            </a:r>
            <a:br>
              <a:rPr lang="en-US" sz="3600" dirty="0"/>
            </a:br>
            <a:r>
              <a:rPr lang="en-US" sz="3600" dirty="0"/>
              <a:t> </a:t>
            </a:r>
            <a:r>
              <a:rPr lang="en-US" sz="3600" dirty="0" smtClean="0"/>
              <a:t> </a:t>
            </a:r>
            <a:r>
              <a:rPr lang="en-US" sz="3600" b="1" dirty="0"/>
              <a:t>Splenic vein</a:t>
            </a:r>
            <a:r>
              <a:rPr lang="en-US" sz="3600" dirty="0"/>
              <a:t>: Drains into the portal vein.</a:t>
            </a:r>
          </a:p>
        </p:txBody>
      </p:sp>
    </p:spTree>
    <p:extLst>
      <p:ext uri="{BB962C8B-B14F-4D97-AF65-F5344CB8AC3E}">
        <p14:creationId xmlns:p14="http://schemas.microsoft.com/office/powerpoint/2010/main" val="3255477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997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81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759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9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756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106690"/>
          </a:xfrm>
        </p:spPr>
        <p:txBody>
          <a:bodyPr>
            <a:normAutofit fontScale="90000"/>
          </a:bodyPr>
          <a:lstStyle/>
          <a:p>
            <a:pPr algn="l"/>
            <a:r>
              <a:rPr lang="en-US" sz="3600" b="1" dirty="0"/>
              <a:t>B. Function</a:t>
            </a:r>
            <a:r>
              <a:rPr lang="en-US" sz="3600" dirty="0"/>
              <a:t/>
            </a:r>
            <a:br>
              <a:rPr lang="en-US" sz="3600" dirty="0"/>
            </a:br>
            <a:r>
              <a:rPr lang="en-US" sz="3600" dirty="0"/>
              <a:t> </a:t>
            </a:r>
            <a:r>
              <a:rPr lang="en-US" sz="3600" b="1" dirty="0"/>
              <a:t>1. Hematopoiesis </a:t>
            </a:r>
            <a:r>
              <a:rPr lang="en-US" sz="3600" dirty="0"/>
              <a:t>(Fetal life) – Produces blood cells until the bone marrow takes over.</a:t>
            </a:r>
            <a:br>
              <a:rPr lang="en-US" sz="3600" dirty="0"/>
            </a:br>
            <a:r>
              <a:rPr lang="en-US" sz="3600" dirty="0"/>
              <a:t> </a:t>
            </a:r>
            <a:r>
              <a:rPr lang="en-US" sz="3600" b="1" dirty="0"/>
              <a:t>2. Blood Filtration</a:t>
            </a:r>
            <a:r>
              <a:rPr lang="en-US" sz="3600" dirty="0"/>
              <a:t> </a:t>
            </a:r>
            <a:r>
              <a:rPr lang="en-US" sz="3600" dirty="0" smtClean="0"/>
              <a:t>:Removes </a:t>
            </a:r>
            <a:r>
              <a:rPr lang="en-US" sz="3600" dirty="0"/>
              <a:t>old RBCs, bacteria, and abnormal cells.</a:t>
            </a:r>
            <a:br>
              <a:rPr lang="en-US" sz="3600" dirty="0"/>
            </a:br>
            <a:r>
              <a:rPr lang="en-US" sz="3600" dirty="0"/>
              <a:t> </a:t>
            </a:r>
            <a:r>
              <a:rPr lang="en-US" sz="3600" b="1" dirty="0"/>
              <a:t>3. Immune Response </a:t>
            </a:r>
            <a:r>
              <a:rPr lang="en-US" sz="3600" dirty="0"/>
              <a:t>:</a:t>
            </a:r>
            <a:r>
              <a:rPr lang="en-US" sz="3600" dirty="0" smtClean="0"/>
              <a:t>Contains </a:t>
            </a:r>
            <a:r>
              <a:rPr lang="en-US" sz="3600" dirty="0"/>
              <a:t>lymphoid tissue that helps fight infections.</a:t>
            </a:r>
            <a:br>
              <a:rPr lang="en-US" sz="3600" dirty="0"/>
            </a:br>
            <a:r>
              <a:rPr lang="en-US" sz="3600" dirty="0"/>
              <a:t> </a:t>
            </a:r>
            <a:r>
              <a:rPr lang="en-US" sz="3600" b="1" dirty="0"/>
              <a:t>4. Platelet </a:t>
            </a:r>
            <a:r>
              <a:rPr lang="en-US" sz="3600" b="1" dirty="0" err="1" smtClean="0"/>
              <a:t>Reservoir</a:t>
            </a:r>
            <a:r>
              <a:rPr lang="en-US" sz="3600" dirty="0" err="1" smtClean="0"/>
              <a:t>:Stores</a:t>
            </a:r>
            <a:r>
              <a:rPr lang="en-US" sz="3600" dirty="0" smtClean="0"/>
              <a:t> </a:t>
            </a:r>
            <a:r>
              <a:rPr lang="en-US" sz="3600" dirty="0"/>
              <a:t>platelets and releases them when needed</a:t>
            </a:r>
            <a:r>
              <a:rPr lang="en-US" dirty="0"/>
              <a:t>.</a:t>
            </a:r>
            <a:br>
              <a:rPr lang="en-US" dirty="0"/>
            </a:br>
            <a:endParaRPr lang="en-US" dirty="0"/>
          </a:p>
        </p:txBody>
      </p:sp>
    </p:spTree>
    <p:extLst>
      <p:ext uri="{BB962C8B-B14F-4D97-AF65-F5344CB8AC3E}">
        <p14:creationId xmlns:p14="http://schemas.microsoft.com/office/powerpoint/2010/main" val="3818344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5455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0"/>
            <a:ext cx="8229600" cy="6106690"/>
          </a:xfrm>
        </p:spPr>
        <p:txBody>
          <a:bodyPr>
            <a:normAutofit/>
          </a:bodyPr>
          <a:lstStyle/>
          <a:p>
            <a:pPr algn="l"/>
            <a:r>
              <a:rPr lang="en-US" sz="2800" b="1" dirty="0"/>
              <a:t>C. Clinical Correlation</a:t>
            </a:r>
            <a:r>
              <a:rPr lang="en-US" sz="2800" dirty="0"/>
              <a:t/>
            </a:r>
            <a:br>
              <a:rPr lang="en-US" sz="2800" dirty="0"/>
            </a:br>
            <a:r>
              <a:rPr lang="en-US" sz="2800" b="1" dirty="0" smtClean="0"/>
              <a:t>1</a:t>
            </a:r>
            <a:r>
              <a:rPr lang="en-US" sz="2800" b="1" dirty="0"/>
              <a:t>. Splenomegaly (Enlarged Spleen)</a:t>
            </a:r>
            <a:br>
              <a:rPr lang="en-US" sz="2800" b="1" dirty="0"/>
            </a:br>
            <a:r>
              <a:rPr lang="en-US" sz="2800" dirty="0" smtClean="0"/>
              <a:t>Caused </a:t>
            </a:r>
            <a:r>
              <a:rPr lang="en-US" sz="2800" dirty="0"/>
              <a:t>by portal </a:t>
            </a:r>
            <a:r>
              <a:rPr lang="en-US" sz="2800" dirty="0" err="1" smtClean="0"/>
              <a:t>hypertension,infections</a:t>
            </a:r>
            <a:r>
              <a:rPr lang="en-US" sz="2800" dirty="0" smtClean="0"/>
              <a:t>(malaria</a:t>
            </a:r>
            <a:r>
              <a:rPr lang="en-US" sz="2800" dirty="0"/>
              <a:t>), hematologic </a:t>
            </a:r>
            <a:r>
              <a:rPr lang="en-US" sz="2800" dirty="0" smtClean="0"/>
              <a:t>disorders(leukemia),or </a:t>
            </a:r>
            <a:r>
              <a:rPr lang="en-US" sz="2800" dirty="0"/>
              <a:t>storage diseases (e.g., </a:t>
            </a:r>
            <a:r>
              <a:rPr lang="en-US" sz="2800" dirty="0" err="1"/>
              <a:t>Gaucher</a:t>
            </a:r>
            <a:r>
              <a:rPr lang="en-US" sz="2800" dirty="0"/>
              <a:t> </a:t>
            </a:r>
            <a:r>
              <a:rPr lang="en-US" sz="2800" dirty="0" smtClean="0"/>
              <a:t>disease).</a:t>
            </a:r>
            <a:br>
              <a:rPr lang="en-US" sz="2800" dirty="0" smtClean="0"/>
            </a:br>
            <a:r>
              <a:rPr lang="en-US" sz="2800" dirty="0" smtClean="0"/>
              <a:t> </a:t>
            </a:r>
            <a:r>
              <a:rPr lang="en-US" sz="2800" b="1" dirty="0" smtClean="0"/>
              <a:t>2</a:t>
            </a:r>
            <a:r>
              <a:rPr lang="en-US" sz="2800" b="1" dirty="0"/>
              <a:t>. </a:t>
            </a:r>
            <a:r>
              <a:rPr lang="en-US" sz="2800" b="1" dirty="0" err="1"/>
              <a:t>Hypersplenism</a:t>
            </a:r>
            <a:r>
              <a:rPr lang="en-US" sz="2800" dirty="0"/>
              <a:t/>
            </a:r>
            <a:br>
              <a:rPr lang="en-US" sz="2800" dirty="0"/>
            </a:br>
            <a:r>
              <a:rPr lang="en-US" sz="2800" dirty="0"/>
              <a:t> </a:t>
            </a:r>
            <a:r>
              <a:rPr lang="en-US" sz="2800" dirty="0" smtClean="0"/>
              <a:t>Overactive </a:t>
            </a:r>
            <a:r>
              <a:rPr lang="en-US" sz="2800" dirty="0"/>
              <a:t>spleen causing </a:t>
            </a:r>
            <a:r>
              <a:rPr lang="en-US" sz="2800" dirty="0" err="1"/>
              <a:t>cytopenias</a:t>
            </a:r>
            <a:r>
              <a:rPr lang="en-US" sz="2800" dirty="0"/>
              <a:t> (low RBCs, WBCs, platelets).</a:t>
            </a:r>
            <a:br>
              <a:rPr lang="en-US" sz="2800" dirty="0"/>
            </a:br>
            <a:r>
              <a:rPr lang="en-US" sz="2800" dirty="0"/>
              <a:t> </a:t>
            </a:r>
            <a:r>
              <a:rPr lang="en-US" sz="2800" b="1" dirty="0"/>
              <a:t>3. Ruptured Spleen</a:t>
            </a:r>
            <a:br>
              <a:rPr lang="en-US" sz="2800" b="1" dirty="0"/>
            </a:br>
            <a:r>
              <a:rPr lang="en-US" sz="2800" dirty="0" smtClean="0"/>
              <a:t>Trauma (road </a:t>
            </a:r>
            <a:r>
              <a:rPr lang="en-US" sz="2800" dirty="0"/>
              <a:t>accidents) </a:t>
            </a:r>
            <a:r>
              <a:rPr lang="en-US" sz="2800" dirty="0" smtClean="0"/>
              <a:t>lead </a:t>
            </a:r>
            <a:r>
              <a:rPr lang="en-US" sz="2800" dirty="0"/>
              <a:t>to life-threatening hemorrhage.</a:t>
            </a:r>
            <a:br>
              <a:rPr lang="en-US" sz="2800" dirty="0"/>
            </a:br>
            <a:r>
              <a:rPr lang="en-US" sz="2800" b="1" dirty="0" smtClean="0"/>
              <a:t>4</a:t>
            </a:r>
            <a:r>
              <a:rPr lang="en-US" sz="2800" b="1" dirty="0"/>
              <a:t>. </a:t>
            </a:r>
            <a:r>
              <a:rPr lang="en-US" sz="2800" b="1" dirty="0" err="1"/>
              <a:t>Asplenia</a:t>
            </a:r>
            <a:r>
              <a:rPr lang="en-US" sz="2800" b="1" dirty="0"/>
              <a:t> </a:t>
            </a:r>
            <a:r>
              <a:rPr lang="en-US" sz="2800" dirty="0"/>
              <a:t>(Absence of Spleen)</a:t>
            </a:r>
            <a:br>
              <a:rPr lang="en-US" sz="2800" dirty="0"/>
            </a:br>
            <a:r>
              <a:rPr lang="en-US" sz="2800" dirty="0"/>
              <a:t> </a:t>
            </a:r>
            <a:r>
              <a:rPr lang="en-US" sz="2800" dirty="0" smtClean="0"/>
              <a:t> </a:t>
            </a:r>
            <a:r>
              <a:rPr lang="en-US" sz="2800" dirty="0"/>
              <a:t>Can be congenital or due to </a:t>
            </a:r>
            <a:r>
              <a:rPr lang="en-US" sz="2800" dirty="0" err="1"/>
              <a:t>splenectomy</a:t>
            </a:r>
            <a:r>
              <a:rPr lang="en-US" sz="2800" dirty="0"/>
              <a:t>.</a:t>
            </a:r>
            <a:br>
              <a:rPr lang="en-US" sz="2800" dirty="0"/>
            </a:br>
            <a:r>
              <a:rPr lang="en-US" sz="2800" dirty="0"/>
              <a:t> </a:t>
            </a:r>
            <a:r>
              <a:rPr lang="en-US" sz="2800" dirty="0" smtClean="0"/>
              <a:t> </a:t>
            </a:r>
            <a:r>
              <a:rPr lang="en-US" sz="2800" dirty="0"/>
              <a:t>Increases susceptibility </a:t>
            </a:r>
            <a:r>
              <a:rPr lang="en-US" sz="2800" dirty="0" smtClean="0"/>
              <a:t>to</a:t>
            </a:r>
            <a:endParaRPr lang="en-US" sz="2800" dirty="0"/>
          </a:p>
        </p:txBody>
      </p:sp>
    </p:spTree>
    <p:extLst>
      <p:ext uri="{BB962C8B-B14F-4D97-AF65-F5344CB8AC3E}">
        <p14:creationId xmlns:p14="http://schemas.microsoft.com/office/powerpoint/2010/main" val="801719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487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162474"/>
          </a:xfrm>
        </p:spPr>
        <p:txBody>
          <a:bodyPr>
            <a:normAutofit/>
          </a:bodyPr>
          <a:lstStyle/>
          <a:p>
            <a:pPr algn="l"/>
            <a:r>
              <a:rPr lang="en-US" sz="3600" dirty="0" smtClean="0"/>
              <a:t>                        </a:t>
            </a:r>
            <a:r>
              <a:rPr lang="en-US" sz="3600" b="1" dirty="0" smtClean="0"/>
              <a:t>Biliary Tree</a:t>
            </a:r>
            <a:r>
              <a:rPr lang="en-US" sz="3600" dirty="0"/>
              <a:t/>
            </a:r>
            <a:br>
              <a:rPr lang="en-US" sz="3600" dirty="0"/>
            </a:br>
            <a:r>
              <a:rPr lang="en-US" sz="3600" b="1" dirty="0"/>
              <a:t>A. </a:t>
            </a:r>
            <a:r>
              <a:rPr lang="en-US" sz="3600" b="1" dirty="0" smtClean="0"/>
              <a:t>Anatomy</a:t>
            </a:r>
            <a:r>
              <a:rPr lang="en-US" dirty="0"/>
              <a:t/>
            </a:r>
            <a:br>
              <a:rPr lang="en-US" dirty="0"/>
            </a:br>
            <a:r>
              <a:rPr lang="en-US" sz="3200" dirty="0"/>
              <a:t>The biliary tree refers to the network of ducts that transport bile from the liver to the duodenum. It includes</a:t>
            </a:r>
            <a:r>
              <a:rPr lang="en-US" dirty="0"/>
              <a:t>:</a:t>
            </a:r>
          </a:p>
        </p:txBody>
      </p:sp>
    </p:spTree>
    <p:extLst>
      <p:ext uri="{BB962C8B-B14F-4D97-AF65-F5344CB8AC3E}">
        <p14:creationId xmlns:p14="http://schemas.microsoft.com/office/powerpoint/2010/main" val="1478856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13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5246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a:bodyPr>
          <a:lstStyle/>
          <a:p>
            <a:pPr marL="0" indent="0" algn="ctr">
              <a:buNone/>
            </a:pPr>
            <a:r>
              <a:rPr lang="en-US" sz="6600" b="1" dirty="0" smtClean="0"/>
              <a:t>The End</a:t>
            </a:r>
            <a:endParaRPr lang="en-US" sz="6600" b="1" dirty="0"/>
          </a:p>
        </p:txBody>
      </p:sp>
    </p:spTree>
    <p:extLst>
      <p:ext uri="{BB962C8B-B14F-4D97-AF65-F5344CB8AC3E}">
        <p14:creationId xmlns:p14="http://schemas.microsoft.com/office/powerpoint/2010/main" val="404494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60648"/>
            <a:ext cx="8229600" cy="3600400"/>
          </a:xfrm>
        </p:spPr>
        <p:txBody>
          <a:bodyPr>
            <a:normAutofit/>
          </a:bodyPr>
          <a:lstStyle/>
          <a:p>
            <a:pPr algn="l"/>
            <a:r>
              <a:rPr lang="en-US" sz="3200" b="1" dirty="0"/>
              <a:t>1. Intrahepatic Biliary Ducts:</a:t>
            </a:r>
            <a:br>
              <a:rPr lang="en-US" sz="3200" b="1" dirty="0"/>
            </a:br>
            <a:r>
              <a:rPr lang="en-US" sz="3200" dirty="0"/>
              <a:t> • Begin as </a:t>
            </a:r>
            <a:r>
              <a:rPr lang="en-US" sz="3200" dirty="0" err="1"/>
              <a:t>canaliculi</a:t>
            </a:r>
            <a:r>
              <a:rPr lang="en-US" sz="3200" dirty="0"/>
              <a:t> within hepatocytes.</a:t>
            </a:r>
            <a:br>
              <a:rPr lang="en-US" sz="3200" dirty="0"/>
            </a:br>
            <a:r>
              <a:rPr lang="en-US" sz="3200" dirty="0"/>
              <a:t> • Merge to form larger ducts, eventually forming the right and left hepatic ducts.</a:t>
            </a:r>
          </a:p>
        </p:txBody>
      </p:sp>
    </p:spTree>
    <p:extLst>
      <p:ext uri="{BB962C8B-B14F-4D97-AF65-F5344CB8AC3E}">
        <p14:creationId xmlns:p14="http://schemas.microsoft.com/office/powerpoint/2010/main" val="387810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890666"/>
          </a:xfrm>
        </p:spPr>
        <p:txBody>
          <a:bodyPr>
            <a:normAutofit/>
          </a:bodyPr>
          <a:lstStyle/>
          <a:p>
            <a:pPr algn="l"/>
            <a:r>
              <a:rPr lang="en-US" sz="3200" b="1" dirty="0"/>
              <a:t>2. </a:t>
            </a:r>
            <a:r>
              <a:rPr lang="en-US" sz="3200" b="1" dirty="0" err="1"/>
              <a:t>Extrahepatic</a:t>
            </a:r>
            <a:r>
              <a:rPr lang="en-US" sz="3200" b="1" dirty="0"/>
              <a:t> Biliary Ducts:</a:t>
            </a:r>
            <a:br>
              <a:rPr lang="en-US" sz="3200" b="1" dirty="0"/>
            </a:br>
            <a:r>
              <a:rPr lang="en-US" sz="3200" dirty="0"/>
              <a:t> • </a:t>
            </a:r>
            <a:r>
              <a:rPr lang="en-US" sz="3200" b="1" dirty="0"/>
              <a:t>Common Hepatic Duct</a:t>
            </a:r>
            <a:r>
              <a:rPr lang="en-US" sz="3200" dirty="0"/>
              <a:t>: Formed by the fusion of the right and left hepatic ducts.</a:t>
            </a:r>
            <a:br>
              <a:rPr lang="en-US" sz="3200" dirty="0"/>
            </a:br>
            <a:r>
              <a:rPr lang="en-US" sz="3200" dirty="0"/>
              <a:t> • </a:t>
            </a:r>
            <a:r>
              <a:rPr lang="en-US" sz="3200" b="1" dirty="0"/>
              <a:t>Cystic Duct</a:t>
            </a:r>
            <a:r>
              <a:rPr lang="en-US" sz="3200" dirty="0"/>
              <a:t>: Connects the gallbladder to the common hepatic duct.</a:t>
            </a:r>
            <a:br>
              <a:rPr lang="en-US" sz="3200" dirty="0"/>
            </a:br>
            <a:r>
              <a:rPr lang="en-US" sz="3200" dirty="0"/>
              <a:t> • </a:t>
            </a:r>
            <a:r>
              <a:rPr lang="en-US" sz="3200" b="1" dirty="0"/>
              <a:t>Common Bile Duct (CBD)</a:t>
            </a:r>
            <a:r>
              <a:rPr lang="en-US" sz="3200" dirty="0"/>
              <a:t>: Formed by the union of the common hepatic duct and cystic duct.</a:t>
            </a:r>
            <a:br>
              <a:rPr lang="en-US" sz="3200" dirty="0"/>
            </a:br>
            <a:r>
              <a:rPr lang="en-US" sz="3200" dirty="0"/>
              <a:t> • </a:t>
            </a:r>
            <a:r>
              <a:rPr lang="en-US" sz="3200" b="1" dirty="0"/>
              <a:t>Ampulla of </a:t>
            </a:r>
            <a:r>
              <a:rPr lang="en-US" sz="3200" b="1" dirty="0" err="1"/>
              <a:t>Vater</a:t>
            </a:r>
            <a:r>
              <a:rPr lang="en-US" sz="3200" dirty="0"/>
              <a:t>: The CBD joins the pancreatic duct and opens into the duodenum at the major duodenal papilla, regulated by the sphincter of </a:t>
            </a:r>
            <a:r>
              <a:rPr lang="en-US" sz="3200" dirty="0" err="1"/>
              <a:t>Oddi</a:t>
            </a:r>
            <a:r>
              <a:rPr lang="en-US" sz="3200" dirty="0"/>
              <a:t>.</a:t>
            </a:r>
          </a:p>
        </p:txBody>
      </p:sp>
    </p:spTree>
    <p:extLst>
      <p:ext uri="{BB962C8B-B14F-4D97-AF65-F5344CB8AC3E}">
        <p14:creationId xmlns:p14="http://schemas.microsoft.com/office/powerpoint/2010/main" val="348561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44624"/>
            <a:ext cx="8496944"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0072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5242594"/>
          </a:xfrm>
        </p:spPr>
        <p:txBody>
          <a:bodyPr/>
          <a:lstStyle/>
          <a:p>
            <a:pPr algn="l"/>
            <a:r>
              <a:rPr lang="en-US" sz="3200" b="1" dirty="0"/>
              <a:t>B. Function</a:t>
            </a:r>
            <a:r>
              <a:rPr lang="en-US" sz="3200" dirty="0"/>
              <a:t/>
            </a:r>
            <a:br>
              <a:rPr lang="en-US" sz="3200" dirty="0"/>
            </a:br>
            <a:r>
              <a:rPr lang="en-US" sz="3200" dirty="0"/>
              <a:t> • </a:t>
            </a:r>
            <a:r>
              <a:rPr lang="en-US" sz="3200" b="1" dirty="0"/>
              <a:t>Bile Production &amp; Secretion: </a:t>
            </a:r>
            <a:r>
              <a:rPr lang="en-US" sz="3200" dirty="0"/>
              <a:t>Liver hepatocytes secrete bile, which emulsifies fats for digestion.</a:t>
            </a:r>
            <a:br>
              <a:rPr lang="en-US" sz="3200" dirty="0"/>
            </a:br>
            <a:r>
              <a:rPr lang="en-US" sz="3200" dirty="0"/>
              <a:t> • </a:t>
            </a:r>
            <a:r>
              <a:rPr lang="en-US" sz="3200" b="1" dirty="0"/>
              <a:t>Bile Storage</a:t>
            </a:r>
            <a:r>
              <a:rPr lang="en-US" sz="3200" dirty="0"/>
              <a:t>: The gallbladder stores and concentrates bile.</a:t>
            </a:r>
            <a:br>
              <a:rPr lang="en-US" sz="3200" dirty="0"/>
            </a:br>
            <a:r>
              <a:rPr lang="en-US" sz="3200" dirty="0"/>
              <a:t> • </a:t>
            </a:r>
            <a:r>
              <a:rPr lang="en-US" sz="3200" b="1" dirty="0"/>
              <a:t>Bile Flow Regulation</a:t>
            </a:r>
            <a:r>
              <a:rPr lang="en-US" sz="3200" dirty="0"/>
              <a:t>: The sphincter of </a:t>
            </a:r>
            <a:r>
              <a:rPr lang="en-US" sz="3200" dirty="0" err="1"/>
              <a:t>Oddi</a:t>
            </a:r>
            <a:r>
              <a:rPr lang="en-US" sz="3200" dirty="0"/>
              <a:t> controls bile release into the duodenum</a:t>
            </a:r>
            <a:r>
              <a:rPr lang="en-US" dirty="0"/>
              <a:t>.</a:t>
            </a:r>
          </a:p>
        </p:txBody>
      </p:sp>
    </p:spTree>
    <p:extLst>
      <p:ext uri="{BB962C8B-B14F-4D97-AF65-F5344CB8AC3E}">
        <p14:creationId xmlns:p14="http://schemas.microsoft.com/office/powerpoint/2010/main" val="1623268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404664"/>
            <a:ext cx="8229600" cy="6264696"/>
          </a:xfrm>
        </p:spPr>
        <p:txBody>
          <a:bodyPr>
            <a:normAutofit/>
          </a:bodyPr>
          <a:lstStyle/>
          <a:p>
            <a:pPr algn="l"/>
            <a:r>
              <a:rPr lang="en-US" sz="2800" b="1" dirty="0"/>
              <a:t>C. Clinical Correlation</a:t>
            </a:r>
            <a:r>
              <a:rPr lang="en-US" sz="2800" dirty="0"/>
              <a:t/>
            </a:r>
            <a:br>
              <a:rPr lang="en-US" sz="2800" dirty="0"/>
            </a:br>
            <a:r>
              <a:rPr lang="en-US" sz="2800" dirty="0"/>
              <a:t> </a:t>
            </a:r>
            <a:r>
              <a:rPr lang="en-US" sz="2800" b="1" dirty="0"/>
              <a:t>1. Gallstones </a:t>
            </a:r>
            <a:r>
              <a:rPr lang="en-US" sz="2800" dirty="0"/>
              <a:t>(</a:t>
            </a:r>
            <a:r>
              <a:rPr lang="en-US" sz="2800" dirty="0" err="1"/>
              <a:t>Cholelithiasis</a:t>
            </a:r>
            <a:r>
              <a:rPr lang="en-US" sz="2800" dirty="0"/>
              <a:t>)</a:t>
            </a:r>
            <a:br>
              <a:rPr lang="en-US" sz="2800" dirty="0"/>
            </a:br>
            <a:r>
              <a:rPr lang="en-US" sz="2800" dirty="0"/>
              <a:t> </a:t>
            </a:r>
            <a:r>
              <a:rPr lang="en-US" sz="2800" dirty="0" smtClean="0"/>
              <a:t> </a:t>
            </a:r>
            <a:r>
              <a:rPr lang="en-US" sz="2800" dirty="0"/>
              <a:t>Composed of cholesterol, bilirubin, or mixed types.</a:t>
            </a:r>
            <a:br>
              <a:rPr lang="en-US" sz="2800" dirty="0"/>
            </a:br>
            <a:r>
              <a:rPr lang="en-US" sz="2800" dirty="0"/>
              <a:t> </a:t>
            </a:r>
            <a:r>
              <a:rPr lang="en-US" sz="2800" dirty="0" smtClean="0"/>
              <a:t> </a:t>
            </a:r>
            <a:r>
              <a:rPr lang="en-US" sz="2800" dirty="0"/>
              <a:t>Can lead to </a:t>
            </a:r>
            <a:r>
              <a:rPr lang="en-US" sz="2800" dirty="0" err="1"/>
              <a:t>cholecystitis</a:t>
            </a:r>
            <a:r>
              <a:rPr lang="en-US" sz="2800" dirty="0"/>
              <a:t>, </a:t>
            </a:r>
            <a:r>
              <a:rPr lang="en-US" sz="2800" dirty="0" err="1"/>
              <a:t>choledocholithiasis</a:t>
            </a:r>
            <a:r>
              <a:rPr lang="en-US" sz="2800" dirty="0"/>
              <a:t>, or gallstone pancreatitis.</a:t>
            </a:r>
            <a:br>
              <a:rPr lang="en-US" sz="2800" dirty="0"/>
            </a:br>
            <a:r>
              <a:rPr lang="en-US" sz="2800" dirty="0"/>
              <a:t> </a:t>
            </a:r>
            <a:r>
              <a:rPr lang="en-US" sz="2800" b="1" dirty="0"/>
              <a:t>2. Cholestasis &amp; Jaundice</a:t>
            </a:r>
            <a:r>
              <a:rPr lang="en-US" sz="2800" dirty="0"/>
              <a:t/>
            </a:r>
            <a:br>
              <a:rPr lang="en-US" sz="2800" dirty="0"/>
            </a:br>
            <a:r>
              <a:rPr lang="en-US" sz="2800" dirty="0"/>
              <a:t> </a:t>
            </a:r>
            <a:r>
              <a:rPr lang="en-US" sz="2800" dirty="0" smtClean="0"/>
              <a:t> </a:t>
            </a:r>
            <a:r>
              <a:rPr lang="en-US" sz="2800" dirty="0"/>
              <a:t>Obstruction (e.g., tumors, strictures, or gallstones) leads to bile stasis and </a:t>
            </a:r>
            <a:r>
              <a:rPr lang="en-US" sz="2800" dirty="0" err="1"/>
              <a:t>hyperbilirubinemia</a:t>
            </a:r>
            <a:r>
              <a:rPr lang="en-US" sz="2800" dirty="0"/>
              <a:t>.</a:t>
            </a:r>
            <a:br>
              <a:rPr lang="en-US" sz="2800" dirty="0"/>
            </a:br>
            <a:r>
              <a:rPr lang="en-US" sz="2800" dirty="0"/>
              <a:t> </a:t>
            </a:r>
            <a:r>
              <a:rPr lang="en-US" sz="2800" b="1" dirty="0"/>
              <a:t>3. Primary </a:t>
            </a:r>
            <a:r>
              <a:rPr lang="en-US" sz="2800" b="1" dirty="0" err="1"/>
              <a:t>Sclerosing</a:t>
            </a:r>
            <a:r>
              <a:rPr lang="en-US" sz="2800" b="1" dirty="0"/>
              <a:t> Cholangitis (PSC)</a:t>
            </a:r>
            <a:br>
              <a:rPr lang="en-US" sz="2800" b="1" dirty="0"/>
            </a:br>
            <a:r>
              <a:rPr lang="en-US" sz="2800" dirty="0"/>
              <a:t> </a:t>
            </a:r>
            <a:r>
              <a:rPr lang="en-US" sz="2800" dirty="0" smtClean="0"/>
              <a:t> </a:t>
            </a:r>
            <a:r>
              <a:rPr lang="en-US" sz="2800" dirty="0"/>
              <a:t>Chronic progressive inflammation leading to fibrosis of bile ducts.</a:t>
            </a:r>
            <a:br>
              <a:rPr lang="en-US" sz="2800" dirty="0"/>
            </a:br>
            <a:r>
              <a:rPr lang="en-US" sz="2800" dirty="0"/>
              <a:t> </a:t>
            </a:r>
            <a:r>
              <a:rPr lang="en-US" sz="2800" dirty="0" smtClean="0"/>
              <a:t> </a:t>
            </a:r>
            <a:r>
              <a:rPr lang="en-US" sz="2800" dirty="0"/>
              <a:t>Associated with ulcerative colitis and increased risk of </a:t>
            </a:r>
            <a:r>
              <a:rPr lang="en-US" sz="2800" dirty="0" err="1"/>
              <a:t>cholangiocarcinoma</a:t>
            </a:r>
            <a:r>
              <a:rPr lang="en-US" sz="2800" dirty="0"/>
              <a:t>.</a:t>
            </a:r>
            <a:br>
              <a:rPr lang="en-US" sz="2800" dirty="0"/>
            </a:br>
            <a:endParaRPr lang="en-US" sz="2800" dirty="0"/>
          </a:p>
        </p:txBody>
      </p:sp>
    </p:spTree>
    <p:extLst>
      <p:ext uri="{BB962C8B-B14F-4D97-AF65-F5344CB8AC3E}">
        <p14:creationId xmlns:p14="http://schemas.microsoft.com/office/powerpoint/2010/main" val="3928048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7571184" cy="5937523"/>
          </a:xfrm>
        </p:spPr>
        <p:txBody>
          <a:bodyPr/>
          <a:lstStyle/>
          <a:p>
            <a:pPr algn="ct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928992"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862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52596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66</TotalTime>
  <Words>41</Words>
  <Application>Microsoft Office PowerPoint</Application>
  <PresentationFormat>عرض على الشاشة (3:4)‏</PresentationFormat>
  <Paragraphs>11</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تدفق</vt:lpstr>
      <vt:lpstr>Biliary Tree and Spleen lec 14</vt:lpstr>
      <vt:lpstr>                        Biliary Tree A. Anatomy The biliary tree refers to the network of ducts that transport bile from the liver to the duodenum. It includes:</vt:lpstr>
      <vt:lpstr>1. Intrahepatic Biliary Ducts:  • Begin as canaliculi within hepatocytes.  • Merge to form larger ducts, eventually forming the right and left hepatic ducts.</vt:lpstr>
      <vt:lpstr>2. Extrahepatic Biliary Ducts:  • Common Hepatic Duct: Formed by the fusion of the right and left hepatic ducts.  • Cystic Duct: Connects the gallbladder to the common hepatic duct.  • Common Bile Duct (CBD): Formed by the union of the common hepatic duct and cystic duct.  • Ampulla of Vater: The CBD joins the pancreatic duct and opens into the duodenum at the major duodenal papilla, regulated by the sphincter of Oddi.</vt:lpstr>
      <vt:lpstr>عرض تقديمي في PowerPoint</vt:lpstr>
      <vt:lpstr>B. Function  • Bile Production &amp; Secretion: Liver hepatocytes secrete bile, which emulsifies fats for digestion.  • Bile Storage: The gallbladder stores and concentrates bile.  • Bile Flow Regulation: The sphincter of Oddi controls bile release into the duodenum.</vt:lpstr>
      <vt:lpstr>C. Clinical Correlation  1. Gallstones (Cholelithiasis)   Composed of cholesterol, bilirubin, or mixed types.   Can lead to cholecystitis, choledocholithiasis, or gallstone pancreatitis.  2. Cholestasis &amp; Jaundice   Obstruction (e.g., tumors, strictures, or gallstones) leads to bile stasis and hyperbilirubinemia.  3. Primary Sclerosing Cholangitis (PSC)   Chronic progressive inflammation leading to fibrosis of bile ducts.   Associated with ulcerative colitis and increased risk of cholangiocarcinoma. </vt:lpstr>
      <vt:lpstr>عرض تقديمي في PowerPoint</vt:lpstr>
      <vt:lpstr>عرض تقديمي في PowerPoint</vt:lpstr>
      <vt:lpstr>عرض تقديمي في PowerPoint</vt:lpstr>
      <vt:lpstr>II. Spleen</vt:lpstr>
      <vt:lpstr>A. Anatomy  Located in the left upper quadrant (LUQ) of the abdomen, protected by ribs 9,10,11.   Blood Supply:   Splenic artery: Branch of the celiac trunk.   Splenic vein: Drains into the portal vein.</vt:lpstr>
      <vt:lpstr>عرض تقديمي في PowerPoint</vt:lpstr>
      <vt:lpstr>عرض تقديمي في PowerPoint</vt:lpstr>
      <vt:lpstr>عرض تقديمي في PowerPoint</vt:lpstr>
      <vt:lpstr>B. Function  1. Hematopoiesis (Fetal life) – Produces blood cells until the bone marrow takes over.  2. Blood Filtration :Removes old RBCs, bacteria, and abnormal cells.  3. Immune Response :Contains lymphoid tissue that helps fight infections.  4. Platelet Reservoir:Stores platelets and releases them when needed. </vt:lpstr>
      <vt:lpstr>عرض تقديمي في PowerPoint</vt:lpstr>
      <vt:lpstr>C. Clinical Correlation 1. Splenomegaly (Enlarged Spleen) Caused by portal hypertension,infections(malaria), hematologic disorders(leukemia),or storage diseases (e.g., Gaucher disease).  2. Hypersplenism  Overactive spleen causing cytopenias (low RBCs, WBCs, platelets).  3. Ruptured Spleen Trauma (road accidents) lead to life-threatening hemorrhage. 4. Asplenia (Absence of Spleen)   Can be congenital or due to splenectomy.   Increases susceptibility to</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Biliary Tree and Spleen lec 12</dc:title>
  <dc:creator>Lenovo</dc:creator>
  <cp:lastModifiedBy>Lenovo</cp:lastModifiedBy>
  <cp:revision>24</cp:revision>
  <dcterms:created xsi:type="dcterms:W3CDTF">2025-04-03T15:20:40Z</dcterms:created>
  <dcterms:modified xsi:type="dcterms:W3CDTF">2025-04-03T16:46:34Z</dcterms:modified>
</cp:coreProperties>
</file>