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86" r:id="rId2"/>
  </p:sldMasterIdLst>
  <p:notesMasterIdLst>
    <p:notesMasterId r:id="rId11"/>
  </p:notesMasterIdLst>
  <p:sldIdLst>
    <p:sldId id="291" r:id="rId3"/>
    <p:sldId id="283" r:id="rId4"/>
    <p:sldId id="285" r:id="rId5"/>
    <p:sldId id="286" r:id="rId6"/>
    <p:sldId id="287" r:id="rId7"/>
    <p:sldId id="288" r:id="rId8"/>
    <p:sldId id="290" r:id="rId9"/>
    <p:sldId id="267" r:id="rId10"/>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C4947E22-FD7E-4305-A438-0780F32AEF42}" type="datetimeFigureOut">
              <a:rPr lang="en-US" smtClean="0"/>
              <a:t>4/4/2025</a:t>
            </a:fld>
            <a:endParaRPr lang="en-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A6C7FAD8-6233-4631-B7A1-DDB61E1E28A0}" type="slidenum">
              <a:rPr lang="en-US" smtClean="0"/>
              <a:t>‹#›</a:t>
            </a:fld>
            <a:endParaRPr lang="en-US"/>
          </a:p>
        </p:txBody>
      </p:sp>
    </p:spTree>
    <p:extLst>
      <p:ext uri="{BB962C8B-B14F-4D97-AF65-F5344CB8AC3E}">
        <p14:creationId xmlns:p14="http://schemas.microsoft.com/office/powerpoint/2010/main" val="335527814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30" name="Google Shape;2056;g35ed75ccf_022: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p:spPr>
      </p:sp>
      <p:sp>
        <p:nvSpPr>
          <p:cNvPr id="48131" name="Google Shape;2057;g35ed75ccf_022:notes"/>
          <p:cNvSpPr>
            <a:spLocks noGrp="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t"/>
          <a:lstStyle/>
          <a:p>
            <a:pPr>
              <a:spcBef>
                <a:spcPct val="0"/>
              </a:spcBef>
            </a:pPr>
            <a:endParaRPr lang="en-US" altLang="en-US"/>
          </a:p>
        </p:txBody>
      </p:sp>
    </p:spTree>
    <p:extLst>
      <p:ext uri="{BB962C8B-B14F-4D97-AF65-F5344CB8AC3E}">
        <p14:creationId xmlns:p14="http://schemas.microsoft.com/office/powerpoint/2010/main" val="1523277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endParaRPr lang="en-US"/>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1398E03E-E186-45BB-BD86-1443FECF8E2B}" type="datetimeFigureOut">
              <a:rPr lang="en-US" smtClean="0"/>
              <a:t>4/4/2025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E4C90A07-37E1-4A86-BDA2-5412249A1C34}" type="slidenum">
              <a:rPr lang="en-US" smtClean="0"/>
              <a:t>‹#›</a:t>
            </a:fld>
            <a:endParaRPr lang="en-US"/>
          </a:p>
        </p:txBody>
      </p:sp>
    </p:spTree>
    <p:extLst>
      <p:ext uri="{BB962C8B-B14F-4D97-AF65-F5344CB8AC3E}">
        <p14:creationId xmlns:p14="http://schemas.microsoft.com/office/powerpoint/2010/main" val="845217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1398E03E-E186-45BB-BD86-1443FECF8E2B}" type="datetimeFigureOut">
              <a:rPr lang="en-US" smtClean="0"/>
              <a:t>4/4/2025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E4C90A07-37E1-4A86-BDA2-5412249A1C34}" type="slidenum">
              <a:rPr lang="en-US" smtClean="0"/>
              <a:t>‹#›</a:t>
            </a:fld>
            <a:endParaRPr lang="en-US"/>
          </a:p>
        </p:txBody>
      </p:sp>
    </p:spTree>
    <p:extLst>
      <p:ext uri="{BB962C8B-B14F-4D97-AF65-F5344CB8AC3E}">
        <p14:creationId xmlns:p14="http://schemas.microsoft.com/office/powerpoint/2010/main" val="1686862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1398E03E-E186-45BB-BD86-1443FECF8E2B}" type="datetimeFigureOut">
              <a:rPr lang="en-US" smtClean="0"/>
              <a:t>4/4/2025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E4C90A07-37E1-4A86-BDA2-5412249A1C34}" type="slidenum">
              <a:rPr lang="en-US" smtClean="0"/>
              <a:t>‹#›</a:t>
            </a:fld>
            <a:endParaRPr lang="en-US"/>
          </a:p>
        </p:txBody>
      </p:sp>
    </p:spTree>
    <p:extLst>
      <p:ext uri="{BB962C8B-B14F-4D97-AF65-F5344CB8AC3E}">
        <p14:creationId xmlns:p14="http://schemas.microsoft.com/office/powerpoint/2010/main" val="3123121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3" name="Google Shape;50;p9"/>
          <p:cNvSpPr>
            <a:spLocks noChangeArrowheads="1"/>
          </p:cNvSpPr>
          <p:nvPr userDrawn="1"/>
        </p:nvSpPr>
        <p:spPr bwMode="auto">
          <a:xfrm rot="5400000">
            <a:off x="-57150" y="6102350"/>
            <a:ext cx="468312" cy="357188"/>
          </a:xfrm>
          <a:prstGeom prst="triangle">
            <a:avLst>
              <a:gd name="adj" fmla="val 50000"/>
            </a:avLst>
          </a:prstGeom>
          <a:solidFill>
            <a:srgbClr val="26578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a:solidFill>
                  <a:schemeClr val="tx1"/>
                </a:solidFill>
                <a:latin typeface="Arial Rounded MT Bold" panose="020F0704030504030204" pitchFamily="34" charset="0"/>
                <a:cs typeface="Arial" panose="020B0604020202020204" pitchFamily="34" charset="0"/>
              </a:defRPr>
            </a:lvl1pPr>
            <a:lvl2pPr marL="742950" indent="-285750">
              <a:defRPr>
                <a:solidFill>
                  <a:schemeClr val="tx1"/>
                </a:solidFill>
                <a:latin typeface="Arial Rounded MT Bold" panose="020F0704030504030204" pitchFamily="34" charset="0"/>
                <a:cs typeface="Arial" panose="020B0604020202020204" pitchFamily="34" charset="0"/>
              </a:defRPr>
            </a:lvl2pPr>
            <a:lvl3pPr marL="1143000" indent="-228600">
              <a:defRPr>
                <a:solidFill>
                  <a:schemeClr val="tx1"/>
                </a:solidFill>
                <a:latin typeface="Arial Rounded MT Bold" panose="020F0704030504030204" pitchFamily="34" charset="0"/>
                <a:cs typeface="Arial" panose="020B0604020202020204" pitchFamily="34" charset="0"/>
              </a:defRPr>
            </a:lvl3pPr>
            <a:lvl4pPr marL="1600200" indent="-228600">
              <a:defRPr>
                <a:solidFill>
                  <a:schemeClr val="tx1"/>
                </a:solidFill>
                <a:latin typeface="Arial Rounded MT Bold" panose="020F0704030504030204" pitchFamily="34" charset="0"/>
                <a:cs typeface="Arial" panose="020B0604020202020204" pitchFamily="34" charset="0"/>
              </a:defRPr>
            </a:lvl4pPr>
            <a:lvl5pPr marL="2057400" indent="-228600">
              <a:defRPr>
                <a:solidFill>
                  <a:schemeClr val="tx1"/>
                </a:solidFill>
                <a:latin typeface="Arial Rounded MT Bold" panose="020F070403050403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Rounded MT Bold" panose="020F070403050403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Rounded MT Bold" panose="020F070403050403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Rounded MT Bold" panose="020F070403050403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Rounded MT Bold" panose="020F0704030504030204" pitchFamily="34" charset="0"/>
                <a:cs typeface="Arial" panose="020B0604020202020204" pitchFamily="34" charset="0"/>
              </a:defRPr>
            </a:lvl9pPr>
          </a:lstStyle>
          <a:p>
            <a:pPr>
              <a:defRPr/>
            </a:pPr>
            <a:endParaRPr lang="en-US" altLang="en-US"/>
          </a:p>
        </p:txBody>
      </p:sp>
      <p:sp>
        <p:nvSpPr>
          <p:cNvPr id="6" name="Title 1">
            <a:extLst>
              <a:ext uri="{FF2B5EF4-FFF2-40B4-BE49-F238E27FC236}">
                <a16:creationId xmlns:a16="http://schemas.microsoft.com/office/drawing/2014/main" id="{A09162A9-89B7-E341-931E-91A4D78C7DDF}"/>
              </a:ext>
            </a:extLst>
          </p:cNvPr>
          <p:cNvSpPr>
            <a:spLocks noGrp="1"/>
          </p:cNvSpPr>
          <p:nvPr>
            <p:ph type="title"/>
          </p:nvPr>
        </p:nvSpPr>
        <p:spPr>
          <a:xfrm>
            <a:off x="609600" y="358667"/>
            <a:ext cx="10972800" cy="563562"/>
          </a:xfrm>
        </p:spPr>
        <p:txBody>
          <a:bodyPr/>
          <a:lstStyle>
            <a:lvl1pPr>
              <a:defRPr sz="3200">
                <a:solidFill>
                  <a:srgbClr val="265787"/>
                </a:solidFill>
              </a:defRPr>
            </a:lvl1pPr>
          </a:lstStyle>
          <a:p>
            <a:r>
              <a:rPr lang="en-US" dirty="0"/>
              <a:t>Click to edit Master 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8"/>
          <p:cNvSpPr>
            <a:spLocks noGrp="1" noChangeArrowheads="1"/>
          </p:cNvSpPr>
          <p:nvPr>
            <p:ph type="sldNum" sz="quarter" idx="11"/>
          </p:nvPr>
        </p:nvSpPr>
        <p:spPr/>
        <p:txBody>
          <a:bodyPr/>
          <a:lstStyle>
            <a:lvl1pPr algn="l">
              <a:defRPr/>
            </a:lvl1pPr>
          </a:lstStyle>
          <a:p>
            <a:pPr>
              <a:defRPr/>
            </a:pPr>
            <a:fld id="{2908468A-AE54-49A8-9C7E-315EB1D5536D}" type="slidenum">
              <a:rPr lang="en-US"/>
              <a:pPr>
                <a:defRPr/>
              </a:pPr>
              <a:t>‹#›</a:t>
            </a:fld>
            <a:endParaRPr lang="en-US"/>
          </a:p>
        </p:txBody>
      </p:sp>
      <p:sp>
        <p:nvSpPr>
          <p:cNvPr id="7" name="Rectangle 10"/>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756246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Arial Rounded MT Bold" panose="020F070403050403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Arial Rounded MT Bold" panose="020F070403050403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1E9947DB-5807-48A5-82AB-A43B033D9940}" type="slidenum">
              <a:rPr kumimoji="0" lang="ar-SA" altLang="en-US" sz="1200" b="0" i="0" u="none" strike="noStrike" kern="1200" cap="none" spc="0" normalizeH="0" baseline="0" noProof="0">
                <a:ln>
                  <a:noFill/>
                </a:ln>
                <a:solidFill>
                  <a:prstClr val="black">
                    <a:tint val="75000"/>
                  </a:prstClr>
                </a:solidFill>
                <a:effectLst/>
                <a:uLnTx/>
                <a:uFillTx/>
                <a:latin typeface="Arial Rounded MT Bold" panose="020F07040305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Rounded MT Bold" panose="020F0704030504030204" pitchFamily="34" charset="0"/>
              <a:ea typeface="+mn-ea"/>
              <a:cs typeface="Arial" panose="020B0604020202020204" pitchFamily="34" charset="0"/>
            </a:endParaRPr>
          </a:p>
        </p:txBody>
      </p:sp>
    </p:spTree>
    <p:extLst>
      <p:ext uri="{BB962C8B-B14F-4D97-AF65-F5344CB8AC3E}">
        <p14:creationId xmlns:p14="http://schemas.microsoft.com/office/powerpoint/2010/main" val="3942352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Arial Rounded MT Bold" panose="020F070403050403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Arial Rounded MT Bold" panose="020F070403050403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B49CD37-7156-48FA-9135-35C26003FC16}" type="slidenum">
              <a:rPr kumimoji="0" lang="ar-SA" altLang="en-US" sz="1200" b="0" i="0" u="none" strike="noStrike" kern="1200" cap="none" spc="0" normalizeH="0" baseline="0" noProof="0">
                <a:ln>
                  <a:noFill/>
                </a:ln>
                <a:solidFill>
                  <a:prstClr val="black">
                    <a:tint val="75000"/>
                  </a:prstClr>
                </a:solidFill>
                <a:effectLst/>
                <a:uLnTx/>
                <a:uFillTx/>
                <a:latin typeface="Arial Rounded MT Bold" panose="020F07040305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Rounded MT Bold" panose="020F0704030504030204" pitchFamily="34" charset="0"/>
              <a:ea typeface="+mn-ea"/>
              <a:cs typeface="Arial" panose="020B0604020202020204" pitchFamily="34" charset="0"/>
            </a:endParaRPr>
          </a:p>
        </p:txBody>
      </p:sp>
    </p:spTree>
    <p:extLst>
      <p:ext uri="{BB962C8B-B14F-4D97-AF65-F5344CB8AC3E}">
        <p14:creationId xmlns:p14="http://schemas.microsoft.com/office/powerpoint/2010/main" val="3191058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Arial Rounded MT Bold" panose="020F070403050403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Arial Rounded MT Bold" panose="020F070403050403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48FD682-3053-42DF-800B-8830A125B94E}" type="slidenum">
              <a:rPr kumimoji="0" lang="ar-SA" altLang="en-US" sz="1200" b="0" i="0" u="none" strike="noStrike" kern="1200" cap="none" spc="0" normalizeH="0" baseline="0" noProof="0">
                <a:ln>
                  <a:noFill/>
                </a:ln>
                <a:solidFill>
                  <a:prstClr val="black">
                    <a:tint val="75000"/>
                  </a:prstClr>
                </a:solidFill>
                <a:effectLst/>
                <a:uLnTx/>
                <a:uFillTx/>
                <a:latin typeface="Arial Rounded MT Bold" panose="020F07040305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Rounded MT Bold" panose="020F0704030504030204" pitchFamily="34" charset="0"/>
              <a:ea typeface="+mn-ea"/>
              <a:cs typeface="Arial" panose="020B0604020202020204" pitchFamily="34" charset="0"/>
            </a:endParaRPr>
          </a:p>
        </p:txBody>
      </p:sp>
    </p:spTree>
    <p:extLst>
      <p:ext uri="{BB962C8B-B14F-4D97-AF65-F5344CB8AC3E}">
        <p14:creationId xmlns:p14="http://schemas.microsoft.com/office/powerpoint/2010/main" val="506955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Arial Rounded MT Bold" panose="020F0704030504030204" pitchFamily="34" charset="0"/>
              <a:ea typeface="+mn-ea"/>
              <a:cs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Arial Rounded MT Bold" panose="020F0704030504030204" pitchFamily="34" charset="0"/>
              <a:ea typeface="+mn-ea"/>
              <a:cs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69A4E03-65D2-41D9-8D73-29649E6426C9}" type="slidenum">
              <a:rPr kumimoji="0" lang="ar-SA" altLang="en-US" sz="1200" b="0" i="0" u="none" strike="noStrike" kern="1200" cap="none" spc="0" normalizeH="0" baseline="0" noProof="0">
                <a:ln>
                  <a:noFill/>
                </a:ln>
                <a:solidFill>
                  <a:prstClr val="black">
                    <a:tint val="75000"/>
                  </a:prstClr>
                </a:solidFill>
                <a:effectLst/>
                <a:uLnTx/>
                <a:uFillTx/>
                <a:latin typeface="Arial Rounded MT Bold" panose="020F07040305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Rounded MT Bold" panose="020F0704030504030204" pitchFamily="34" charset="0"/>
              <a:ea typeface="+mn-ea"/>
              <a:cs typeface="Arial" panose="020B0604020202020204" pitchFamily="34" charset="0"/>
            </a:endParaRPr>
          </a:p>
        </p:txBody>
      </p:sp>
    </p:spTree>
    <p:extLst>
      <p:ext uri="{BB962C8B-B14F-4D97-AF65-F5344CB8AC3E}">
        <p14:creationId xmlns:p14="http://schemas.microsoft.com/office/powerpoint/2010/main" val="852002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Content Placeholder 3"/>
          <p:cNvSpPr>
            <a:spLocks noGrp="1"/>
          </p:cNvSpPr>
          <p:nvPr>
            <p:ph sz="half" idx="2"/>
          </p:nvPr>
        </p:nvSpPr>
        <p:spPr>
          <a:xfrm>
            <a:off x="839788" y="2505075"/>
            <a:ext cx="5157787"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Content Placeholder 5"/>
          <p:cNvSpPr>
            <a:spLocks noGrp="1"/>
          </p:cNvSpPr>
          <p:nvPr>
            <p:ph sz="quarter" idx="4"/>
          </p:nvPr>
        </p:nvSpPr>
        <p:spPr>
          <a:xfrm>
            <a:off x="6172200" y="2505075"/>
            <a:ext cx="5183188"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Arial Rounded MT Bold" panose="020F0704030504030204" pitchFamily="34" charset="0"/>
              <a:ea typeface="+mn-ea"/>
              <a:cs typeface="Arial" panose="020B0604020202020204" pitchFamily="34" charset="0"/>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Arial Rounded MT Bold" panose="020F0704030504030204" pitchFamily="34" charset="0"/>
              <a:ea typeface="+mn-ea"/>
              <a:cs typeface="Arial" panose="020B0604020202020204" pitchFamily="34" charset="0"/>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E01B23C-7FC7-4E0C-8C04-B40FEC1AE16B}" type="slidenum">
              <a:rPr kumimoji="0" lang="ar-SA" altLang="en-US" sz="1200" b="0" i="0" u="none" strike="noStrike" kern="1200" cap="none" spc="0" normalizeH="0" baseline="0" noProof="0">
                <a:ln>
                  <a:noFill/>
                </a:ln>
                <a:solidFill>
                  <a:prstClr val="black">
                    <a:tint val="75000"/>
                  </a:prstClr>
                </a:solidFill>
                <a:effectLst/>
                <a:uLnTx/>
                <a:uFillTx/>
                <a:latin typeface="Arial Rounded MT Bold" panose="020F07040305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Rounded MT Bold" panose="020F0704030504030204" pitchFamily="34" charset="0"/>
              <a:ea typeface="+mn-ea"/>
              <a:cs typeface="Arial" panose="020B0604020202020204" pitchFamily="34" charset="0"/>
            </a:endParaRPr>
          </a:p>
        </p:txBody>
      </p:sp>
    </p:spTree>
    <p:extLst>
      <p:ext uri="{BB962C8B-B14F-4D97-AF65-F5344CB8AC3E}">
        <p14:creationId xmlns:p14="http://schemas.microsoft.com/office/powerpoint/2010/main" val="1574332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Arial Rounded MT Bold" panose="020F0704030504030204" pitchFamily="34" charset="0"/>
              <a:ea typeface="+mn-ea"/>
              <a:cs typeface="Arial" panose="020B0604020202020204" pitchFamily="34" charset="0"/>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Arial Rounded MT Bold" panose="020F0704030504030204" pitchFamily="34" charset="0"/>
              <a:ea typeface="+mn-ea"/>
              <a:cs typeface="Arial" panose="020B0604020202020204" pitchFamily="34" charset="0"/>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5ECFF40-1578-456F-AC90-4841FBA8FB25}" type="slidenum">
              <a:rPr kumimoji="0" lang="ar-SA" altLang="en-US" sz="1200" b="0" i="0" u="none" strike="noStrike" kern="1200" cap="none" spc="0" normalizeH="0" baseline="0" noProof="0">
                <a:ln>
                  <a:noFill/>
                </a:ln>
                <a:solidFill>
                  <a:prstClr val="black">
                    <a:tint val="75000"/>
                  </a:prstClr>
                </a:solidFill>
                <a:effectLst/>
                <a:uLnTx/>
                <a:uFillTx/>
                <a:latin typeface="Arial Rounded MT Bold" panose="020F07040305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Rounded MT Bold" panose="020F0704030504030204" pitchFamily="34" charset="0"/>
              <a:ea typeface="+mn-ea"/>
              <a:cs typeface="Arial" panose="020B0604020202020204" pitchFamily="34" charset="0"/>
            </a:endParaRPr>
          </a:p>
        </p:txBody>
      </p:sp>
    </p:spTree>
    <p:extLst>
      <p:ext uri="{BB962C8B-B14F-4D97-AF65-F5344CB8AC3E}">
        <p14:creationId xmlns:p14="http://schemas.microsoft.com/office/powerpoint/2010/main" val="329644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Arial Rounded MT Bold" panose="020F0704030504030204" pitchFamily="34" charset="0"/>
              <a:ea typeface="+mn-ea"/>
              <a:cs typeface="Arial" panose="020B0604020202020204" pitchFamily="34" charset="0"/>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Arial Rounded MT Bold" panose="020F0704030504030204" pitchFamily="34" charset="0"/>
              <a:ea typeface="+mn-ea"/>
              <a:cs typeface="Arial" panose="020B0604020202020204" pitchFamily="34" charset="0"/>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280A17E-EE2D-4C82-99B2-14DA1512CC00}" type="slidenum">
              <a:rPr kumimoji="0" lang="ar-SA" altLang="en-US" sz="1200" b="0" i="0" u="none" strike="noStrike" kern="1200" cap="none" spc="0" normalizeH="0" baseline="0" noProof="0">
                <a:ln>
                  <a:noFill/>
                </a:ln>
                <a:solidFill>
                  <a:prstClr val="black">
                    <a:tint val="75000"/>
                  </a:prstClr>
                </a:solidFill>
                <a:effectLst/>
                <a:uLnTx/>
                <a:uFillTx/>
                <a:latin typeface="Arial Rounded MT Bold" panose="020F07040305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Rounded MT Bold" panose="020F0704030504030204" pitchFamily="34" charset="0"/>
              <a:ea typeface="+mn-ea"/>
              <a:cs typeface="Arial" panose="020B0604020202020204" pitchFamily="34" charset="0"/>
            </a:endParaRPr>
          </a:p>
        </p:txBody>
      </p:sp>
    </p:spTree>
    <p:extLst>
      <p:ext uri="{BB962C8B-B14F-4D97-AF65-F5344CB8AC3E}">
        <p14:creationId xmlns:p14="http://schemas.microsoft.com/office/powerpoint/2010/main" val="3903904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1398E03E-E186-45BB-BD86-1443FECF8E2B}" type="datetimeFigureOut">
              <a:rPr lang="en-US" smtClean="0"/>
              <a:t>4/4/2025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E4C90A07-37E1-4A86-BDA2-5412249A1C34}" type="slidenum">
              <a:rPr lang="en-US" smtClean="0"/>
              <a:t>‹#›</a:t>
            </a:fld>
            <a:endParaRPr lang="en-US"/>
          </a:p>
        </p:txBody>
      </p:sp>
    </p:spTree>
    <p:extLst>
      <p:ext uri="{BB962C8B-B14F-4D97-AF65-F5344CB8AC3E}">
        <p14:creationId xmlns:p14="http://schemas.microsoft.com/office/powerpoint/2010/main" val="3404080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Arial Rounded MT Bold" panose="020F0704030504030204" pitchFamily="34" charset="0"/>
              <a:ea typeface="+mn-ea"/>
              <a:cs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Arial Rounded MT Bold" panose="020F0704030504030204" pitchFamily="34" charset="0"/>
              <a:ea typeface="+mn-ea"/>
              <a:cs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22402EC-968B-40EB-A2E2-1893DA354146}" type="slidenum">
              <a:rPr kumimoji="0" lang="ar-SA" altLang="en-US" sz="1200" b="0" i="0" u="none" strike="noStrike" kern="1200" cap="none" spc="0" normalizeH="0" baseline="0" noProof="0">
                <a:ln>
                  <a:noFill/>
                </a:ln>
                <a:solidFill>
                  <a:prstClr val="black">
                    <a:tint val="75000"/>
                  </a:prstClr>
                </a:solidFill>
                <a:effectLst/>
                <a:uLnTx/>
                <a:uFillTx/>
                <a:latin typeface="Arial Rounded MT Bold" panose="020F07040305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Rounded MT Bold" panose="020F0704030504030204" pitchFamily="34" charset="0"/>
              <a:ea typeface="+mn-ea"/>
              <a:cs typeface="Arial" panose="020B0604020202020204" pitchFamily="34" charset="0"/>
            </a:endParaRPr>
          </a:p>
        </p:txBody>
      </p:sp>
    </p:spTree>
    <p:extLst>
      <p:ext uri="{BB962C8B-B14F-4D97-AF65-F5344CB8AC3E}">
        <p14:creationId xmlns:p14="http://schemas.microsoft.com/office/powerpoint/2010/main" val="15651156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noProof="0"/>
              <a:t>انقر فوق الأيقونة لإضافة صورة</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Arial Rounded MT Bold" panose="020F0704030504030204" pitchFamily="34" charset="0"/>
              <a:ea typeface="+mn-ea"/>
              <a:cs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Arial Rounded MT Bold" panose="020F0704030504030204" pitchFamily="34" charset="0"/>
              <a:ea typeface="+mn-ea"/>
              <a:cs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B6A8374-9D76-4D32-A3B8-CC5885ADB2D3}" type="slidenum">
              <a:rPr kumimoji="0" lang="ar-SA" altLang="en-US" sz="1200" b="0" i="0" u="none" strike="noStrike" kern="1200" cap="none" spc="0" normalizeH="0" baseline="0" noProof="0">
                <a:ln>
                  <a:noFill/>
                </a:ln>
                <a:solidFill>
                  <a:prstClr val="black">
                    <a:tint val="75000"/>
                  </a:prstClr>
                </a:solidFill>
                <a:effectLst/>
                <a:uLnTx/>
                <a:uFillTx/>
                <a:latin typeface="Arial Rounded MT Bold" panose="020F07040305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Rounded MT Bold" panose="020F0704030504030204" pitchFamily="34" charset="0"/>
              <a:ea typeface="+mn-ea"/>
              <a:cs typeface="Arial" panose="020B0604020202020204" pitchFamily="34" charset="0"/>
            </a:endParaRPr>
          </a:p>
        </p:txBody>
      </p:sp>
    </p:spTree>
    <p:extLst>
      <p:ext uri="{BB962C8B-B14F-4D97-AF65-F5344CB8AC3E}">
        <p14:creationId xmlns:p14="http://schemas.microsoft.com/office/powerpoint/2010/main" val="35876788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Arial Rounded MT Bold" panose="020F070403050403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Arial Rounded MT Bold" panose="020F070403050403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69600FB-6734-44BB-A2F6-1854A08D7403}" type="slidenum">
              <a:rPr kumimoji="0" lang="ar-SA" altLang="en-US" sz="1200" b="0" i="0" u="none" strike="noStrike" kern="1200" cap="none" spc="0" normalizeH="0" baseline="0" noProof="0">
                <a:ln>
                  <a:noFill/>
                </a:ln>
                <a:solidFill>
                  <a:prstClr val="black">
                    <a:tint val="75000"/>
                  </a:prstClr>
                </a:solidFill>
                <a:effectLst/>
                <a:uLnTx/>
                <a:uFillTx/>
                <a:latin typeface="Arial Rounded MT Bold" panose="020F07040305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Rounded MT Bold" panose="020F0704030504030204" pitchFamily="34" charset="0"/>
              <a:ea typeface="+mn-ea"/>
              <a:cs typeface="Arial" panose="020B0604020202020204" pitchFamily="34" charset="0"/>
            </a:endParaRPr>
          </a:p>
        </p:txBody>
      </p:sp>
    </p:spTree>
    <p:extLst>
      <p:ext uri="{BB962C8B-B14F-4D97-AF65-F5344CB8AC3E}">
        <p14:creationId xmlns:p14="http://schemas.microsoft.com/office/powerpoint/2010/main" val="7995040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Arial Rounded MT Bold" panose="020F070403050403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Arial Rounded MT Bold" panose="020F070403050403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520DDA7-7AC9-4777-8010-559D97B72244}" type="slidenum">
              <a:rPr kumimoji="0" lang="ar-SA" altLang="en-US" sz="1200" b="0" i="0" u="none" strike="noStrike" kern="1200" cap="none" spc="0" normalizeH="0" baseline="0" noProof="0">
                <a:ln>
                  <a:noFill/>
                </a:ln>
                <a:solidFill>
                  <a:prstClr val="black">
                    <a:tint val="75000"/>
                  </a:prstClr>
                </a:solidFill>
                <a:effectLst/>
                <a:uLnTx/>
                <a:uFillTx/>
                <a:latin typeface="Arial Rounded MT Bold" panose="020F07040305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Rounded MT Bold" panose="020F0704030504030204" pitchFamily="34" charset="0"/>
              <a:ea typeface="+mn-ea"/>
              <a:cs typeface="Arial" panose="020B0604020202020204" pitchFamily="34" charset="0"/>
            </a:endParaRPr>
          </a:p>
        </p:txBody>
      </p:sp>
    </p:spTree>
    <p:extLst>
      <p:ext uri="{BB962C8B-B14F-4D97-AF65-F5344CB8AC3E}">
        <p14:creationId xmlns:p14="http://schemas.microsoft.com/office/powerpoint/2010/main" val="2936240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1398E03E-E186-45BB-BD86-1443FECF8E2B}" type="datetimeFigureOut">
              <a:rPr lang="en-US" smtClean="0"/>
              <a:t>4/4/2025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E4C90A07-37E1-4A86-BDA2-5412249A1C34}" type="slidenum">
              <a:rPr lang="en-US" smtClean="0"/>
              <a:t>‹#›</a:t>
            </a:fld>
            <a:endParaRPr lang="en-US"/>
          </a:p>
        </p:txBody>
      </p:sp>
    </p:spTree>
    <p:extLst>
      <p:ext uri="{BB962C8B-B14F-4D97-AF65-F5344CB8AC3E}">
        <p14:creationId xmlns:p14="http://schemas.microsoft.com/office/powerpoint/2010/main" val="2759934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838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6172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p>
            <a:fld id="{1398E03E-E186-45BB-BD86-1443FECF8E2B}" type="datetimeFigureOut">
              <a:rPr lang="en-US" smtClean="0"/>
              <a:t>4/4/2025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E4C90A07-37E1-4A86-BDA2-5412249A1C34}" type="slidenum">
              <a:rPr lang="en-US" smtClean="0"/>
              <a:t>‹#›</a:t>
            </a:fld>
            <a:endParaRPr lang="en-US"/>
          </a:p>
        </p:txBody>
      </p:sp>
    </p:spTree>
    <p:extLst>
      <p:ext uri="{BB962C8B-B14F-4D97-AF65-F5344CB8AC3E}">
        <p14:creationId xmlns:p14="http://schemas.microsoft.com/office/powerpoint/2010/main" val="3549394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p>
            <a:fld id="{1398E03E-E186-45BB-BD86-1443FECF8E2B}" type="datetimeFigureOut">
              <a:rPr lang="en-US" smtClean="0"/>
              <a:t>4/4/2025</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E4C90A07-37E1-4A86-BDA2-5412249A1C34}" type="slidenum">
              <a:rPr lang="en-US" smtClean="0"/>
              <a:t>‹#›</a:t>
            </a:fld>
            <a:endParaRPr lang="en-US"/>
          </a:p>
        </p:txBody>
      </p:sp>
    </p:spTree>
    <p:extLst>
      <p:ext uri="{BB962C8B-B14F-4D97-AF65-F5344CB8AC3E}">
        <p14:creationId xmlns:p14="http://schemas.microsoft.com/office/powerpoint/2010/main" val="4016755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1398E03E-E186-45BB-BD86-1443FECF8E2B}" type="datetimeFigureOut">
              <a:rPr lang="en-US" smtClean="0"/>
              <a:t>4/4/2025</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E4C90A07-37E1-4A86-BDA2-5412249A1C34}" type="slidenum">
              <a:rPr lang="en-US" smtClean="0"/>
              <a:t>‹#›</a:t>
            </a:fld>
            <a:endParaRPr lang="en-US"/>
          </a:p>
        </p:txBody>
      </p:sp>
    </p:spTree>
    <p:extLst>
      <p:ext uri="{BB962C8B-B14F-4D97-AF65-F5344CB8AC3E}">
        <p14:creationId xmlns:p14="http://schemas.microsoft.com/office/powerpoint/2010/main" val="2978199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398E03E-E186-45BB-BD86-1443FECF8E2B}" type="datetimeFigureOut">
              <a:rPr lang="en-US" smtClean="0"/>
              <a:t>4/4/2025</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E4C90A07-37E1-4A86-BDA2-5412249A1C34}" type="slidenum">
              <a:rPr lang="en-US" smtClean="0"/>
              <a:t>‹#›</a:t>
            </a:fld>
            <a:endParaRPr lang="en-US"/>
          </a:p>
        </p:txBody>
      </p:sp>
    </p:spTree>
    <p:extLst>
      <p:ext uri="{BB962C8B-B14F-4D97-AF65-F5344CB8AC3E}">
        <p14:creationId xmlns:p14="http://schemas.microsoft.com/office/powerpoint/2010/main" val="910500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1398E03E-E186-45BB-BD86-1443FECF8E2B}" type="datetimeFigureOut">
              <a:rPr lang="en-US" smtClean="0"/>
              <a:t>4/4/2025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E4C90A07-37E1-4A86-BDA2-5412249A1C34}" type="slidenum">
              <a:rPr lang="en-US" smtClean="0"/>
              <a:t>‹#›</a:t>
            </a:fld>
            <a:endParaRPr lang="en-US"/>
          </a:p>
        </p:txBody>
      </p:sp>
    </p:spTree>
    <p:extLst>
      <p:ext uri="{BB962C8B-B14F-4D97-AF65-F5344CB8AC3E}">
        <p14:creationId xmlns:p14="http://schemas.microsoft.com/office/powerpoint/2010/main" val="484174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1398E03E-E186-45BB-BD86-1443FECF8E2B}" type="datetimeFigureOut">
              <a:rPr lang="en-US" smtClean="0"/>
              <a:t>4/4/2025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E4C90A07-37E1-4A86-BDA2-5412249A1C34}" type="slidenum">
              <a:rPr lang="en-US" smtClean="0"/>
              <a:t>‹#›</a:t>
            </a:fld>
            <a:endParaRPr lang="en-US"/>
          </a:p>
        </p:txBody>
      </p:sp>
    </p:spTree>
    <p:extLst>
      <p:ext uri="{BB962C8B-B14F-4D97-AF65-F5344CB8AC3E}">
        <p14:creationId xmlns:p14="http://schemas.microsoft.com/office/powerpoint/2010/main" val="1703924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398E03E-E186-45BB-BD86-1443FECF8E2B}" type="datetimeFigureOut">
              <a:rPr lang="en-US" smtClean="0"/>
              <a:t>4/4/2025</a:t>
            </a:fld>
            <a:endParaRPr lang="en-US"/>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4C90A07-37E1-4A86-BDA2-5412249A1C34}" type="slidenum">
              <a:rPr lang="en-US" smtClean="0"/>
              <a:t>‹#›</a:t>
            </a:fld>
            <a:endParaRPr lang="en-US"/>
          </a:p>
        </p:txBody>
      </p:sp>
    </p:spTree>
    <p:extLst>
      <p:ext uri="{BB962C8B-B14F-4D97-AF65-F5344CB8AC3E}">
        <p14:creationId xmlns:p14="http://schemas.microsoft.com/office/powerpoint/2010/main" val="2494383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en-US"/>
              <a:t>انقر لتحرير نمط العنوان الرئيسي</a:t>
            </a:r>
            <a:endParaRPr lang="en-US" altLang="en-US"/>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en-US"/>
              <a:t>تحرير أنماط النص الرئيسي</a:t>
            </a:r>
            <a:endParaRPr lang="en-US" altLang="en-US"/>
          </a:p>
          <a:p>
            <a:pPr lvl="1"/>
            <a:r>
              <a:rPr lang="ar-SA" altLang="en-US"/>
              <a:t>المستوى الثاني</a:t>
            </a:r>
            <a:endParaRPr lang="en-US" altLang="en-US"/>
          </a:p>
          <a:p>
            <a:pPr lvl="2"/>
            <a:r>
              <a:rPr lang="ar-SA" altLang="en-US"/>
              <a:t>المستوى الثالث</a:t>
            </a:r>
            <a:endParaRPr lang="en-US" altLang="en-US"/>
          </a:p>
          <a:p>
            <a:pPr lvl="3"/>
            <a:r>
              <a:rPr lang="ar-SA" altLang="en-US"/>
              <a:t>المستوى الرابع</a:t>
            </a:r>
            <a:endParaRPr lang="en-US" altLang="en-US"/>
          </a:p>
          <a:p>
            <a:pPr lvl="4"/>
            <a:r>
              <a:rPr lang="ar-SA" altLang="en-US"/>
              <a:t>المستوى الخامس</a:t>
            </a:r>
            <a:endParaRPr lang="en-US"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Arial Rounded MT Bold" panose="020F0704030504030204" pitchFamily="34" charset="0"/>
              <a:ea typeface="+mn-ea"/>
              <a:cs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Arial Rounded MT Bold" panose="020F0704030504030204" pitchFamily="34" charset="0"/>
              <a:ea typeface="+mn-ea"/>
              <a:cs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DC8FC79-D740-465F-8484-D8318CAC6FBF}" type="slidenum">
              <a:rPr kumimoji="0" lang="ar-SA" altLang="en-US" sz="1200" b="0" i="0" u="none" strike="noStrike" kern="1200" cap="none" spc="0" normalizeH="0" baseline="0" noProof="0">
                <a:ln>
                  <a:noFill/>
                </a:ln>
                <a:solidFill>
                  <a:prstClr val="black">
                    <a:tint val="75000"/>
                  </a:prstClr>
                </a:solidFill>
                <a:effectLst/>
                <a:uLnTx/>
                <a:uFillTx/>
                <a:latin typeface="Arial Rounded MT Bold" panose="020F07040305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Arial Rounded MT Bold" panose="020F0704030504030204" pitchFamily="34" charset="0"/>
              <a:ea typeface="+mn-ea"/>
              <a:cs typeface="Arial" panose="020B0604020202020204" pitchFamily="34" charset="0"/>
            </a:endParaRPr>
          </a:p>
        </p:txBody>
      </p:sp>
    </p:spTree>
    <p:extLst>
      <p:ext uri="{BB962C8B-B14F-4D97-AF65-F5344CB8AC3E}">
        <p14:creationId xmlns:p14="http://schemas.microsoft.com/office/powerpoint/2010/main" val="228131677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Arial" panose="020B0604020202020204" pitchFamily="34" charset="0"/>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cs typeface="Arial"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cs typeface="Arial"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cs typeface="Arial"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cs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cs typeface="Arial" panose="020B060402020202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cs typeface="Arial" panose="020B060402020202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cs typeface="Arial" panose="020B060402020202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teachmeanatomy.info/neck/bones/hyoid-bone/"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teachmeanatomy.info/thorax/organs/lungs/"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9"/>
          <p:cNvSpPr>
            <a:spLocks noChangeArrowheads="1"/>
          </p:cNvSpPr>
          <p:nvPr/>
        </p:nvSpPr>
        <p:spPr bwMode="auto">
          <a:xfrm>
            <a:off x="-20638" y="-152400"/>
            <a:ext cx="12207876" cy="5281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marL="0" marR="0" lvl="0" indent="0" algn="l" defTabSz="914400" rtl="1" eaLnBrk="0" fontAlgn="base" latinLnBrk="0" hangingPunct="0">
              <a:lnSpc>
                <a:spcPct val="115000"/>
              </a:lnSpc>
              <a:spcBef>
                <a:spcPct val="0"/>
              </a:spcBef>
              <a:spcAft>
                <a:spcPts val="1000"/>
              </a:spcAft>
              <a:buClrTx/>
              <a:buSzTx/>
              <a:buFontTx/>
              <a:buNone/>
              <a:tabLst/>
              <a:defRPr/>
            </a:pPr>
            <a:r>
              <a:rPr kumimoji="0" lang="en-US" alt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Calibri" panose="020F0502020204030204" pitchFamily="34" charset="0"/>
              </a:rPr>
              <a:t>                                    A</a:t>
            </a:r>
            <a:endPar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pitchFamily="34" charset="0"/>
            </a:endParaRPr>
          </a:p>
          <a:p>
            <a:pPr marL="0" marR="0" lvl="0" indent="0" algn="l" defTabSz="914400" rtl="1" eaLnBrk="0" fontAlgn="base" latinLnBrk="0" hangingPunct="0">
              <a:lnSpc>
                <a:spcPct val="115000"/>
              </a:lnSpc>
              <a:spcBef>
                <a:spcPct val="0"/>
              </a:spcBef>
              <a:spcAft>
                <a:spcPts val="1000"/>
              </a:spcAft>
              <a:buClrTx/>
              <a:buSzTx/>
              <a:buFontTx/>
              <a:buNone/>
              <a:tabLst/>
              <a:defRPr/>
            </a:pPr>
            <a:endPar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Calibri" panose="020F0502020204030204" pitchFamily="34" charset="0"/>
            </a:endParaRPr>
          </a:p>
          <a:p>
            <a:pPr marL="0" marR="0" lvl="0" indent="0" algn="l" defTabSz="914400" rtl="1" eaLnBrk="0" fontAlgn="base" latinLnBrk="0" hangingPunct="0">
              <a:lnSpc>
                <a:spcPct val="115000"/>
              </a:lnSpc>
              <a:spcBef>
                <a:spcPct val="0"/>
              </a:spcBef>
              <a:spcAft>
                <a:spcPts val="1000"/>
              </a:spcAft>
              <a:buClrTx/>
              <a:buSzTx/>
              <a:buFontTx/>
              <a:buNone/>
              <a:tabLst/>
              <a:defRPr/>
            </a:pPr>
            <a:endPar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Calibri" panose="020F0502020204030204" pitchFamily="34" charset="0"/>
            </a:endParaRPr>
          </a:p>
          <a:p>
            <a:pPr marL="0" marR="0" lvl="0" indent="0" algn="l" defTabSz="914400" rtl="1" eaLnBrk="0" fontAlgn="base" latinLnBrk="0" hangingPunct="0">
              <a:lnSpc>
                <a:spcPct val="115000"/>
              </a:lnSpc>
              <a:spcBef>
                <a:spcPct val="0"/>
              </a:spcBef>
              <a:spcAft>
                <a:spcPts val="1000"/>
              </a:spcAft>
              <a:buClrTx/>
              <a:buSzTx/>
              <a:buFontTx/>
              <a:buNone/>
              <a:tabLst/>
              <a:defRPr/>
            </a:pPr>
            <a:endPar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Calibri" panose="020F0502020204030204" pitchFamily="34" charset="0"/>
            </a:endParaRPr>
          </a:p>
          <a:p>
            <a:pPr marL="0" marR="0" lvl="0" indent="0" algn="l" defTabSz="914400" rtl="1" eaLnBrk="0" fontAlgn="base" latinLnBrk="0" hangingPunct="0">
              <a:lnSpc>
                <a:spcPct val="115000"/>
              </a:lnSpc>
              <a:spcBef>
                <a:spcPct val="0"/>
              </a:spcBef>
              <a:spcAft>
                <a:spcPts val="1000"/>
              </a:spcAft>
              <a:buClrTx/>
              <a:buSzTx/>
              <a:buFontTx/>
              <a:buNone/>
              <a:tabLst/>
              <a:defRPr/>
            </a:pPr>
            <a:endPar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Calibri" panose="020F0502020204030204" pitchFamily="34" charset="0"/>
            </a:endParaRPr>
          </a:p>
          <a:p>
            <a:pPr marL="0" marR="0" lvl="0" indent="0" algn="l" defTabSz="914400" rtl="1" eaLnBrk="0" fontAlgn="base" latinLnBrk="0" hangingPunct="0">
              <a:lnSpc>
                <a:spcPct val="115000"/>
              </a:lnSpc>
              <a:spcBef>
                <a:spcPct val="0"/>
              </a:spcBef>
              <a:spcAft>
                <a:spcPts val="1000"/>
              </a:spcAft>
              <a:buClrTx/>
              <a:buSzTx/>
              <a:buFontTx/>
              <a:buNone/>
              <a:tabLst/>
              <a:defRPr/>
            </a:pPr>
            <a:endPar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Calibri" panose="020F0502020204030204" pitchFamily="34" charset="0"/>
            </a:endParaRPr>
          </a:p>
          <a:p>
            <a:pPr marL="0" marR="0" lvl="0" indent="0" algn="l" defTabSz="914400" rtl="1" eaLnBrk="0" fontAlgn="base" latinLnBrk="0" hangingPunct="0">
              <a:lnSpc>
                <a:spcPct val="115000"/>
              </a:lnSpc>
              <a:spcBef>
                <a:spcPct val="0"/>
              </a:spcBef>
              <a:spcAft>
                <a:spcPts val="1000"/>
              </a:spcAft>
              <a:buClrTx/>
              <a:buSzTx/>
              <a:buFontTx/>
              <a:buNone/>
              <a:tabLst/>
              <a:defRPr/>
            </a:pPr>
            <a:endParaRPr kumimoji="0" lang="en-US"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Calibri" panose="020F0502020204030204" pitchFamily="34" charset="0"/>
            </a:endParaRPr>
          </a:p>
          <a:p>
            <a:pPr marL="0" marR="0" lvl="0" indent="0" algn="l" defTabSz="914400" rtl="1" eaLnBrk="0" fontAlgn="base" latinLnBrk="0" hangingPunct="0">
              <a:lnSpc>
                <a:spcPct val="115000"/>
              </a:lnSpc>
              <a:spcBef>
                <a:spcPct val="0"/>
              </a:spcBef>
              <a:spcAft>
                <a:spcPts val="1000"/>
              </a:spcAft>
              <a:buClrTx/>
              <a:buSzTx/>
              <a:buFontTx/>
              <a:buNone/>
              <a:tabLst/>
              <a:defRPr/>
            </a:pPr>
            <a:endParaRPr kumimoji="0" lang="ar-IQ"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Calibri" panose="020F0502020204030204" pitchFamily="34" charset="0"/>
            </a:endParaRPr>
          </a:p>
          <a:p>
            <a:pPr marL="0" marR="0" lvl="0" indent="0" algn="l" defTabSz="914400" rtl="1" eaLnBrk="0" fontAlgn="base" latinLnBrk="0" hangingPunct="0">
              <a:lnSpc>
                <a:spcPct val="115000"/>
              </a:lnSpc>
              <a:spcBef>
                <a:spcPct val="0"/>
              </a:spcBef>
              <a:spcAft>
                <a:spcPts val="1000"/>
              </a:spcAft>
              <a:buClrTx/>
              <a:buSzTx/>
              <a:buFontTx/>
              <a:buNone/>
              <a:tabLst/>
              <a:defRPr/>
            </a:pPr>
            <a:endPar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Calibri" panose="020F0502020204030204" pitchFamily="34" charset="0"/>
            </a:endParaRPr>
          </a:p>
          <a:p>
            <a:pPr lvl="0" algn="l" eaLnBrk="0" fontAlgn="base" hangingPunct="0">
              <a:lnSpc>
                <a:spcPct val="115000"/>
              </a:lnSpc>
              <a:spcBef>
                <a:spcPct val="0"/>
              </a:spcBef>
              <a:spcAft>
                <a:spcPts val="1000"/>
              </a:spcAft>
              <a:buNone/>
            </a:pPr>
            <a:r>
              <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altLang="en-US" sz="3200" b="1" dirty="0">
                <a:solidFill>
                  <a:prstClr val="black"/>
                </a:solidFill>
                <a:latin typeface="Times New Roman" panose="02020603050405020304" pitchFamily="18" charset="0"/>
                <a:cs typeface="Times New Roman" panose="02020603050405020304" pitchFamily="18" charset="0"/>
              </a:rPr>
              <a:t>The </a:t>
            </a:r>
            <a:r>
              <a:rPr kumimoji="0" lang="en-IN" sz="3200" b="1" i="0" u="none" strike="noStrike" kern="1200" cap="none" spc="0" normalizeH="0" baseline="0" noProof="0" dirty="0">
                <a:ln>
                  <a:noFill/>
                </a:ln>
                <a:effectLst/>
                <a:uLnTx/>
                <a:uFillTx/>
                <a:latin typeface="Times New Roman" panose="02020603050405020304"/>
                <a:ea typeface="+mn-ea"/>
                <a:cs typeface="+mn-cs"/>
              </a:rPr>
              <a:t>lower respiratory system </a:t>
            </a:r>
            <a:endParaRPr lang="en-US" altLang="en-US" sz="3200" b="1" dirty="0">
              <a:solidFill>
                <a:prstClr val="black"/>
              </a:solidFill>
              <a:latin typeface="Times New Roman" panose="02020603050405020304" pitchFamily="18" charset="0"/>
              <a:cs typeface="Times New Roman" panose="02020603050405020304" pitchFamily="18" charset="0"/>
            </a:endParaRPr>
          </a:p>
        </p:txBody>
      </p:sp>
      <p:sp>
        <p:nvSpPr>
          <p:cNvPr id="5123" name="مستطيل 3"/>
          <p:cNvSpPr>
            <a:spLocks noChangeArrowheads="1"/>
          </p:cNvSpPr>
          <p:nvPr/>
        </p:nvSpPr>
        <p:spPr bwMode="auto">
          <a:xfrm>
            <a:off x="7223125" y="6040438"/>
            <a:ext cx="5329151" cy="48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marL="0" marR="0" lvl="0" indent="0" algn="l" defTabSz="914400" rtl="1" eaLnBrk="0" fontAlgn="base" latinLnBrk="0" hangingPunct="0">
              <a:lnSpc>
                <a:spcPct val="115000"/>
              </a:lnSpc>
              <a:spcBef>
                <a:spcPct val="0"/>
              </a:spcBef>
              <a:spcAft>
                <a:spcPts val="100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Calibri" panose="020F0502020204030204" pitchFamily="34" charset="0"/>
              </a:rPr>
              <a:t>Dr. Kareem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Calibri" panose="020F0502020204030204" pitchFamily="34" charset="0"/>
              </a:rPr>
              <a:t>Obayes</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Calibri" panose="020F0502020204030204" pitchFamily="34" charset="0"/>
              </a:rPr>
              <a:t>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Calibri" panose="020F0502020204030204" pitchFamily="34" charset="0"/>
              </a:rPr>
              <a:t>Handool</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Calibri" panose="020F0502020204030204" pitchFamily="34" charset="0"/>
              </a:rPr>
              <a:t> Al </a:t>
            </a:r>
            <a:r>
              <a:rPr kumimoji="0" lang="en-US"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Calibri" panose="020F0502020204030204" pitchFamily="34" charset="0"/>
              </a:rPr>
              <a:t>Jebory</a:t>
            </a:r>
            <a:endParaRPr kumimoji="0" lang="en-US" altLang="en-US" sz="1800" b="1" i="0" u="none" strike="noStrike" kern="1200" cap="none" spc="0" normalizeH="0" baseline="0" noProof="0" dirty="0">
              <a:ln>
                <a:noFill/>
              </a:ln>
              <a:solidFill>
                <a:srgbClr val="000000"/>
              </a:solidFill>
              <a:effectLst/>
              <a:uLnTx/>
              <a:uFillTx/>
              <a:latin typeface="Arial Rounded MT Bold" panose="020F0704030504030204" pitchFamily="34" charset="0"/>
              <a:ea typeface="+mn-ea"/>
              <a:cs typeface="Calibri" panose="020F0502020204030204" pitchFamily="34" charset="0"/>
            </a:endParaRPr>
          </a:p>
        </p:txBody>
      </p:sp>
      <p:sp>
        <p:nvSpPr>
          <p:cNvPr id="5124" name="مستطيل 1"/>
          <p:cNvSpPr>
            <a:spLocks noChangeArrowheads="1"/>
          </p:cNvSpPr>
          <p:nvPr/>
        </p:nvSpPr>
        <p:spPr bwMode="auto">
          <a:xfrm>
            <a:off x="4339940" y="2590822"/>
            <a:ext cx="291618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Anatomy</a:t>
            </a:r>
            <a:endParaRPr kumimoji="0" lang="en-US" altLang="en-US" sz="5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125" name="Picture 7" descr="https://sci.uomus.edu.iq/img/coll/big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7238"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مستطيل 3"/>
          <p:cNvSpPr>
            <a:spLocks noChangeArrowheads="1"/>
          </p:cNvSpPr>
          <p:nvPr/>
        </p:nvSpPr>
        <p:spPr bwMode="auto">
          <a:xfrm>
            <a:off x="7924800" y="1592263"/>
            <a:ext cx="2082621" cy="46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ar-IQ" altLang="en-US" sz="2400" b="1" i="0" u="none" strike="noStrike" kern="1200" cap="none" spc="0" normalizeH="0" baseline="0" noProof="0" dirty="0">
                <a:ln>
                  <a:noFill/>
                </a:ln>
                <a:solidFill>
                  <a:srgbClr val="FF0000"/>
                </a:solidFill>
                <a:effectLst/>
                <a:uLnTx/>
                <a:uFillTx/>
                <a:latin typeface="Calibri" panose="020F0502020204030204" pitchFamily="34" charset="0"/>
                <a:ea typeface="+mn-ea"/>
                <a:cs typeface="Times New Roman" panose="02020603050405020304" pitchFamily="18" charset="0"/>
              </a:rPr>
              <a:t>قسم الفيزياء الطبية</a:t>
            </a:r>
            <a:endParaRPr kumimoji="0" lang="en-US"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733164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3825" y="195375"/>
            <a:ext cx="12068175" cy="3046988"/>
          </a:xfrm>
          <a:prstGeom prst="rect">
            <a:avLst/>
          </a:prstGeom>
        </p:spPr>
        <p:txBody>
          <a:bodyPr wrap="square">
            <a:spAutoFit/>
          </a:bodyPr>
          <a:lstStyle/>
          <a:p>
            <a:pPr algn="l"/>
            <a:r>
              <a:rPr lang="en-US" sz="2400" b="1" dirty="0">
                <a:solidFill>
                  <a:srgbClr val="32323C"/>
                </a:solidFill>
                <a:latin typeface="Times New Roman" panose="02020603050405020304" pitchFamily="18" charset="0"/>
                <a:cs typeface="Times New Roman" panose="02020603050405020304" pitchFamily="18" charset="0"/>
              </a:rPr>
              <a:t>The larynx (voice box) </a:t>
            </a:r>
            <a:r>
              <a:rPr lang="en-US" sz="2400" dirty="0">
                <a:solidFill>
                  <a:srgbClr val="32323C"/>
                </a:solidFill>
                <a:latin typeface="Times New Roman" panose="02020603050405020304" pitchFamily="18" charset="0"/>
                <a:cs typeface="Times New Roman" panose="02020603050405020304" pitchFamily="18" charset="0"/>
              </a:rPr>
              <a:t>is a component of the respiratory tract, located in the anterior neck. suspended from the </a:t>
            </a:r>
            <a:r>
              <a:rPr lang="en-US" sz="2400" dirty="0">
                <a:solidFill>
                  <a:srgbClr val="00A99D"/>
                </a:solidFill>
                <a:latin typeface="Times New Roman" panose="02020603050405020304" pitchFamily="18" charset="0"/>
                <a:cs typeface="Times New Roman" panose="02020603050405020304" pitchFamily="18" charset="0"/>
                <a:hlinkClick r:id="rId2"/>
              </a:rPr>
              <a:t>hyoid bone</a:t>
            </a:r>
            <a:r>
              <a:rPr lang="en-US" sz="2400" dirty="0">
                <a:solidFill>
                  <a:srgbClr val="32323C"/>
                </a:solidFill>
                <a:latin typeface="Times New Roman" panose="02020603050405020304" pitchFamily="18" charset="0"/>
                <a:cs typeface="Times New Roman" panose="02020603050405020304" pitchFamily="18" charset="0"/>
              </a:rPr>
              <a:t>, and spanning between C3 and C6. </a:t>
            </a:r>
          </a:p>
          <a:p>
            <a:pPr algn="l"/>
            <a:endParaRPr lang="en-US" sz="2400" dirty="0">
              <a:solidFill>
                <a:srgbClr val="32323C"/>
              </a:solidFill>
              <a:latin typeface="Times New Roman" panose="02020603050405020304" pitchFamily="18" charset="0"/>
              <a:cs typeface="Times New Roman" panose="02020603050405020304" pitchFamily="18" charset="0"/>
            </a:endParaRPr>
          </a:p>
          <a:p>
            <a:pPr algn="l"/>
            <a:r>
              <a:rPr lang="en-US" sz="2400" dirty="0">
                <a:solidFill>
                  <a:srgbClr val="32323C"/>
                </a:solidFill>
                <a:latin typeface="Times New Roman" panose="02020603050405020304" pitchFamily="18" charset="0"/>
                <a:cs typeface="Times New Roman" panose="02020603050405020304" pitchFamily="18" charset="0"/>
              </a:rPr>
              <a:t>It is continuous inferiorly with the </a:t>
            </a:r>
            <a:r>
              <a:rPr lang="en-US" sz="2400" b="1" dirty="0">
                <a:solidFill>
                  <a:srgbClr val="32323C"/>
                </a:solidFill>
                <a:latin typeface="Times New Roman" panose="02020603050405020304" pitchFamily="18" charset="0"/>
                <a:cs typeface="Times New Roman" panose="02020603050405020304" pitchFamily="18" charset="0"/>
              </a:rPr>
              <a:t>trachea</a:t>
            </a:r>
            <a:r>
              <a:rPr lang="en-US" sz="2400" dirty="0">
                <a:solidFill>
                  <a:srgbClr val="32323C"/>
                </a:solidFill>
                <a:latin typeface="Times New Roman" panose="02020603050405020304" pitchFamily="18" charset="0"/>
                <a:cs typeface="Times New Roman" panose="02020603050405020304" pitchFamily="18" charset="0"/>
              </a:rPr>
              <a:t>, and opens superiorly into the laryngeal part of the pharynx. </a:t>
            </a:r>
            <a:r>
              <a:rPr lang="en-US" sz="2400" dirty="0">
                <a:latin typeface="Times New Roman" panose="02020603050405020304" pitchFamily="18" charset="0"/>
                <a:cs typeface="Times New Roman" panose="02020603050405020304" pitchFamily="18" charset="0"/>
              </a:rPr>
              <a:t>The larynx is formed by a cartilaginous skeleton, which is held together by ligaments and membranes. The laryngeal muscles act to move the components of the larynx for phonation and breathing. </a:t>
            </a:r>
          </a:p>
          <a:p>
            <a:pPr algn="l"/>
            <a:endParaRPr lang="en-US" sz="2400" dirty="0">
              <a:latin typeface="Times New Roman" panose="02020603050405020304" pitchFamily="18" charset="0"/>
              <a:cs typeface="Times New Roman" panose="02020603050405020304" pitchFamily="18" charset="0"/>
            </a:endParaRPr>
          </a:p>
        </p:txBody>
      </p:sp>
      <p:pic>
        <p:nvPicPr>
          <p:cNvPr id="3" name="صورة 2"/>
          <p:cNvPicPr>
            <a:picLocks noChangeAspect="1"/>
          </p:cNvPicPr>
          <p:nvPr/>
        </p:nvPicPr>
        <p:blipFill>
          <a:blip r:embed="rId3"/>
          <a:stretch>
            <a:fillRect/>
          </a:stretch>
        </p:blipFill>
        <p:spPr>
          <a:xfrm>
            <a:off x="3126951" y="3499130"/>
            <a:ext cx="5143499" cy="3358870"/>
          </a:xfrm>
          <a:prstGeom prst="rect">
            <a:avLst/>
          </a:prstGeom>
        </p:spPr>
      </p:pic>
    </p:spTree>
    <p:extLst>
      <p:ext uri="{BB962C8B-B14F-4D97-AF65-F5344CB8AC3E}">
        <p14:creationId xmlns:p14="http://schemas.microsoft.com/office/powerpoint/2010/main" val="3449781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72827" y="158234"/>
            <a:ext cx="4098879" cy="461665"/>
          </a:xfrm>
          <a:prstGeom prst="rect">
            <a:avLst/>
          </a:prstGeom>
        </p:spPr>
        <p:txBody>
          <a:bodyPr wrap="none">
            <a:spAutoFit/>
          </a:bodyPr>
          <a:lstStyle/>
          <a:p>
            <a:pPr algn="l"/>
            <a:r>
              <a:rPr lang="en-US" sz="2400" b="1" dirty="0">
                <a:latin typeface="acumin-pro"/>
              </a:rPr>
              <a:t>The Tracheobronchial Tree</a:t>
            </a:r>
            <a:endParaRPr lang="en-US" sz="2400" b="1" i="0" dirty="0">
              <a:effectLst/>
              <a:latin typeface="acumin-pro"/>
            </a:endParaRPr>
          </a:p>
        </p:txBody>
      </p:sp>
      <p:sp>
        <p:nvSpPr>
          <p:cNvPr id="3" name="مستطيل 2"/>
          <p:cNvSpPr/>
          <p:nvPr/>
        </p:nvSpPr>
        <p:spPr>
          <a:xfrm>
            <a:off x="161925" y="939939"/>
            <a:ext cx="11906250" cy="5632311"/>
          </a:xfrm>
          <a:prstGeom prst="rect">
            <a:avLst/>
          </a:prstGeom>
        </p:spPr>
        <p:txBody>
          <a:bodyPr wrap="square">
            <a:spAutoFit/>
          </a:bodyPr>
          <a:lstStyle/>
          <a:p>
            <a:pPr algn="l"/>
            <a:r>
              <a:rPr lang="en-US" sz="2400" dirty="0">
                <a:solidFill>
                  <a:srgbClr val="32323C"/>
                </a:solidFill>
                <a:latin typeface="Times New Roman" panose="02020603050405020304" pitchFamily="18" charset="0"/>
                <a:cs typeface="Times New Roman" panose="02020603050405020304" pitchFamily="18" charset="0"/>
              </a:rPr>
              <a:t>The trachea, bronchi and bronchioles form the </a:t>
            </a:r>
            <a:r>
              <a:rPr lang="en-US" sz="2400" b="1" dirty="0">
                <a:solidFill>
                  <a:srgbClr val="32323C"/>
                </a:solidFill>
                <a:latin typeface="Times New Roman" panose="02020603050405020304" pitchFamily="18" charset="0"/>
                <a:cs typeface="Times New Roman" panose="02020603050405020304" pitchFamily="18" charset="0"/>
              </a:rPr>
              <a:t>tracheobronchial tree: </a:t>
            </a:r>
            <a:r>
              <a:rPr lang="en-US" sz="2400" dirty="0">
                <a:solidFill>
                  <a:srgbClr val="32323C"/>
                </a:solidFill>
                <a:latin typeface="Times New Roman" panose="02020603050405020304" pitchFamily="18" charset="0"/>
                <a:cs typeface="Times New Roman" panose="02020603050405020304" pitchFamily="18" charset="0"/>
              </a:rPr>
              <a:t>a system of airways that allow passage of air into the </a:t>
            </a:r>
            <a:r>
              <a:rPr lang="en-US" sz="2400" dirty="0">
                <a:solidFill>
                  <a:srgbClr val="00A99D"/>
                </a:solidFill>
                <a:latin typeface="Times New Roman" panose="02020603050405020304" pitchFamily="18" charset="0"/>
                <a:cs typeface="Times New Roman" panose="02020603050405020304" pitchFamily="18" charset="0"/>
                <a:hlinkClick r:id="rId2" tooltip="The Lungs"/>
              </a:rPr>
              <a:t>lungs</a:t>
            </a:r>
            <a:r>
              <a:rPr lang="en-US" sz="2400" dirty="0">
                <a:solidFill>
                  <a:srgbClr val="32323C"/>
                </a:solidFill>
                <a:latin typeface="Times New Roman" panose="02020603050405020304" pitchFamily="18" charset="0"/>
                <a:cs typeface="Times New Roman" panose="02020603050405020304" pitchFamily="18" charset="0"/>
              </a:rPr>
              <a:t>, where gas exchange occurs. These airways are located in the neck and thorax.</a:t>
            </a:r>
          </a:p>
          <a:p>
            <a:pPr lvl="0" algn="l"/>
            <a:r>
              <a:rPr lang="en-US" sz="2400" b="1" dirty="0">
                <a:latin typeface="Times New Roman" panose="02020603050405020304" pitchFamily="18" charset="0"/>
                <a:cs typeface="Times New Roman" panose="02020603050405020304" pitchFamily="18" charset="0"/>
              </a:rPr>
              <a:t>The trachea </a:t>
            </a:r>
            <a:r>
              <a:rPr lang="en-US" sz="2400" dirty="0">
                <a:latin typeface="Times New Roman" panose="02020603050405020304" pitchFamily="18" charset="0"/>
                <a:cs typeface="Times New Roman" panose="02020603050405020304" pitchFamily="18" charset="0"/>
              </a:rPr>
              <a:t>marks the beginning of the tracheobronchial tree. It arises as a continuation of the larynx. It travels inferiorly, bifurcating at the level of the sternal angle (forming the right and left main bronchi), </a:t>
            </a:r>
            <a:r>
              <a:rPr lang="en-US" sz="2400" dirty="0">
                <a:solidFill>
                  <a:prstClr val="black"/>
                </a:solidFill>
                <a:latin typeface="Times New Roman" panose="02020603050405020304" pitchFamily="18" charset="0"/>
                <a:cs typeface="Times New Roman" panose="02020603050405020304" pitchFamily="18" charset="0"/>
              </a:rPr>
              <a:t>at this bifurcation a ridge of cartilage called the </a:t>
            </a:r>
            <a:r>
              <a:rPr lang="en-US" sz="2400" b="1" dirty="0">
                <a:solidFill>
                  <a:prstClr val="black"/>
                </a:solidFill>
                <a:latin typeface="Times New Roman" panose="02020603050405020304" pitchFamily="18" charset="0"/>
                <a:cs typeface="Times New Roman" panose="02020603050405020304" pitchFamily="18" charset="0"/>
              </a:rPr>
              <a:t>carina. </a:t>
            </a:r>
            <a:r>
              <a:rPr lang="en-US" sz="2400" dirty="0">
                <a:solidFill>
                  <a:prstClr val="black"/>
                </a:solidFill>
                <a:latin typeface="Times New Roman" panose="02020603050405020304" pitchFamily="18" charset="0"/>
                <a:cs typeface="Times New Roman" panose="02020603050405020304" pitchFamily="18" charset="0"/>
              </a:rPr>
              <a:t>The trachea is held open by cartilage, here in C-shaped rings.</a:t>
            </a:r>
          </a:p>
          <a:p>
            <a:pPr algn="l"/>
            <a:endParaRPr lang="en-US" sz="2400" dirty="0">
              <a:latin typeface="Times New Roman" panose="02020603050405020304" pitchFamily="18" charset="0"/>
              <a:cs typeface="Times New Roman" panose="02020603050405020304" pitchFamily="18" charset="0"/>
            </a:endParaRPr>
          </a:p>
          <a:p>
            <a:pPr algn="l"/>
            <a:endParaRPr lang="en-US" sz="2400" dirty="0">
              <a:latin typeface="Times New Roman" panose="02020603050405020304" pitchFamily="18" charset="0"/>
              <a:cs typeface="Times New Roman" panose="02020603050405020304" pitchFamily="18" charset="0"/>
            </a:endParaRPr>
          </a:p>
          <a:p>
            <a:pPr algn="l"/>
            <a:r>
              <a:rPr lang="en-US" sz="2400" dirty="0">
                <a:latin typeface="Times New Roman" panose="02020603050405020304" pitchFamily="18" charset="0"/>
                <a:cs typeface="Times New Roman" panose="02020603050405020304" pitchFamily="18" charset="0"/>
              </a:rPr>
              <a:t>The trachea and bronchi are lined by ciliated pseudostratified columnar</a:t>
            </a:r>
          </a:p>
          <a:p>
            <a:pPr algn="l"/>
            <a:r>
              <a:rPr lang="en-US" sz="2400" dirty="0">
                <a:latin typeface="Times New Roman" panose="02020603050405020304" pitchFamily="18" charset="0"/>
                <a:cs typeface="Times New Roman" panose="02020603050405020304" pitchFamily="18" charset="0"/>
              </a:rPr>
              <a:t> epithelium, interspersed by goblet cells, which produce mucus. </a:t>
            </a:r>
          </a:p>
          <a:p>
            <a:pPr algn="l"/>
            <a:r>
              <a:rPr lang="en-US" sz="2400" dirty="0">
                <a:latin typeface="Times New Roman" panose="02020603050405020304" pitchFamily="18" charset="0"/>
                <a:cs typeface="Times New Roman" panose="02020603050405020304" pitchFamily="18" charset="0"/>
              </a:rPr>
              <a:t>The combination of sweeping movements by the cilia and mucus from </a:t>
            </a:r>
          </a:p>
          <a:p>
            <a:pPr algn="l"/>
            <a:r>
              <a:rPr lang="en-US" sz="2400" dirty="0">
                <a:latin typeface="Times New Roman" panose="02020603050405020304" pitchFamily="18" charset="0"/>
                <a:cs typeface="Times New Roman" panose="02020603050405020304" pitchFamily="18" charset="0"/>
              </a:rPr>
              <a:t>the goblet cells forms the functional mucociliary escalator. This acts to </a:t>
            </a:r>
          </a:p>
          <a:p>
            <a:pPr algn="l"/>
            <a:r>
              <a:rPr lang="en-US" sz="2400" dirty="0">
                <a:latin typeface="Times New Roman" panose="02020603050405020304" pitchFamily="18" charset="0"/>
                <a:cs typeface="Times New Roman" panose="02020603050405020304" pitchFamily="18" charset="0"/>
              </a:rPr>
              <a:t>trap inhaled particles and pathogens, moving them up out of the airways</a:t>
            </a:r>
          </a:p>
          <a:p>
            <a:pPr algn="l"/>
            <a:r>
              <a:rPr lang="en-US" sz="2400" dirty="0">
                <a:latin typeface="Times New Roman" panose="02020603050405020304" pitchFamily="18" charset="0"/>
                <a:cs typeface="Times New Roman" panose="02020603050405020304" pitchFamily="18" charset="0"/>
              </a:rPr>
              <a:t> to be swallowed and destroyed.</a:t>
            </a:r>
          </a:p>
        </p:txBody>
      </p:sp>
      <p:pic>
        <p:nvPicPr>
          <p:cNvPr id="7172" name="Picture 4" descr="Fig 1.2 - The bronchial tree of the respiratory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7325" y="3305175"/>
            <a:ext cx="2990850" cy="355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073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69682" y="198770"/>
            <a:ext cx="11934825" cy="6370975"/>
          </a:xfrm>
          <a:prstGeom prst="rect">
            <a:avLst/>
          </a:prstGeom>
        </p:spPr>
        <p:txBody>
          <a:bodyPr wrap="square">
            <a:spAutoFit/>
          </a:bodyPr>
          <a:lstStyle/>
          <a:p>
            <a:pPr algn="l"/>
            <a:r>
              <a:rPr lang="en-US" sz="2400" b="1" dirty="0">
                <a:solidFill>
                  <a:srgbClr val="32323C"/>
                </a:solidFill>
                <a:latin typeface="Times New Roman" panose="02020603050405020304" pitchFamily="18" charset="0"/>
                <a:cs typeface="Times New Roman" panose="02020603050405020304" pitchFamily="18" charset="0"/>
              </a:rPr>
              <a:t>Bronchi</a:t>
            </a:r>
          </a:p>
          <a:p>
            <a:pPr algn="l"/>
            <a:r>
              <a:rPr lang="en-US" sz="2400" dirty="0">
                <a:solidFill>
                  <a:srgbClr val="32323C"/>
                </a:solidFill>
                <a:latin typeface="Times New Roman" panose="02020603050405020304" pitchFamily="18" charset="0"/>
                <a:cs typeface="Times New Roman" panose="02020603050405020304" pitchFamily="18" charset="0"/>
              </a:rPr>
              <a:t>At the level of the sternal angle, the trachea bifurcates into the right and left main bronchi. They undergo further branching to produce the secondary bronchi. Each secondary bronchi supplies a lobe of the lung, and gives rise to several segmental bronchi.</a:t>
            </a:r>
          </a:p>
          <a:p>
            <a:pPr algn="l"/>
            <a:r>
              <a:rPr lang="en-US" sz="2400" b="1" dirty="0">
                <a:solidFill>
                  <a:srgbClr val="32323C"/>
                </a:solidFill>
                <a:latin typeface="Times New Roman" panose="02020603050405020304" pitchFamily="18" charset="0"/>
                <a:cs typeface="Times New Roman" panose="02020603050405020304" pitchFamily="18" charset="0"/>
              </a:rPr>
              <a:t>Right main bronchus: </a:t>
            </a:r>
            <a:r>
              <a:rPr lang="en-US" sz="2400" dirty="0">
                <a:solidFill>
                  <a:srgbClr val="32323C"/>
                </a:solidFill>
                <a:latin typeface="Times New Roman" panose="02020603050405020304" pitchFamily="18" charset="0"/>
                <a:cs typeface="Times New Roman" panose="02020603050405020304" pitchFamily="18" charset="0"/>
              </a:rPr>
              <a:t>wider, shorter, and descends more vertically than its left-sided counterpart. Clinically, this results in a higher incidence of foreign body inhalation. </a:t>
            </a:r>
          </a:p>
          <a:p>
            <a:pPr algn="l"/>
            <a:endParaRPr lang="en-US" sz="2400" dirty="0">
              <a:solidFill>
                <a:srgbClr val="32323C"/>
              </a:solidFill>
              <a:latin typeface="Times New Roman" panose="02020603050405020304" pitchFamily="18" charset="0"/>
              <a:cs typeface="Times New Roman" panose="02020603050405020304" pitchFamily="18" charset="0"/>
            </a:endParaRPr>
          </a:p>
          <a:p>
            <a:pPr algn="l"/>
            <a:endParaRPr lang="en-US" sz="2400" dirty="0">
              <a:solidFill>
                <a:srgbClr val="32323C"/>
              </a:solidFill>
              <a:latin typeface="Times New Roman" panose="02020603050405020304" pitchFamily="18" charset="0"/>
              <a:cs typeface="Times New Roman" panose="02020603050405020304" pitchFamily="18" charset="0"/>
            </a:endParaRPr>
          </a:p>
          <a:p>
            <a:pPr algn="l"/>
            <a:endParaRPr lang="en-US" sz="2400" dirty="0">
              <a:solidFill>
                <a:srgbClr val="32323C"/>
              </a:solidFill>
              <a:latin typeface="Times New Roman" panose="02020603050405020304" pitchFamily="18" charset="0"/>
              <a:cs typeface="Times New Roman" panose="02020603050405020304" pitchFamily="18" charset="0"/>
            </a:endParaRPr>
          </a:p>
          <a:p>
            <a:pPr algn="l"/>
            <a:endParaRPr lang="en-US" sz="2400" dirty="0">
              <a:solidFill>
                <a:srgbClr val="32323C"/>
              </a:solidFill>
              <a:latin typeface="Times New Roman" panose="02020603050405020304" pitchFamily="18" charset="0"/>
              <a:cs typeface="Times New Roman" panose="02020603050405020304" pitchFamily="18" charset="0"/>
            </a:endParaRPr>
          </a:p>
          <a:p>
            <a:pPr algn="l"/>
            <a:endParaRPr lang="en-US" sz="2400" dirty="0">
              <a:solidFill>
                <a:srgbClr val="32323C"/>
              </a:solidFill>
              <a:latin typeface="Times New Roman" panose="02020603050405020304" pitchFamily="18" charset="0"/>
              <a:cs typeface="Times New Roman" panose="02020603050405020304" pitchFamily="18" charset="0"/>
            </a:endParaRPr>
          </a:p>
          <a:p>
            <a:pPr algn="l"/>
            <a:endParaRPr lang="en-US" sz="2400" dirty="0">
              <a:solidFill>
                <a:srgbClr val="32323C"/>
              </a:solidFill>
              <a:latin typeface="Times New Roman" panose="02020603050405020304" pitchFamily="18" charset="0"/>
              <a:cs typeface="Times New Roman" panose="02020603050405020304" pitchFamily="18" charset="0"/>
            </a:endParaRPr>
          </a:p>
          <a:p>
            <a:pPr algn="l"/>
            <a:endParaRPr lang="en-US" sz="2400" b="0" i="0" dirty="0">
              <a:solidFill>
                <a:srgbClr val="32323C"/>
              </a:solidFill>
              <a:effectLst/>
              <a:latin typeface="Times New Roman" panose="02020603050405020304" pitchFamily="18" charset="0"/>
              <a:cs typeface="Times New Roman" panose="02020603050405020304" pitchFamily="18" charset="0"/>
            </a:endParaRPr>
          </a:p>
          <a:p>
            <a:pPr algn="l"/>
            <a:endParaRPr lang="en-US" sz="2400" b="0" i="0" dirty="0">
              <a:solidFill>
                <a:srgbClr val="32323C"/>
              </a:solidFill>
              <a:effectLst/>
              <a:latin typeface="Times New Roman" panose="02020603050405020304" pitchFamily="18" charset="0"/>
              <a:cs typeface="Times New Roman" panose="02020603050405020304" pitchFamily="18" charset="0"/>
            </a:endParaRPr>
          </a:p>
          <a:p>
            <a:pPr algn="l"/>
            <a:r>
              <a:rPr lang="en-US" sz="2400" b="1" dirty="0">
                <a:solidFill>
                  <a:srgbClr val="32323C"/>
                </a:solidFill>
                <a:latin typeface="Times New Roman" panose="02020603050405020304" pitchFamily="18" charset="0"/>
                <a:cs typeface="Times New Roman" panose="02020603050405020304" pitchFamily="18" charset="0"/>
              </a:rPr>
              <a:t>The structure of bronchi </a:t>
            </a:r>
            <a:r>
              <a:rPr lang="en-US" sz="2400" dirty="0">
                <a:solidFill>
                  <a:srgbClr val="32323C"/>
                </a:solidFill>
                <a:latin typeface="Times New Roman" panose="02020603050405020304" pitchFamily="18" charset="0"/>
                <a:cs typeface="Times New Roman" panose="02020603050405020304" pitchFamily="18" charset="0"/>
              </a:rPr>
              <a:t>are very similar to that of the trachea, though differences are seen in the shape of their cartilage. In the main bronchi, cartilage rings completely encircle the lumen. However in the smaller lobar and segmental bronchi cartilage is found only in crescent shapes.</a:t>
            </a:r>
            <a:endParaRPr lang="en-US" sz="2400" b="0" i="0" dirty="0">
              <a:solidFill>
                <a:srgbClr val="32323C"/>
              </a:solidFill>
              <a:effectLst/>
              <a:latin typeface="Times New Roman" panose="02020603050405020304" pitchFamily="18" charset="0"/>
              <a:cs typeface="Times New Roman" panose="02020603050405020304" pitchFamily="18" charset="0"/>
            </a:endParaRPr>
          </a:p>
        </p:txBody>
      </p:sp>
      <p:pic>
        <p:nvPicPr>
          <p:cNvPr id="1026" name="Picture 2" descr="bronchi diagram showing both the bronchi and the bronchio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8974" y="2607787"/>
            <a:ext cx="4695825" cy="2754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181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ig 1.1 - Transverse section of the trachea, showing its bifur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675" y="304800"/>
            <a:ext cx="3829050" cy="1990725"/>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p:cNvSpPr/>
          <p:nvPr/>
        </p:nvSpPr>
        <p:spPr>
          <a:xfrm>
            <a:off x="411561" y="1907143"/>
            <a:ext cx="4467440" cy="369332"/>
          </a:xfrm>
          <a:prstGeom prst="rect">
            <a:avLst/>
          </a:prstGeom>
          <a:solidFill>
            <a:schemeClr val="bg1"/>
          </a:solidFill>
        </p:spPr>
        <p:txBody>
          <a:bodyPr wrap="none">
            <a:spAutoFit/>
          </a:bodyPr>
          <a:lstStyle/>
          <a:p>
            <a:r>
              <a:rPr lang="en-US" sz="1200" b="1" dirty="0">
                <a:latin typeface="acumin-pro"/>
              </a:rPr>
              <a:t>Transverse section of the trachea, showing its bifurcation</a:t>
            </a:r>
            <a:r>
              <a:rPr lang="en-US" dirty="0">
                <a:solidFill>
                  <a:srgbClr val="FFFFFF"/>
                </a:solidFill>
                <a:latin typeface="acumin-pro"/>
              </a:rPr>
              <a:t>.</a:t>
            </a:r>
            <a:endParaRPr lang="en-US" dirty="0"/>
          </a:p>
        </p:txBody>
      </p:sp>
      <p:pic>
        <p:nvPicPr>
          <p:cNvPr id="8196" name="Picture 4" descr="Fig 1.2 - The trachea and bronc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8276" y="1"/>
            <a:ext cx="6423024" cy="3086100"/>
          </a:xfrm>
          <a:prstGeom prst="rect">
            <a:avLst/>
          </a:prstGeom>
          <a:noFill/>
          <a:extLst>
            <a:ext uri="{909E8E84-426E-40DD-AFC4-6F175D3DCCD1}">
              <a14:hiddenFill xmlns:a14="http://schemas.microsoft.com/office/drawing/2010/main">
                <a:solidFill>
                  <a:srgbClr val="FFFFFF"/>
                </a:solidFill>
              </a14:hiddenFill>
            </a:ext>
          </a:extLst>
        </p:spPr>
      </p:pic>
      <p:sp>
        <p:nvSpPr>
          <p:cNvPr id="3" name="مستطيل 2"/>
          <p:cNvSpPr/>
          <p:nvPr/>
        </p:nvSpPr>
        <p:spPr>
          <a:xfrm>
            <a:off x="9931445" y="2815709"/>
            <a:ext cx="2260555" cy="307777"/>
          </a:xfrm>
          <a:prstGeom prst="rect">
            <a:avLst/>
          </a:prstGeom>
          <a:solidFill>
            <a:schemeClr val="bg1"/>
          </a:solidFill>
        </p:spPr>
        <p:txBody>
          <a:bodyPr wrap="none">
            <a:spAutoFit/>
          </a:bodyPr>
          <a:lstStyle/>
          <a:p>
            <a:r>
              <a:rPr lang="en-US" sz="1400" b="1" dirty="0">
                <a:solidFill>
                  <a:srgbClr val="32323C"/>
                </a:solidFill>
                <a:latin typeface="acumin-pro"/>
              </a:rPr>
              <a:t>The trachea and bronchi</a:t>
            </a:r>
            <a:endParaRPr lang="en-US" sz="1400" b="1" dirty="0"/>
          </a:p>
        </p:txBody>
      </p:sp>
      <p:sp>
        <p:nvSpPr>
          <p:cNvPr id="4" name="مستطيل 3"/>
          <p:cNvSpPr/>
          <p:nvPr/>
        </p:nvSpPr>
        <p:spPr>
          <a:xfrm>
            <a:off x="180975" y="2969597"/>
            <a:ext cx="11830050" cy="3785652"/>
          </a:xfrm>
          <a:prstGeom prst="rect">
            <a:avLst/>
          </a:prstGeom>
        </p:spPr>
        <p:txBody>
          <a:bodyPr wrap="square">
            <a:spAutoFit/>
          </a:bodyPr>
          <a:lstStyle/>
          <a:p>
            <a:pPr algn="l"/>
            <a:r>
              <a:rPr lang="en-US" sz="2000" b="1" dirty="0">
                <a:solidFill>
                  <a:srgbClr val="32323C"/>
                </a:solidFill>
                <a:latin typeface="Times New Roman" panose="02020603050405020304" pitchFamily="18" charset="0"/>
                <a:cs typeface="Times New Roman" panose="02020603050405020304" pitchFamily="18" charset="0"/>
              </a:rPr>
              <a:t>Bronchioles</a:t>
            </a:r>
          </a:p>
          <a:p>
            <a:pPr algn="l"/>
            <a:r>
              <a:rPr lang="en-US" sz="2000" dirty="0">
                <a:solidFill>
                  <a:srgbClr val="32323C"/>
                </a:solidFill>
                <a:latin typeface="Times New Roman" panose="02020603050405020304" pitchFamily="18" charset="0"/>
                <a:cs typeface="Times New Roman" panose="02020603050405020304" pitchFamily="18" charset="0"/>
              </a:rPr>
              <a:t>The segmental bronchi undergo further branching to form numerous smaller airways, called </a:t>
            </a:r>
            <a:r>
              <a:rPr lang="en-US" sz="2000" b="1" dirty="0">
                <a:solidFill>
                  <a:srgbClr val="32323C"/>
                </a:solidFill>
                <a:latin typeface="Times New Roman" panose="02020603050405020304" pitchFamily="18" charset="0"/>
                <a:cs typeface="Times New Roman" panose="02020603050405020304" pitchFamily="18" charset="0"/>
              </a:rPr>
              <a:t>the bronchioles.</a:t>
            </a:r>
          </a:p>
          <a:p>
            <a:pPr algn="l"/>
            <a:r>
              <a:rPr lang="en-US" sz="2000" dirty="0">
                <a:solidFill>
                  <a:srgbClr val="32323C"/>
                </a:solidFill>
                <a:latin typeface="Times New Roman" panose="02020603050405020304" pitchFamily="18" charset="0"/>
                <a:cs typeface="Times New Roman" panose="02020603050405020304" pitchFamily="18" charset="0"/>
              </a:rPr>
              <a:t>The smallest airways, bronchioles do not contain any cartilage or mucus-secreting goblet cells. Instead, </a:t>
            </a:r>
            <a:r>
              <a:rPr lang="en-US" sz="2000" b="1" dirty="0">
                <a:solidFill>
                  <a:srgbClr val="32323C"/>
                </a:solidFill>
                <a:latin typeface="Times New Roman" panose="02020603050405020304" pitchFamily="18" charset="0"/>
                <a:cs typeface="Times New Roman" panose="02020603050405020304" pitchFamily="18" charset="0"/>
              </a:rPr>
              <a:t>club cells </a:t>
            </a:r>
            <a:r>
              <a:rPr lang="en-US" sz="2000" dirty="0">
                <a:solidFill>
                  <a:srgbClr val="32323C"/>
                </a:solidFill>
                <a:latin typeface="Times New Roman" panose="02020603050405020304" pitchFamily="18" charset="0"/>
                <a:cs typeface="Times New Roman" panose="02020603050405020304" pitchFamily="18" charset="0"/>
              </a:rPr>
              <a:t>produce a </a:t>
            </a:r>
            <a:r>
              <a:rPr lang="en-US" sz="2000" b="1" dirty="0">
                <a:solidFill>
                  <a:srgbClr val="32323C"/>
                </a:solidFill>
                <a:latin typeface="Times New Roman" panose="02020603050405020304" pitchFamily="18" charset="0"/>
                <a:cs typeface="Times New Roman" panose="02020603050405020304" pitchFamily="18" charset="0"/>
              </a:rPr>
              <a:t>surfactant lipoprotein</a:t>
            </a:r>
            <a:r>
              <a:rPr lang="en-US" sz="2000" dirty="0">
                <a:solidFill>
                  <a:srgbClr val="32323C"/>
                </a:solidFill>
                <a:latin typeface="Times New Roman" panose="02020603050405020304" pitchFamily="18" charset="0"/>
                <a:cs typeface="Times New Roman" panose="02020603050405020304" pitchFamily="18" charset="0"/>
              </a:rPr>
              <a:t> which is instrumental in preventing the walls of the small airways sticking together during expiration.</a:t>
            </a:r>
          </a:p>
          <a:p>
            <a:pPr algn="l"/>
            <a:r>
              <a:rPr lang="en-US" sz="2000" dirty="0">
                <a:solidFill>
                  <a:srgbClr val="32323C"/>
                </a:solidFill>
                <a:latin typeface="Times New Roman" panose="02020603050405020304" pitchFamily="18" charset="0"/>
                <a:cs typeface="Times New Roman" panose="02020603050405020304" pitchFamily="18" charset="0"/>
              </a:rPr>
              <a:t>Initially there are many  </a:t>
            </a:r>
            <a:r>
              <a:rPr lang="en-US" sz="2000" b="1" dirty="0">
                <a:solidFill>
                  <a:srgbClr val="32323C"/>
                </a:solidFill>
                <a:latin typeface="Times New Roman" panose="02020603050405020304" pitchFamily="18" charset="0"/>
                <a:cs typeface="Times New Roman" panose="02020603050405020304" pitchFamily="18" charset="0"/>
              </a:rPr>
              <a:t>conducting bronchioles</a:t>
            </a:r>
            <a:r>
              <a:rPr lang="en-US" sz="2000" dirty="0">
                <a:solidFill>
                  <a:srgbClr val="32323C"/>
                </a:solidFill>
                <a:latin typeface="Times New Roman" panose="02020603050405020304" pitchFamily="18" charset="0"/>
                <a:cs typeface="Times New Roman" panose="02020603050405020304" pitchFamily="18" charset="0"/>
              </a:rPr>
              <a:t>, which transport air but not involved in gas exchange. Conducting bronchioles then eventually end as </a:t>
            </a:r>
            <a:r>
              <a:rPr lang="en-US" sz="2000" b="1" dirty="0">
                <a:solidFill>
                  <a:srgbClr val="32323C"/>
                </a:solidFill>
                <a:latin typeface="Times New Roman" panose="02020603050405020304" pitchFamily="18" charset="0"/>
                <a:cs typeface="Times New Roman" panose="02020603050405020304" pitchFamily="18" charset="0"/>
              </a:rPr>
              <a:t>terminal bronchioles. </a:t>
            </a:r>
            <a:r>
              <a:rPr lang="en-US" sz="2000" dirty="0">
                <a:solidFill>
                  <a:srgbClr val="32323C"/>
                </a:solidFill>
                <a:latin typeface="Times New Roman" panose="02020603050405020304" pitchFamily="18" charset="0"/>
                <a:cs typeface="Times New Roman" panose="02020603050405020304" pitchFamily="18" charset="0"/>
              </a:rPr>
              <a:t>These terminal bronchioles branch even further into </a:t>
            </a:r>
            <a:r>
              <a:rPr lang="en-US" sz="2000" b="1" dirty="0">
                <a:solidFill>
                  <a:srgbClr val="32323C"/>
                </a:solidFill>
                <a:latin typeface="Times New Roman" panose="02020603050405020304" pitchFamily="18" charset="0"/>
                <a:cs typeface="Times New Roman" panose="02020603050405020304" pitchFamily="18" charset="0"/>
              </a:rPr>
              <a:t>respiratory bronchioles</a:t>
            </a:r>
            <a:r>
              <a:rPr lang="en-US" sz="2000" dirty="0">
                <a:solidFill>
                  <a:srgbClr val="32323C"/>
                </a:solidFill>
                <a:latin typeface="Times New Roman" panose="02020603050405020304" pitchFamily="18" charset="0"/>
                <a:cs typeface="Times New Roman" panose="02020603050405020304" pitchFamily="18" charset="0"/>
              </a:rPr>
              <a:t>, which are distinguishable by the presence of </a:t>
            </a:r>
            <a:r>
              <a:rPr lang="en-US" sz="2000" b="1" dirty="0">
                <a:solidFill>
                  <a:srgbClr val="32323C"/>
                </a:solidFill>
                <a:latin typeface="Times New Roman" panose="02020603050405020304" pitchFamily="18" charset="0"/>
                <a:cs typeface="Times New Roman" panose="02020603050405020304" pitchFamily="18" charset="0"/>
              </a:rPr>
              <a:t>alveoli </a:t>
            </a:r>
            <a:r>
              <a:rPr lang="en-US" sz="2000" dirty="0">
                <a:solidFill>
                  <a:srgbClr val="32323C"/>
                </a:solidFill>
                <a:latin typeface="Times New Roman" panose="02020603050405020304" pitchFamily="18" charset="0"/>
                <a:cs typeface="Times New Roman" panose="02020603050405020304" pitchFamily="18" charset="0"/>
              </a:rPr>
              <a:t>extending from their lumens.</a:t>
            </a:r>
          </a:p>
          <a:p>
            <a:pPr algn="l"/>
            <a:r>
              <a:rPr lang="en-US" sz="2000" b="1" dirty="0">
                <a:solidFill>
                  <a:srgbClr val="32323C"/>
                </a:solidFill>
                <a:latin typeface="Times New Roman" panose="02020603050405020304" pitchFamily="18" charset="0"/>
                <a:cs typeface="Times New Roman" panose="02020603050405020304" pitchFamily="18" charset="0"/>
              </a:rPr>
              <a:t>Alveoli</a:t>
            </a:r>
            <a:r>
              <a:rPr lang="en-US" sz="2000" dirty="0">
                <a:solidFill>
                  <a:srgbClr val="32323C"/>
                </a:solidFill>
                <a:latin typeface="Times New Roman" panose="02020603050405020304" pitchFamily="18" charset="0"/>
                <a:cs typeface="Times New Roman" panose="02020603050405020304" pitchFamily="18" charset="0"/>
              </a:rPr>
              <a:t> are tiny air-filled pockets with thin walls (simple squamous epithelium), and are the sites of gaseous exchange in the lungs. Altogether there are around 300 million alveoli in adult lungs, providing a large surface area for adequate gas exchange.</a:t>
            </a:r>
            <a:endParaRPr lang="en-US" sz="2000" b="0" i="0" dirty="0">
              <a:solidFill>
                <a:srgbClr val="32323C"/>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0966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52399" y="232886"/>
            <a:ext cx="11972925" cy="3416320"/>
          </a:xfrm>
          <a:prstGeom prst="rect">
            <a:avLst/>
          </a:prstGeom>
        </p:spPr>
        <p:txBody>
          <a:bodyPr wrap="square">
            <a:spAutoFit/>
          </a:bodyPr>
          <a:lstStyle/>
          <a:p>
            <a:pPr algn="l"/>
            <a:r>
              <a:rPr lang="en-US" sz="2400" dirty="0">
                <a:solidFill>
                  <a:srgbClr val="32323C"/>
                </a:solidFill>
                <a:latin typeface="Times New Roman" panose="02020603050405020304" pitchFamily="18" charset="0"/>
                <a:cs typeface="Times New Roman" panose="02020603050405020304" pitchFamily="18" charset="0"/>
              </a:rPr>
              <a:t>The </a:t>
            </a:r>
            <a:r>
              <a:rPr lang="en-US" sz="2400" b="1" dirty="0">
                <a:solidFill>
                  <a:srgbClr val="32323C"/>
                </a:solidFill>
                <a:latin typeface="Times New Roman" panose="02020603050405020304" pitchFamily="18" charset="0"/>
                <a:cs typeface="Times New Roman" panose="02020603050405020304" pitchFamily="18" charset="0"/>
              </a:rPr>
              <a:t>lungs</a:t>
            </a:r>
            <a:r>
              <a:rPr lang="en-US" sz="2400" dirty="0">
                <a:solidFill>
                  <a:srgbClr val="32323C"/>
                </a:solidFill>
                <a:latin typeface="Times New Roman" panose="02020603050405020304" pitchFamily="18" charset="0"/>
                <a:cs typeface="Times New Roman" panose="02020603050405020304" pitchFamily="18" charset="0"/>
              </a:rPr>
              <a:t> are the organs of respiration. The function of the lungs is to </a:t>
            </a:r>
            <a:r>
              <a:rPr lang="en-US" sz="2400" b="1" dirty="0">
                <a:solidFill>
                  <a:srgbClr val="32323C"/>
                </a:solidFill>
                <a:latin typeface="Times New Roman" panose="02020603050405020304" pitchFamily="18" charset="0"/>
                <a:cs typeface="Times New Roman" panose="02020603050405020304" pitchFamily="18" charset="0"/>
              </a:rPr>
              <a:t>oxygenate</a:t>
            </a:r>
            <a:r>
              <a:rPr lang="en-US" sz="2400" dirty="0">
                <a:solidFill>
                  <a:srgbClr val="32323C"/>
                </a:solidFill>
                <a:latin typeface="Times New Roman" panose="02020603050405020304" pitchFamily="18" charset="0"/>
                <a:cs typeface="Times New Roman" panose="02020603050405020304" pitchFamily="18" charset="0"/>
              </a:rPr>
              <a:t> blood. They achieve this by bringing inspired air into close contact with oxygen-poor blood in the pulmonary capillaries. The lungs lie either side of the mediastinum, within the thoracic cavity. Each lung is surrounded by a pleural cavity, which is formed by the visceral and parietal pleura.</a:t>
            </a:r>
            <a:endParaRPr lang="en-US" sz="2400" b="0" i="0" dirty="0">
              <a:solidFill>
                <a:srgbClr val="32323C"/>
              </a:solidFill>
              <a:effectLst/>
              <a:latin typeface="Times New Roman" panose="02020603050405020304" pitchFamily="18" charset="0"/>
              <a:cs typeface="Times New Roman" panose="02020603050405020304" pitchFamily="18" charset="0"/>
            </a:endParaRPr>
          </a:p>
          <a:p>
            <a:pPr algn="l"/>
            <a:r>
              <a:rPr lang="en-US" sz="2400" b="1" dirty="0">
                <a:solidFill>
                  <a:srgbClr val="32323C"/>
                </a:solidFill>
                <a:latin typeface="Times New Roman" panose="02020603050405020304" pitchFamily="18" charset="0"/>
                <a:cs typeface="Times New Roman" panose="02020603050405020304" pitchFamily="18" charset="0"/>
              </a:rPr>
              <a:t>Lobes</a:t>
            </a:r>
          </a:p>
          <a:p>
            <a:pPr algn="l"/>
            <a:r>
              <a:rPr lang="en-US" sz="2400" dirty="0">
                <a:solidFill>
                  <a:srgbClr val="32323C"/>
                </a:solidFill>
                <a:latin typeface="Times New Roman" panose="02020603050405020304" pitchFamily="18" charset="0"/>
                <a:cs typeface="Times New Roman" panose="02020603050405020304" pitchFamily="18" charset="0"/>
              </a:rPr>
              <a:t>The right and left lungs do not have an identical lobular structure.</a:t>
            </a:r>
          </a:p>
          <a:p>
            <a:pPr algn="l"/>
            <a:r>
              <a:rPr lang="en-US" sz="2400" dirty="0">
                <a:solidFill>
                  <a:srgbClr val="32323C"/>
                </a:solidFill>
                <a:latin typeface="Times New Roman" panose="02020603050405020304" pitchFamily="18" charset="0"/>
                <a:cs typeface="Times New Roman" panose="02020603050405020304" pitchFamily="18" charset="0"/>
              </a:rPr>
              <a:t>The right lung has; superior, middle and inferior. The lobes are divided from each other by two fissures: Oblique fissure and Horizontal fissure.</a:t>
            </a:r>
          </a:p>
          <a:p>
            <a:pPr algn="l"/>
            <a:r>
              <a:rPr lang="en-US" sz="2400" dirty="0">
                <a:solidFill>
                  <a:srgbClr val="32323C"/>
                </a:solidFill>
                <a:latin typeface="Times New Roman" panose="02020603050405020304" pitchFamily="18" charset="0"/>
                <a:cs typeface="Times New Roman" panose="02020603050405020304" pitchFamily="18" charset="0"/>
              </a:rPr>
              <a:t>The left lung contains superior and inferior lobes, which are separated by oblique fissure</a:t>
            </a:r>
            <a:endParaRPr lang="en-US" sz="2400" b="0" i="0" dirty="0">
              <a:solidFill>
                <a:srgbClr val="32323C"/>
              </a:solidFill>
              <a:effectLst/>
              <a:latin typeface="Times New Roman" panose="02020603050405020304" pitchFamily="18" charset="0"/>
              <a:cs typeface="Times New Roman" panose="02020603050405020304" pitchFamily="18" charset="0"/>
            </a:endParaRPr>
          </a:p>
        </p:txBody>
      </p:sp>
      <p:pic>
        <p:nvPicPr>
          <p:cNvPr id="9218" name="Picture 2" descr="https://teachmeanatomy.info/wp-content/uploads/Lobes-and-Fissures-of-the-Left-and-Right-Lungs-1024x4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6" y="3524250"/>
            <a:ext cx="84010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631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12927" y="768937"/>
            <a:ext cx="12012397"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pleurae </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refer to the</a:t>
            </a: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serous membranes</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that line the lungs and thoracic cavity. They permit efficient respiration. </a:t>
            </a:r>
            <a:r>
              <a:rPr lang="en-US" altLang="en-US" sz="2400" dirty="0">
                <a:latin typeface="Times New Roman" panose="02020603050405020304" pitchFamily="18" charset="0"/>
                <a:cs typeface="Times New Roman" panose="02020603050405020304" pitchFamily="18" charset="0"/>
              </a:rPr>
              <a:t>There are two pleurae in the body: one associated with each lung. </a:t>
            </a:r>
          </a:p>
          <a:p>
            <a:pPr lvl="0" algn="justLow" rtl="0" eaLnBrk="0" fontAlgn="base" hangingPunct="0">
              <a:spcBef>
                <a:spcPct val="0"/>
              </a:spcBef>
              <a:spcAft>
                <a:spcPct val="0"/>
              </a:spcAft>
            </a:pPr>
            <a:r>
              <a:rPr lang="en-US" altLang="en-US" sz="2400" dirty="0">
                <a:latin typeface="Times New Roman" panose="02020603050405020304" pitchFamily="18" charset="0"/>
                <a:cs typeface="Times New Roman" panose="02020603050405020304" pitchFamily="18" charset="0"/>
              </a:rPr>
              <a:t>Each pleura can be divided into two parts:</a:t>
            </a:r>
          </a:p>
          <a:p>
            <a:pPr lvl="0" algn="justLow" rtl="0" eaLnBrk="0" fontAlgn="base" hangingPunct="0">
              <a:spcBef>
                <a:spcPct val="0"/>
              </a:spcBef>
              <a:spcAft>
                <a:spcPct val="0"/>
              </a:spcAft>
            </a:pPr>
            <a:r>
              <a:rPr lang="en-US" altLang="en-US" sz="2400" b="1" dirty="0">
                <a:latin typeface="Times New Roman" panose="02020603050405020304" pitchFamily="18" charset="0"/>
                <a:cs typeface="Times New Roman" panose="02020603050405020304" pitchFamily="18" charset="0"/>
              </a:rPr>
              <a:t>Visceral pleura: </a:t>
            </a:r>
            <a:r>
              <a:rPr lang="en-US" altLang="en-US" sz="2400" dirty="0">
                <a:latin typeface="Times New Roman" panose="02020603050405020304" pitchFamily="18" charset="0"/>
                <a:cs typeface="Times New Roman" panose="02020603050405020304" pitchFamily="18" charset="0"/>
              </a:rPr>
              <a:t>covers the lungs.</a:t>
            </a:r>
          </a:p>
          <a:p>
            <a:pPr lvl="0" algn="justLow" rtl="0" eaLnBrk="0" fontAlgn="base" hangingPunct="0">
              <a:spcBef>
                <a:spcPct val="0"/>
              </a:spcBef>
              <a:spcAft>
                <a:spcPct val="0"/>
              </a:spcAft>
            </a:pPr>
            <a:r>
              <a:rPr lang="en-US" altLang="en-US" sz="2400" b="1" dirty="0">
                <a:latin typeface="Times New Roman" panose="02020603050405020304" pitchFamily="18" charset="0"/>
                <a:cs typeface="Times New Roman" panose="02020603050405020304" pitchFamily="18" charset="0"/>
              </a:rPr>
              <a:t>Parietal pleura: </a:t>
            </a:r>
            <a:r>
              <a:rPr lang="en-US" altLang="en-US" sz="2400" dirty="0">
                <a:latin typeface="Times New Roman" panose="02020603050405020304" pitchFamily="18" charset="0"/>
                <a:cs typeface="Times New Roman" panose="02020603050405020304" pitchFamily="18" charset="0"/>
              </a:rPr>
              <a:t>covers the internal surface of the thoracic cavity.</a:t>
            </a:r>
          </a:p>
          <a:p>
            <a:pPr lvl="0" algn="justLow" rtl="0" eaLnBrk="0" fontAlgn="base" hangingPunct="0">
              <a:spcBef>
                <a:spcPct val="0"/>
              </a:spcBef>
              <a:spcAft>
                <a:spcPct val="0"/>
              </a:spcAft>
            </a:pPr>
            <a:r>
              <a:rPr lang="en-US" altLang="en-US" sz="2400" dirty="0">
                <a:latin typeface="Times New Roman" panose="02020603050405020304" pitchFamily="18" charset="0"/>
                <a:cs typeface="Times New Roman" panose="02020603050405020304" pitchFamily="18" charset="0"/>
              </a:rPr>
              <a:t>There is a potential space between the viscera and parietal pleura, known as the </a:t>
            </a:r>
            <a:r>
              <a:rPr lang="en-US" altLang="en-US" sz="2400" b="1" dirty="0">
                <a:latin typeface="Times New Roman" panose="02020603050405020304" pitchFamily="18" charset="0"/>
                <a:cs typeface="Times New Roman" panose="02020603050405020304" pitchFamily="18" charset="0"/>
              </a:rPr>
              <a:t>pleural cavity</a:t>
            </a:r>
            <a:r>
              <a:rPr lang="en-US" altLang="en-US" sz="2400" dirty="0">
                <a:latin typeface="Times New Roman" panose="02020603050405020304" pitchFamily="18" charset="0"/>
                <a:cs typeface="Times New Roman" panose="02020603050405020304" pitchFamily="18" charset="0"/>
              </a:rPr>
              <a:t>. It contains a small volume of serous fluid.</a:t>
            </a:r>
          </a:p>
          <a:p>
            <a:pPr lvl="0" algn="justLow" rtl="0" eaLnBrk="0" fontAlgn="base" hangingPunct="0">
              <a:spcBef>
                <a:spcPct val="0"/>
              </a:spcBef>
              <a:spcAft>
                <a:spcPct val="0"/>
              </a:spcAf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lvl="0" algn="justLow" rtl="0" eaLnBrk="0" fontAlgn="base" hangingPunct="0">
              <a:spcBef>
                <a:spcPct val="0"/>
              </a:spcBef>
              <a:spcAft>
                <a:spcPct val="0"/>
              </a:spcAft>
            </a:pPr>
            <a:endParaRPr lang="en-US" altLang="en-US" sz="2400" dirty="0">
              <a:latin typeface="Times New Roman" panose="02020603050405020304" pitchFamily="18" charset="0"/>
              <a:cs typeface="Times New Roman" panose="02020603050405020304" pitchFamily="18" charset="0"/>
            </a:endParaRPr>
          </a:p>
          <a:p>
            <a:pPr lvl="0" algn="justLow" rtl="0" eaLnBrk="0" fontAlgn="base" hangingPunct="0">
              <a:spcBef>
                <a:spcPct val="0"/>
              </a:spcBef>
              <a:spcAft>
                <a:spcPct val="0"/>
              </a:spcAft>
            </a:pPr>
            <a:r>
              <a:rPr lang="en-US" altLang="en-US" sz="2400" b="1" dirty="0">
                <a:latin typeface="Times New Roman" panose="02020603050405020304" pitchFamily="18" charset="0"/>
                <a:cs typeface="Times New Roman" panose="02020603050405020304" pitchFamily="18" charset="0"/>
              </a:rPr>
              <a:t>Mediastinum</a:t>
            </a:r>
          </a:p>
          <a:p>
            <a:pPr lvl="0" algn="justLow" rtl="0" eaLnBrk="0" fontAlgn="base" hangingPunct="0">
              <a:spcBef>
                <a:spcPct val="0"/>
              </a:spcBef>
              <a:spcAft>
                <a:spcPct val="0"/>
              </a:spcAft>
            </a:pPr>
            <a:r>
              <a:rPr lang="en-US" altLang="en-US" sz="2400" dirty="0">
                <a:latin typeface="Times New Roman" panose="02020603050405020304" pitchFamily="18" charset="0"/>
                <a:cs typeface="Times New Roman" panose="02020603050405020304" pitchFamily="18" charset="0"/>
              </a:rPr>
              <a:t>The mediastinum, or mediastinal cavity, is a visceral compartment of the thoracic cavity. It completely separates the </a:t>
            </a:r>
            <a:r>
              <a:rPr lang="en-US" altLang="en-US" sz="2400" b="1" dirty="0">
                <a:latin typeface="Times New Roman" panose="02020603050405020304" pitchFamily="18" charset="0"/>
                <a:cs typeface="Times New Roman" panose="02020603050405020304" pitchFamily="18" charset="0"/>
              </a:rPr>
              <a:t>two pleural cavities </a:t>
            </a:r>
            <a:r>
              <a:rPr lang="en-US" altLang="en-US" sz="2400" dirty="0">
                <a:latin typeface="Times New Roman" panose="02020603050405020304" pitchFamily="18" charset="0"/>
                <a:cs typeface="Times New Roman" panose="02020603050405020304" pitchFamily="18" charset="0"/>
              </a:rPr>
              <a:t>by being placed longitudinally between them. It extends from the superior thoracic aperture to the diaphragm. The main mediastinal contents are the heart, esophagus, trachea, thoracic nerves and systemic blood vessels.</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5945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Google Shape;2206;p34"/>
          <p:cNvSpPr>
            <a:spLocks noGrp="1"/>
          </p:cNvSpPr>
          <p:nvPr>
            <p:ph type="ctrTitle"/>
          </p:nvPr>
        </p:nvSpPr>
        <p:spPr>
          <a:xfrm>
            <a:off x="1112838" y="1339850"/>
            <a:ext cx="8578850" cy="1046163"/>
          </a:xfrm>
        </p:spPr>
        <p:txBody>
          <a:bodyPr lIns="0" tIns="0" rIns="0" bIns="0" anchor="t"/>
          <a:lstStyle/>
          <a:p>
            <a:pPr algn="ctr" eaLnBrk="1" hangingPunct="1"/>
            <a:r>
              <a:rPr lang="en-US" altLang="en-US" sz="7200"/>
              <a:t>   </a:t>
            </a:r>
            <a:r>
              <a:rPr lang="en-US" altLang="en-US" sz="7200" b="1">
                <a:latin typeface="Times New Roman" panose="02020603050405020304" pitchFamily="18" charset="0"/>
                <a:cs typeface="Times New Roman" panose="02020603050405020304" pitchFamily="18" charset="0"/>
              </a:rPr>
              <a:t>THANK YOU! </a:t>
            </a:r>
          </a:p>
        </p:txBody>
      </p:sp>
      <p:sp>
        <p:nvSpPr>
          <p:cNvPr id="151" name="Slide Number Placeholder 3">
            <a:extLst>
              <a:ext uri="{FF2B5EF4-FFF2-40B4-BE49-F238E27FC236}">
                <a16:creationId xmlns:a16="http://schemas.microsoft.com/office/drawing/2014/main" id="{EA564CE9-8F21-5544-A661-89BD59A787D8}"/>
              </a:ext>
            </a:extLst>
          </p:cNvPr>
          <p:cNvSpPr>
            <a:spLocks noGrp="1"/>
          </p:cNvSpPr>
          <p:nvPr>
            <p:ph type="sldNum" sz="quarter" idx="11"/>
          </p:nvPr>
        </p:nvSpPr>
        <p:spPr>
          <a:xfrm>
            <a:off x="1828800" y="6477000"/>
            <a:ext cx="2133600" cy="247650"/>
          </a:xfrm>
        </p:spPr>
        <p:txBody>
          <a:bodyPr/>
          <a:lstStyle/>
          <a:p>
            <a:pPr>
              <a:defRPr/>
            </a:pPr>
            <a:fld id="{0732A582-430A-4F8F-AB0E-3EB6B8F1F82B}" type="slidenum">
              <a:rPr lang="en-US" sz="1000"/>
              <a:pPr>
                <a:defRPr/>
              </a:pPr>
              <a:t>8</a:t>
            </a:fld>
            <a:endParaRPr lang="en-US" sz="1000"/>
          </a:p>
        </p:txBody>
      </p:sp>
      <p:pic>
        <p:nvPicPr>
          <p:cNvPr id="47108" name="صورة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300445"/>
            <a:ext cx="2243138"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صورة 1"/>
          <p:cNvPicPr>
            <a:picLocks noChangeAspect="1"/>
          </p:cNvPicPr>
          <p:nvPr/>
        </p:nvPicPr>
        <p:blipFill>
          <a:blip r:embed="rId4"/>
          <a:stretch>
            <a:fillRect/>
          </a:stretch>
        </p:blipFill>
        <p:spPr>
          <a:xfrm>
            <a:off x="3228975" y="3181350"/>
            <a:ext cx="5543550" cy="3676650"/>
          </a:xfrm>
          <a:prstGeom prst="rect">
            <a:avLst/>
          </a:prstGeom>
        </p:spPr>
      </p:pic>
    </p:spTree>
    <p:extLst>
      <p:ext uri="{BB962C8B-B14F-4D97-AF65-F5344CB8AC3E}">
        <p14:creationId xmlns:p14="http://schemas.microsoft.com/office/powerpoint/2010/main" val="2687299191"/>
      </p:ext>
    </p:extLst>
  </p:cSld>
  <p:clrMapOvr>
    <a:masterClrMapping/>
  </p:clrMapOvr>
  <p:transition/>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ends">
  <a:themeElements>
    <a:clrScheme name="نسق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3678</TotalTime>
  <Words>850</Words>
  <Application>Microsoft Office PowerPoint</Application>
  <PresentationFormat>Widescreen</PresentationFormat>
  <Paragraphs>62</Paragraphs>
  <Slides>8</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acumin-pro</vt:lpstr>
      <vt:lpstr>Arial</vt:lpstr>
      <vt:lpstr>Arial Rounded MT Bold</vt:lpstr>
      <vt:lpstr>Calibri</vt:lpstr>
      <vt:lpstr>Calibri Light</vt:lpstr>
      <vt:lpstr>Times New Roman</vt:lpstr>
      <vt:lpstr>نسق Office</vt:lpstr>
      <vt:lpstr>1_Blends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THANK YOU! </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Maher</dc:creator>
  <cp:lastModifiedBy>prog</cp:lastModifiedBy>
  <cp:revision>37</cp:revision>
  <dcterms:created xsi:type="dcterms:W3CDTF">2024-04-15T10:37:22Z</dcterms:created>
  <dcterms:modified xsi:type="dcterms:W3CDTF">2025-04-04T18:21:19Z</dcterms:modified>
</cp:coreProperties>
</file>