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70" r:id="rId3"/>
    <p:sldId id="273" r:id="rId4"/>
    <p:sldId id="276" r:id="rId5"/>
    <p:sldId id="277" r:id="rId6"/>
    <p:sldId id="27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7524-1F1D-4121-BC82-6B0910B8C99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2B61-22ED-415C-B952-C3D3201E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2056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48131" name="Google Shape;2057;g35ed75ccf_022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2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7A46-30CF-D42C-BBBF-5A437D31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3F58C-FF4F-0460-D288-BA425A482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C813-691E-1C46-E540-49991410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CBA8-5CBF-F28B-6317-335831D0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20FA5-553E-6CAD-A41B-A0BE109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4DF1-8C36-B44E-BAF7-C253E766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3D548-6025-44A2-E402-BD238470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CD53-A0C0-35CF-FF33-D277E9F1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9130-AD0C-C6E0-19B7-45F67505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8127-6DAF-9E72-E0C5-A3F8DE3D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F920F-DA26-8C01-4279-5A18E63B9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549C5-7AB0-101E-088B-6F6B1E64B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9137-D51A-E72C-FAFC-9A2742CC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2AF8-93E4-B136-05BC-4CB1F5E8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8847C-F8B6-E5ED-5CA0-7DC05874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9"/>
          <p:cNvSpPr>
            <a:spLocks noChangeArrowheads="1"/>
          </p:cNvSpPr>
          <p:nvPr userDrawn="1"/>
        </p:nvSpPr>
        <p:spPr bwMode="auto">
          <a:xfrm rot="5400000">
            <a:off x="-57150" y="6102350"/>
            <a:ext cx="468312" cy="357188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9162A9-89B7-E341-931E-91A4D78C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667"/>
            <a:ext cx="10972800" cy="563562"/>
          </a:xfrm>
        </p:spPr>
        <p:txBody>
          <a:bodyPr/>
          <a:lstStyle>
            <a:lvl1pPr>
              <a:defRPr sz="3200">
                <a:solidFill>
                  <a:srgbClr val="2657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908468A-AE54-49A8-9C7E-315EB1D55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2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5044-C054-935D-1AC1-B5F519E3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AC0B-E215-CC71-3F3C-2FC6BC91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7708-F331-96CA-B8E4-5AD4DE6A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5E16-2A41-70BA-3D6B-A229E594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FEBC-EEF4-C3EC-AFA6-8809B913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4CC2-F18D-0EC5-4D9C-4F61CF42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900D9-BDA9-2E33-4939-35E381A13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B759-A1C7-9AAD-B72B-4692BCF7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0141-DAD9-BF0E-A2BD-88235DD2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914FD-E6CD-8445-0677-27ACA237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C757-7FD3-81B1-5667-83312149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52BE-7A17-AE72-8261-32060C27A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2BE51-CA17-42F5-6F32-FC3A86DA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7DC3-3D01-3AE4-B56C-E4C3E434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FF8C8-1363-9ED3-DC29-31634DB8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32698-DEF7-78F6-2BEF-BF75A2E6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5F54-ABCA-6DAC-894C-422F74A3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1B48C-D7C8-1264-1822-77BD0EC34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E562E-83F3-25A9-E697-7B8601B8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E3EB4-D7C6-C573-A9FA-5BC2927AA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EEF15-0E89-4F9D-A552-01AF5ABCE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BE43A-BB6A-5EFA-2203-FEB41BBB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227A6-68DD-C726-4B92-59CB8490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CB4B3-1F5E-050C-4799-3F6AB722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40F5-76C9-D777-0508-7A4416A1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84CB5-60CE-AB5C-8F27-76B84319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0F84A-0F41-3246-B6F5-6CEA1C2A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77577-C62B-38B7-BA98-BD883603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F67FA-22F8-1D9F-4B21-E72E11EE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35BE5-7BBF-7EC1-48C7-6C17FF39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2A8E-BFA1-C594-F87B-C629AE00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743D-87B0-B5FA-D6BE-34EA563C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278C-6225-FD95-C9FC-F73E02C7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61CF4-FA4C-1970-B3F9-9AA9598D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763E-F887-0727-CD0F-A238DAF6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EEF1-5DED-D59E-55C2-BEAC2E73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4E74C-9378-7E69-DB12-58A5EC73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A39B-A0E4-318F-F44F-17226B3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E2F36-5AFC-12CC-A4EE-04E177921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82FD2-95CA-C806-64F2-EED77226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DB1C6-B982-B7E3-F695-D6612AE8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8293-91D7-D87D-8B75-640791B0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41634-ADE8-C6F1-F43B-F169FCFD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4DC7B-A1CD-D8DC-5DBD-6C808479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09B59-F218-31D6-1DBF-3DFE973E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AEC8-B65E-CF78-53EF-065092024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2D5DB-4408-4023-925B-67CD6DB8934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60C35-477D-C047-D130-01B0CA99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822E-FB8F-C262-5FBB-7960AB93F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B5CE9-6B17-4BB0-AEBC-3F9B93CC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abdomen/gi-tract/oesophagus/" TargetMode="External"/><Relationship Id="rId2" Type="http://schemas.openxmlformats.org/officeDocument/2006/relationships/hyperlink" Target="https://teachmeanatomy.info/neck/viscera/larynx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-20638" y="-152400"/>
            <a:ext cx="12207876" cy="52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                             A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ar-IQ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The upper respiratory system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مستطيل 3"/>
          <p:cNvSpPr>
            <a:spLocks noChangeArrowheads="1"/>
          </p:cNvSpPr>
          <p:nvPr/>
        </p:nvSpPr>
        <p:spPr bwMode="auto">
          <a:xfrm>
            <a:off x="7223125" y="6040438"/>
            <a:ext cx="5329151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Dr. Kareem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Obayes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Handool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Al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Jebory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4" name="مستطيل 1"/>
          <p:cNvSpPr>
            <a:spLocks noChangeArrowheads="1"/>
          </p:cNvSpPr>
          <p:nvPr/>
        </p:nvSpPr>
        <p:spPr bwMode="auto">
          <a:xfrm>
            <a:off x="4339940" y="2590822"/>
            <a:ext cx="2916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Anatomy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7" descr="https://sci.uomus.edu.iq/img/coll/bi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مستطيل 3"/>
          <p:cNvSpPr>
            <a:spLocks noChangeArrowheads="1"/>
          </p:cNvSpPr>
          <p:nvPr/>
        </p:nvSpPr>
        <p:spPr bwMode="auto">
          <a:xfrm>
            <a:off x="7924800" y="1592263"/>
            <a:ext cx="2082621" cy="4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قسم الفيزياء الطبية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6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9CCB5-90D4-4145-A762-1176B73F0555}"/>
              </a:ext>
            </a:extLst>
          </p:cNvPr>
          <p:cNvSpPr txBox="1">
            <a:spLocks/>
          </p:cNvSpPr>
          <p:nvPr/>
        </p:nvSpPr>
        <p:spPr>
          <a:xfrm>
            <a:off x="174865" y="681727"/>
            <a:ext cx="11678727" cy="527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The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respiratory system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consists of all the tissue and organs designed to bring air to the gas exchange surface where O</a:t>
            </a:r>
            <a:r>
              <a:rPr kumimoji="0" lang="en-IN" sz="24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is absorbed and CO</a:t>
            </a:r>
            <a:r>
              <a:rPr kumimoji="0" lang="en-IN" sz="24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is released.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The respiratory system can be divided into: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Upper respiratory system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that includes the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nose, nasal cavity, paranasal sinuses and pharynx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Lower respiratory system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that includes the larynx, trachea, bronchi and lungs.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lvl="0" indent="0" algn="just">
              <a:buNone/>
            </a:pPr>
            <a:r>
              <a:rPr lang="en-US" sz="2400" dirty="0">
                <a:latin typeface="Times New Roman" panose="02020603050405020304"/>
              </a:rPr>
              <a:t>The respiratory tract can be divided into-</a:t>
            </a:r>
          </a:p>
          <a:p>
            <a:pPr lvl="0" algn="just"/>
            <a:r>
              <a:rPr lang="en-US" sz="2400" b="1" dirty="0">
                <a:latin typeface="Times New Roman" panose="02020603050405020304"/>
              </a:rPr>
              <a:t>Conducting portion </a:t>
            </a:r>
            <a:r>
              <a:rPr lang="en-US" sz="2400" dirty="0">
                <a:latin typeface="Times New Roman" panose="02020603050405020304"/>
              </a:rPr>
              <a:t>from the nasal cavity to the terminal bronchioles through which no gas exchange occurs.</a:t>
            </a:r>
          </a:p>
          <a:p>
            <a:pPr lvl="0" algn="just"/>
            <a:r>
              <a:rPr lang="en-US" sz="2400" b="1" dirty="0">
                <a:latin typeface="Times New Roman" panose="02020603050405020304"/>
              </a:rPr>
              <a:t>Respiratory portion </a:t>
            </a:r>
            <a:r>
              <a:rPr lang="en-US" sz="2400" dirty="0">
                <a:latin typeface="Times New Roman" panose="02020603050405020304"/>
              </a:rPr>
              <a:t>that includes the respiratory bronchioles and alveoli where gas exchange occurs.</a:t>
            </a:r>
          </a:p>
          <a:p>
            <a:pPr lvl="0" algn="just"/>
            <a:endParaRPr lang="en-US" sz="2400" dirty="0">
              <a:latin typeface="Times New Roman" panose="02020603050405020304"/>
            </a:endParaRPr>
          </a:p>
          <a:p>
            <a:pPr marL="0" lvl="0" indent="0" algn="just">
              <a:buNone/>
            </a:pPr>
            <a:endParaRPr lang="en-US" sz="2400" dirty="0">
              <a:latin typeface="Times New Roman" panose="020206030504050203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54E89-7BBE-904B-BC58-6607FD66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27000"/>
            <a:ext cx="10515600" cy="55472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 of respiratory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6ABA9-0F00-5244-8B8A-079ED1E5CEEE}"/>
              </a:ext>
            </a:extLst>
          </p:cNvPr>
          <p:cNvSpPr txBox="1">
            <a:spLocks/>
          </p:cNvSpPr>
          <p:nvPr/>
        </p:nvSpPr>
        <p:spPr>
          <a:xfrm>
            <a:off x="261128" y="5319323"/>
            <a:ext cx="11592464" cy="15386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600" b="1" dirty="0">
                <a:solidFill>
                  <a:sysClr val="windowText" lastClr="000000"/>
                </a:solidFill>
                <a:latin typeface="Times New Roman" panose="02020603050405020304"/>
              </a:rPr>
              <a:t>Pathway of Air</a:t>
            </a:r>
          </a:p>
          <a:p>
            <a:pPr lvl="0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/>
              </a:rPr>
              <a:t>nose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</a:rPr>
              <a:t>---&gt; pharynx ---&gt; larynx ---&gt; trachea ---&gt; primary bronchi ---&gt; secondary bronchi ---&gt; tertiary bronchi ---&gt; bronchioles ---&gt; terminal bronchioles ---&gt; respiratory bronchioles ---&gt; alveolar duct ---&gt; alveoli</a:t>
            </a:r>
          </a:p>
        </p:txBody>
      </p:sp>
    </p:spTree>
    <p:extLst>
      <p:ext uri="{BB962C8B-B14F-4D97-AF65-F5344CB8AC3E}">
        <p14:creationId xmlns:p14="http://schemas.microsoft.com/office/powerpoint/2010/main" val="153259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Chapter15\Labeled\FG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16" y="255917"/>
            <a:ext cx="6248399" cy="6403675"/>
          </a:xfrm>
          <a:prstGeom prst="rect">
            <a:avLst/>
          </a:prstGeom>
          <a:noFill/>
        </p:spPr>
      </p:pic>
      <p:pic>
        <p:nvPicPr>
          <p:cNvPr id="3" name="صورة 2" descr="The major structures in the respiratory system include the nasal cavity, pharynx, larynx, trachea, bronchi, lungs, and bronchio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2" y="255916"/>
            <a:ext cx="5558287" cy="64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10090627" y="5867458"/>
            <a:ext cx="210137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Anatomy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2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920" y="324792"/>
            <a:ext cx="11729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32323C"/>
                </a:solidFill>
              </a:rPr>
              <a:t>The </a:t>
            </a:r>
            <a:r>
              <a:rPr lang="en-US" sz="2400" b="1" dirty="0">
                <a:solidFill>
                  <a:srgbClr val="32323C"/>
                </a:solidFill>
              </a:rPr>
              <a:t>nose</a:t>
            </a:r>
            <a:r>
              <a:rPr lang="en-US" sz="2400" dirty="0">
                <a:solidFill>
                  <a:srgbClr val="32323C"/>
                </a:solidFill>
              </a:rPr>
              <a:t> is an olfactory and respiratory organ. It consists of nasal skeleton, which houses the nasal cavity. The nasal cavity has four functions:</a:t>
            </a:r>
          </a:p>
          <a:p>
            <a:pPr algn="l"/>
            <a:r>
              <a:rPr lang="en-US" sz="2400" b="1" dirty="0">
                <a:solidFill>
                  <a:srgbClr val="32323C"/>
                </a:solidFill>
              </a:rPr>
              <a:t>Warms</a:t>
            </a:r>
            <a:r>
              <a:rPr lang="en-US" sz="2400" dirty="0">
                <a:solidFill>
                  <a:srgbClr val="32323C"/>
                </a:solidFill>
              </a:rPr>
              <a:t> and </a:t>
            </a:r>
            <a:r>
              <a:rPr lang="en-US" sz="2400" b="1" dirty="0">
                <a:solidFill>
                  <a:srgbClr val="32323C"/>
                </a:solidFill>
              </a:rPr>
              <a:t>humidifies</a:t>
            </a:r>
            <a:r>
              <a:rPr lang="en-US" sz="2400" dirty="0">
                <a:solidFill>
                  <a:srgbClr val="32323C"/>
                </a:solidFill>
              </a:rPr>
              <a:t> the inspired air.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</a:rPr>
              <a:t>Removes and traps </a:t>
            </a:r>
            <a:r>
              <a:rPr lang="en-US" sz="2400" b="1" dirty="0">
                <a:solidFill>
                  <a:srgbClr val="32323C"/>
                </a:solidFill>
              </a:rPr>
              <a:t>pathogens</a:t>
            </a:r>
            <a:r>
              <a:rPr lang="en-US" sz="2400" dirty="0">
                <a:solidFill>
                  <a:srgbClr val="32323C"/>
                </a:solidFill>
              </a:rPr>
              <a:t> and particulate matter from the inspired air.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</a:rPr>
              <a:t>Responsible for sense of </a:t>
            </a:r>
            <a:r>
              <a:rPr lang="en-US" sz="2400" b="1" dirty="0">
                <a:solidFill>
                  <a:srgbClr val="32323C"/>
                </a:solidFill>
              </a:rPr>
              <a:t>smell.</a:t>
            </a:r>
            <a:endParaRPr lang="en-US" sz="2400" dirty="0">
              <a:solidFill>
                <a:srgbClr val="32323C"/>
              </a:solidFill>
            </a:endParaRPr>
          </a:p>
          <a:p>
            <a:pPr algn="l"/>
            <a:r>
              <a:rPr lang="en-US" sz="2400" b="1" dirty="0">
                <a:solidFill>
                  <a:srgbClr val="32323C"/>
                </a:solidFill>
              </a:rPr>
              <a:t>Drains</a:t>
            </a:r>
            <a:r>
              <a:rPr lang="en-US" sz="2400" dirty="0">
                <a:solidFill>
                  <a:srgbClr val="32323C"/>
                </a:solidFill>
              </a:rPr>
              <a:t> and clears the paranasal sinuses and lacrimal ducts</a:t>
            </a:r>
            <a:endParaRPr lang="en-US" sz="2400" b="0" i="0" dirty="0">
              <a:solidFill>
                <a:srgbClr val="32323C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8919" y="2799619"/>
            <a:ext cx="119130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2323C"/>
                </a:solidFill>
              </a:rPr>
              <a:t>Divisions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</a:rPr>
              <a:t>The nasal cavity is the most superior part of the </a:t>
            </a:r>
            <a:r>
              <a:rPr lang="en-US" sz="2400" b="1" dirty="0">
                <a:solidFill>
                  <a:srgbClr val="32323C"/>
                </a:solidFill>
              </a:rPr>
              <a:t>respiratory tract</a:t>
            </a:r>
            <a:r>
              <a:rPr lang="en-US" sz="2400" dirty="0">
                <a:solidFill>
                  <a:srgbClr val="32323C"/>
                </a:solidFill>
              </a:rPr>
              <a:t>. It extends from the vestibule of the nose to the nasopharynx, and has three divisions:</a:t>
            </a:r>
          </a:p>
          <a:p>
            <a:pPr algn="l"/>
            <a:endParaRPr lang="en-US" sz="2400" dirty="0">
              <a:solidFill>
                <a:srgbClr val="32323C"/>
              </a:solidFill>
            </a:endParaRPr>
          </a:p>
          <a:p>
            <a:pPr algn="l"/>
            <a:r>
              <a:rPr lang="en-US" sz="2400" b="1" dirty="0">
                <a:solidFill>
                  <a:srgbClr val="32323C"/>
                </a:solidFill>
              </a:rPr>
              <a:t>Vestibule</a:t>
            </a:r>
            <a:r>
              <a:rPr lang="en-US" sz="2400" dirty="0">
                <a:solidFill>
                  <a:srgbClr val="32323C"/>
                </a:solidFill>
              </a:rPr>
              <a:t> – the area surrounding the anterior external opening to the nasal cavity.</a:t>
            </a:r>
          </a:p>
          <a:p>
            <a:pPr algn="l"/>
            <a:r>
              <a:rPr lang="en-US" sz="2400" b="1" dirty="0">
                <a:solidFill>
                  <a:srgbClr val="32323C"/>
                </a:solidFill>
              </a:rPr>
              <a:t>Respiratory</a:t>
            </a:r>
            <a:r>
              <a:rPr lang="en-US" sz="2400" dirty="0">
                <a:solidFill>
                  <a:srgbClr val="32323C"/>
                </a:solidFill>
              </a:rPr>
              <a:t> </a:t>
            </a:r>
            <a:r>
              <a:rPr lang="en-US" sz="2400" b="1" dirty="0">
                <a:solidFill>
                  <a:srgbClr val="32323C"/>
                </a:solidFill>
              </a:rPr>
              <a:t>region</a:t>
            </a:r>
            <a:r>
              <a:rPr lang="en-US" sz="2400" dirty="0">
                <a:solidFill>
                  <a:srgbClr val="32323C"/>
                </a:solidFill>
              </a:rPr>
              <a:t> – lined by a ciliated </a:t>
            </a:r>
            <a:r>
              <a:rPr lang="en-US" sz="2400" dirty="0" err="1">
                <a:solidFill>
                  <a:srgbClr val="32323C"/>
                </a:solidFill>
              </a:rPr>
              <a:t>psudeostratified</a:t>
            </a:r>
            <a:r>
              <a:rPr lang="en-US" sz="2400" dirty="0">
                <a:solidFill>
                  <a:srgbClr val="32323C"/>
                </a:solidFill>
              </a:rPr>
              <a:t> epithelium, interspersed with mucus-secreting goblet cells.</a:t>
            </a:r>
          </a:p>
          <a:p>
            <a:pPr algn="l"/>
            <a:r>
              <a:rPr lang="en-US" sz="2400" b="1" dirty="0">
                <a:solidFill>
                  <a:srgbClr val="32323C"/>
                </a:solidFill>
              </a:rPr>
              <a:t>Olfactory region</a:t>
            </a:r>
            <a:r>
              <a:rPr lang="en-US" sz="2400" dirty="0">
                <a:solidFill>
                  <a:srgbClr val="32323C"/>
                </a:solidFill>
              </a:rPr>
              <a:t> – located at the apex of the nasal cavity. It is lined by olfactory cells with olfactory receptors.</a:t>
            </a:r>
            <a:endParaRPr lang="en-US" sz="2400" b="0" i="0" dirty="0">
              <a:solidFill>
                <a:srgbClr val="32323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550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achmeanatomy.info/wp-content/uploads/Sagittal-Section-of-the-Nasal-Cavity-The-Three-Anatomical-Reg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05" y="528338"/>
            <a:ext cx="77724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39945" y="6054982"/>
            <a:ext cx="14532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2323C"/>
                </a:solidFill>
              </a:rPr>
              <a:t>Nasal Cavity Divisions</a:t>
            </a:r>
          </a:p>
        </p:txBody>
      </p:sp>
    </p:spTree>
    <p:extLst>
      <p:ext uri="{BB962C8B-B14F-4D97-AF65-F5344CB8AC3E}">
        <p14:creationId xmlns:p14="http://schemas.microsoft.com/office/powerpoint/2010/main" val="179164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5020" y="118234"/>
            <a:ext cx="1192745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4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muscular tube that connects the oral and nasal cavity to the </a:t>
            </a:r>
            <a:r>
              <a:rPr lang="en-US" sz="2400" dirty="0">
                <a:solidFill>
                  <a:srgbClr val="00A99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larynx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dirty="0">
                <a:solidFill>
                  <a:srgbClr val="00A99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oesophagus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pharynx is comprised of three parts (superior to inferior):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Nasopharynx                                   Oropharynx                              Laryngopharynx</a:t>
            </a: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nasopharynx 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with the nasal cavity and 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performs a respiratory function by conditioning inspired air 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propagating it into the larynx. It is lined with respiratory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epithelium; ciliated pseudostratified columnar epithelium with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goblet cells. </a:t>
            </a:r>
          </a:p>
          <a:p>
            <a:pPr algn="l"/>
            <a:endParaRPr lang="en-US" sz="24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oropharynx : 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oropharynx is involved in the voluntary </a:t>
            </a: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involuntary phases of swallowing.</a:t>
            </a: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distal part of the pharynx, the </a:t>
            </a:r>
            <a:r>
              <a:rPr lang="en-US" sz="24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laryngopharynx</a:t>
            </a:r>
            <a:r>
              <a:rPr lang="en-US" sz="24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is continuous inferiorly with the esophagus. It is posterior to the larynx.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3232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3232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893" y="1974737"/>
            <a:ext cx="4000107" cy="37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206;p34"/>
          <p:cNvSpPr>
            <a:spLocks noGrp="1"/>
          </p:cNvSpPr>
          <p:nvPr>
            <p:ph type="ctrTitle"/>
          </p:nvPr>
        </p:nvSpPr>
        <p:spPr>
          <a:xfrm>
            <a:off x="1112838" y="1339850"/>
            <a:ext cx="8578850" cy="1046163"/>
          </a:xfrm>
        </p:spPr>
        <p:txBody>
          <a:bodyPr lIns="0" tIns="0" rIns="0" bIns="0" anchor="t"/>
          <a:lstStyle/>
          <a:p>
            <a:pPr algn="ctr" eaLnBrk="1" hangingPunct="1"/>
            <a:r>
              <a:rPr lang="en-US" altLang="en-US" sz="7200"/>
              <a:t>   </a:t>
            </a: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</p:txBody>
      </p:sp>
      <p:sp>
        <p:nvSpPr>
          <p:cNvPr id="151" name="Slide Number Placeholder 3">
            <a:extLst>
              <a:ext uri="{FF2B5EF4-FFF2-40B4-BE49-F238E27FC236}">
                <a16:creationId xmlns:a16="http://schemas.microsoft.com/office/drawing/2014/main" id="{EA564CE9-8F21-5544-A661-89BD59A78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0" y="6477000"/>
            <a:ext cx="2133600" cy="247650"/>
          </a:xfrm>
        </p:spPr>
        <p:txBody>
          <a:bodyPr/>
          <a:lstStyle/>
          <a:p>
            <a:pPr>
              <a:defRPr/>
            </a:pPr>
            <a:fld id="{0732A582-430A-4F8F-AB0E-3EB6B8F1F82B}" type="slidenum">
              <a:rPr lang="en-US" sz="1000"/>
              <a:pPr>
                <a:defRPr/>
              </a:pPr>
              <a:t>7</a:t>
            </a:fld>
            <a:endParaRPr lang="en-US" sz="1000"/>
          </a:p>
        </p:txBody>
      </p:sp>
      <p:pic>
        <p:nvPicPr>
          <p:cNvPr id="47108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00445"/>
            <a:ext cx="22431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5" y="3181350"/>
            <a:ext cx="55435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91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428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Arial Rounded MT Bold</vt:lpstr>
      <vt:lpstr>Calibri</vt:lpstr>
      <vt:lpstr>Times New Roman</vt:lpstr>
      <vt:lpstr>Office Theme</vt:lpstr>
      <vt:lpstr>PowerPoint Presentation</vt:lpstr>
      <vt:lpstr>Anatomy of respiratory system</vt:lpstr>
      <vt:lpstr>PowerPoint Presentation</vt:lpstr>
      <vt:lpstr>PowerPoint Presentation</vt:lpstr>
      <vt:lpstr>PowerPoint Presentation</vt:lpstr>
      <vt:lpstr>PowerPoint Presentation</vt:lpstr>
      <vt:lpstr> 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prog</dc:creator>
  <cp:lastModifiedBy>prog</cp:lastModifiedBy>
  <cp:revision>1</cp:revision>
  <dcterms:created xsi:type="dcterms:W3CDTF">2025-04-04T18:17:58Z</dcterms:created>
  <dcterms:modified xsi:type="dcterms:W3CDTF">2025-04-04T18:40:48Z</dcterms:modified>
</cp:coreProperties>
</file>