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64" r:id="rId2"/>
    <p:sldId id="258" r:id="rId3"/>
    <p:sldId id="259" r:id="rId4"/>
    <p:sldId id="269" r:id="rId5"/>
    <p:sldId id="265" r:id="rId6"/>
    <p:sldId id="260" r:id="rId7"/>
    <p:sldId id="261" r:id="rId8"/>
    <p:sldId id="267" r:id="rId9"/>
    <p:sldId id="268" r:id="rId10"/>
    <p:sldId id="270" r:id="rId11"/>
    <p:sldId id="271" r:id="rId12"/>
    <p:sldId id="272" r:id="rId13"/>
    <p:sldId id="273" r:id="rId14"/>
    <p:sldId id="274" r:id="rId15"/>
    <p:sldId id="275" r:id="rId16"/>
    <p:sldId id="276" r:id="rId17"/>
    <p:sldId id="278" r:id="rId18"/>
    <p:sldId id="277" r:id="rId19"/>
    <p:sldId id="279" r:id="rId20"/>
    <p:sldId id="280" r:id="rId21"/>
    <p:sldId id="281" r:id="rId22"/>
    <p:sldId id="282"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p:cViewPr varScale="1">
        <p:scale>
          <a:sx n="120" d="100"/>
          <a:sy n="120" d="100"/>
        </p:scale>
        <p:origin x="194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AB02A5-4FE5-49D9-9E24-09F23B90C450}" type="datetimeFigureOut">
              <a:rPr lang="en-US" smtClean="0"/>
              <a:t>1/17/25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FE8BA66-A37A-4FAB-82DE-3A1996497402}" type="slidenum">
              <a:rPr lang="en-AU" smtClean="0">
                <a:solidFill>
                  <a:srgbClr val="000000"/>
                </a:solidFill>
              </a:rPr>
              <a:pPr/>
              <a:t>‹#›</a:t>
            </a:fld>
            <a:endParaRPr lang="en-AU">
              <a:solidFill>
                <a:srgbClr val="000000"/>
              </a:solidFill>
              <a:latin typeface="Time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54AB02A5-4FE5-49D9-9E24-09F23B90C450}" type="datetimeFigureOut">
              <a:rPr lang="en-US" smtClean="0"/>
              <a:t>1/17/25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4659D17-5FD3-4C6C-A621-30D77DB5DCAC}" type="slidenum">
              <a:rPr lang="en-AU" smtClean="0">
                <a:solidFill>
                  <a:srgbClr val="000000"/>
                </a:solidFill>
              </a:rPr>
              <a:pPr/>
              <a:t>‹#›</a:t>
            </a:fld>
            <a:endParaRPr lang="en-AU">
              <a:solidFill>
                <a:srgbClr val="000000"/>
              </a:solidFill>
              <a:latin typeface="Time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4AB02A5-4FE5-49D9-9E24-09F23B90C450}" type="datetimeFigureOut">
              <a:rPr lang="en-US" smtClean="0"/>
              <a:t>1/17/25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B010B3FF-7C5E-4E39-AC51-A67DB36214ED}" type="slidenum">
              <a:rPr lang="en-AU" smtClean="0">
                <a:solidFill>
                  <a:srgbClr val="000000"/>
                </a:solidFill>
              </a:rPr>
              <a:pPr/>
              <a:t>‹#›</a:t>
            </a:fld>
            <a:endParaRPr lang="en-AU">
              <a:solidFill>
                <a:srgbClr val="000000"/>
              </a:solidFill>
              <a:latin typeface="Times"/>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54AB02A5-4FE5-49D9-9E24-09F23B90C450}" type="datetimeFigureOut">
              <a:rPr lang="en-US" smtClean="0"/>
              <a:t>1/17/25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99D7456-81AB-4791-954A-BA2FE85EBAB3}" type="slidenum">
              <a:rPr lang="en-AU" smtClean="0">
                <a:solidFill>
                  <a:srgbClr val="000000"/>
                </a:solidFill>
              </a:rPr>
              <a:pPr/>
              <a:t>‹#›</a:t>
            </a:fld>
            <a:endParaRPr lang="en-AU">
              <a:solidFill>
                <a:srgbClr val="000000"/>
              </a:solidFill>
              <a:latin typeface="Times"/>
            </a:endParaRPr>
          </a:p>
        </p:txBody>
      </p:sp>
      <p:sp>
        <p:nvSpPr>
          <p:cNvPr id="7" name="Title 6"/>
          <p:cNvSpPr>
            <a:spLocks noGrp="1"/>
          </p:cNvSpPr>
          <p:nvPr>
            <p:ph type="title"/>
          </p:nvPr>
        </p:nvSpPr>
        <p:spPr/>
        <p:txBody>
          <a:bodyPr/>
          <a:lstStyle/>
          <a:p>
            <a:r>
              <a:rPr lang="ar-SA"/>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54AB02A5-4FE5-49D9-9E24-09F23B90C450}" type="datetimeFigureOut">
              <a:rPr lang="en-US" smtClean="0"/>
              <a:t>1/17/25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58D50E86-D5A8-4C39-BBD0-17E286F41498}" type="slidenum">
              <a:rPr lang="en-AU" smtClean="0">
                <a:solidFill>
                  <a:srgbClr val="000000"/>
                </a:solidFill>
              </a:rPr>
              <a:pPr/>
              <a:t>‹#›</a:t>
            </a:fld>
            <a:endParaRPr lang="en-AU">
              <a:solidFill>
                <a:srgbClr val="000000"/>
              </a:solidFill>
              <a:latin typeface="Time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5" name="Date Placeholder 4"/>
          <p:cNvSpPr>
            <a:spLocks noGrp="1"/>
          </p:cNvSpPr>
          <p:nvPr>
            <p:ph type="dt" sz="half" idx="10"/>
          </p:nvPr>
        </p:nvSpPr>
        <p:spPr/>
        <p:txBody>
          <a:bodyPr/>
          <a:lstStyle/>
          <a:p>
            <a:fld id="{54AB02A5-4FE5-49D9-9E24-09F23B90C450}" type="datetimeFigureOut">
              <a:rPr lang="en-US" smtClean="0"/>
              <a:t>1/17/25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41978FC-C5D6-4421-9974-822CB7C95C8B}" type="slidenum">
              <a:rPr lang="en-AU" smtClean="0">
                <a:solidFill>
                  <a:srgbClr val="000000"/>
                </a:solidFill>
              </a:rPr>
              <a:pPr/>
              <a:t>‹#›</a:t>
            </a:fld>
            <a:endParaRPr lang="en-AU">
              <a:solidFill>
                <a:srgbClr val="000000"/>
              </a:solidFill>
              <a:latin typeface="Times"/>
            </a:endParaRPr>
          </a:p>
        </p:txBody>
      </p:sp>
      <p:sp>
        <p:nvSpPr>
          <p:cNvPr id="9" name="Content Placeholder 8"/>
          <p:cNvSpPr>
            <a:spLocks noGrp="1"/>
          </p:cNvSpPr>
          <p:nvPr>
            <p:ph sz="quarter" idx="13"/>
          </p:nvPr>
        </p:nvSpPr>
        <p:spPr>
          <a:xfrm>
            <a:off x="676655" y="2679192"/>
            <a:ext cx="3822192" cy="34472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54AB02A5-4FE5-49D9-9E24-09F23B90C450}" type="datetimeFigureOut">
              <a:rPr lang="en-US" smtClean="0"/>
              <a:t>1/17/25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CB6B41F-E389-499A-ACC2-861612995BC6}" type="slidenum">
              <a:rPr lang="en-AU" smtClean="0">
                <a:solidFill>
                  <a:srgbClr val="000000"/>
                </a:solidFill>
              </a:rPr>
              <a:pPr/>
              <a:t>‹#›</a:t>
            </a:fld>
            <a:endParaRPr lang="en-AU">
              <a:solidFill>
                <a:srgbClr val="000000"/>
              </a:solidFill>
              <a:latin typeface="Time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54AB02A5-4FE5-49D9-9E24-09F23B90C450}" type="datetimeFigureOut">
              <a:rPr lang="en-US" smtClean="0"/>
              <a:t>1/17/25</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0B3E6031-6059-4917-921D-121A5696A8B2}" type="slidenum">
              <a:rPr lang="en-AU" smtClean="0">
                <a:solidFill>
                  <a:srgbClr val="000000"/>
                </a:solidFill>
              </a:rPr>
              <a:pPr/>
              <a:t>‹#›</a:t>
            </a:fld>
            <a:endParaRPr lang="en-AU">
              <a:solidFill>
                <a:srgbClr val="000000"/>
              </a:solidFill>
              <a:latin typeface="Time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4AB02A5-4FE5-49D9-9E24-09F23B90C450}" type="datetimeFigureOut">
              <a:rPr lang="en-US" smtClean="0"/>
              <a:t>1/17/25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3AAD0573-7BD9-4253-9DD2-415DE90CACE5}" type="slidenum">
              <a:rPr lang="en-AU" smtClean="0">
                <a:solidFill>
                  <a:srgbClr val="000000"/>
                </a:solidFill>
              </a:rPr>
              <a:pPr/>
              <a:t>‹#›</a:t>
            </a:fld>
            <a:endParaRPr lang="en-AU">
              <a:solidFill>
                <a:srgbClr val="000000"/>
              </a:solidFill>
              <a:latin typeface="Time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4AB02A5-4FE5-49D9-9E24-09F23B90C450}" type="datetimeFigureOut">
              <a:rPr lang="en-US" smtClean="0"/>
              <a:t>1/17/25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C3123EB-FBCE-480B-BDCE-2B5FCB23D7BA}" type="slidenum">
              <a:rPr lang="en-AU" smtClean="0">
                <a:solidFill>
                  <a:srgbClr val="000000"/>
                </a:solidFill>
              </a:rPr>
              <a:pPr/>
              <a:t>‹#›</a:t>
            </a:fld>
            <a:endParaRPr lang="en-AU">
              <a:solidFill>
                <a:srgbClr val="000000"/>
              </a:solidFill>
              <a:latin typeface="Times"/>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54AB02A5-4FE5-49D9-9E24-09F23B90C450}" type="datetimeFigureOut">
              <a:rPr lang="en-US" smtClean="0"/>
              <a:t>1/17/25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159A019-A9E1-4A0B-93C6-0498091B1D5D}" type="slidenum">
              <a:rPr lang="en-AU" smtClean="0">
                <a:solidFill>
                  <a:srgbClr val="000000"/>
                </a:solidFill>
              </a:rPr>
              <a:pPr/>
              <a:t>‹#›</a:t>
            </a:fld>
            <a:endParaRPr lang="en-AU">
              <a:solidFill>
                <a:srgbClr val="000000"/>
              </a:solidFill>
              <a:latin typeface="Times"/>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lgn="r" eaLnBrk="1" latinLnBrk="0" hangingPunct="1"/>
            <a:fld id="{54AB02A5-4FE5-49D9-9E24-09F23B90C450}" type="datetimeFigureOut">
              <a:rPr lang="en-US" smtClean="0"/>
              <a:t>1/17/25</a:t>
            </a:fld>
            <a:endParaRPr lang="en-US" sz="1200">
              <a:solidFill>
                <a:schemeClr val="bg2">
                  <a:shade val="50000"/>
                </a:schemeClr>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0" lang="en-US" sz="1200">
              <a:solidFill>
                <a:schemeClr val="bg2">
                  <a:shade val="50000"/>
                </a:schemeClr>
              </a:solidFill>
              <a:effectLst/>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rtl="0" eaLnBrk="0" fontAlgn="base" hangingPunct="0">
              <a:spcBef>
                <a:spcPct val="0"/>
              </a:spcBef>
              <a:spcAft>
                <a:spcPct val="0"/>
              </a:spcAft>
            </a:pPr>
            <a:fld id="{1F39862B-2ED2-4523-B33A-6B6D10B8A4FA}" type="slidenum">
              <a:rPr lang="en-AU" smtClean="0">
                <a:solidFill>
                  <a:srgbClr val="000000"/>
                </a:solidFill>
                <a:cs typeface="Times New Roman" pitchFamily="18" charset="0"/>
              </a:rPr>
              <a:pPr rtl="0" eaLnBrk="0" fontAlgn="base" hangingPunct="0">
                <a:spcBef>
                  <a:spcPct val="0"/>
                </a:spcBef>
                <a:spcAft>
                  <a:spcPct val="0"/>
                </a:spcAft>
              </a:pPr>
              <a:t>‹#›</a:t>
            </a:fld>
            <a:endParaRPr lang="en-AU">
              <a:solidFill>
                <a:srgbClr val="000000"/>
              </a:solidFill>
              <a:cs typeface="Times New Roman" pitchFamily="18" charset="0"/>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2209800"/>
            <a:ext cx="9144000" cy="3429000"/>
          </a:xfrm>
        </p:spPr>
        <p:txBody>
          <a:bodyPr/>
          <a:lstStyle/>
          <a:p>
            <a:pPr algn="ctr">
              <a:buNone/>
            </a:pPr>
            <a:r>
              <a:rPr lang="en-AU" sz="6000" b="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The history and development of accounting</a:t>
            </a:r>
          </a:p>
          <a:p>
            <a:pPr algn="ctr">
              <a:buNone/>
            </a:pPr>
            <a:r>
              <a:rPr lang="ar-IQ" sz="6000" b="1" dirty="0">
                <a:effectLst>
                  <a:outerShdw blurRad="38100" dist="38100" dir="2700000" algn="tl">
                    <a:srgbClr val="000000">
                      <a:alpha val="43137"/>
                    </a:srgbClr>
                  </a:outerShdw>
                </a:effectLst>
                <a:latin typeface="Aharoni" pitchFamily="2" charset="-79"/>
                <a:cs typeface="Aharoni" pitchFamily="2" charset="-79"/>
              </a:rPr>
              <a:t>تاريخ المحاسبة وتطورها</a:t>
            </a:r>
            <a:endParaRPr lang="en-AU" sz="6000" b="1" dirty="0">
              <a:effectLst>
                <a:outerShdw blurRad="38100" dist="38100" dir="2700000" algn="tl">
                  <a:srgbClr val="000000">
                    <a:alpha val="43137"/>
                  </a:srgbClr>
                </a:outerShdw>
              </a:effectLst>
              <a:latin typeface="Aharoni" pitchFamily="2" charset="-79"/>
              <a:cs typeface="Aharoni" pitchFamily="2" charset="-79"/>
            </a:endParaRPr>
          </a:p>
          <a:p>
            <a:pPr>
              <a:buNone/>
            </a:pPr>
            <a:endParaRPr lang="ar-IQ" dirty="0"/>
          </a:p>
        </p:txBody>
      </p:sp>
      <p:sp>
        <p:nvSpPr>
          <p:cNvPr id="2" name="عنوان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b="1" dirty="0">
                <a:solidFill>
                  <a:schemeClr val="tx1"/>
                </a:solidFill>
                <a:effectLst>
                  <a:outerShdw blurRad="38100" dist="38100" dir="2700000" algn="tl">
                    <a:srgbClr val="000000">
                      <a:alpha val="43137"/>
                    </a:srgbClr>
                  </a:outerShdw>
                </a:effectLst>
              </a:rPr>
              <a:t>Accounting Theory</a:t>
            </a:r>
            <a:endParaRPr lang="ar-IQ"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669685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0" y="152400"/>
            <a:ext cx="8958943" cy="6858000"/>
          </a:xfrm>
        </p:spPr>
        <p:txBody>
          <a:bodyPr>
            <a:noAutofit/>
          </a:bodyPr>
          <a:lstStyle/>
          <a:p>
            <a:r>
              <a:rPr lang="ar-IQ" sz="2800" dirty="0"/>
              <a:t>5-	ظهرت شركة الهند الشرقية وبدأت نشاطها في القرن السابع عشر و استمرار و تطور الشركات المساهمة أدى الظهور محاسبة الكلفة و الحاجة اليها و تجويل على مفاهيم الاستمرارية و الدورية و الاستحقاق.</a:t>
            </a:r>
          </a:p>
          <a:p>
            <a:r>
              <a:rPr lang="ar-IQ" sz="2800" dirty="0"/>
              <a:t>6-	حققت طريقة معالجة الموجودات الثابتة ظهور في القرن الثامن عشر </a:t>
            </a:r>
            <a:r>
              <a:rPr lang="ar-IQ" sz="2800" dirty="0" err="1"/>
              <a:t>فإستند</a:t>
            </a:r>
            <a:r>
              <a:rPr lang="ar-IQ" sz="2800" dirty="0"/>
              <a:t> الى </a:t>
            </a:r>
            <a:r>
              <a:rPr lang="en-US" sz="2800" dirty="0" err="1"/>
              <a:t>Yamey</a:t>
            </a:r>
            <a:r>
              <a:rPr lang="en-US" sz="2800" dirty="0"/>
              <a:t> :</a:t>
            </a:r>
          </a:p>
          <a:p>
            <a:r>
              <a:rPr lang="ar-IQ" sz="2800" dirty="0"/>
              <a:t>أ‌-	تم ترحيل الموجودات الفترات القادمة بالكلفة الاصلية و الفرق بين المدفوعات و المقبوضات كانت عموما يتم إدخالها في حساب الموجودات و ترحل الى حساب الريع و الخسارة في تاريخ الترصيد </a:t>
            </a:r>
          </a:p>
          <a:p>
            <a:r>
              <a:rPr lang="ar-IQ" sz="2800" dirty="0"/>
              <a:t>ب‌-	يتم اقفال الموجودات المتضمن قيود تخص الانفاق الاصلي و مدفوعات ومقبوضات اخرى و يرحل الفرق بين مجموع الجانب المدين و عناصر الجانب الدائن الى الفترات التحليلية كرصيد للحساب وليس هنالك مدين أو دائن بهذا الخصوص في حساب الارباح و الخسائر.</a:t>
            </a:r>
          </a:p>
          <a:p>
            <a:r>
              <a:rPr lang="ar-IQ" sz="2800" dirty="0"/>
              <a:t>ت‌-	يعاد تقويم الموجودات نحو مبلغ أكبر أو أصغر في تاريخ الترصيد و ترحل القيمة المعدلة الى الفترات القادمة وإن فرق الترصيد يرحل الى حساب الارباح و الخسائر.</a:t>
            </a:r>
          </a:p>
          <a:p>
            <a:endParaRPr lang="ar-IQ" sz="2800" dirty="0"/>
          </a:p>
        </p:txBody>
      </p:sp>
    </p:spTree>
    <p:extLst>
      <p:ext uri="{BB962C8B-B14F-4D97-AF65-F5344CB8AC3E}">
        <p14:creationId xmlns:p14="http://schemas.microsoft.com/office/powerpoint/2010/main" val="4042425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0" y="152400"/>
            <a:ext cx="8763000" cy="6705600"/>
          </a:xfrm>
        </p:spPr>
        <p:txBody>
          <a:bodyPr/>
          <a:lstStyle/>
          <a:p>
            <a:r>
              <a:rPr lang="ar-IQ" sz="3200" dirty="0"/>
              <a:t>القادمة وإن فرق الترصيد يرحل الى حساب الارباح و الخسائر.</a:t>
            </a:r>
          </a:p>
          <a:p>
            <a:r>
              <a:rPr lang="ar-IQ" sz="3200" dirty="0"/>
              <a:t>7-	لغاية القرن التاسع عشر كان ينظر الى </a:t>
            </a:r>
            <a:r>
              <a:rPr lang="ar-IQ" sz="3200" dirty="0" err="1"/>
              <a:t>الاندثارات</a:t>
            </a:r>
            <a:r>
              <a:rPr lang="ar-IQ" sz="3200" dirty="0"/>
              <a:t> على غير موجودة و حتى في النصف الاخير من القرن التاسع عشر كان ينظر الى </a:t>
            </a:r>
            <a:r>
              <a:rPr lang="ar-IQ" sz="3200" dirty="0" err="1"/>
              <a:t>ندثار</a:t>
            </a:r>
            <a:r>
              <a:rPr lang="ar-IQ" sz="3200" dirty="0"/>
              <a:t> السكك الحديدية على أنه غير مهم و غير ضروري , و ان كانت طرق الاندثار غير مستخدمة على نطاق أوسع أو بشكل مكثف الا ان هنالك دليل قدم من قبل </a:t>
            </a:r>
            <a:r>
              <a:rPr lang="en-US" sz="3200" dirty="0" err="1"/>
              <a:t>Saliero</a:t>
            </a:r>
            <a:r>
              <a:rPr lang="en-US" sz="3200" dirty="0"/>
              <a:t> </a:t>
            </a:r>
            <a:r>
              <a:rPr lang="ar-IQ" sz="3200" dirty="0"/>
              <a:t>في عام 1915 عن وجود طرق الاندثار و فقط بعد الثلاثينيات من القرن العشرين فقد أصبح الاندثار أكثر شيوعا.</a:t>
            </a:r>
          </a:p>
          <a:p>
            <a:r>
              <a:rPr lang="ar-IQ" sz="3200" dirty="0"/>
              <a:t>8-	ظهرت محاسبة الكلفة في القرن التاسع عشر كنتاج للثروة الصناعية فقد بدأت جذورها في مصانع النسيج في القرن الخامس عشر وتم استخدام السجلات الاولية في القرن التاسع عشر لدعم فرضيتين :-</a:t>
            </a:r>
          </a:p>
          <a:p>
            <a:endParaRPr lang="ar-IQ" dirty="0"/>
          </a:p>
        </p:txBody>
      </p:sp>
    </p:spTree>
    <p:extLst>
      <p:ext uri="{BB962C8B-B14F-4D97-AF65-F5344CB8AC3E}">
        <p14:creationId xmlns:p14="http://schemas.microsoft.com/office/powerpoint/2010/main" val="142149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0" y="228600"/>
            <a:ext cx="8686800" cy="6400800"/>
          </a:xfrm>
        </p:spPr>
        <p:txBody>
          <a:bodyPr>
            <a:normAutofit fontScale="92500"/>
          </a:bodyPr>
          <a:lstStyle/>
          <a:p>
            <a:r>
              <a:rPr lang="ar-IQ" sz="3200" dirty="0"/>
              <a:t>أ‌.	الفرضية الأولى : ان الاستخدام المتزايد للموجودات الثابتة قد حفز الحاجة الى تسريع عملية تطوير محاسبة الكلفة الصناعية.</a:t>
            </a:r>
          </a:p>
          <a:p>
            <a:r>
              <a:rPr lang="ar-IQ" sz="3200" dirty="0"/>
              <a:t>ب‌.	إما الفرضية الثانية في التغيرات في طريقة تنظيم النشاط الاقتصادي قد حفز الحاجة الى تسريع تطورات اجراءات محاسبة الكلفة التاريخية في القرن التاسع عشر.</a:t>
            </a:r>
          </a:p>
          <a:p>
            <a:r>
              <a:rPr lang="ar-IQ" sz="3200" dirty="0"/>
              <a:t>9-	ان النصف الاخير من القرن التاسع عشر شهد تطورات على ... متعلقة بالمحاسبة على المقدمات و المستحقات مما سمح </a:t>
            </a:r>
            <a:r>
              <a:rPr lang="ar-IQ" sz="3200" dirty="0" err="1"/>
              <a:t>بإحتساب</a:t>
            </a:r>
            <a:r>
              <a:rPr lang="ar-IQ" sz="3200" dirty="0"/>
              <a:t> الدخل الدوري.</a:t>
            </a:r>
          </a:p>
          <a:p>
            <a:r>
              <a:rPr lang="ar-IQ" sz="3200" dirty="0"/>
              <a:t>10-	تطورت الكشوفات المالية في النصف الاخير من القرن التاسع و القرن العشرين.</a:t>
            </a:r>
          </a:p>
          <a:p>
            <a:r>
              <a:rPr lang="ar-IQ" sz="3200" dirty="0"/>
              <a:t>11-	شهد القرن العشرون تطور طرق المعالجة المحاسبية لمعالجة مشاكل معقدة مثل </a:t>
            </a:r>
            <a:r>
              <a:rPr lang="ar-IQ" sz="3200" dirty="0" err="1"/>
              <a:t>إحتساب</a:t>
            </a:r>
            <a:r>
              <a:rPr lang="ar-IQ" sz="3200" dirty="0"/>
              <a:t> دخل السهم الواحد , و المحاسبة على </a:t>
            </a:r>
            <a:r>
              <a:rPr lang="ar-IQ" sz="3200" dirty="0" err="1"/>
              <a:t>إندماج</a:t>
            </a:r>
            <a:r>
              <a:rPr lang="ar-IQ" sz="3200" dirty="0"/>
              <a:t> الشركات .. إلخ.</a:t>
            </a:r>
          </a:p>
          <a:p>
            <a:endParaRPr lang="ar-IQ" dirty="0"/>
          </a:p>
        </p:txBody>
      </p:sp>
    </p:spTree>
    <p:extLst>
      <p:ext uri="{BB962C8B-B14F-4D97-AF65-F5344CB8AC3E}">
        <p14:creationId xmlns:p14="http://schemas.microsoft.com/office/powerpoint/2010/main" val="2026521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0" y="1600200"/>
            <a:ext cx="8458200" cy="5105400"/>
          </a:xfrm>
        </p:spPr>
        <p:txBody>
          <a:bodyPr>
            <a:normAutofit/>
          </a:bodyPr>
          <a:lstStyle/>
          <a:p>
            <a:endParaRPr lang="ar-IQ" sz="3600" dirty="0"/>
          </a:p>
          <a:p>
            <a:r>
              <a:rPr lang="ar-IQ" sz="3600" dirty="0"/>
              <a:t>إن القيام العديد من المجموعات و باستمرار من خلال توظيف الخليط المتداخل لعمليات دراسة و تحليل انتقادين للنظرية و المبادئ المحاسبية و يمكن تشخيص ثلاث  مراحل مرت بها العمليات.</a:t>
            </a:r>
          </a:p>
        </p:txBody>
      </p:sp>
      <p:sp>
        <p:nvSpPr>
          <p:cNvPr id="3" name="عنوان 2"/>
          <p:cNvSpPr>
            <a:spLocks noGrp="1"/>
          </p:cNvSpPr>
          <p:nvPr>
            <p:ph type="title"/>
          </p:nvPr>
        </p:nvSpPr>
        <p:spPr>
          <a:xfrm>
            <a:off x="76200" y="609600"/>
            <a:ext cx="8763000" cy="990600"/>
          </a:xfrm>
        </p:spPr>
        <p:txBody>
          <a:bodyPr>
            <a:noAutofit/>
          </a:bodyPr>
          <a:lstStyle/>
          <a:p>
            <a:r>
              <a:rPr lang="ar-IQ" sz="3200" dirty="0"/>
              <a:t>3-	تطور مبادئ المحاسبة في الولايات المتحدة الأمريكية</a:t>
            </a:r>
            <a:br>
              <a:rPr lang="ar-IQ" sz="3200" dirty="0"/>
            </a:br>
            <a:r>
              <a:rPr lang="en-US" sz="3200" dirty="0"/>
              <a:t>The development of accounting principles in the USA</a:t>
            </a:r>
            <a:r>
              <a:rPr lang="ar-IQ" sz="3200" dirty="0"/>
              <a:t>  </a:t>
            </a:r>
          </a:p>
        </p:txBody>
      </p:sp>
    </p:spTree>
    <p:extLst>
      <p:ext uri="{BB962C8B-B14F-4D97-AF65-F5344CB8AC3E}">
        <p14:creationId xmlns:p14="http://schemas.microsoft.com/office/powerpoint/2010/main" val="1262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0" y="1219200"/>
            <a:ext cx="8915400" cy="5638800"/>
          </a:xfrm>
        </p:spPr>
        <p:txBody>
          <a:bodyPr>
            <a:noAutofit/>
          </a:bodyPr>
          <a:lstStyle/>
          <a:p>
            <a:r>
              <a:rPr lang="ar-IQ" sz="2800" dirty="0"/>
              <a:t>اذ تنامي دور الشركات في التأثير على تكوين المبادئ المحاسبية بانتشار شركات المساهمة كشكل جديد للملكية وكوسيلة فعالة لتجميع اموال ضخمة ومخاطر محدودة للمساهمين وظهرت خاصية استمرار الشركات دون عمر محدد وهي اساسية لفرض الاستمرارية وخاصية انفصال الملكية عن الادارة (الملكية الغائبة )وهي اساسية لمفهوم الشخصية المعنوية . </a:t>
            </a:r>
          </a:p>
          <a:p>
            <a:r>
              <a:rPr lang="ar-IQ" sz="2800" dirty="0"/>
              <a:t>واثرت الملكية الغائبة في ظهور دور المحاسبة لتقييم ادارة الشركات عن طريق مقابلة المجهودات </a:t>
            </a:r>
            <a:r>
              <a:rPr lang="ar-IQ" sz="2800" dirty="0" err="1"/>
              <a:t>بالانجازات</a:t>
            </a:r>
            <a:r>
              <a:rPr lang="ar-IQ" sz="2800" dirty="0"/>
              <a:t> مما ادى الى تركيز الاهتمام على كشف الدخل اولا وبوكالة الادارة عن الملاك </a:t>
            </a:r>
            <a:r>
              <a:rPr lang="ar-IQ" sz="2800" dirty="0" err="1"/>
              <a:t>لادارة</a:t>
            </a:r>
            <a:r>
              <a:rPr lang="ar-IQ" sz="2800" dirty="0"/>
              <a:t> الشركة ومنها ذلك الى اظهار مدى نجاحها في هذه المهمة بتعظيم الارباح دفع ذلك الادارة الى اختيار مبادئ واعراف محاسبية تساعدها في تحقيق ذلك ، وادى هذا التوكيل الى التصرف الكامل بالموارد الاقتصادية للشركة والسيطرة الكاملة على شكل ومضمون القوائم المالية ودفعها الى اعتماد حلول خاصة بها مميزة لخدمة مصالحها والى حلول للمشاكل الملحة فقط وظهرت النتائج الاتية :</a:t>
            </a:r>
          </a:p>
          <a:p>
            <a:endParaRPr lang="ar-IQ" sz="2800" dirty="0"/>
          </a:p>
        </p:txBody>
      </p:sp>
      <p:sp>
        <p:nvSpPr>
          <p:cNvPr id="3" name="عنوان 2"/>
          <p:cNvSpPr>
            <a:spLocks noGrp="1"/>
          </p:cNvSpPr>
          <p:nvPr>
            <p:ph type="title"/>
          </p:nvPr>
        </p:nvSpPr>
        <p:spPr>
          <a:xfrm>
            <a:off x="381000" y="338328"/>
            <a:ext cx="8305800" cy="1033272"/>
          </a:xfrm>
        </p:spPr>
        <p:txBody>
          <a:bodyPr>
            <a:normAutofit fontScale="90000"/>
          </a:bodyPr>
          <a:lstStyle/>
          <a:p>
            <a:r>
              <a:rPr lang="ar-IQ" dirty="0"/>
              <a:t>ا - مرحلة مساهمات الادارة 1933 - 1900 :</a:t>
            </a:r>
            <a:br>
              <a:rPr lang="ar-IQ" dirty="0"/>
            </a:br>
            <a:r>
              <a:rPr lang="en-US" sz="4000" dirty="0" err="1"/>
              <a:t>managment</a:t>
            </a:r>
            <a:r>
              <a:rPr lang="en-US" sz="4000" dirty="0"/>
              <a:t> contribution phase </a:t>
            </a:r>
            <a:r>
              <a:rPr lang="ar-IQ" sz="4000" dirty="0"/>
              <a:t> </a:t>
            </a:r>
            <a:endParaRPr lang="ar-IQ" dirty="0"/>
          </a:p>
        </p:txBody>
      </p:sp>
    </p:spTree>
    <p:extLst>
      <p:ext uri="{BB962C8B-B14F-4D97-AF65-F5344CB8AC3E}">
        <p14:creationId xmlns:p14="http://schemas.microsoft.com/office/powerpoint/2010/main" val="230485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1" y="304800"/>
            <a:ext cx="8686800" cy="6096000"/>
          </a:xfrm>
        </p:spPr>
        <p:txBody>
          <a:bodyPr/>
          <a:lstStyle/>
          <a:p>
            <a:r>
              <a:rPr lang="ar-IQ" dirty="0"/>
              <a:t>1- افتقار غالبية الممارسات الى خلفية نظرية للسمة العملية للحلول المعتمدة .</a:t>
            </a:r>
          </a:p>
          <a:p>
            <a:r>
              <a:rPr lang="ar-IQ" dirty="0"/>
              <a:t>2-التركيز على تحديد الدخل الخاضع للضريبة بعد فرض ضرائب على الشركات المساهمة .</a:t>
            </a:r>
          </a:p>
          <a:p>
            <a:r>
              <a:rPr lang="ar-IQ" dirty="0"/>
              <a:t>3- اعتماد ممارسات محاسبية تؤدي الى تمهيد الدخل</a:t>
            </a:r>
          </a:p>
          <a:p>
            <a:r>
              <a:rPr lang="ar-IQ" dirty="0"/>
              <a:t>4- تجنب معالجة المشكلات المعقدة واختيار حلول نفعية    </a:t>
            </a:r>
          </a:p>
          <a:p>
            <a:r>
              <a:rPr lang="ar-IQ" dirty="0"/>
              <a:t>5- اعتماد حلول مختلفة لنفس المشكلة في شركات متعددة </a:t>
            </a:r>
          </a:p>
          <a:p>
            <a:r>
              <a:rPr lang="ar-IQ" dirty="0"/>
              <a:t> خلق هذا الوضع في العشرينات عدم الرضى وكثرة المطالبات بتحسين القوائم المالية     وحماية المستثمرين ويعد  </a:t>
            </a:r>
            <a:r>
              <a:rPr lang="en-US" dirty="0" err="1"/>
              <a:t>paton</a:t>
            </a:r>
            <a:r>
              <a:rPr lang="en-US" dirty="0"/>
              <a:t> </a:t>
            </a:r>
          </a:p>
          <a:p>
            <a:r>
              <a:rPr lang="ar-IQ" dirty="0"/>
              <a:t>اول من حاول بشكل علمي بناء نظرية للمحاسبة وفق المنهج الاستنباطي بكتابة نظرية عامة للمحاسبة عام 1922 اعادت نشره جمعية المحاسبة الامريكية </a:t>
            </a:r>
            <a:r>
              <a:rPr lang="en-US" dirty="0"/>
              <a:t>AAA </a:t>
            </a:r>
            <a:r>
              <a:rPr lang="ar-IQ" dirty="0"/>
              <a:t>عام 1978 وحدد بموجبه ستة فروض محاسبية :</a:t>
            </a:r>
          </a:p>
          <a:p>
            <a:r>
              <a:rPr lang="ar-IQ" dirty="0"/>
              <a:t>الوحدة المحاسبية ، الاستمرارية ، معادلة الميزانية ، عدم </a:t>
            </a:r>
            <a:r>
              <a:rPr lang="ar-IQ" dirty="0" err="1"/>
              <a:t>تغيروحدة</a:t>
            </a:r>
            <a:r>
              <a:rPr lang="ar-IQ" dirty="0"/>
              <a:t> القياس ،تتبع الكلفة :استحقاق المصروفات وتحقق الايرادات </a:t>
            </a:r>
          </a:p>
          <a:p>
            <a:pPr marL="0" indent="0">
              <a:buNone/>
            </a:pPr>
            <a:endParaRPr lang="ar-IQ" dirty="0"/>
          </a:p>
        </p:txBody>
      </p:sp>
    </p:spTree>
    <p:extLst>
      <p:ext uri="{BB962C8B-B14F-4D97-AF65-F5344CB8AC3E}">
        <p14:creationId xmlns:p14="http://schemas.microsoft.com/office/powerpoint/2010/main" val="237227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wipe(down)">
                                      <p:cBhvr>
                                        <p:cTn id="23" dur="580">
                                          <p:stCondLst>
                                            <p:cond delay="0"/>
                                          </p:stCondLst>
                                        </p:cTn>
                                        <p:tgtEl>
                                          <p:spTgt spid="2">
                                            <p:txEl>
                                              <p:pRg st="1" end="1"/>
                                            </p:txEl>
                                          </p:spTgt>
                                        </p:tgtEl>
                                      </p:cBhvr>
                                    </p:animEffect>
                                    <p:anim calcmode="lin" valueType="num">
                                      <p:cBhvr>
                                        <p:cTn id="24"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xEl>
                                              <p:pRg st="1" end="1"/>
                                            </p:txEl>
                                          </p:spTgt>
                                        </p:tgtEl>
                                      </p:cBhvr>
                                      <p:to x="100000" y="60000"/>
                                    </p:animScale>
                                    <p:animScale>
                                      <p:cBhvr>
                                        <p:cTn id="30" dur="166" decel="50000">
                                          <p:stCondLst>
                                            <p:cond delay="676"/>
                                          </p:stCondLst>
                                        </p:cTn>
                                        <p:tgtEl>
                                          <p:spTgt spid="2">
                                            <p:txEl>
                                              <p:pRg st="1" end="1"/>
                                            </p:txEl>
                                          </p:spTgt>
                                        </p:tgtEl>
                                      </p:cBhvr>
                                      <p:to x="100000" y="100000"/>
                                    </p:animScale>
                                    <p:animScale>
                                      <p:cBhvr>
                                        <p:cTn id="31" dur="26">
                                          <p:stCondLst>
                                            <p:cond delay="1312"/>
                                          </p:stCondLst>
                                        </p:cTn>
                                        <p:tgtEl>
                                          <p:spTgt spid="2">
                                            <p:txEl>
                                              <p:pRg st="1" end="1"/>
                                            </p:txEl>
                                          </p:spTgt>
                                        </p:tgtEl>
                                      </p:cBhvr>
                                      <p:to x="100000" y="80000"/>
                                    </p:animScale>
                                    <p:animScale>
                                      <p:cBhvr>
                                        <p:cTn id="32" dur="166" decel="50000">
                                          <p:stCondLst>
                                            <p:cond delay="1338"/>
                                          </p:stCondLst>
                                        </p:cTn>
                                        <p:tgtEl>
                                          <p:spTgt spid="2">
                                            <p:txEl>
                                              <p:pRg st="1" end="1"/>
                                            </p:txEl>
                                          </p:spTgt>
                                        </p:tgtEl>
                                      </p:cBhvr>
                                      <p:to x="100000" y="100000"/>
                                    </p:animScale>
                                    <p:animScale>
                                      <p:cBhvr>
                                        <p:cTn id="33" dur="26">
                                          <p:stCondLst>
                                            <p:cond delay="1642"/>
                                          </p:stCondLst>
                                        </p:cTn>
                                        <p:tgtEl>
                                          <p:spTgt spid="2">
                                            <p:txEl>
                                              <p:pRg st="1" end="1"/>
                                            </p:txEl>
                                          </p:spTgt>
                                        </p:tgtEl>
                                      </p:cBhvr>
                                      <p:to x="100000" y="90000"/>
                                    </p:animScale>
                                    <p:animScale>
                                      <p:cBhvr>
                                        <p:cTn id="34" dur="166" decel="50000">
                                          <p:stCondLst>
                                            <p:cond delay="1668"/>
                                          </p:stCondLst>
                                        </p:cTn>
                                        <p:tgtEl>
                                          <p:spTgt spid="2">
                                            <p:txEl>
                                              <p:pRg st="1" end="1"/>
                                            </p:txEl>
                                          </p:spTgt>
                                        </p:tgtEl>
                                      </p:cBhvr>
                                      <p:to x="100000" y="100000"/>
                                    </p:animScale>
                                    <p:animScale>
                                      <p:cBhvr>
                                        <p:cTn id="35" dur="26">
                                          <p:stCondLst>
                                            <p:cond delay="1808"/>
                                          </p:stCondLst>
                                        </p:cTn>
                                        <p:tgtEl>
                                          <p:spTgt spid="2">
                                            <p:txEl>
                                              <p:pRg st="1" end="1"/>
                                            </p:txEl>
                                          </p:spTgt>
                                        </p:tgtEl>
                                      </p:cBhvr>
                                      <p:to x="100000" y="95000"/>
                                    </p:animScale>
                                    <p:animScale>
                                      <p:cBhvr>
                                        <p:cTn id="36" dur="166" decel="50000">
                                          <p:stCondLst>
                                            <p:cond delay="1834"/>
                                          </p:stCondLst>
                                        </p:cTn>
                                        <p:tgtEl>
                                          <p:spTgt spid="2">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Effect transition="in" filter="wipe(down)">
                                      <p:cBhvr>
                                        <p:cTn id="39" dur="580">
                                          <p:stCondLst>
                                            <p:cond delay="0"/>
                                          </p:stCondLst>
                                        </p:cTn>
                                        <p:tgtEl>
                                          <p:spTgt spid="2">
                                            <p:txEl>
                                              <p:pRg st="2" end="2"/>
                                            </p:txEl>
                                          </p:spTgt>
                                        </p:tgtEl>
                                      </p:cBhvr>
                                    </p:animEffect>
                                    <p:anim calcmode="lin" valueType="num">
                                      <p:cBhvr>
                                        <p:cTn id="40"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2">
                                            <p:txEl>
                                              <p:pRg st="2" end="2"/>
                                            </p:txEl>
                                          </p:spTgt>
                                        </p:tgtEl>
                                      </p:cBhvr>
                                      <p:to x="100000" y="60000"/>
                                    </p:animScale>
                                    <p:animScale>
                                      <p:cBhvr>
                                        <p:cTn id="46" dur="166" decel="50000">
                                          <p:stCondLst>
                                            <p:cond delay="676"/>
                                          </p:stCondLst>
                                        </p:cTn>
                                        <p:tgtEl>
                                          <p:spTgt spid="2">
                                            <p:txEl>
                                              <p:pRg st="2" end="2"/>
                                            </p:txEl>
                                          </p:spTgt>
                                        </p:tgtEl>
                                      </p:cBhvr>
                                      <p:to x="100000" y="100000"/>
                                    </p:animScale>
                                    <p:animScale>
                                      <p:cBhvr>
                                        <p:cTn id="47" dur="26">
                                          <p:stCondLst>
                                            <p:cond delay="1312"/>
                                          </p:stCondLst>
                                        </p:cTn>
                                        <p:tgtEl>
                                          <p:spTgt spid="2">
                                            <p:txEl>
                                              <p:pRg st="2" end="2"/>
                                            </p:txEl>
                                          </p:spTgt>
                                        </p:tgtEl>
                                      </p:cBhvr>
                                      <p:to x="100000" y="80000"/>
                                    </p:animScale>
                                    <p:animScale>
                                      <p:cBhvr>
                                        <p:cTn id="48" dur="166" decel="50000">
                                          <p:stCondLst>
                                            <p:cond delay="1338"/>
                                          </p:stCondLst>
                                        </p:cTn>
                                        <p:tgtEl>
                                          <p:spTgt spid="2">
                                            <p:txEl>
                                              <p:pRg st="2" end="2"/>
                                            </p:txEl>
                                          </p:spTgt>
                                        </p:tgtEl>
                                      </p:cBhvr>
                                      <p:to x="100000" y="100000"/>
                                    </p:animScale>
                                    <p:animScale>
                                      <p:cBhvr>
                                        <p:cTn id="49" dur="26">
                                          <p:stCondLst>
                                            <p:cond delay="1642"/>
                                          </p:stCondLst>
                                        </p:cTn>
                                        <p:tgtEl>
                                          <p:spTgt spid="2">
                                            <p:txEl>
                                              <p:pRg st="2" end="2"/>
                                            </p:txEl>
                                          </p:spTgt>
                                        </p:tgtEl>
                                      </p:cBhvr>
                                      <p:to x="100000" y="90000"/>
                                    </p:animScale>
                                    <p:animScale>
                                      <p:cBhvr>
                                        <p:cTn id="50" dur="166" decel="50000">
                                          <p:stCondLst>
                                            <p:cond delay="1668"/>
                                          </p:stCondLst>
                                        </p:cTn>
                                        <p:tgtEl>
                                          <p:spTgt spid="2">
                                            <p:txEl>
                                              <p:pRg st="2" end="2"/>
                                            </p:txEl>
                                          </p:spTgt>
                                        </p:tgtEl>
                                      </p:cBhvr>
                                      <p:to x="100000" y="100000"/>
                                    </p:animScale>
                                    <p:animScale>
                                      <p:cBhvr>
                                        <p:cTn id="51" dur="26">
                                          <p:stCondLst>
                                            <p:cond delay="1808"/>
                                          </p:stCondLst>
                                        </p:cTn>
                                        <p:tgtEl>
                                          <p:spTgt spid="2">
                                            <p:txEl>
                                              <p:pRg st="2" end="2"/>
                                            </p:txEl>
                                          </p:spTgt>
                                        </p:tgtEl>
                                      </p:cBhvr>
                                      <p:to x="100000" y="95000"/>
                                    </p:animScale>
                                    <p:animScale>
                                      <p:cBhvr>
                                        <p:cTn id="52" dur="166" decel="50000">
                                          <p:stCondLst>
                                            <p:cond delay="1834"/>
                                          </p:stCondLst>
                                        </p:cTn>
                                        <p:tgtEl>
                                          <p:spTgt spid="2">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2">
                                            <p:txEl>
                                              <p:pRg st="3" end="3"/>
                                            </p:txEl>
                                          </p:spTgt>
                                        </p:tgtEl>
                                        <p:attrNameLst>
                                          <p:attrName>style.visibility</p:attrName>
                                        </p:attrNameLst>
                                      </p:cBhvr>
                                      <p:to>
                                        <p:strVal val="visible"/>
                                      </p:to>
                                    </p:set>
                                    <p:animEffect transition="in" filter="wipe(down)">
                                      <p:cBhvr>
                                        <p:cTn id="55" dur="580">
                                          <p:stCondLst>
                                            <p:cond delay="0"/>
                                          </p:stCondLst>
                                        </p:cTn>
                                        <p:tgtEl>
                                          <p:spTgt spid="2">
                                            <p:txEl>
                                              <p:pRg st="3" end="3"/>
                                            </p:txEl>
                                          </p:spTgt>
                                        </p:tgtEl>
                                      </p:cBhvr>
                                    </p:animEffect>
                                    <p:anim calcmode="lin" valueType="num">
                                      <p:cBhvr>
                                        <p:cTn id="56"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2">
                                            <p:txEl>
                                              <p:pRg st="3" end="3"/>
                                            </p:txEl>
                                          </p:spTgt>
                                        </p:tgtEl>
                                      </p:cBhvr>
                                      <p:to x="100000" y="60000"/>
                                    </p:animScale>
                                    <p:animScale>
                                      <p:cBhvr>
                                        <p:cTn id="62" dur="166" decel="50000">
                                          <p:stCondLst>
                                            <p:cond delay="676"/>
                                          </p:stCondLst>
                                        </p:cTn>
                                        <p:tgtEl>
                                          <p:spTgt spid="2">
                                            <p:txEl>
                                              <p:pRg st="3" end="3"/>
                                            </p:txEl>
                                          </p:spTgt>
                                        </p:tgtEl>
                                      </p:cBhvr>
                                      <p:to x="100000" y="100000"/>
                                    </p:animScale>
                                    <p:animScale>
                                      <p:cBhvr>
                                        <p:cTn id="63" dur="26">
                                          <p:stCondLst>
                                            <p:cond delay="1312"/>
                                          </p:stCondLst>
                                        </p:cTn>
                                        <p:tgtEl>
                                          <p:spTgt spid="2">
                                            <p:txEl>
                                              <p:pRg st="3" end="3"/>
                                            </p:txEl>
                                          </p:spTgt>
                                        </p:tgtEl>
                                      </p:cBhvr>
                                      <p:to x="100000" y="80000"/>
                                    </p:animScale>
                                    <p:animScale>
                                      <p:cBhvr>
                                        <p:cTn id="64" dur="166" decel="50000">
                                          <p:stCondLst>
                                            <p:cond delay="1338"/>
                                          </p:stCondLst>
                                        </p:cTn>
                                        <p:tgtEl>
                                          <p:spTgt spid="2">
                                            <p:txEl>
                                              <p:pRg st="3" end="3"/>
                                            </p:txEl>
                                          </p:spTgt>
                                        </p:tgtEl>
                                      </p:cBhvr>
                                      <p:to x="100000" y="100000"/>
                                    </p:animScale>
                                    <p:animScale>
                                      <p:cBhvr>
                                        <p:cTn id="65" dur="26">
                                          <p:stCondLst>
                                            <p:cond delay="1642"/>
                                          </p:stCondLst>
                                        </p:cTn>
                                        <p:tgtEl>
                                          <p:spTgt spid="2">
                                            <p:txEl>
                                              <p:pRg st="3" end="3"/>
                                            </p:txEl>
                                          </p:spTgt>
                                        </p:tgtEl>
                                      </p:cBhvr>
                                      <p:to x="100000" y="90000"/>
                                    </p:animScale>
                                    <p:animScale>
                                      <p:cBhvr>
                                        <p:cTn id="66" dur="166" decel="50000">
                                          <p:stCondLst>
                                            <p:cond delay="1668"/>
                                          </p:stCondLst>
                                        </p:cTn>
                                        <p:tgtEl>
                                          <p:spTgt spid="2">
                                            <p:txEl>
                                              <p:pRg st="3" end="3"/>
                                            </p:txEl>
                                          </p:spTgt>
                                        </p:tgtEl>
                                      </p:cBhvr>
                                      <p:to x="100000" y="100000"/>
                                    </p:animScale>
                                    <p:animScale>
                                      <p:cBhvr>
                                        <p:cTn id="67" dur="26">
                                          <p:stCondLst>
                                            <p:cond delay="1808"/>
                                          </p:stCondLst>
                                        </p:cTn>
                                        <p:tgtEl>
                                          <p:spTgt spid="2">
                                            <p:txEl>
                                              <p:pRg st="3" end="3"/>
                                            </p:txEl>
                                          </p:spTgt>
                                        </p:tgtEl>
                                      </p:cBhvr>
                                      <p:to x="100000" y="95000"/>
                                    </p:animScale>
                                    <p:animScale>
                                      <p:cBhvr>
                                        <p:cTn id="68" dur="166" decel="50000">
                                          <p:stCondLst>
                                            <p:cond delay="1834"/>
                                          </p:stCondLst>
                                        </p:cTn>
                                        <p:tgtEl>
                                          <p:spTgt spid="2">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2">
                                            <p:txEl>
                                              <p:pRg st="4" end="4"/>
                                            </p:txEl>
                                          </p:spTgt>
                                        </p:tgtEl>
                                        <p:attrNameLst>
                                          <p:attrName>style.visibility</p:attrName>
                                        </p:attrNameLst>
                                      </p:cBhvr>
                                      <p:to>
                                        <p:strVal val="visible"/>
                                      </p:to>
                                    </p:set>
                                    <p:animEffect transition="in" filter="wipe(down)">
                                      <p:cBhvr>
                                        <p:cTn id="71" dur="580">
                                          <p:stCondLst>
                                            <p:cond delay="0"/>
                                          </p:stCondLst>
                                        </p:cTn>
                                        <p:tgtEl>
                                          <p:spTgt spid="2">
                                            <p:txEl>
                                              <p:pRg st="4" end="4"/>
                                            </p:txEl>
                                          </p:spTgt>
                                        </p:tgtEl>
                                      </p:cBhvr>
                                    </p:animEffect>
                                    <p:anim calcmode="lin" valueType="num">
                                      <p:cBhvr>
                                        <p:cTn id="7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2">
                                            <p:txEl>
                                              <p:pRg st="4" end="4"/>
                                            </p:txEl>
                                          </p:spTgt>
                                        </p:tgtEl>
                                      </p:cBhvr>
                                      <p:to x="100000" y="60000"/>
                                    </p:animScale>
                                    <p:animScale>
                                      <p:cBhvr>
                                        <p:cTn id="78" dur="166" decel="50000">
                                          <p:stCondLst>
                                            <p:cond delay="676"/>
                                          </p:stCondLst>
                                        </p:cTn>
                                        <p:tgtEl>
                                          <p:spTgt spid="2">
                                            <p:txEl>
                                              <p:pRg st="4" end="4"/>
                                            </p:txEl>
                                          </p:spTgt>
                                        </p:tgtEl>
                                      </p:cBhvr>
                                      <p:to x="100000" y="100000"/>
                                    </p:animScale>
                                    <p:animScale>
                                      <p:cBhvr>
                                        <p:cTn id="79" dur="26">
                                          <p:stCondLst>
                                            <p:cond delay="1312"/>
                                          </p:stCondLst>
                                        </p:cTn>
                                        <p:tgtEl>
                                          <p:spTgt spid="2">
                                            <p:txEl>
                                              <p:pRg st="4" end="4"/>
                                            </p:txEl>
                                          </p:spTgt>
                                        </p:tgtEl>
                                      </p:cBhvr>
                                      <p:to x="100000" y="80000"/>
                                    </p:animScale>
                                    <p:animScale>
                                      <p:cBhvr>
                                        <p:cTn id="80" dur="166" decel="50000">
                                          <p:stCondLst>
                                            <p:cond delay="1338"/>
                                          </p:stCondLst>
                                        </p:cTn>
                                        <p:tgtEl>
                                          <p:spTgt spid="2">
                                            <p:txEl>
                                              <p:pRg st="4" end="4"/>
                                            </p:txEl>
                                          </p:spTgt>
                                        </p:tgtEl>
                                      </p:cBhvr>
                                      <p:to x="100000" y="100000"/>
                                    </p:animScale>
                                    <p:animScale>
                                      <p:cBhvr>
                                        <p:cTn id="81" dur="26">
                                          <p:stCondLst>
                                            <p:cond delay="1642"/>
                                          </p:stCondLst>
                                        </p:cTn>
                                        <p:tgtEl>
                                          <p:spTgt spid="2">
                                            <p:txEl>
                                              <p:pRg st="4" end="4"/>
                                            </p:txEl>
                                          </p:spTgt>
                                        </p:tgtEl>
                                      </p:cBhvr>
                                      <p:to x="100000" y="90000"/>
                                    </p:animScale>
                                    <p:animScale>
                                      <p:cBhvr>
                                        <p:cTn id="82" dur="166" decel="50000">
                                          <p:stCondLst>
                                            <p:cond delay="1668"/>
                                          </p:stCondLst>
                                        </p:cTn>
                                        <p:tgtEl>
                                          <p:spTgt spid="2">
                                            <p:txEl>
                                              <p:pRg st="4" end="4"/>
                                            </p:txEl>
                                          </p:spTgt>
                                        </p:tgtEl>
                                      </p:cBhvr>
                                      <p:to x="100000" y="100000"/>
                                    </p:animScale>
                                    <p:animScale>
                                      <p:cBhvr>
                                        <p:cTn id="83" dur="26">
                                          <p:stCondLst>
                                            <p:cond delay="1808"/>
                                          </p:stCondLst>
                                        </p:cTn>
                                        <p:tgtEl>
                                          <p:spTgt spid="2">
                                            <p:txEl>
                                              <p:pRg st="4" end="4"/>
                                            </p:txEl>
                                          </p:spTgt>
                                        </p:tgtEl>
                                      </p:cBhvr>
                                      <p:to x="100000" y="95000"/>
                                    </p:animScale>
                                    <p:animScale>
                                      <p:cBhvr>
                                        <p:cTn id="84" dur="166" decel="50000">
                                          <p:stCondLst>
                                            <p:cond delay="1834"/>
                                          </p:stCondLst>
                                        </p:cTn>
                                        <p:tgtEl>
                                          <p:spTgt spid="2">
                                            <p:txEl>
                                              <p:pRg st="4" end="4"/>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2">
                                            <p:txEl>
                                              <p:pRg st="5" end="5"/>
                                            </p:txEl>
                                          </p:spTgt>
                                        </p:tgtEl>
                                        <p:attrNameLst>
                                          <p:attrName>style.visibility</p:attrName>
                                        </p:attrNameLst>
                                      </p:cBhvr>
                                      <p:to>
                                        <p:strVal val="visible"/>
                                      </p:to>
                                    </p:set>
                                    <p:animEffect transition="in" filter="wipe(down)">
                                      <p:cBhvr>
                                        <p:cTn id="87" dur="580">
                                          <p:stCondLst>
                                            <p:cond delay="0"/>
                                          </p:stCondLst>
                                        </p:cTn>
                                        <p:tgtEl>
                                          <p:spTgt spid="2">
                                            <p:txEl>
                                              <p:pRg st="5" end="5"/>
                                            </p:txEl>
                                          </p:spTgt>
                                        </p:tgtEl>
                                      </p:cBhvr>
                                    </p:animEffect>
                                    <p:anim calcmode="lin" valueType="num">
                                      <p:cBhvr>
                                        <p:cTn id="8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2">
                                            <p:txEl>
                                              <p:pRg st="5" end="5"/>
                                            </p:txEl>
                                          </p:spTgt>
                                        </p:tgtEl>
                                      </p:cBhvr>
                                      <p:to x="100000" y="60000"/>
                                    </p:animScale>
                                    <p:animScale>
                                      <p:cBhvr>
                                        <p:cTn id="94" dur="166" decel="50000">
                                          <p:stCondLst>
                                            <p:cond delay="676"/>
                                          </p:stCondLst>
                                        </p:cTn>
                                        <p:tgtEl>
                                          <p:spTgt spid="2">
                                            <p:txEl>
                                              <p:pRg st="5" end="5"/>
                                            </p:txEl>
                                          </p:spTgt>
                                        </p:tgtEl>
                                      </p:cBhvr>
                                      <p:to x="100000" y="100000"/>
                                    </p:animScale>
                                    <p:animScale>
                                      <p:cBhvr>
                                        <p:cTn id="95" dur="26">
                                          <p:stCondLst>
                                            <p:cond delay="1312"/>
                                          </p:stCondLst>
                                        </p:cTn>
                                        <p:tgtEl>
                                          <p:spTgt spid="2">
                                            <p:txEl>
                                              <p:pRg st="5" end="5"/>
                                            </p:txEl>
                                          </p:spTgt>
                                        </p:tgtEl>
                                      </p:cBhvr>
                                      <p:to x="100000" y="80000"/>
                                    </p:animScale>
                                    <p:animScale>
                                      <p:cBhvr>
                                        <p:cTn id="96" dur="166" decel="50000">
                                          <p:stCondLst>
                                            <p:cond delay="1338"/>
                                          </p:stCondLst>
                                        </p:cTn>
                                        <p:tgtEl>
                                          <p:spTgt spid="2">
                                            <p:txEl>
                                              <p:pRg st="5" end="5"/>
                                            </p:txEl>
                                          </p:spTgt>
                                        </p:tgtEl>
                                      </p:cBhvr>
                                      <p:to x="100000" y="100000"/>
                                    </p:animScale>
                                    <p:animScale>
                                      <p:cBhvr>
                                        <p:cTn id="97" dur="26">
                                          <p:stCondLst>
                                            <p:cond delay="1642"/>
                                          </p:stCondLst>
                                        </p:cTn>
                                        <p:tgtEl>
                                          <p:spTgt spid="2">
                                            <p:txEl>
                                              <p:pRg st="5" end="5"/>
                                            </p:txEl>
                                          </p:spTgt>
                                        </p:tgtEl>
                                      </p:cBhvr>
                                      <p:to x="100000" y="90000"/>
                                    </p:animScale>
                                    <p:animScale>
                                      <p:cBhvr>
                                        <p:cTn id="98" dur="166" decel="50000">
                                          <p:stCondLst>
                                            <p:cond delay="1668"/>
                                          </p:stCondLst>
                                        </p:cTn>
                                        <p:tgtEl>
                                          <p:spTgt spid="2">
                                            <p:txEl>
                                              <p:pRg st="5" end="5"/>
                                            </p:txEl>
                                          </p:spTgt>
                                        </p:tgtEl>
                                      </p:cBhvr>
                                      <p:to x="100000" y="100000"/>
                                    </p:animScale>
                                    <p:animScale>
                                      <p:cBhvr>
                                        <p:cTn id="99" dur="26">
                                          <p:stCondLst>
                                            <p:cond delay="1808"/>
                                          </p:stCondLst>
                                        </p:cTn>
                                        <p:tgtEl>
                                          <p:spTgt spid="2">
                                            <p:txEl>
                                              <p:pRg st="5" end="5"/>
                                            </p:txEl>
                                          </p:spTgt>
                                        </p:tgtEl>
                                      </p:cBhvr>
                                      <p:to x="100000" y="95000"/>
                                    </p:animScale>
                                    <p:animScale>
                                      <p:cBhvr>
                                        <p:cTn id="100" dur="166" decel="50000">
                                          <p:stCondLst>
                                            <p:cond delay="1834"/>
                                          </p:stCondLst>
                                        </p:cTn>
                                        <p:tgtEl>
                                          <p:spTgt spid="2">
                                            <p:txEl>
                                              <p:pRg st="5" end="5"/>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2">
                                            <p:txEl>
                                              <p:pRg st="6" end="6"/>
                                            </p:txEl>
                                          </p:spTgt>
                                        </p:tgtEl>
                                        <p:attrNameLst>
                                          <p:attrName>style.visibility</p:attrName>
                                        </p:attrNameLst>
                                      </p:cBhvr>
                                      <p:to>
                                        <p:strVal val="visible"/>
                                      </p:to>
                                    </p:set>
                                    <p:animEffect transition="in" filter="wipe(down)">
                                      <p:cBhvr>
                                        <p:cTn id="103" dur="580">
                                          <p:stCondLst>
                                            <p:cond delay="0"/>
                                          </p:stCondLst>
                                        </p:cTn>
                                        <p:tgtEl>
                                          <p:spTgt spid="2">
                                            <p:txEl>
                                              <p:pRg st="6" end="6"/>
                                            </p:txEl>
                                          </p:spTgt>
                                        </p:tgtEl>
                                      </p:cBhvr>
                                    </p:animEffect>
                                    <p:anim calcmode="lin" valueType="num">
                                      <p:cBhvr>
                                        <p:cTn id="104"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2">
                                            <p:txEl>
                                              <p:pRg st="6" end="6"/>
                                            </p:txEl>
                                          </p:spTgt>
                                        </p:tgtEl>
                                      </p:cBhvr>
                                      <p:to x="100000" y="60000"/>
                                    </p:animScale>
                                    <p:animScale>
                                      <p:cBhvr>
                                        <p:cTn id="110" dur="166" decel="50000">
                                          <p:stCondLst>
                                            <p:cond delay="676"/>
                                          </p:stCondLst>
                                        </p:cTn>
                                        <p:tgtEl>
                                          <p:spTgt spid="2">
                                            <p:txEl>
                                              <p:pRg st="6" end="6"/>
                                            </p:txEl>
                                          </p:spTgt>
                                        </p:tgtEl>
                                      </p:cBhvr>
                                      <p:to x="100000" y="100000"/>
                                    </p:animScale>
                                    <p:animScale>
                                      <p:cBhvr>
                                        <p:cTn id="111" dur="26">
                                          <p:stCondLst>
                                            <p:cond delay="1312"/>
                                          </p:stCondLst>
                                        </p:cTn>
                                        <p:tgtEl>
                                          <p:spTgt spid="2">
                                            <p:txEl>
                                              <p:pRg st="6" end="6"/>
                                            </p:txEl>
                                          </p:spTgt>
                                        </p:tgtEl>
                                      </p:cBhvr>
                                      <p:to x="100000" y="80000"/>
                                    </p:animScale>
                                    <p:animScale>
                                      <p:cBhvr>
                                        <p:cTn id="112" dur="166" decel="50000">
                                          <p:stCondLst>
                                            <p:cond delay="1338"/>
                                          </p:stCondLst>
                                        </p:cTn>
                                        <p:tgtEl>
                                          <p:spTgt spid="2">
                                            <p:txEl>
                                              <p:pRg st="6" end="6"/>
                                            </p:txEl>
                                          </p:spTgt>
                                        </p:tgtEl>
                                      </p:cBhvr>
                                      <p:to x="100000" y="100000"/>
                                    </p:animScale>
                                    <p:animScale>
                                      <p:cBhvr>
                                        <p:cTn id="113" dur="26">
                                          <p:stCondLst>
                                            <p:cond delay="1642"/>
                                          </p:stCondLst>
                                        </p:cTn>
                                        <p:tgtEl>
                                          <p:spTgt spid="2">
                                            <p:txEl>
                                              <p:pRg st="6" end="6"/>
                                            </p:txEl>
                                          </p:spTgt>
                                        </p:tgtEl>
                                      </p:cBhvr>
                                      <p:to x="100000" y="90000"/>
                                    </p:animScale>
                                    <p:animScale>
                                      <p:cBhvr>
                                        <p:cTn id="114" dur="166" decel="50000">
                                          <p:stCondLst>
                                            <p:cond delay="1668"/>
                                          </p:stCondLst>
                                        </p:cTn>
                                        <p:tgtEl>
                                          <p:spTgt spid="2">
                                            <p:txEl>
                                              <p:pRg st="6" end="6"/>
                                            </p:txEl>
                                          </p:spTgt>
                                        </p:tgtEl>
                                      </p:cBhvr>
                                      <p:to x="100000" y="100000"/>
                                    </p:animScale>
                                    <p:animScale>
                                      <p:cBhvr>
                                        <p:cTn id="115" dur="26">
                                          <p:stCondLst>
                                            <p:cond delay="1808"/>
                                          </p:stCondLst>
                                        </p:cTn>
                                        <p:tgtEl>
                                          <p:spTgt spid="2">
                                            <p:txEl>
                                              <p:pRg st="6" end="6"/>
                                            </p:txEl>
                                          </p:spTgt>
                                        </p:tgtEl>
                                      </p:cBhvr>
                                      <p:to x="100000" y="95000"/>
                                    </p:animScale>
                                    <p:animScale>
                                      <p:cBhvr>
                                        <p:cTn id="116" dur="166" decel="50000">
                                          <p:stCondLst>
                                            <p:cond delay="1834"/>
                                          </p:stCondLst>
                                        </p:cTn>
                                        <p:tgtEl>
                                          <p:spTgt spid="2">
                                            <p:txEl>
                                              <p:pRg st="6" end="6"/>
                                            </p:txEl>
                                          </p:spTgt>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2">
                                            <p:txEl>
                                              <p:pRg st="7" end="7"/>
                                            </p:txEl>
                                          </p:spTgt>
                                        </p:tgtEl>
                                        <p:attrNameLst>
                                          <p:attrName>style.visibility</p:attrName>
                                        </p:attrNameLst>
                                      </p:cBhvr>
                                      <p:to>
                                        <p:strVal val="visible"/>
                                      </p:to>
                                    </p:set>
                                    <p:animEffect transition="in" filter="wipe(down)">
                                      <p:cBhvr>
                                        <p:cTn id="119" dur="580">
                                          <p:stCondLst>
                                            <p:cond delay="0"/>
                                          </p:stCondLst>
                                        </p:cTn>
                                        <p:tgtEl>
                                          <p:spTgt spid="2">
                                            <p:txEl>
                                              <p:pRg st="7" end="7"/>
                                            </p:txEl>
                                          </p:spTgt>
                                        </p:tgtEl>
                                      </p:cBhvr>
                                    </p:animEffect>
                                    <p:anim calcmode="lin" valueType="num">
                                      <p:cBhvr>
                                        <p:cTn id="120"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2">
                                            <p:txEl>
                                              <p:pRg st="7" end="7"/>
                                            </p:txEl>
                                          </p:spTgt>
                                        </p:tgtEl>
                                      </p:cBhvr>
                                      <p:to x="100000" y="60000"/>
                                    </p:animScale>
                                    <p:animScale>
                                      <p:cBhvr>
                                        <p:cTn id="126" dur="166" decel="50000">
                                          <p:stCondLst>
                                            <p:cond delay="676"/>
                                          </p:stCondLst>
                                        </p:cTn>
                                        <p:tgtEl>
                                          <p:spTgt spid="2">
                                            <p:txEl>
                                              <p:pRg st="7" end="7"/>
                                            </p:txEl>
                                          </p:spTgt>
                                        </p:tgtEl>
                                      </p:cBhvr>
                                      <p:to x="100000" y="100000"/>
                                    </p:animScale>
                                    <p:animScale>
                                      <p:cBhvr>
                                        <p:cTn id="127" dur="26">
                                          <p:stCondLst>
                                            <p:cond delay="1312"/>
                                          </p:stCondLst>
                                        </p:cTn>
                                        <p:tgtEl>
                                          <p:spTgt spid="2">
                                            <p:txEl>
                                              <p:pRg st="7" end="7"/>
                                            </p:txEl>
                                          </p:spTgt>
                                        </p:tgtEl>
                                      </p:cBhvr>
                                      <p:to x="100000" y="80000"/>
                                    </p:animScale>
                                    <p:animScale>
                                      <p:cBhvr>
                                        <p:cTn id="128" dur="166" decel="50000">
                                          <p:stCondLst>
                                            <p:cond delay="1338"/>
                                          </p:stCondLst>
                                        </p:cTn>
                                        <p:tgtEl>
                                          <p:spTgt spid="2">
                                            <p:txEl>
                                              <p:pRg st="7" end="7"/>
                                            </p:txEl>
                                          </p:spTgt>
                                        </p:tgtEl>
                                      </p:cBhvr>
                                      <p:to x="100000" y="100000"/>
                                    </p:animScale>
                                    <p:animScale>
                                      <p:cBhvr>
                                        <p:cTn id="129" dur="26">
                                          <p:stCondLst>
                                            <p:cond delay="1642"/>
                                          </p:stCondLst>
                                        </p:cTn>
                                        <p:tgtEl>
                                          <p:spTgt spid="2">
                                            <p:txEl>
                                              <p:pRg st="7" end="7"/>
                                            </p:txEl>
                                          </p:spTgt>
                                        </p:tgtEl>
                                      </p:cBhvr>
                                      <p:to x="100000" y="90000"/>
                                    </p:animScale>
                                    <p:animScale>
                                      <p:cBhvr>
                                        <p:cTn id="130" dur="166" decel="50000">
                                          <p:stCondLst>
                                            <p:cond delay="1668"/>
                                          </p:stCondLst>
                                        </p:cTn>
                                        <p:tgtEl>
                                          <p:spTgt spid="2">
                                            <p:txEl>
                                              <p:pRg st="7" end="7"/>
                                            </p:txEl>
                                          </p:spTgt>
                                        </p:tgtEl>
                                      </p:cBhvr>
                                      <p:to x="100000" y="100000"/>
                                    </p:animScale>
                                    <p:animScale>
                                      <p:cBhvr>
                                        <p:cTn id="131" dur="26">
                                          <p:stCondLst>
                                            <p:cond delay="1808"/>
                                          </p:stCondLst>
                                        </p:cTn>
                                        <p:tgtEl>
                                          <p:spTgt spid="2">
                                            <p:txEl>
                                              <p:pRg st="7" end="7"/>
                                            </p:txEl>
                                          </p:spTgt>
                                        </p:tgtEl>
                                      </p:cBhvr>
                                      <p:to x="100000" y="95000"/>
                                    </p:animScale>
                                    <p:animScale>
                                      <p:cBhvr>
                                        <p:cTn id="132" dur="166" decel="50000">
                                          <p:stCondLst>
                                            <p:cond delay="1834"/>
                                          </p:stCondLst>
                                        </p:cTn>
                                        <p:tgtEl>
                                          <p:spTgt spid="2">
                                            <p:txEl>
                                              <p:pRg st="7" end="7"/>
                                            </p:txEl>
                                          </p:spTgt>
                                        </p:tgtEl>
                                      </p:cBhvr>
                                      <p:to x="100000" y="100000"/>
                                    </p:animScale>
                                  </p:childTnLst>
                                </p:cTn>
                              </p:par>
                            </p:childTnLst>
                          </p:cTn>
                        </p:par>
                      </p:childTnLst>
                    </p:cTn>
                  </p:par>
                  <p:par>
                    <p:cTn id="133" fill="hold">
                      <p:stCondLst>
                        <p:cond delay="indefinite"/>
                      </p:stCondLst>
                      <p:childTnLst>
                        <p:par>
                          <p:cTn id="134" fill="hold">
                            <p:stCondLst>
                              <p:cond delay="0"/>
                            </p:stCondLst>
                            <p:childTnLst>
                              <p:par>
                                <p:cTn id="135" presetID="2" presetClass="exit" presetSubtype="4" fill="hold" grpId="0" nodeType="clickEffect">
                                  <p:stCondLst>
                                    <p:cond delay="0"/>
                                  </p:stCondLst>
                                  <p:childTnLst>
                                    <p:anim calcmode="lin" valueType="num">
                                      <p:cBhvr additive="base">
                                        <p:cTn id="136" dur="500"/>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7" dur="500"/>
                                        <p:tgtEl>
                                          <p:spTgt spid="2">
                                            <p:txEl>
                                              <p:pRg st="0" end="0"/>
                                            </p:txEl>
                                          </p:spTgt>
                                        </p:tgtEl>
                                        <p:attrNameLst>
                                          <p:attrName>ppt_y</p:attrName>
                                        </p:attrNameLst>
                                      </p:cBhvr>
                                      <p:tavLst>
                                        <p:tav tm="0">
                                          <p:val>
                                            <p:strVal val="ppt_y"/>
                                          </p:val>
                                        </p:tav>
                                        <p:tav tm="100000">
                                          <p:val>
                                            <p:strVal val="1+ppt_h/2"/>
                                          </p:val>
                                        </p:tav>
                                      </p:tavLst>
                                    </p:anim>
                                    <p:set>
                                      <p:cBhvr>
                                        <p:cTn id="138"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2" presetClass="exit" presetSubtype="4" fill="hold" grpId="0" nodeType="clickEffect">
                                  <p:stCondLst>
                                    <p:cond delay="0"/>
                                  </p:stCondLst>
                                  <p:childTnLst>
                                    <p:anim calcmode="lin" valueType="num">
                                      <p:cBhvr additive="base">
                                        <p:cTn id="142" dur="500"/>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3" dur="500"/>
                                        <p:tgtEl>
                                          <p:spTgt spid="2">
                                            <p:txEl>
                                              <p:pRg st="1" end="1"/>
                                            </p:txEl>
                                          </p:spTgt>
                                        </p:tgtEl>
                                        <p:attrNameLst>
                                          <p:attrName>ppt_y</p:attrName>
                                        </p:attrNameLst>
                                      </p:cBhvr>
                                      <p:tavLst>
                                        <p:tav tm="0">
                                          <p:val>
                                            <p:strVal val="ppt_y"/>
                                          </p:val>
                                        </p:tav>
                                        <p:tav tm="100000">
                                          <p:val>
                                            <p:strVal val="1+ppt_h/2"/>
                                          </p:val>
                                        </p:tav>
                                      </p:tavLst>
                                    </p:anim>
                                    <p:set>
                                      <p:cBhvr>
                                        <p:cTn id="144"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2" presetClass="exit" presetSubtype="4" fill="hold" grpId="0" nodeType="clickEffect">
                                  <p:stCondLst>
                                    <p:cond delay="0"/>
                                  </p:stCondLst>
                                  <p:childTnLst>
                                    <p:anim calcmode="lin" valueType="num">
                                      <p:cBhvr additive="base">
                                        <p:cTn id="148" dur="500"/>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9" dur="500"/>
                                        <p:tgtEl>
                                          <p:spTgt spid="2">
                                            <p:txEl>
                                              <p:pRg st="2" end="2"/>
                                            </p:txEl>
                                          </p:spTgt>
                                        </p:tgtEl>
                                        <p:attrNameLst>
                                          <p:attrName>ppt_y</p:attrName>
                                        </p:attrNameLst>
                                      </p:cBhvr>
                                      <p:tavLst>
                                        <p:tav tm="0">
                                          <p:val>
                                            <p:strVal val="ppt_y"/>
                                          </p:val>
                                        </p:tav>
                                        <p:tav tm="100000">
                                          <p:val>
                                            <p:strVal val="1+ppt_h/2"/>
                                          </p:val>
                                        </p:tav>
                                      </p:tavLst>
                                    </p:anim>
                                    <p:set>
                                      <p:cBhvr>
                                        <p:cTn id="150" dur="1" fill="hold">
                                          <p:stCondLst>
                                            <p:cond delay="499"/>
                                          </p:stCondLst>
                                        </p:cTn>
                                        <p:tgtEl>
                                          <p:spTgt spid="2">
                                            <p:txEl>
                                              <p:pRg st="2" end="2"/>
                                            </p:txEl>
                                          </p:spTgt>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2" presetClass="exit" presetSubtype="4" fill="hold" grpId="0" nodeType="clickEffect">
                                  <p:stCondLst>
                                    <p:cond delay="0"/>
                                  </p:stCondLst>
                                  <p:childTnLst>
                                    <p:anim calcmode="lin" valueType="num">
                                      <p:cBhvr additive="base">
                                        <p:cTn id="154" dur="500"/>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55" dur="500"/>
                                        <p:tgtEl>
                                          <p:spTgt spid="2">
                                            <p:txEl>
                                              <p:pRg st="3" end="3"/>
                                            </p:txEl>
                                          </p:spTgt>
                                        </p:tgtEl>
                                        <p:attrNameLst>
                                          <p:attrName>ppt_y</p:attrName>
                                        </p:attrNameLst>
                                      </p:cBhvr>
                                      <p:tavLst>
                                        <p:tav tm="0">
                                          <p:val>
                                            <p:strVal val="ppt_y"/>
                                          </p:val>
                                        </p:tav>
                                        <p:tav tm="100000">
                                          <p:val>
                                            <p:strVal val="1+ppt_h/2"/>
                                          </p:val>
                                        </p:tav>
                                      </p:tavLst>
                                    </p:anim>
                                    <p:set>
                                      <p:cBhvr>
                                        <p:cTn id="156" dur="1" fill="hold">
                                          <p:stCondLst>
                                            <p:cond delay="499"/>
                                          </p:stCondLst>
                                        </p:cTn>
                                        <p:tgtEl>
                                          <p:spTgt spid="2">
                                            <p:txEl>
                                              <p:pRg st="3" end="3"/>
                                            </p:txEl>
                                          </p:spTgt>
                                        </p:tgtEl>
                                        <p:attrNameLst>
                                          <p:attrName>style.visibility</p:attrName>
                                        </p:attrNameLst>
                                      </p:cBhvr>
                                      <p:to>
                                        <p:strVal val="hidden"/>
                                      </p:to>
                                    </p:set>
                                  </p:childTnLst>
                                </p:cTn>
                              </p:par>
                            </p:childTnLst>
                          </p:cTn>
                        </p:par>
                      </p:childTnLst>
                    </p:cTn>
                  </p:par>
                  <p:par>
                    <p:cTn id="157" fill="hold">
                      <p:stCondLst>
                        <p:cond delay="indefinite"/>
                      </p:stCondLst>
                      <p:childTnLst>
                        <p:par>
                          <p:cTn id="158" fill="hold">
                            <p:stCondLst>
                              <p:cond delay="0"/>
                            </p:stCondLst>
                            <p:childTnLst>
                              <p:par>
                                <p:cTn id="159" presetID="2" presetClass="exit" presetSubtype="4" fill="hold" grpId="0" nodeType="clickEffect">
                                  <p:stCondLst>
                                    <p:cond delay="0"/>
                                  </p:stCondLst>
                                  <p:childTnLst>
                                    <p:anim calcmode="lin" valueType="num">
                                      <p:cBhvr additive="base">
                                        <p:cTn id="160" dur="500"/>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1" dur="500"/>
                                        <p:tgtEl>
                                          <p:spTgt spid="2">
                                            <p:txEl>
                                              <p:pRg st="4" end="4"/>
                                            </p:txEl>
                                          </p:spTgt>
                                        </p:tgtEl>
                                        <p:attrNameLst>
                                          <p:attrName>ppt_y</p:attrName>
                                        </p:attrNameLst>
                                      </p:cBhvr>
                                      <p:tavLst>
                                        <p:tav tm="0">
                                          <p:val>
                                            <p:strVal val="ppt_y"/>
                                          </p:val>
                                        </p:tav>
                                        <p:tav tm="100000">
                                          <p:val>
                                            <p:strVal val="1+ppt_h/2"/>
                                          </p:val>
                                        </p:tav>
                                      </p:tavLst>
                                    </p:anim>
                                    <p:set>
                                      <p:cBhvr>
                                        <p:cTn id="162" dur="1" fill="hold">
                                          <p:stCondLst>
                                            <p:cond delay="499"/>
                                          </p:stCondLst>
                                        </p:cTn>
                                        <p:tgtEl>
                                          <p:spTgt spid="2">
                                            <p:txEl>
                                              <p:pRg st="4" end="4"/>
                                            </p:txEl>
                                          </p:spTgt>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2" presetClass="exit" presetSubtype="4" fill="hold" grpId="0" nodeType="clickEffect">
                                  <p:stCondLst>
                                    <p:cond delay="0"/>
                                  </p:stCondLst>
                                  <p:childTnLst>
                                    <p:anim calcmode="lin" valueType="num">
                                      <p:cBhvr additive="base">
                                        <p:cTn id="166" dur="500"/>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7" dur="500"/>
                                        <p:tgtEl>
                                          <p:spTgt spid="2">
                                            <p:txEl>
                                              <p:pRg st="5" end="5"/>
                                            </p:txEl>
                                          </p:spTgt>
                                        </p:tgtEl>
                                        <p:attrNameLst>
                                          <p:attrName>ppt_y</p:attrName>
                                        </p:attrNameLst>
                                      </p:cBhvr>
                                      <p:tavLst>
                                        <p:tav tm="0">
                                          <p:val>
                                            <p:strVal val="ppt_y"/>
                                          </p:val>
                                        </p:tav>
                                        <p:tav tm="100000">
                                          <p:val>
                                            <p:strVal val="1+ppt_h/2"/>
                                          </p:val>
                                        </p:tav>
                                      </p:tavLst>
                                    </p:anim>
                                    <p:set>
                                      <p:cBhvr>
                                        <p:cTn id="168" dur="1" fill="hold">
                                          <p:stCondLst>
                                            <p:cond delay="499"/>
                                          </p:stCondLst>
                                        </p:cTn>
                                        <p:tgtEl>
                                          <p:spTgt spid="2">
                                            <p:txEl>
                                              <p:pRg st="5" end="5"/>
                                            </p:txEl>
                                          </p:spTgt>
                                        </p:tgtEl>
                                        <p:attrNameLst>
                                          <p:attrName>style.visibility</p:attrName>
                                        </p:attrNameLst>
                                      </p:cBhvr>
                                      <p:to>
                                        <p:strVal val="hidden"/>
                                      </p:to>
                                    </p:set>
                                  </p:childTnLst>
                                </p:cTn>
                              </p:par>
                            </p:childTnLst>
                          </p:cTn>
                        </p:par>
                      </p:childTnLst>
                    </p:cTn>
                  </p:par>
                  <p:par>
                    <p:cTn id="169" fill="hold">
                      <p:stCondLst>
                        <p:cond delay="indefinite"/>
                      </p:stCondLst>
                      <p:childTnLst>
                        <p:par>
                          <p:cTn id="170" fill="hold">
                            <p:stCondLst>
                              <p:cond delay="0"/>
                            </p:stCondLst>
                            <p:childTnLst>
                              <p:par>
                                <p:cTn id="171" presetID="2" presetClass="exit" presetSubtype="4" fill="hold" grpId="0" nodeType="clickEffect">
                                  <p:stCondLst>
                                    <p:cond delay="0"/>
                                  </p:stCondLst>
                                  <p:childTnLst>
                                    <p:anim calcmode="lin" valueType="num">
                                      <p:cBhvr additive="base">
                                        <p:cTn id="172" dur="500"/>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73" dur="500"/>
                                        <p:tgtEl>
                                          <p:spTgt spid="2">
                                            <p:txEl>
                                              <p:pRg st="6" end="6"/>
                                            </p:txEl>
                                          </p:spTgt>
                                        </p:tgtEl>
                                        <p:attrNameLst>
                                          <p:attrName>ppt_y</p:attrName>
                                        </p:attrNameLst>
                                      </p:cBhvr>
                                      <p:tavLst>
                                        <p:tav tm="0">
                                          <p:val>
                                            <p:strVal val="ppt_y"/>
                                          </p:val>
                                        </p:tav>
                                        <p:tav tm="100000">
                                          <p:val>
                                            <p:strVal val="1+ppt_h/2"/>
                                          </p:val>
                                        </p:tav>
                                      </p:tavLst>
                                    </p:anim>
                                    <p:set>
                                      <p:cBhvr>
                                        <p:cTn id="174" dur="1" fill="hold">
                                          <p:stCondLst>
                                            <p:cond delay="499"/>
                                          </p:stCondLst>
                                        </p:cTn>
                                        <p:tgtEl>
                                          <p:spTgt spid="2">
                                            <p:txEl>
                                              <p:pRg st="6" end="6"/>
                                            </p:txEl>
                                          </p:spTgt>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2" presetClass="exit" presetSubtype="4" fill="hold" grpId="0" nodeType="clickEffect">
                                  <p:stCondLst>
                                    <p:cond delay="0"/>
                                  </p:stCondLst>
                                  <p:childTnLst>
                                    <p:anim calcmode="lin" valueType="num">
                                      <p:cBhvr additive="base">
                                        <p:cTn id="178" dur="500"/>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79" dur="500"/>
                                        <p:tgtEl>
                                          <p:spTgt spid="2">
                                            <p:txEl>
                                              <p:pRg st="7" end="7"/>
                                            </p:txEl>
                                          </p:spTgt>
                                        </p:tgtEl>
                                        <p:attrNameLst>
                                          <p:attrName>ppt_y</p:attrName>
                                        </p:attrNameLst>
                                      </p:cBhvr>
                                      <p:tavLst>
                                        <p:tav tm="0">
                                          <p:val>
                                            <p:strVal val="ppt_y"/>
                                          </p:val>
                                        </p:tav>
                                        <p:tav tm="100000">
                                          <p:val>
                                            <p:strVal val="1+ppt_h/2"/>
                                          </p:val>
                                        </p:tav>
                                      </p:tavLst>
                                    </p:anim>
                                    <p:set>
                                      <p:cBhvr>
                                        <p:cTn id="180" dur="1" fill="hold">
                                          <p:stCondLst>
                                            <p:cond delay="499"/>
                                          </p:stCondLst>
                                        </p:cTn>
                                        <p:tgtEl>
                                          <p:spTgt spid="2">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1143000"/>
            <a:ext cx="9144000" cy="6019800"/>
          </a:xfrm>
        </p:spPr>
        <p:txBody>
          <a:bodyPr>
            <a:noAutofit/>
          </a:bodyPr>
          <a:lstStyle/>
          <a:p>
            <a:endParaRPr lang="ar-IQ" sz="2800" dirty="0"/>
          </a:p>
          <a:p>
            <a:endParaRPr lang="ar-IQ" sz="2800" dirty="0"/>
          </a:p>
          <a:p>
            <a:r>
              <a:rPr lang="ar-IQ" sz="2800" dirty="0"/>
              <a:t>اصيب النظام الرأسمالي بأزمة كساد كبرى انطلقت من سوق الاوراق المالية في نيويورك وانتشرت عالميا وادت الى افلاس كثير من الشركات الصغيرة والمتوسطة لحساب الكبرى التي سيطرت على واحتكرت الاسواق دفع تلك الشركات خوفا من الافلاس الى الاقتراض وتقديم قوائم مالية مغايرة للواقع باختيار اجراءات محاسبية لرفع قيمة الاصول وزيادة الارباح سنويا ادى الى الاضرار بمصالح المقرضين والمساهمين مما دفعهم الى المحاكم لمسائلة الشركات والمحاسبين ومدققي الحساب :-</a:t>
            </a:r>
          </a:p>
        </p:txBody>
      </p:sp>
      <p:sp>
        <p:nvSpPr>
          <p:cNvPr id="3" name="عنوان 2"/>
          <p:cNvSpPr>
            <a:spLocks noGrp="1"/>
          </p:cNvSpPr>
          <p:nvPr>
            <p:ph type="title"/>
          </p:nvPr>
        </p:nvSpPr>
        <p:spPr>
          <a:xfrm>
            <a:off x="-533400" y="533400"/>
            <a:ext cx="9296400" cy="1828800"/>
          </a:xfrm>
        </p:spPr>
        <p:txBody>
          <a:bodyPr>
            <a:noAutofit/>
          </a:bodyPr>
          <a:lstStyle/>
          <a:p>
            <a:pPr algn="r"/>
            <a:br>
              <a:rPr lang="ar-IQ" sz="3200" dirty="0"/>
            </a:br>
            <a:br>
              <a:rPr lang="ar-IQ" sz="3200" dirty="0"/>
            </a:br>
            <a:r>
              <a:rPr lang="ar-IQ" sz="3200" dirty="0"/>
              <a:t>ب- مرحلة مساهمات المنظمات المهنية 1933 - 1959</a:t>
            </a:r>
            <a:br>
              <a:rPr lang="ar-IQ" sz="3200" dirty="0"/>
            </a:br>
            <a:r>
              <a:rPr lang="en-US" sz="3200" dirty="0" err="1"/>
              <a:t>Istitution</a:t>
            </a:r>
            <a:r>
              <a:rPr lang="en-US" sz="3200" dirty="0"/>
              <a:t> contribution phase</a:t>
            </a:r>
            <a:br>
              <a:rPr lang="ar-IQ" sz="3200" dirty="0"/>
            </a:br>
            <a:r>
              <a:rPr lang="ar-IQ" sz="3200" dirty="0">
                <a:solidFill>
                  <a:schemeClr val="tx1"/>
                </a:solidFill>
              </a:rPr>
              <a:t>ث-مرحلة مساهمة المهنة 1973-1959</a:t>
            </a:r>
            <a:br>
              <a:rPr lang="ar-IQ" sz="3200" dirty="0">
                <a:solidFill>
                  <a:schemeClr val="tx1"/>
                </a:solidFill>
              </a:rPr>
            </a:br>
            <a:r>
              <a:rPr lang="en-US" sz="3200" dirty="0">
                <a:solidFill>
                  <a:schemeClr val="tx1"/>
                </a:solidFill>
              </a:rPr>
              <a:t>professional contribution phase</a:t>
            </a:r>
            <a:br>
              <a:rPr lang="ar-IQ" sz="3200" dirty="0"/>
            </a:br>
            <a:br>
              <a:rPr lang="ar-IQ" sz="3200" dirty="0"/>
            </a:br>
            <a:br>
              <a:rPr lang="ar-IQ" sz="3200" dirty="0"/>
            </a:br>
            <a:endParaRPr lang="ar-IQ" sz="3200" dirty="0"/>
          </a:p>
        </p:txBody>
      </p:sp>
    </p:spTree>
    <p:extLst>
      <p:ext uri="{BB962C8B-B14F-4D97-AF65-F5344CB8AC3E}">
        <p14:creationId xmlns:p14="http://schemas.microsoft.com/office/powerpoint/2010/main" val="399549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04800" y="228600"/>
            <a:ext cx="8610599" cy="6400800"/>
          </a:xfrm>
        </p:spPr>
        <p:txBody>
          <a:bodyPr>
            <a:normAutofit lnSpcReduction="10000"/>
          </a:bodyPr>
          <a:lstStyle/>
          <a:p>
            <a:pPr marL="0" indent="0">
              <a:buNone/>
            </a:pPr>
            <a:r>
              <a:rPr lang="ar-IQ" sz="2800" dirty="0"/>
              <a:t> </a:t>
            </a:r>
          </a:p>
          <a:p>
            <a:pPr marL="0" indent="0">
              <a:buNone/>
            </a:pPr>
            <a:r>
              <a:rPr lang="ar-IQ" sz="2800" dirty="0"/>
              <a:t>ادى ذلك الى المطالبة بتدخل الدولة لتنظيم المبادئ المحاسبية وحماية المستثمرين بالزام الادارة والمحاسبين ومدققي الحسابات للحد من اختيار ممارسات محاسبية بديلة فظهر قانون  الاستثمارات 1933 وقانون سوق الاوراق المالية وانشاء لجنة الاوراق المالية والتبادل </a:t>
            </a:r>
            <a:r>
              <a:rPr lang="en-US" sz="2800" dirty="0"/>
              <a:t>SEC  </a:t>
            </a:r>
            <a:r>
              <a:rPr lang="ar-IQ" sz="2800" dirty="0"/>
              <a:t>عام 1934 كي تكون مسئوله عن القوانين وتبادل الاوراق المالية بالبورصة وتضمن تقارير</a:t>
            </a:r>
          </a:p>
          <a:p>
            <a:pPr marL="0" indent="0">
              <a:buNone/>
            </a:pPr>
            <a:r>
              <a:rPr lang="ar-IQ" sz="2800" dirty="0"/>
              <a:t>مالية صادقة واضحة من قبل الشركات واعطيت  </a:t>
            </a:r>
            <a:r>
              <a:rPr lang="en-US" sz="2800" dirty="0"/>
              <a:t>SEC</a:t>
            </a:r>
            <a:r>
              <a:rPr lang="ar-IQ" sz="2800" dirty="0"/>
              <a:t>سلطة تحديد معايير المحاسبة الواجبة الاتباع من قبل الشركات .</a:t>
            </a:r>
          </a:p>
          <a:p>
            <a:r>
              <a:rPr lang="ar-IQ" sz="2800" dirty="0"/>
              <a:t>كان لذلك اثر كبير في تطوير المبادئ المحاسبية وحفز تكوين اتحادات مهنية وطنية ودولية وانشاء معاهد متخصصة </a:t>
            </a:r>
            <a:r>
              <a:rPr lang="ar-IQ" sz="2800" dirty="0" err="1"/>
              <a:t>لايجاد</a:t>
            </a:r>
            <a:r>
              <a:rPr lang="ar-IQ" sz="2800" dirty="0"/>
              <a:t> مبادئ محاسبية تلقى القبول العام ومن هذه </a:t>
            </a:r>
            <a:r>
              <a:rPr lang="en-US" sz="2800" dirty="0"/>
              <a:t>AICPA </a:t>
            </a:r>
            <a:r>
              <a:rPr lang="ar-IQ" sz="2800" dirty="0"/>
              <a:t>اذ قام المعهد الامريكي للمحاسبين القانونيين بتكوين لجنة </a:t>
            </a:r>
            <a:r>
              <a:rPr lang="ar-IQ" sz="2800" dirty="0" err="1"/>
              <a:t>لاقرار</a:t>
            </a:r>
            <a:r>
              <a:rPr lang="ar-IQ" sz="2800" dirty="0"/>
              <a:t> مبادئ محاسبية مقبولة عموما واتبع في ذلك منهجا وصفيا  لتطبيق تلك </a:t>
            </a:r>
            <a:r>
              <a:rPr lang="ar-IQ" sz="2800" dirty="0" err="1"/>
              <a:t>المبادئ.ثم</a:t>
            </a:r>
            <a:r>
              <a:rPr lang="ar-IQ" sz="2800" dirty="0"/>
              <a:t> اعتمد مصطلح المبادئ المحاسبية المقبولة عموما لتوحيد الممارسات العملية وجعلها ملائمة للظروف الاقتصادية.</a:t>
            </a:r>
          </a:p>
          <a:p>
            <a:pPr marL="0" indent="0">
              <a:buNone/>
            </a:pPr>
            <a:endParaRPr lang="ar-IQ" dirty="0"/>
          </a:p>
        </p:txBody>
      </p:sp>
    </p:spTree>
    <p:extLst>
      <p:ext uri="{BB962C8B-B14F-4D97-AF65-F5344CB8AC3E}">
        <p14:creationId xmlns:p14="http://schemas.microsoft.com/office/powerpoint/2010/main" val="125839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heel(1)">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heel(1)">
                                      <p:cBhvr>
                                        <p:cTn id="2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0" y="228600"/>
            <a:ext cx="8915400" cy="6629400"/>
          </a:xfrm>
        </p:spPr>
        <p:txBody>
          <a:bodyPr>
            <a:noAutofit/>
          </a:bodyPr>
          <a:lstStyle/>
          <a:p>
            <a:r>
              <a:rPr lang="ar-IQ" sz="2600" dirty="0"/>
              <a:t>ثم كون المعهد لجنة الاجراءات المحاسبية لتضييق الاختلافات في القوائم المالية باستبعاد غير المرغوب فيها من الاساليب وخلال المدة 1938-1958 اصدرت 51 نشرة </a:t>
            </a:r>
            <a:r>
              <a:rPr lang="en-US" sz="2600" dirty="0"/>
              <a:t>ARB </a:t>
            </a:r>
            <a:r>
              <a:rPr lang="ar-IQ" sz="2600" dirty="0"/>
              <a:t>تمثل توصيات لمعالجة مشكلات محاسبية وفي عام 1939 حلت هيئة المبادئ المحاسبية </a:t>
            </a:r>
            <a:r>
              <a:rPr lang="en-US" sz="2600" dirty="0"/>
              <a:t>APB </a:t>
            </a:r>
            <a:r>
              <a:rPr lang="ar-IQ" sz="2600" dirty="0"/>
              <a:t>محلها لتطوير المبادئ المحاسبية والى 1973 نشرت اراء </a:t>
            </a:r>
            <a:r>
              <a:rPr lang="en-US" sz="2600" dirty="0"/>
              <a:t>OPINIONS </a:t>
            </a:r>
            <a:r>
              <a:rPr lang="ar-IQ" sz="2600" dirty="0"/>
              <a:t>كحلول للمشاكل المحاسبية.</a:t>
            </a:r>
          </a:p>
          <a:p>
            <a:r>
              <a:rPr lang="ar-JO" sz="2600" dirty="0"/>
              <a:t>كما كلف المعهد اشخاص مستقلين مثل </a:t>
            </a:r>
            <a:r>
              <a:rPr lang="en-US" sz="2600" dirty="0"/>
              <a:t>Grady 1965 </a:t>
            </a:r>
            <a:r>
              <a:rPr lang="ar-JO" sz="2600" dirty="0"/>
              <a:t>الذي قدم جرد بالمبادئ المحاسبية </a:t>
            </a:r>
            <a:r>
              <a:rPr lang="ar-JO" sz="2600" dirty="0" err="1"/>
              <a:t>القبولة</a:t>
            </a:r>
            <a:r>
              <a:rPr lang="ar-JO" sz="2600" dirty="0"/>
              <a:t> عموما في الشركات </a:t>
            </a:r>
            <a:r>
              <a:rPr lang="en-US" sz="2600" dirty="0"/>
              <a:t>.</a:t>
            </a:r>
          </a:p>
          <a:p>
            <a:r>
              <a:rPr lang="ar-JO" sz="2600" dirty="0"/>
              <a:t>ثم ادرك المعهد لاحقا اهمية وضع نظرية للمحاسبة فكانت محاولة </a:t>
            </a:r>
            <a:r>
              <a:rPr lang="en-US" sz="2600" dirty="0" err="1"/>
              <a:t>Moontz</a:t>
            </a:r>
            <a:r>
              <a:rPr lang="en-US" sz="2600" dirty="0"/>
              <a:t> </a:t>
            </a:r>
            <a:r>
              <a:rPr lang="ar-JO" sz="2600" dirty="0"/>
              <a:t>ثم                </a:t>
            </a:r>
            <a:r>
              <a:rPr lang="en-US" sz="2600" dirty="0" err="1"/>
              <a:t>Moonttz</a:t>
            </a:r>
            <a:r>
              <a:rPr lang="en-US" sz="2600" dirty="0"/>
              <a:t>  </a:t>
            </a:r>
            <a:r>
              <a:rPr lang="ar-JO" sz="2600" dirty="0"/>
              <a:t>و </a:t>
            </a:r>
            <a:r>
              <a:rPr lang="en-US" sz="2600" dirty="0" err="1"/>
              <a:t>Sprouse</a:t>
            </a:r>
            <a:r>
              <a:rPr lang="en-US" sz="2600" dirty="0"/>
              <a:t> </a:t>
            </a:r>
            <a:r>
              <a:rPr lang="ar-JO" sz="2600" dirty="0"/>
              <a:t>عام </a:t>
            </a:r>
            <a:r>
              <a:rPr lang="en-US" sz="2600" dirty="0"/>
              <a:t>61 </a:t>
            </a:r>
            <a:r>
              <a:rPr lang="ar-JO" sz="2600" dirty="0"/>
              <a:t>و</a:t>
            </a:r>
            <a:r>
              <a:rPr lang="en-US" sz="2600" dirty="0"/>
              <a:t>62  </a:t>
            </a:r>
            <a:r>
              <a:rPr lang="ar-JO" sz="2600" dirty="0"/>
              <a:t>ولغاية </a:t>
            </a:r>
            <a:r>
              <a:rPr lang="en-US" sz="2600" dirty="0"/>
              <a:t>1973 </a:t>
            </a:r>
            <a:r>
              <a:rPr lang="ar-JO" sz="2600" dirty="0"/>
              <a:t>ثم حل هيئة المبادئ المحاسبية وانشئ مجلس معايير المحاسبة المالية </a:t>
            </a:r>
            <a:r>
              <a:rPr lang="en-US" sz="2600" dirty="0" err="1"/>
              <a:t>Fasb</a:t>
            </a:r>
            <a:r>
              <a:rPr lang="en-US" sz="2600" dirty="0"/>
              <a:t> </a:t>
            </a:r>
            <a:r>
              <a:rPr lang="ar-JO" sz="2600" dirty="0"/>
              <a:t>واهم انتقاد وجه للهيئة السابقة هو خضوعها للضغوط الخارجية من قبل شركات المحاسبة الثمانية الكبار حينها        </a:t>
            </a:r>
            <a:endParaRPr lang="en-US" sz="2600" dirty="0"/>
          </a:p>
          <a:p>
            <a:r>
              <a:rPr lang="ar-JO" sz="2600" dirty="0"/>
              <a:t>اما جمعية المحاسبة الامريكية </a:t>
            </a:r>
            <a:r>
              <a:rPr lang="en-US" sz="2600" dirty="0"/>
              <a:t>1933 -1973 </a:t>
            </a:r>
            <a:r>
              <a:rPr lang="ar-JO" sz="2600" dirty="0"/>
              <a:t>ادركت بانه لا بد من الاعتماد على دراسة فلسفية وتحليل منطقي للوصول الى مبادئ محاسبيه فأصدرت </a:t>
            </a:r>
            <a:r>
              <a:rPr lang="en-US" sz="2600" dirty="0"/>
              <a:t>1936 </a:t>
            </a:r>
            <a:r>
              <a:rPr lang="ar-JO" sz="2600" dirty="0"/>
              <a:t>قائمة بالمبادئ المحاسبية ثم نشرت كتاب ل  </a:t>
            </a:r>
            <a:r>
              <a:rPr lang="en-US" sz="2600" dirty="0"/>
              <a:t>Paton, Littleton 1940 </a:t>
            </a:r>
            <a:r>
              <a:rPr lang="ar-JO" sz="2600" dirty="0"/>
              <a:t>حول النظرية الاساسية للمحاسبة                       </a:t>
            </a:r>
            <a:endParaRPr lang="en-US" sz="2600" dirty="0"/>
          </a:p>
          <a:p>
            <a:endParaRPr lang="ar-IQ" sz="2600" dirty="0"/>
          </a:p>
        </p:txBody>
      </p:sp>
    </p:spTree>
    <p:extLst>
      <p:ext uri="{BB962C8B-B14F-4D97-AF65-F5344CB8AC3E}">
        <p14:creationId xmlns:p14="http://schemas.microsoft.com/office/powerpoint/2010/main" val="3894907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914400"/>
            <a:ext cx="8991600" cy="5943600"/>
          </a:xfrm>
        </p:spPr>
        <p:txBody>
          <a:bodyPr>
            <a:noAutofit/>
          </a:bodyPr>
          <a:lstStyle/>
          <a:p>
            <a:r>
              <a:rPr lang="ar-IQ" dirty="0"/>
              <a:t>بفشل محاولات المجمعات المهنية لصياغة نظرية محاسبية حتى عام 1973 ادى الى انشاء </a:t>
            </a:r>
            <a:r>
              <a:rPr lang="en-US" dirty="0"/>
              <a:t>FASB </a:t>
            </a:r>
            <a:r>
              <a:rPr lang="ar-IQ" dirty="0"/>
              <a:t>عام 1973 واعتمد المجلس مدخلا علميا استنباطيا استقرائيا وجعلت عملية وضع المعايير ذات طابع سياسي اجتماعي اذ يؤكد الكثيرون على ان عملية وضع المعايير ينبغي ان تكون عملية سياسية اجتماعية مثل </a:t>
            </a:r>
            <a:r>
              <a:rPr lang="en-US" dirty="0"/>
              <a:t> Horngren  </a:t>
            </a:r>
            <a:r>
              <a:rPr lang="ar-IQ" dirty="0"/>
              <a:t>لان المعايير تمثل قيود على السلوك لذا يجب ان تكون مقبولة من الاطراف المعنية والقبول يمكن ان يكون مزيجا من الاجبار والاختيار والوصول الى هذا القبول تتطلب عملية تسويق جيدة . كما اكد على الطابع السياسي تقرير </a:t>
            </a:r>
            <a:r>
              <a:rPr lang="en-US" dirty="0"/>
              <a:t>Metcalf </a:t>
            </a:r>
            <a:r>
              <a:rPr lang="ar-IQ" dirty="0"/>
              <a:t>وصدر عن </a:t>
            </a:r>
            <a:r>
              <a:rPr lang="en-US" dirty="0"/>
              <a:t>FASB </a:t>
            </a:r>
            <a:r>
              <a:rPr lang="ar-IQ" dirty="0"/>
              <a:t>بين 78-1985 ستة تقارير</a:t>
            </a:r>
            <a:r>
              <a:rPr lang="en-US" dirty="0"/>
              <a:t>SFACS.1-1978 </a:t>
            </a:r>
            <a:r>
              <a:rPr lang="ar-IQ" dirty="0"/>
              <a:t>تقرير خاص بأهداف التقارير المالية في الشركات التجارية .</a:t>
            </a:r>
          </a:p>
          <a:p>
            <a:r>
              <a:rPr lang="ar-IQ" dirty="0"/>
              <a:t>1980تقرير خاص بمفاهيم جودة المعلومات المحاسبية .</a:t>
            </a:r>
          </a:p>
          <a:p>
            <a:r>
              <a:rPr lang="ar-IQ" dirty="0"/>
              <a:t>1980 تقرير خاص بمفاهيم التقارير المالية في شركات الاعمال .</a:t>
            </a:r>
          </a:p>
          <a:p>
            <a:r>
              <a:rPr lang="ar-IQ" dirty="0"/>
              <a:t>-1980 تقرير خاص بأهداف التقارير المالية بالشركات غير التجارية .</a:t>
            </a:r>
          </a:p>
          <a:p>
            <a:r>
              <a:rPr lang="ar-IQ" dirty="0"/>
              <a:t>1984 تقرير خاص بقواعد الاثبات والتحقق والقياس.</a:t>
            </a:r>
          </a:p>
          <a:p>
            <a:r>
              <a:rPr lang="ar-IQ" dirty="0"/>
              <a:t>1985 تقرير خاص بتعديل التقارير السابقة .</a:t>
            </a:r>
          </a:p>
          <a:p>
            <a:r>
              <a:rPr lang="ar-IQ" dirty="0"/>
              <a:t>واصدر المجلس الى الان ما يزيد على 140 معيار محاسبي </a:t>
            </a:r>
            <a:r>
              <a:rPr lang="en-US" dirty="0"/>
              <a:t>SFAS </a:t>
            </a:r>
            <a:r>
              <a:rPr lang="ar-IQ" dirty="0"/>
              <a:t>و25 دراسة تغيرية واكثر من 94 نشرة فنية .</a:t>
            </a:r>
          </a:p>
          <a:p>
            <a:endParaRPr lang="ar-IQ" dirty="0"/>
          </a:p>
          <a:p>
            <a:endParaRPr lang="ar-IQ" dirty="0"/>
          </a:p>
        </p:txBody>
      </p:sp>
      <p:sp>
        <p:nvSpPr>
          <p:cNvPr id="3" name="عنوان 2"/>
          <p:cNvSpPr>
            <a:spLocks noGrp="1"/>
          </p:cNvSpPr>
          <p:nvPr>
            <p:ph type="title"/>
          </p:nvPr>
        </p:nvSpPr>
        <p:spPr>
          <a:xfrm>
            <a:off x="-609600" y="152400"/>
            <a:ext cx="9525000" cy="1109472"/>
          </a:xfrm>
        </p:spPr>
        <p:txBody>
          <a:bodyPr>
            <a:noAutofit/>
          </a:bodyPr>
          <a:lstStyle/>
          <a:p>
            <a:pPr algn="r"/>
            <a:r>
              <a:rPr lang="ar-IQ" sz="2800" dirty="0"/>
              <a:t>ث- مرحلة التسيس 1973-لغاية الوقت الحاضر</a:t>
            </a:r>
            <a:r>
              <a:rPr lang="en-US" sz="2800" dirty="0"/>
              <a:t>politicization phase </a:t>
            </a:r>
            <a:endParaRPr lang="ar-IQ" sz="2800" dirty="0"/>
          </a:p>
        </p:txBody>
      </p:sp>
    </p:spTree>
    <p:extLst>
      <p:ext uri="{BB962C8B-B14F-4D97-AF65-F5344CB8AC3E}">
        <p14:creationId xmlns:p14="http://schemas.microsoft.com/office/powerpoint/2010/main" val="4145606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26670">
              <a:srgbClr val="A4DDFF"/>
            </a:gs>
            <a:gs pos="88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762000"/>
            <a:ext cx="8991600" cy="5867400"/>
          </a:xfrm>
        </p:spPr>
        <p:txBody>
          <a:bodyPr>
            <a:normAutofit/>
          </a:bodyPr>
          <a:lstStyle/>
          <a:p>
            <a:pPr marL="82296" indent="0">
              <a:buNone/>
            </a:pPr>
            <a:r>
              <a:rPr lang="ar-IQ" dirty="0"/>
              <a:t>1- المقدمة</a:t>
            </a:r>
          </a:p>
          <a:p>
            <a:pPr marL="82296" indent="0">
              <a:buNone/>
            </a:pPr>
            <a:r>
              <a:rPr lang="ar-IQ" dirty="0"/>
              <a:t>2-تطور حفظ السجلات على اساس القيد المزدوج .</a:t>
            </a:r>
          </a:p>
          <a:p>
            <a:pPr marL="596646" indent="-514350">
              <a:buAutoNum type="arabic1Minus"/>
            </a:pPr>
            <a:r>
              <a:rPr lang="ar-IQ" dirty="0"/>
              <a:t>الحقبة التاريخية الاولى للمحاسبة</a:t>
            </a:r>
          </a:p>
          <a:p>
            <a:pPr marL="596646" indent="-514350">
              <a:buAutoNum type="arabic1Minus"/>
            </a:pPr>
            <a:r>
              <a:rPr lang="ar-IQ" dirty="0"/>
              <a:t>مساهمه دور </a:t>
            </a:r>
            <a:r>
              <a:rPr lang="en-US" dirty="0" err="1"/>
              <a:t>luca</a:t>
            </a:r>
            <a:r>
              <a:rPr lang="en-US" dirty="0"/>
              <a:t> </a:t>
            </a:r>
            <a:r>
              <a:rPr lang="en-US" dirty="0" err="1"/>
              <a:t>pacioli</a:t>
            </a:r>
            <a:r>
              <a:rPr lang="en-US" dirty="0"/>
              <a:t> </a:t>
            </a:r>
            <a:r>
              <a:rPr lang="ar-IQ" dirty="0"/>
              <a:t> لوكا </a:t>
            </a:r>
            <a:r>
              <a:rPr lang="ar-IQ" dirty="0" err="1"/>
              <a:t>باسيلو</a:t>
            </a:r>
            <a:r>
              <a:rPr lang="ar-IQ" dirty="0"/>
              <a:t> </a:t>
            </a:r>
          </a:p>
          <a:p>
            <a:pPr marL="596646" indent="-514350">
              <a:buAutoNum type="arabic1Minus"/>
            </a:pPr>
            <a:r>
              <a:rPr lang="ar-IQ" dirty="0"/>
              <a:t>تطور حفظ السجلات على اساس القيد المزدوج</a:t>
            </a:r>
          </a:p>
          <a:p>
            <a:pPr marL="82296" indent="0">
              <a:buNone/>
            </a:pPr>
            <a:r>
              <a:rPr lang="ar-IQ" dirty="0"/>
              <a:t>3- تطور </a:t>
            </a:r>
            <a:r>
              <a:rPr lang="ar-IQ" dirty="0" err="1"/>
              <a:t>المبادى</a:t>
            </a:r>
            <a:r>
              <a:rPr lang="ar-IQ" dirty="0"/>
              <a:t> المحاسبية في الولايات المتحدة الامريكية</a:t>
            </a:r>
          </a:p>
          <a:p>
            <a:pPr marL="596646" indent="-514350">
              <a:buAutoNum type="arabic1Minus"/>
            </a:pPr>
            <a:r>
              <a:rPr lang="ar-IQ" dirty="0"/>
              <a:t>مرحلة مساهمات الادارة 1933 - 1900</a:t>
            </a:r>
          </a:p>
          <a:p>
            <a:pPr marL="596646" indent="-514350">
              <a:buAutoNum type="arabic1Minus"/>
            </a:pPr>
            <a:r>
              <a:rPr lang="ar-IQ" dirty="0"/>
              <a:t>مرحلة مساهمات المنظمات المهنية 1959- 1933</a:t>
            </a:r>
          </a:p>
          <a:p>
            <a:pPr marL="596646" indent="-514350">
              <a:buAutoNum type="arabic1Minus"/>
            </a:pPr>
            <a:r>
              <a:rPr lang="ar-IQ" dirty="0"/>
              <a:t>مرحلة مساهمة المهنة 1973-1959</a:t>
            </a:r>
          </a:p>
          <a:p>
            <a:pPr marL="596646" indent="-514350">
              <a:buAutoNum type="arabic1Minus"/>
            </a:pPr>
            <a:r>
              <a:rPr lang="ar-IQ" dirty="0"/>
              <a:t>مرحلة </a:t>
            </a:r>
            <a:r>
              <a:rPr lang="ar-IQ" dirty="0" err="1"/>
              <a:t>التسييس</a:t>
            </a:r>
            <a:r>
              <a:rPr lang="ar-IQ" dirty="0"/>
              <a:t> (1973- ولغاية الوقت الحاضر)</a:t>
            </a:r>
          </a:p>
          <a:p>
            <a:pPr marL="82296" indent="0">
              <a:buNone/>
            </a:pPr>
            <a:r>
              <a:rPr lang="ar-IQ" dirty="0"/>
              <a:t>4-المحاسبة </a:t>
            </a:r>
            <a:r>
              <a:rPr lang="ar-IQ" dirty="0" err="1"/>
              <a:t>والراسمالية</a:t>
            </a:r>
            <a:endParaRPr lang="ar-IQ" dirty="0"/>
          </a:p>
          <a:p>
            <a:pPr marL="82296" indent="0">
              <a:buNone/>
            </a:pPr>
            <a:r>
              <a:rPr lang="ar-IQ" dirty="0"/>
              <a:t>5-اهمية التاريخ المحاسبي</a:t>
            </a:r>
          </a:p>
          <a:p>
            <a:pPr marL="82296" indent="0">
              <a:buNone/>
            </a:pPr>
            <a:r>
              <a:rPr lang="ar-IQ" dirty="0"/>
              <a:t>6- الاستنتاجات </a:t>
            </a:r>
          </a:p>
          <a:p>
            <a:pPr marL="82296" indent="0">
              <a:buNone/>
            </a:pPr>
            <a:endParaRPr lang="ar-IQ" dirty="0"/>
          </a:p>
          <a:p>
            <a:pPr marL="596646" indent="-514350">
              <a:buAutoNum type="arabic1Minus"/>
            </a:pPr>
            <a:endParaRPr lang="ar-IQ" dirty="0"/>
          </a:p>
        </p:txBody>
      </p:sp>
      <p:sp>
        <p:nvSpPr>
          <p:cNvPr id="2" name="عنوان 1"/>
          <p:cNvSpPr>
            <a:spLocks noGrp="1"/>
          </p:cNvSpPr>
          <p:nvPr>
            <p:ph type="title"/>
          </p:nvPr>
        </p:nvSpPr>
        <p:spPr>
          <a:xfrm>
            <a:off x="457200" y="0"/>
            <a:ext cx="8476488" cy="762000"/>
          </a:xfrm>
        </p:spPr>
        <p:txBody>
          <a:bodyPr>
            <a:normAutofit/>
          </a:bodyPr>
          <a:lstStyle/>
          <a:p>
            <a:pPr algn="ctr"/>
            <a:r>
              <a:rPr lang="ar-IQ" b="1" u="sng" dirty="0"/>
              <a:t>محتويات هذا الفصل :</a:t>
            </a:r>
          </a:p>
        </p:txBody>
      </p:sp>
    </p:spTree>
    <p:extLst>
      <p:ext uri="{BB962C8B-B14F-4D97-AF65-F5344CB8AC3E}">
        <p14:creationId xmlns:p14="http://schemas.microsoft.com/office/powerpoint/2010/main" val="1636773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ircle(in)">
                                      <p:cBhvr>
                                        <p:cTn id="62" dur="2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circle(in)">
                                      <p:cBhvr>
                                        <p:cTn id="67"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1" y="762000"/>
            <a:ext cx="8610600" cy="6096000"/>
          </a:xfrm>
        </p:spPr>
        <p:txBody>
          <a:bodyPr>
            <a:normAutofit fontScale="92500" lnSpcReduction="20000"/>
          </a:bodyPr>
          <a:lstStyle/>
          <a:p>
            <a:endParaRPr lang="ar-IQ" sz="2600" dirty="0"/>
          </a:p>
          <a:p>
            <a:r>
              <a:rPr lang="ar-IQ" sz="2600" dirty="0"/>
              <a:t>إن ارتباط المحاسبة و الرأسمالية من قبل المؤرخين الاقتصاديين في ادعاء عام بان حفظ السجلات على أساس القيد المزدوج كان حاسما في تطور </a:t>
            </a:r>
            <a:r>
              <a:rPr lang="ar-IQ" sz="2600" dirty="0" err="1"/>
              <a:t>وإرتقاء</a:t>
            </a:r>
            <a:r>
              <a:rPr lang="ar-IQ" sz="2600" dirty="0"/>
              <a:t> الرأسمالية ويؤيد هذا الرأي </a:t>
            </a:r>
            <a:r>
              <a:rPr lang="en-US" sz="2600" dirty="0"/>
              <a:t>Max Weber </a:t>
            </a:r>
            <a:r>
              <a:rPr lang="ar-IQ" sz="2600" dirty="0"/>
              <a:t>وقد تم التوسيع في هذا المنطق بشكل أفضل من قبل </a:t>
            </a:r>
            <a:r>
              <a:rPr lang="en-US" sz="2600" dirty="0"/>
              <a:t>Sombart </a:t>
            </a:r>
            <a:r>
              <a:rPr lang="ar-IQ" sz="2600" dirty="0"/>
              <a:t>حيث كان لا يتصور ظهور الرأسمالية بدون حفظ السجلات على أساس القيد المزدوج.</a:t>
            </a:r>
          </a:p>
          <a:p>
            <a:r>
              <a:rPr lang="ar-IQ" sz="2600" dirty="0"/>
              <a:t>حيث إن الترابط بين المحاسبة و الرأسمالية اصبح كعروف على إنه منطق أو حجة و يرى إن تحويل الموجودات الى قيم تجريدية و التعبير الكمي عن نتائج نشاط الشركة و المحاسبة المنتظمة في شكل حفظ السجلات على أساس القيد المزدوج قد جعل من الممكن :</a:t>
            </a:r>
          </a:p>
          <a:p>
            <a:r>
              <a:rPr lang="ar-IQ" sz="2600" dirty="0"/>
              <a:t>1-	لرجل الاعمال الرأسمالي أن يخطط و يدير نشاطاته و يقيس تأثيرات هذه النشاطات.</a:t>
            </a:r>
          </a:p>
          <a:p>
            <a:r>
              <a:rPr lang="ar-IQ" sz="2600" dirty="0"/>
              <a:t>2-	فصل الملاك عن الشركة مما ادى الزيادة الشركات المساهمة و اتساع نطاقها حيث كانت مساهمات القيد المزدوج بعد نهاية العصور الوسطى </a:t>
            </a:r>
            <a:r>
              <a:rPr lang="ar-IQ" sz="2600" dirty="0" err="1"/>
              <a:t>مايلي</a:t>
            </a:r>
            <a:r>
              <a:rPr lang="ar-IQ" sz="2600" dirty="0"/>
              <a:t> :</a:t>
            </a:r>
          </a:p>
          <a:p>
            <a:r>
              <a:rPr lang="ar-IQ" sz="2600" dirty="0"/>
              <a:t>أ‌.	ساهم القيد المزدوج في الموقف تجاه الحياة الاقتصادية.</a:t>
            </a:r>
          </a:p>
          <a:p>
            <a:r>
              <a:rPr lang="ar-IQ" sz="2600" dirty="0"/>
              <a:t>ب‌.	دعم ودفع روحية الحيازة.</a:t>
            </a:r>
          </a:p>
          <a:p>
            <a:r>
              <a:rPr lang="ar-IQ" sz="2600" dirty="0"/>
              <a:t>ت‌.	ان هذ العقلانية الجديدة ثم تعزيزها بشكل أكبر من خلال الترتيب المنظم.</a:t>
            </a:r>
          </a:p>
          <a:p>
            <a:r>
              <a:rPr lang="ar-IQ" sz="2600" dirty="0"/>
              <a:t>ث‌.	يسمح حفظ السجلات على أساس القيد المزدوج بفصل الملكية عن الادارة.</a:t>
            </a:r>
          </a:p>
          <a:p>
            <a:endParaRPr lang="ar-IQ" dirty="0"/>
          </a:p>
        </p:txBody>
      </p:sp>
      <p:sp>
        <p:nvSpPr>
          <p:cNvPr id="3" name="عنوان 2"/>
          <p:cNvSpPr>
            <a:spLocks noGrp="1"/>
          </p:cNvSpPr>
          <p:nvPr>
            <p:ph type="title"/>
          </p:nvPr>
        </p:nvSpPr>
        <p:spPr>
          <a:xfrm>
            <a:off x="0" y="228600"/>
            <a:ext cx="8915400" cy="914400"/>
          </a:xfrm>
        </p:spPr>
        <p:txBody>
          <a:bodyPr>
            <a:noAutofit/>
          </a:bodyPr>
          <a:lstStyle/>
          <a:p>
            <a:pPr algn="r"/>
            <a:r>
              <a:rPr lang="ar-IQ" sz="3000" u="sng" dirty="0"/>
              <a:t>4-المحاسبة والرأسمالية :- </a:t>
            </a:r>
            <a:r>
              <a:rPr lang="en-US" sz="3000" u="sng" dirty="0"/>
              <a:t>capitalization and accounting</a:t>
            </a:r>
            <a:endParaRPr lang="ar-IQ" sz="3000" u="sng" dirty="0"/>
          </a:p>
        </p:txBody>
      </p:sp>
    </p:spTree>
    <p:extLst>
      <p:ext uri="{BB962C8B-B14F-4D97-AF65-F5344CB8AC3E}">
        <p14:creationId xmlns:p14="http://schemas.microsoft.com/office/powerpoint/2010/main" val="1944229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0" y="990600"/>
            <a:ext cx="8610599" cy="5715000"/>
          </a:xfrm>
        </p:spPr>
        <p:txBody>
          <a:bodyPr>
            <a:noAutofit/>
          </a:bodyPr>
          <a:lstStyle/>
          <a:p>
            <a:r>
              <a:rPr lang="ar-IQ" dirty="0"/>
              <a:t>	</a:t>
            </a:r>
          </a:p>
          <a:p>
            <a:r>
              <a:rPr lang="ar-IQ" dirty="0"/>
              <a:t>هو دراسة للإرث التاريخي للمحاسبة و مساهمة هذا الارث في التعليم و التطبيق و المنظور المحاسبي , أو هو دراسة التطور </a:t>
            </a:r>
            <a:r>
              <a:rPr lang="ar-IQ" dirty="0" err="1"/>
              <a:t>للإرتقاء</a:t>
            </a:r>
            <a:r>
              <a:rPr lang="ar-IQ" dirty="0"/>
              <a:t> في الفكر المحاسبي و التطبيقات و المؤسسات المحاسبية كاستجابة للتغيرات في البنية و الحاجات الاجتماعية.</a:t>
            </a:r>
            <a:endParaRPr lang="en-US" dirty="0"/>
          </a:p>
          <a:p>
            <a:r>
              <a:rPr lang="ar-IQ" dirty="0"/>
              <a:t>فمن خلال دراسة التاريخ يمكن أن تفهم و تقدر أفضل و تطور علم المحاسبة كعلم </a:t>
            </a:r>
            <a:r>
              <a:rPr lang="ar-IQ" dirty="0" err="1"/>
              <a:t>إجتماعي</a:t>
            </a:r>
            <a:r>
              <a:rPr lang="ar-IQ" dirty="0"/>
              <a:t> وإن الحجة السليمة المنطقية حول ملائمة التاريخ في التعليم تتم صياغتها بالشكل الاتي:</a:t>
            </a:r>
            <a:endParaRPr lang="en-US" dirty="0"/>
          </a:p>
          <a:p>
            <a:pPr lvl="0"/>
            <a:r>
              <a:rPr lang="ar-IQ" dirty="0"/>
              <a:t>ان المهنة التي بنيت على تقاليد و </a:t>
            </a:r>
            <a:r>
              <a:rPr lang="ar-IQ" dirty="0" err="1"/>
              <a:t>إسس</a:t>
            </a:r>
            <a:r>
              <a:rPr lang="ar-IQ" dirty="0"/>
              <a:t> معينة على مدى قرون يجب أن قدر أعضائها الارث التاريخي لها.</a:t>
            </a:r>
            <a:endParaRPr lang="en-US" dirty="0"/>
          </a:p>
          <a:p>
            <a:pPr lvl="0"/>
            <a:r>
              <a:rPr lang="ar-IQ" dirty="0"/>
              <a:t>إن مضمون التطورات في الفكر يجب حفظها من قبل العاملين فيها و </a:t>
            </a:r>
            <a:r>
              <a:rPr lang="ar-IQ" dirty="0" err="1"/>
              <a:t>الاسوف</a:t>
            </a:r>
            <a:r>
              <a:rPr lang="ar-IQ" dirty="0"/>
              <a:t> تضيع و تتناثر عبر السنين و ستصبح غير كافية عبر المدى البعيد.</a:t>
            </a:r>
            <a:endParaRPr lang="en-US" dirty="0"/>
          </a:p>
          <a:p>
            <a:pPr lvl="0"/>
            <a:r>
              <a:rPr lang="ar-IQ" dirty="0"/>
              <a:t>بدون توصيل التحليلات و التغييرات الماضية في الفكر و التطبيق فإن المحاسبين اليوم سوف يغامرون بإسناد دراساتهم على </a:t>
            </a:r>
            <a:r>
              <a:rPr lang="ar-IQ" dirty="0" err="1"/>
              <a:t>إدعاءات</a:t>
            </a:r>
            <a:r>
              <a:rPr lang="ar-IQ" dirty="0"/>
              <a:t> بشأن الماضي و هي غير كاملة و غير مبررة.</a:t>
            </a:r>
            <a:endParaRPr lang="en-US" dirty="0"/>
          </a:p>
          <a:p>
            <a:endParaRPr lang="ar-IQ" dirty="0"/>
          </a:p>
        </p:txBody>
      </p:sp>
      <p:sp>
        <p:nvSpPr>
          <p:cNvPr id="3" name="عنوان 2"/>
          <p:cNvSpPr>
            <a:spLocks noGrp="1"/>
          </p:cNvSpPr>
          <p:nvPr>
            <p:ph type="title"/>
          </p:nvPr>
        </p:nvSpPr>
        <p:spPr>
          <a:xfrm>
            <a:off x="304800" y="685800"/>
            <a:ext cx="8382000" cy="762000"/>
          </a:xfrm>
        </p:spPr>
        <p:txBody>
          <a:bodyPr>
            <a:noAutofit/>
          </a:bodyPr>
          <a:lstStyle/>
          <a:p>
            <a:pPr lvl="0"/>
            <a:r>
              <a:rPr lang="ar-IQ" sz="3600" dirty="0"/>
              <a:t>أهمية التاريخ المحاسبي :</a:t>
            </a:r>
            <a:br>
              <a:rPr lang="en-US" sz="3600" dirty="0"/>
            </a:br>
            <a:r>
              <a:rPr lang="en-US" sz="3600" dirty="0"/>
              <a:t>important of accounting history</a:t>
            </a:r>
            <a:br>
              <a:rPr lang="en-US" sz="3600" dirty="0"/>
            </a:br>
            <a:endParaRPr lang="ar-IQ" sz="3600" dirty="0"/>
          </a:p>
        </p:txBody>
      </p:sp>
    </p:spTree>
    <p:extLst>
      <p:ext uri="{BB962C8B-B14F-4D97-AF65-F5344CB8AC3E}">
        <p14:creationId xmlns:p14="http://schemas.microsoft.com/office/powerpoint/2010/main" val="1938882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28600" y="1066800"/>
            <a:ext cx="8610599" cy="5410200"/>
          </a:xfrm>
        </p:spPr>
        <p:txBody>
          <a:bodyPr>
            <a:normAutofit lnSpcReduction="10000"/>
          </a:bodyPr>
          <a:lstStyle/>
          <a:p>
            <a:endParaRPr lang="ar-IQ" dirty="0"/>
          </a:p>
          <a:p>
            <a:r>
              <a:rPr lang="ar-IQ" sz="3200" dirty="0"/>
              <a:t>لقد عرض هذا الفصل الاوجه المهمة للتاريخ والتطور المحاسبين , ان دراسة التطور التاريخي للمحاسبة يوفر اجابات وتفسيرات لمعظم الاحداث المهمة التي ادت الى ظهور حفظ السجلات على اساس القيد المزدوج وتطور المحاسبة المعاصرة , فهو يزيد من قدرة اولئك المهتمين بحقل المحاسبة في التوصل الى احكام في ضوء اساس اوسع واطلاع اكبر . فهو يسمح لنا بربط الماضي مع ما هو مطبق ومع ما يجب ان يطبق , بتعبير اخر يتم ربط الحالة التاريخية مع كل من الحالة الوضعية والحالة المعيارية وان هذا الربط يدعم النظر الى التاريخ على انه نتاج ثقافي تم تحققه ضمن سياق كامل مع بيئات اجتماعية وسياسية واقتصادية وتاريخية.</a:t>
            </a:r>
          </a:p>
        </p:txBody>
      </p:sp>
      <p:sp>
        <p:nvSpPr>
          <p:cNvPr id="3" name="عنوان 2"/>
          <p:cNvSpPr>
            <a:spLocks noGrp="1"/>
          </p:cNvSpPr>
          <p:nvPr>
            <p:ph type="title"/>
          </p:nvPr>
        </p:nvSpPr>
        <p:spPr>
          <a:xfrm>
            <a:off x="381000" y="228600"/>
            <a:ext cx="8229600" cy="762000"/>
          </a:xfrm>
        </p:spPr>
        <p:txBody>
          <a:bodyPr/>
          <a:lstStyle/>
          <a:p>
            <a:r>
              <a:rPr lang="ar-IQ" dirty="0"/>
              <a:t>الاستنتاجات </a:t>
            </a:r>
            <a:r>
              <a:rPr lang="en-US" dirty="0"/>
              <a:t>conclusions</a:t>
            </a:r>
            <a:endParaRPr lang="ar-IQ" dirty="0"/>
          </a:p>
        </p:txBody>
      </p:sp>
    </p:spTree>
    <p:extLst>
      <p:ext uri="{BB962C8B-B14F-4D97-AF65-F5344CB8AC3E}">
        <p14:creationId xmlns:p14="http://schemas.microsoft.com/office/powerpoint/2010/main" val="426953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219200"/>
            <a:ext cx="8781288" cy="5029200"/>
          </a:xfrm>
        </p:spPr>
        <p:txBody>
          <a:bodyPr>
            <a:noAutofit/>
          </a:bodyPr>
          <a:lstStyle/>
          <a:p>
            <a:pPr marL="82296" indent="0">
              <a:buNone/>
            </a:pPr>
            <a:r>
              <a:rPr lang="ar-IQ" sz="2800" dirty="0"/>
              <a:t>ان دراسة تاريخ المحاسبة وتطورها مهم لفهم وتقييم التطبيقات المحاسبية الحالية والمستقبلية. وكذلك يمكن الحصول على جواب ل( هل النظرية تسبق الممارسات المهنية ام العكس ؟) ان هذا السؤال يتردد على </a:t>
            </a:r>
            <a:r>
              <a:rPr lang="ar-IQ" sz="2800"/>
              <a:t>السنة الكثير </a:t>
            </a:r>
            <a:r>
              <a:rPr lang="ar-IQ" sz="2800" dirty="0"/>
              <a:t>من الباحثين في مجال صياغة الركائز الاساسية التي يقوم عليها البنيان النظري للمحاسبة ويعتبر هذا السؤال من صلب القضايا التي اثارت وماتزال تثير الجدل بين منظري الفكر المحاسبي هذا ومما لاشك لابد للمحاسبة مثلها مثل غيرها من حقول المعرفة الاخرى نظري يكون مصدراً لمجموعة المفاهيم والمبادئ والفروض والمعايير التي تحكم الممارسات المهنية للمحاسبين في شتى المجالات و ذلك من اجل الدور الذي تلعبه المحاسبة من دور في عصرنا الحاضر . وبالنظر لاتفاق اغلب الباحثين على تاريخ نشأة المحاسبة لذلك لابد من دراسة هذا التاريخ ومعرفة كيف تطورت المحاسبة من الممارسات البدائية الى ما وصلت اليه من تطور كبير وهذا ما يستعرضه هذا الفصل بشكل موجز .</a:t>
            </a:r>
          </a:p>
        </p:txBody>
      </p:sp>
      <p:sp>
        <p:nvSpPr>
          <p:cNvPr id="2" name="عنوان 1"/>
          <p:cNvSpPr>
            <a:spLocks noGrp="1"/>
          </p:cNvSpPr>
          <p:nvPr>
            <p:ph type="title"/>
          </p:nvPr>
        </p:nvSpPr>
        <p:spPr>
          <a:xfrm>
            <a:off x="152400" y="152400"/>
            <a:ext cx="8781288" cy="914400"/>
          </a:xfrm>
        </p:spPr>
        <p:txBody>
          <a:bodyPr/>
          <a:lstStyle/>
          <a:p>
            <a:r>
              <a:rPr lang="ar-IQ" dirty="0"/>
              <a:t>المقدمة </a:t>
            </a:r>
            <a:r>
              <a:rPr lang="en-US" dirty="0"/>
              <a:t>Introduction </a:t>
            </a:r>
            <a:endParaRPr lang="ar-IQ" dirty="0"/>
          </a:p>
        </p:txBody>
      </p:sp>
    </p:spTree>
    <p:extLst>
      <p:ext uri="{BB962C8B-B14F-4D97-AF65-F5344CB8AC3E}">
        <p14:creationId xmlns:p14="http://schemas.microsoft.com/office/powerpoint/2010/main" val="65110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idx="1"/>
          </p:nvPr>
        </p:nvSpPr>
        <p:spPr>
          <a:xfrm>
            <a:off x="1066800" y="1752600"/>
            <a:ext cx="7848600" cy="5105400"/>
          </a:xfrm>
        </p:spPr>
        <p:style>
          <a:lnRef idx="2">
            <a:schemeClr val="accent3"/>
          </a:lnRef>
          <a:fillRef idx="1">
            <a:schemeClr val="lt1"/>
          </a:fillRef>
          <a:effectRef idx="0">
            <a:schemeClr val="accent3"/>
          </a:effectRef>
          <a:fontRef idx="minor">
            <a:schemeClr val="dk1"/>
          </a:fontRef>
        </p:style>
        <p:txBody>
          <a:bodyPr>
            <a:normAutofit/>
          </a:bodyPr>
          <a:lstStyle/>
          <a:p>
            <a:pPr marL="82296" indent="0">
              <a:buNone/>
            </a:pPr>
            <a:r>
              <a:rPr lang="ar-IQ" b="1" u="sng" dirty="0">
                <a:solidFill>
                  <a:schemeClr val="accent6"/>
                </a:solidFill>
              </a:rPr>
              <a:t>الحقبة التاريخية </a:t>
            </a:r>
            <a:r>
              <a:rPr lang="ar-IQ" b="1" u="sng" dirty="0" err="1">
                <a:solidFill>
                  <a:schemeClr val="accent6"/>
                </a:solidFill>
              </a:rPr>
              <a:t>الإولى</a:t>
            </a:r>
            <a:r>
              <a:rPr lang="ar-IQ" b="1" u="sng" dirty="0">
                <a:solidFill>
                  <a:schemeClr val="accent6"/>
                </a:solidFill>
              </a:rPr>
              <a:t> للمحاسبة :</a:t>
            </a:r>
          </a:p>
          <a:p>
            <a:pPr marL="82296" indent="0">
              <a:buNone/>
            </a:pPr>
            <a:r>
              <a:rPr lang="ar-IQ" dirty="0"/>
              <a:t>بدأت المحاسبة منذ القدم حيث كانت في الاقتصاد الاشوري تقتصر على كشوف محاسبية كوسيلة لضبط خزائن و ممتلكات الملوك و القياصرة وباختراع الكتابة المسمارية حوالي 2900 قبل الميلاد من قبل الكهنة السومريين قد تم لإدارة </a:t>
            </a:r>
            <a:r>
              <a:rPr lang="ar-IQ" dirty="0" err="1"/>
              <a:t>المنشأت</a:t>
            </a:r>
            <a:r>
              <a:rPr lang="ar-IQ" dirty="0"/>
              <a:t> الاقتصادية التابعة للمعابد الدينية أما المحاسبة في مصر الفراعنة القديمة كانت أكثر تطورا و النظام الاقتصادي كان أكثر مركزية , فقد كان لإدارة المخازن ( المستودعات ) نظاما رصين و متطور ومع ذلك بقيت المحاسبة مقتصرة على نظام متطور للمخازن و حفظ وثائقها , و يكفي أن نذكر قصة النبي يوسف عليه السلام و الدليل </a:t>
            </a:r>
            <a:r>
              <a:rPr lang="ar-IQ" dirty="0" err="1"/>
              <a:t>القراني</a:t>
            </a:r>
            <a:r>
              <a:rPr lang="ar-IQ" dirty="0"/>
              <a:t> عليها, فقد </a:t>
            </a:r>
            <a:r>
              <a:rPr lang="ar-IQ" dirty="0" err="1"/>
              <a:t>إحتفظ</a:t>
            </a:r>
            <a:r>
              <a:rPr lang="ar-IQ" dirty="0"/>
              <a:t> بالغلال لمدة سبع سنوات متتالية.</a:t>
            </a:r>
          </a:p>
          <a:p>
            <a:pPr marL="82296" indent="0">
              <a:buNone/>
            </a:pPr>
            <a:endParaRPr lang="ar-IQ" dirty="0"/>
          </a:p>
        </p:txBody>
      </p:sp>
      <p:sp>
        <p:nvSpPr>
          <p:cNvPr id="2" name="عنوان 1"/>
          <p:cNvSpPr>
            <a:spLocks noGrp="1"/>
          </p:cNvSpPr>
          <p:nvPr>
            <p:ph type="title"/>
          </p:nvPr>
        </p:nvSpPr>
        <p:spPr>
          <a:xfrm>
            <a:off x="838200" y="228600"/>
            <a:ext cx="8077200" cy="990600"/>
          </a:xfrm>
        </p:spPr>
        <p:style>
          <a:lnRef idx="2">
            <a:schemeClr val="accent1">
              <a:shade val="50000"/>
            </a:schemeClr>
          </a:lnRef>
          <a:fillRef idx="1">
            <a:schemeClr val="accent1"/>
          </a:fillRef>
          <a:effectRef idx="0">
            <a:schemeClr val="accent1"/>
          </a:effectRef>
          <a:fontRef idx="minor">
            <a:schemeClr val="lt1"/>
          </a:fontRef>
        </p:style>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r>
              <a:rPr lang="ar-IQ"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j-cs"/>
              </a:rPr>
              <a:t>تطور حفظ السجلات على أساس القيد المزدوج :</a:t>
            </a:r>
            <a:br>
              <a:rPr lang="ar-IQ"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j-cs"/>
              </a:rPr>
            </a:br>
            <a:r>
              <a:rPr lang="en-US"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j-cs"/>
              </a:rPr>
              <a:t>development of double-entry bookkeeping</a:t>
            </a:r>
            <a:endParaRPr lang="ar-IQ"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cs typeface="+mj-cs"/>
            </a:endParaRPr>
          </a:p>
        </p:txBody>
      </p:sp>
    </p:spTree>
    <p:extLst>
      <p:ext uri="{BB962C8B-B14F-4D97-AF65-F5344CB8AC3E}">
        <p14:creationId xmlns:p14="http://schemas.microsoft.com/office/powerpoint/2010/main" val="3029925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90600" y="1676400"/>
            <a:ext cx="8001000" cy="5181600"/>
          </a:xfrm>
        </p:spPr>
        <p:style>
          <a:lnRef idx="2">
            <a:schemeClr val="accent2"/>
          </a:lnRef>
          <a:fillRef idx="1">
            <a:schemeClr val="lt1"/>
          </a:fillRef>
          <a:effectRef idx="0">
            <a:schemeClr val="accent2"/>
          </a:effectRef>
          <a:fontRef idx="minor">
            <a:schemeClr val="dk1"/>
          </a:fontRef>
        </p:style>
        <p:txBody>
          <a:bodyPr/>
          <a:lstStyle/>
          <a:p>
            <a:r>
              <a:rPr lang="ar-IQ" dirty="0"/>
              <a:t>ولكن لا توجد في الاقتصاد الحر لدى الاغريق و الرومان أشكال متطورة للتسجيل المحاسبي مثلما وجدت في بلاد الشرق الادنى القديم فقد اكتفي </a:t>
            </a:r>
            <a:r>
              <a:rPr lang="ar-IQ" dirty="0" err="1"/>
              <a:t>باثبات</a:t>
            </a:r>
            <a:r>
              <a:rPr lang="ar-IQ" dirty="0"/>
              <a:t> ديون الحرفيين و التجار بشكل عرضي على الواح شمعية , كما أن نظام الاعداد الروماني القائم على </a:t>
            </a:r>
            <a:r>
              <a:rPr lang="ar-IQ" dirty="0" err="1"/>
              <a:t>إستخدام</a:t>
            </a:r>
            <a:r>
              <a:rPr lang="ar-IQ" dirty="0"/>
              <a:t> الحروف قد أعاق لمدة طويلة حتى القرن الخامس عشر قبل الميلاد, تطور علم الحساب و المحاسبة ونظرا لتوسع الامبراطورية الرومانية وجباية الضرائب من مستعمراتها ظهرت عند الرومان وظيفة مراجع الحسابات. </a:t>
            </a:r>
            <a:br>
              <a:rPr lang="ar-IQ" dirty="0"/>
            </a:br>
            <a:br>
              <a:rPr lang="ar-IQ" dirty="0"/>
            </a:br>
            <a:r>
              <a:rPr lang="ar-IQ" dirty="0"/>
              <a:t>وفي العصور الوسطى الاوربية حيث كانت هنالك نظام اقطاعي </a:t>
            </a:r>
            <a:r>
              <a:rPr lang="ar-IQ" dirty="0" err="1"/>
              <a:t>فإقتصر</a:t>
            </a:r>
            <a:r>
              <a:rPr lang="ar-IQ" dirty="0"/>
              <a:t> الاثبات المحاسبي بسجلات من جلود الحيوانات تمسك من قبل كبار ملاك الاراضي من رجال الكنيسة و الاقطاعيين لمراقبة استلام وتسليم محاصيل الفلاحين .</a:t>
            </a:r>
          </a:p>
          <a:p>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457200"/>
            <a:ext cx="7261225"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0329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90600" y="1676400"/>
            <a:ext cx="7924800" cy="5152570"/>
          </a:xfrm>
        </p:spPr>
        <p:style>
          <a:lnRef idx="2">
            <a:schemeClr val="accent2"/>
          </a:lnRef>
          <a:fillRef idx="1">
            <a:schemeClr val="lt1"/>
          </a:fillRef>
          <a:effectRef idx="0">
            <a:schemeClr val="accent2"/>
          </a:effectRef>
          <a:fontRef idx="minor">
            <a:schemeClr val="dk1"/>
          </a:fontRef>
        </p:style>
        <p:txBody>
          <a:bodyPr/>
          <a:lstStyle/>
          <a:p>
            <a:r>
              <a:rPr lang="ar-IQ" dirty="0"/>
              <a:t>وإن </a:t>
            </a:r>
            <a:r>
              <a:rPr lang="ar-IQ" dirty="0" err="1"/>
              <a:t>اللومبارديين</a:t>
            </a:r>
            <a:r>
              <a:rPr lang="ar-IQ" dirty="0"/>
              <a:t> ومن خلال التبادل التجاري قاموا بربط كافة المدن التجارية الاوربية و من خلال عملية التبادل التجاري هذه قدموا طريقتهم لحفظ السجلات على اساس القيد المزدوج وعلى هذا الاساس </a:t>
            </a:r>
            <a:r>
              <a:rPr lang="ar-IQ" dirty="0" err="1"/>
              <a:t>ومنذوا</a:t>
            </a:r>
            <a:r>
              <a:rPr lang="ar-IQ" dirty="0"/>
              <a:t> ذلك اليوم سميت هذه الطريقة حفظ السجلات الايطالية.</a:t>
            </a:r>
          </a:p>
          <a:p>
            <a:r>
              <a:rPr lang="ar-IQ" dirty="0"/>
              <a:t>ان حفظ السجلات الايطالية هذا قد تتحسن مع تطور الجمهوريات التجارية الايطالية واستخدام طريق حفظ السجلات على أساس القيد المزدوج في القرن الرابع , وان أول سجلات معروفة على اساس القيد المزدوج هي تلك السجلات التي تعود الى باسيولي من </a:t>
            </a:r>
            <a:r>
              <a:rPr lang="ar-IQ" dirty="0" err="1"/>
              <a:t>جنوة</a:t>
            </a:r>
            <a:r>
              <a:rPr lang="ar-IQ" dirty="0"/>
              <a:t> ويرجع ذلك الى عام 1340.</a:t>
            </a:r>
          </a:p>
          <a:p>
            <a:endParaRPr lang="ar-IQ" dirty="0"/>
          </a:p>
        </p:txBody>
      </p:sp>
      <p:sp>
        <p:nvSpPr>
          <p:cNvPr id="4" name="مستطيل 3"/>
          <p:cNvSpPr/>
          <p:nvPr/>
        </p:nvSpPr>
        <p:spPr>
          <a:xfrm>
            <a:off x="1219200" y="304800"/>
            <a:ext cx="7239000" cy="1066800"/>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IQ"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تطور حفظ السجلات على أساس القيد المزدوج :</a:t>
            </a:r>
            <a:br>
              <a:rPr lang="ar-IQ"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r>
              <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development of double-entry bookkeeping</a:t>
            </a:r>
            <a:endParaRPr lang="ar-IQ" dirty="0"/>
          </a:p>
        </p:txBody>
      </p:sp>
    </p:spTree>
    <p:extLst>
      <p:ext uri="{BB962C8B-B14F-4D97-AF65-F5344CB8AC3E}">
        <p14:creationId xmlns:p14="http://schemas.microsoft.com/office/powerpoint/2010/main" val="392924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1295400"/>
            <a:ext cx="8610600" cy="5334000"/>
          </a:xfrm>
        </p:spPr>
        <p:txBody>
          <a:bodyPr>
            <a:normAutofit lnSpcReduction="10000"/>
          </a:bodyPr>
          <a:lstStyle/>
          <a:p>
            <a:r>
              <a:rPr lang="ar-IQ" dirty="0"/>
              <a:t>لوكا باسيولي :- هو عالم رياضيات ايطالي تنسب اصول علم المحاسبة الى أعماله ولد نحو منتصف القرن الخامس عشر مات في الغالب مباشرة بعد العام 1509 و  أصبح راهبا </a:t>
            </a:r>
            <a:r>
              <a:rPr lang="ar-IQ" dirty="0" err="1"/>
              <a:t>فرانسيسكانيا</a:t>
            </a:r>
            <a:r>
              <a:rPr lang="ar-IQ" dirty="0"/>
              <a:t> ونجح في أن يصبح بعدها أستاذ الرياضيات في بيروجيا وروما ونابولي وبيزا وفينيسيا.</a:t>
            </a:r>
          </a:p>
          <a:p>
            <a:r>
              <a:rPr lang="ar-IQ" dirty="0"/>
              <a:t>الف كتاب أسماه "دراسة في الحساب و الهندسة و النسبة و التناسب" عام 1494 التي تضمنت فصلين الحسابات و الكتابات وصف فيها حفظ السجلات على أساس القيد المزدوج ويعكس كتاب باسيولي التطبيقات القائمة في حينيه في البندقية , التي أصبحت بطريقة البندقية أو الطريقة الايطالية فأنه ليس بمخترع لحفظ السجلات ولكن كان يوصف </a:t>
            </a:r>
            <a:r>
              <a:rPr lang="ar-IQ" dirty="0" err="1"/>
              <a:t>ماكان</a:t>
            </a:r>
            <a:r>
              <a:rPr lang="ar-IQ" dirty="0"/>
              <a:t> قائما حين ذاك وذكر في كتابه ان الغرض من حفظ السجلات إعطاء التجار دون تأخير المعلومات المتعلقة بموجوداته و </a:t>
            </a:r>
            <a:r>
              <a:rPr lang="ar-IQ" dirty="0" err="1"/>
              <a:t>مطلوباته</a:t>
            </a:r>
            <a:r>
              <a:rPr lang="ar-IQ" dirty="0"/>
              <a:t> و تم استخدام مصطلحات (</a:t>
            </a:r>
            <a:r>
              <a:rPr lang="en-US" dirty="0"/>
              <a:t>Debit)  </a:t>
            </a:r>
            <a:r>
              <a:rPr lang="ar-IQ" dirty="0"/>
              <a:t>المدين و مصطلح (</a:t>
            </a:r>
            <a:r>
              <a:rPr lang="en-US" dirty="0"/>
              <a:t>Credit) </a:t>
            </a:r>
            <a:r>
              <a:rPr lang="ar-IQ" dirty="0"/>
              <a:t>الدائن في القيود المحاسبية لضمان ثنائية التسجيل أو التثبيت وكانت هنالك ثلاث سجلات وهي دفتر مذكرات ودفتر يومية و دفتر استاذ وكانت القيود دائما وصفية.</a:t>
            </a:r>
          </a:p>
          <a:p>
            <a:r>
              <a:rPr lang="ar-IQ" dirty="0"/>
              <a:t>وفي ذلك الوقت وفي ضل قصر فترة المشاريع التجارية فقد نصح باسيولي باحتساب الربح وإجراء الاقفال الدوري للسجلات.</a:t>
            </a:r>
          </a:p>
          <a:p>
            <a:endParaRPr lang="ar-IQ" dirty="0"/>
          </a:p>
        </p:txBody>
      </p:sp>
      <p:sp>
        <p:nvSpPr>
          <p:cNvPr id="2" name="عنوان 1"/>
          <p:cNvSpPr>
            <a:spLocks noGrp="1"/>
          </p:cNvSpPr>
          <p:nvPr>
            <p:ph type="title"/>
          </p:nvPr>
        </p:nvSpPr>
        <p:spPr>
          <a:xfrm>
            <a:off x="228600" y="228600"/>
            <a:ext cx="8534400" cy="957072"/>
          </a:xfrm>
        </p:spPr>
        <p:txBody>
          <a:bodyPr>
            <a:normAutofit fontScale="90000"/>
          </a:bodyPr>
          <a:lstStyle/>
          <a:p>
            <a:r>
              <a:rPr lang="ar-IQ" dirty="0"/>
              <a:t>	مساهمة لوكا باسيولي :</a:t>
            </a:r>
            <a:br>
              <a:rPr lang="ar-IQ" dirty="0"/>
            </a:br>
            <a:r>
              <a:rPr lang="en-US" dirty="0" err="1"/>
              <a:t>luca</a:t>
            </a:r>
            <a:r>
              <a:rPr lang="en-US" dirty="0"/>
              <a:t> Piccioli contribution </a:t>
            </a:r>
            <a:endParaRPr lang="ar-IQ" dirty="0"/>
          </a:p>
        </p:txBody>
      </p:sp>
    </p:spTree>
    <p:extLst>
      <p:ext uri="{BB962C8B-B14F-4D97-AF65-F5344CB8AC3E}">
        <p14:creationId xmlns:p14="http://schemas.microsoft.com/office/powerpoint/2010/main" val="4234407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2514600"/>
            <a:ext cx="7772400" cy="3733800"/>
          </a:xfrm>
        </p:spPr>
        <p:txBody>
          <a:bodyPr>
            <a:normAutofit/>
          </a:bodyPr>
          <a:lstStyle/>
          <a:p>
            <a:r>
              <a:rPr lang="ar-IQ" sz="3200" dirty="0"/>
              <a:t>بعد ان انتشرت الطريقة الايطالية في </a:t>
            </a:r>
            <a:r>
              <a:rPr lang="ar-IQ" sz="3200" dirty="0" err="1"/>
              <a:t>اوربا</a:t>
            </a:r>
            <a:r>
              <a:rPr lang="ar-IQ" sz="3200" dirty="0"/>
              <a:t> في القرنين السادس عشر و السابع عشر فإنهما حققت لاحقا سمات و تطورات جديدة الى أن اصبحت على الشكل الذي عليه الأن , و يمكن ادراج سلسلة التغيرات بالاتي :-</a:t>
            </a:r>
          </a:p>
        </p:txBody>
      </p:sp>
      <p:sp>
        <p:nvSpPr>
          <p:cNvPr id="2" name="عنوان 1"/>
          <p:cNvSpPr>
            <a:spLocks noGrp="1"/>
          </p:cNvSpPr>
          <p:nvPr>
            <p:ph type="title"/>
          </p:nvPr>
        </p:nvSpPr>
        <p:spPr>
          <a:xfrm>
            <a:off x="228600" y="381000"/>
            <a:ext cx="8915400" cy="1219200"/>
          </a:xfrm>
        </p:spPr>
        <p:txBody>
          <a:bodyPr>
            <a:normAutofit fontScale="90000"/>
          </a:bodyPr>
          <a:lstStyle/>
          <a:p>
            <a:pPr algn="l"/>
            <a:r>
              <a:rPr lang="ar-IQ" dirty="0"/>
              <a:t>تطور حفظ السجلات على أساس القيد المزدوج :</a:t>
            </a:r>
            <a:br>
              <a:rPr lang="ar-IQ" dirty="0"/>
            </a:b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development of double-entry bookkeeping</a:t>
            </a:r>
            <a:endParaRPr lang="ar-IQ" dirty="0"/>
          </a:p>
        </p:txBody>
      </p:sp>
    </p:spTree>
    <p:extLst>
      <p:ext uri="{BB962C8B-B14F-4D97-AF65-F5344CB8AC3E}">
        <p14:creationId xmlns:p14="http://schemas.microsoft.com/office/powerpoint/2010/main" val="2360248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1" y="457200"/>
            <a:ext cx="8915399" cy="6553200"/>
          </a:xfrm>
        </p:spPr>
        <p:txBody>
          <a:bodyPr>
            <a:normAutofit lnSpcReduction="10000"/>
          </a:bodyPr>
          <a:lstStyle/>
          <a:p>
            <a:r>
              <a:rPr lang="ar-IQ" sz="2800" dirty="0"/>
              <a:t>1-	تم أنجاز القليل من التغيرات لتقنيات حفظ السجلات عند بدء القرن السادس عشر وان كان هنالك تغيرات مثيرة للانتباه في شكل وصياغة واستخدام يوميات خاصة لتثبيت أنواع الصفقات.</a:t>
            </a:r>
          </a:p>
          <a:p>
            <a:r>
              <a:rPr lang="ar-IQ" sz="2800" dirty="0"/>
              <a:t>2-	شهد القرنين السادس عشر و السابع عشر ظهور الكشوفات المالية الدورية و ظهور عملية التشخيص لكافة الحسابات و الصفقات لمحاولة اضفاء نوع من المنطق و الاتساق على قواعد المدين و الدائن.</a:t>
            </a:r>
          </a:p>
          <a:p>
            <a:r>
              <a:rPr lang="ar-IQ" sz="2800" dirty="0"/>
              <a:t>3-	لقد تم توسيع دائرة تطبيق القيد المزدوج الى أنواع اخرى من المنظمات في الفترة الممتدة من 1559 الى 1795 و ظهور عنصر جديد و ما يسمى ( نقد حفظ السجلات ) و مع تطور عملية النقد و اتساع نطاق تطبيق القيد المزدوج فقد بدأ البحث النظري في تطبيق القيد المزدوج.</a:t>
            </a:r>
          </a:p>
          <a:p>
            <a:r>
              <a:rPr lang="ar-IQ" sz="2800" dirty="0"/>
              <a:t>4-	شهد القرن السابع عشر استخدامات منفصلة للمخزون على ضوء الانواع المختلفة للسلع حيث اضطر الكثير من التجار الى تكوين حساب خاص ببضائعهم ( حساب المتاجرة ) منفصلاً عن حساب الارباح و </a:t>
            </a:r>
            <a:r>
              <a:rPr lang="ar-IQ" sz="2800" dirty="0" err="1"/>
              <a:t>الحسائر</a:t>
            </a:r>
            <a:r>
              <a:rPr lang="ar-IQ" sz="2800" dirty="0"/>
              <a:t> و كخطوة سابقة له حتى وان لمكن هنالك حاجة لمحاسبة متقدمة الى الشركاء المتضامنين أو مزودي رأس المال.</a:t>
            </a:r>
          </a:p>
          <a:p>
            <a:endParaRPr lang="ar-IQ" dirty="0"/>
          </a:p>
        </p:txBody>
      </p:sp>
    </p:spTree>
    <p:extLst>
      <p:ext uri="{BB962C8B-B14F-4D97-AF65-F5344CB8AC3E}">
        <p14:creationId xmlns:p14="http://schemas.microsoft.com/office/powerpoint/2010/main" val="537384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257</TotalTime>
  <Words>2684</Words>
  <Application>Microsoft Macintosh PowerPoint</Application>
  <PresentationFormat>On-screen Show (4:3)</PresentationFormat>
  <Paragraphs>103</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Aharoni</vt:lpstr>
      <vt:lpstr>Aldhabi</vt:lpstr>
      <vt:lpstr>Candara</vt:lpstr>
      <vt:lpstr>Symbol</vt:lpstr>
      <vt:lpstr>Times</vt:lpstr>
      <vt:lpstr>شكل موجة</vt:lpstr>
      <vt:lpstr>Accounting Theory</vt:lpstr>
      <vt:lpstr>محتويات هذا الفصل :</vt:lpstr>
      <vt:lpstr>المقدمة Introduction </vt:lpstr>
      <vt:lpstr>تطور حفظ السجلات على أساس القيد المزدوج : development of double-entry bookkeeping</vt:lpstr>
      <vt:lpstr>PowerPoint Presentation</vt:lpstr>
      <vt:lpstr>PowerPoint Presentation</vt:lpstr>
      <vt:lpstr> مساهمة لوكا باسيولي : luca Piccioli contribution </vt:lpstr>
      <vt:lpstr>تطور حفظ السجلات على أساس القيد المزدوج : development of double-entry bookkeeping</vt:lpstr>
      <vt:lpstr>PowerPoint Presentation</vt:lpstr>
      <vt:lpstr>PowerPoint Presentation</vt:lpstr>
      <vt:lpstr>PowerPoint Presentation</vt:lpstr>
      <vt:lpstr>PowerPoint Presentation</vt:lpstr>
      <vt:lpstr>3- تطور مبادئ المحاسبة في الولايات المتحدة الأمريكية The development of accounting principles in the USA  </vt:lpstr>
      <vt:lpstr>ا - مرحلة مساهمات الادارة 1933 - 1900 : managment contribution phase  </vt:lpstr>
      <vt:lpstr>PowerPoint Presentation</vt:lpstr>
      <vt:lpstr>  ب- مرحلة مساهمات المنظمات المهنية 1933 - 1959 Istitution contribution phase ث-مرحلة مساهمة المهنة 1973-1959 professional contribution phase   </vt:lpstr>
      <vt:lpstr>PowerPoint Presentation</vt:lpstr>
      <vt:lpstr>PowerPoint Presentation</vt:lpstr>
      <vt:lpstr>ث- مرحلة التسيس 1973-لغاية الوقت الحاضرpoliticization phase </vt:lpstr>
      <vt:lpstr>4-المحاسبة والرأسمالية :- capitalization and accounting</vt:lpstr>
      <vt:lpstr>أهمية التاريخ المحاسبي : important of accounting history </vt:lpstr>
      <vt:lpstr>الاستنتاجات conclusions</vt:lpstr>
    </vt:vector>
  </TitlesOfParts>
  <Company>haider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Theory</dc:title>
  <dc:creator>haider algebory</dc:creator>
  <cp:lastModifiedBy>TALAL ALJAJAWY</cp:lastModifiedBy>
  <cp:revision>23</cp:revision>
  <dcterms:created xsi:type="dcterms:W3CDTF">2016-09-27T18:11:04Z</dcterms:created>
  <dcterms:modified xsi:type="dcterms:W3CDTF">2025-01-17T15:43:18Z</dcterms:modified>
</cp:coreProperties>
</file>