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7" r:id="rId2"/>
    <p:sldId id="258" r:id="rId3"/>
    <p:sldId id="259" r:id="rId4"/>
    <p:sldId id="265" r:id="rId5"/>
    <p:sldId id="266" r:id="rId6"/>
    <p:sldId id="260" r:id="rId7"/>
    <p:sldId id="261" r:id="rId8"/>
    <p:sldId id="262" r:id="rId9"/>
    <p:sldId id="263" r:id="rId10"/>
    <p:sldId id="264" r:id="rId11"/>
    <p:sldId id="267" r:id="rId12"/>
    <p:sldId id="271" r:id="rId13"/>
    <p:sldId id="272"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ar-SA"/>
              <a:t>انقر لتحرير نمط العنوان الرئيسي</a:t>
            </a:r>
            <a:endParaRPr kumimoji="0" lang="en-US"/>
          </a:p>
        </p:txBody>
      </p:sp>
      <p:sp>
        <p:nvSpPr>
          <p:cNvPr id="28" name="عنصر نائب للتاريخ 27"/>
          <p:cNvSpPr>
            <a:spLocks noGrp="1"/>
          </p:cNvSpPr>
          <p:nvPr>
            <p:ph type="dt" sz="half" idx="10"/>
          </p:nvPr>
        </p:nvSpPr>
        <p:spPr/>
        <p:txBody>
          <a:bodyPr/>
          <a:lstStyle/>
          <a:p>
            <a:fld id="{DF2FDA03-8C3A-4FC5-BF49-1ADE27BBB0D3}" type="datetimeFigureOut">
              <a:rPr lang="ar-IQ" smtClean="0"/>
              <a:t>28‏/2‏/1445</a:t>
            </a:fld>
            <a:endParaRPr lang="ar-IQ"/>
          </a:p>
        </p:txBody>
      </p:sp>
      <p:sp>
        <p:nvSpPr>
          <p:cNvPr id="17" name="عنصر نائب للتذييل 16"/>
          <p:cNvSpPr>
            <a:spLocks noGrp="1"/>
          </p:cNvSpPr>
          <p:nvPr>
            <p:ph type="ftr" sz="quarter" idx="11"/>
          </p:nvPr>
        </p:nvSpPr>
        <p:spPr/>
        <p:txBody>
          <a:bodyPr/>
          <a:lstStyle/>
          <a:p>
            <a:endParaRPr lang="ar-IQ"/>
          </a:p>
        </p:txBody>
      </p:sp>
      <p:sp>
        <p:nvSpPr>
          <p:cNvPr id="29" name="عنصر نائب لرقم الشريحة 28"/>
          <p:cNvSpPr>
            <a:spLocks noGrp="1"/>
          </p:cNvSpPr>
          <p:nvPr>
            <p:ph type="sldNum" sz="quarter" idx="12"/>
          </p:nvPr>
        </p:nvSpPr>
        <p:spPr/>
        <p:txBody>
          <a:bodyPr/>
          <a:lstStyle/>
          <a:p>
            <a:fld id="{A8AF6DCD-925A-4EE2-8455-7AD36328FC76}" type="slidenum">
              <a:rPr lang="ar-IQ" smtClean="0"/>
              <a:t>‹#›</a:t>
            </a:fld>
            <a:endParaRPr lang="ar-IQ"/>
          </a:p>
        </p:txBody>
      </p:sp>
      <p:sp>
        <p:nvSpPr>
          <p:cNvPr id="9" name="عنوان فرعي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DF2FDA03-8C3A-4FC5-BF49-1ADE27BBB0D3}" type="datetimeFigureOut">
              <a:rPr lang="ar-IQ" smtClean="0"/>
              <a:t>28‏/2‏/1445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8AF6DCD-925A-4EE2-8455-7AD36328FC7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DF2FDA03-8C3A-4FC5-BF49-1ADE27BBB0D3}" type="datetimeFigureOut">
              <a:rPr lang="ar-IQ" smtClean="0"/>
              <a:t>28‏/2‏/1445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8AF6DCD-925A-4EE2-8455-7AD36328FC7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DF2FDA03-8C3A-4FC5-BF49-1ADE27BBB0D3}" type="datetimeFigureOut">
              <a:rPr lang="ar-IQ" smtClean="0"/>
              <a:t>28‏/2‏/1445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8AF6DCD-925A-4EE2-8455-7AD36328FC7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3">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DF2FDA03-8C3A-4FC5-BF49-1ADE27BBB0D3}" type="datetimeFigureOut">
              <a:rPr lang="ar-IQ" smtClean="0"/>
              <a:t>28‏/2‏/1445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a:xfrm>
            <a:off x="7924800" y="6416675"/>
            <a:ext cx="762000" cy="365125"/>
          </a:xfrm>
        </p:spPr>
        <p:txBody>
          <a:bodyPr/>
          <a:lstStyle/>
          <a:p>
            <a:fld id="{A8AF6DCD-925A-4EE2-8455-7AD36328FC7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DF2FDA03-8C3A-4FC5-BF49-1ADE27BBB0D3}" type="datetimeFigureOut">
              <a:rPr lang="ar-IQ" smtClean="0"/>
              <a:t>28‏/2‏/1445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8AF6DCD-925A-4EE2-8455-7AD36328FC7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DF2FDA03-8C3A-4FC5-BF49-1ADE27BBB0D3}" type="datetimeFigureOut">
              <a:rPr lang="ar-IQ" smtClean="0"/>
              <a:t>28‏/2‏/1445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8AF6DCD-925A-4EE2-8455-7AD36328FC7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F2FDA03-8C3A-4FC5-BF49-1ADE27BBB0D3}" type="datetimeFigureOut">
              <a:rPr lang="ar-IQ" smtClean="0"/>
              <a:t>28‏/2‏/1445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8AF6DCD-925A-4EE2-8455-7AD36328FC7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F2FDA03-8C3A-4FC5-BF49-1ADE27BBB0D3}" type="datetimeFigureOut">
              <a:rPr lang="ar-IQ" smtClean="0"/>
              <a:t>28‏/2‏/1445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8AF6DCD-925A-4EE2-8455-7AD36328FC7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DF2FDA03-8C3A-4FC5-BF49-1ADE27BBB0D3}" type="datetimeFigureOut">
              <a:rPr lang="ar-IQ" smtClean="0"/>
              <a:t>28‏/2‏/1445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8AF6DCD-925A-4EE2-8455-7AD36328FC7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ar-SA">
                <a:solidFill>
                  <a:schemeClr val="lt1"/>
                </a:solidFill>
                <a:latin typeface="+mn-lt"/>
                <a:ea typeface="+mn-ea"/>
                <a:cs typeface="+mn-cs"/>
              </a:rPr>
              <a:t>انقر فوق الرمز لإضافة صورة</a:t>
            </a:r>
            <a:endParaRPr kumimoji="0" lang="en-US" dirty="0">
              <a:solidFill>
                <a:schemeClr val="lt1"/>
              </a:solidFill>
              <a:latin typeface="+mn-lt"/>
              <a:ea typeface="+mn-ea"/>
              <a:cs typeface="+mn-cs"/>
            </a:endParaRPr>
          </a:p>
        </p:txBody>
      </p:sp>
      <p:sp>
        <p:nvSpPr>
          <p:cNvPr id="4" name="عنصر نائب للنص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p:txBody>
          <a:bodyPr/>
          <a:lstStyle/>
          <a:p>
            <a:fld id="{DF2FDA03-8C3A-4FC5-BF49-1ADE27BBB0D3}" type="datetimeFigureOut">
              <a:rPr lang="ar-IQ" smtClean="0"/>
              <a:t>28‏/2‏/1445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8AF6DCD-925A-4EE2-8455-7AD36328FC76}"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F2FDA03-8C3A-4FC5-BF49-1ADE27BBB0D3}" type="datetimeFigureOut">
              <a:rPr lang="ar-IQ" smtClean="0"/>
              <a:t>28‏/2‏/1445</a:t>
            </a:fld>
            <a:endParaRPr lang="ar-IQ"/>
          </a:p>
        </p:txBody>
      </p:sp>
      <p:sp>
        <p:nvSpPr>
          <p:cNvPr id="3" name="عنصر نائب للتذييل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IQ"/>
          </a:p>
        </p:txBody>
      </p:sp>
      <p:sp>
        <p:nvSpPr>
          <p:cNvPr id="23" name="عنصر نائب لرقم الشريحة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8AF6DCD-925A-4EE2-8455-7AD36328FC76}"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92500" lnSpcReduction="20000"/>
          </a:bodyPr>
          <a:lstStyle/>
          <a:p>
            <a:r>
              <a:rPr lang="ar-IQ" dirty="0"/>
              <a:t> إن المنهج التجريبي، أو منهج الاستقراء والتجريب هو المنهج الذي ينتقل فيه الباحث من الجزء إلى الكل، أو من الخاص إلى العام، فهو يسير متدرجًا في التعميم حتى يصل إلى حكم عام أو قضايا كلية، وهو يقوم في كل خطواته على الملاحظة والتجربة، واستقراء الجزئيات الواقعية، والمقايسة بينها حتى يصل إلى القوانين العامة.</a:t>
            </a:r>
            <a:br>
              <a:rPr lang="ar-IQ" dirty="0"/>
            </a:br>
            <a:r>
              <a:rPr lang="ar-IQ" dirty="0"/>
              <a:t>ويُعد المنهج التجريبي العملي لدى المسلمين بمثابة الرفض والطرح للمنهج الصوري عند أرسطو، وكان بحق مفتاح النهضة العملية في مجال العلوم الطبيعية، على وجه الخصوص؛ لأن موضوعاته هي الوقائع الخارجية المشهودة فهي لا تقتنص من العقل كما في المنهج الصوري عند اليونان ولكنها تفرض نفسها من الخارج على العقل، ثم يقوم العقل بتفسيرها وتحليلها، واستقراء جزئياتها، واستنباط القوانين العامة منها، ويُعد المنهج التجريبي عند المسلمين هو الباعث الحقيقي للنهضة الأوربية الحديثة، وهذا ما يشهد </a:t>
            </a:r>
            <a:r>
              <a:rPr lang="ar-IQ" dirty="0" err="1"/>
              <a:t>به</a:t>
            </a:r>
            <a:r>
              <a:rPr lang="ar-IQ" dirty="0"/>
              <a:t> المنصفون من أبناء هذه </a:t>
            </a:r>
            <a:r>
              <a:rPr lang="ar-IQ" dirty="0" err="1"/>
              <a:t>الحضار</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62500" lnSpcReduction="20000"/>
          </a:bodyPr>
          <a:lstStyle/>
          <a:p>
            <a:r>
              <a:rPr lang="ar-IQ" dirty="0"/>
              <a:t>وبعد عرض خطوات المنهج التجريبي نسوق عدة ملاحظات ينبغي الانتباه إليها:</a:t>
            </a:r>
            <a:br>
              <a:rPr lang="ar-IQ" dirty="0"/>
            </a:br>
            <a:r>
              <a:rPr lang="ar-IQ" dirty="0"/>
              <a:t>الأولى: أن الدراسات التجريبية لم تعد قاصرة على مجالات العلوم الطبيعية والذي يعد المنهج التجريبي أساسها الأول، وإنما استخدمها العلماء في العلوم الإنسانية وفق معايير وضوابط دقيقة لدراسة مختلف الظواهر الإنسانية. </a:t>
            </a:r>
            <a:br>
              <a:rPr lang="ar-IQ" dirty="0"/>
            </a:br>
            <a:r>
              <a:rPr lang="ar-IQ" dirty="0"/>
              <a:t>وقد عارض كثير من العلماء تطبيق المنهج التجريبي بإطلاقه على العلوم الإنسانية؛ لأنها تختلف في طبيعتها عن العلوم الطبيعية، وأثاروا إشكاليات كثيرة في وجه تطبيق المنهج التجريبي في مجال العلوم الإنسانية.</a:t>
            </a:r>
            <a:br>
              <a:rPr lang="ar-IQ" dirty="0"/>
            </a:br>
            <a:r>
              <a:rPr lang="ar-IQ" dirty="0"/>
              <a:t>الثانية: أن العلم الآن يتجه إلى الاتساق المعرفي العام، بمعنى أنه لا بد من معرفة الصلة بين العناصر المكونة للحقيقة ثم الصلة بين الحقائق بعضها ببعض، ولا ينظر إلى الحقائق المجزئة على أنها علم، وإن كانت توصف بأنها من ضروب المعارف، فالعلم في مفهومه الحديث يُعد تراكمًا للمعرفة المتسقة، وأنه بدون الاعتقاد بوجود اتساق داخلي في عالمنا هذا فإنه يستحيل قيام العلم؛ إذ إن العلم هو محاولة لاكتشاف هذا العالم ومعرفة العلاقات فيه، بما فيها من تداخل واتساق.</a:t>
            </a:r>
            <a:br>
              <a:rPr lang="ar-IQ" dirty="0"/>
            </a:br>
            <a:r>
              <a:rPr lang="ar-IQ" dirty="0"/>
              <a:t>الثالثة: أن صياغة القوانين الكلية من خلال الجزئيات المستقرئة هو منهج علماء المسلمين والذي استلهموه من روح القرآن الكريم في قوله تعالى: {سُنَّةَ اللَّهِ الَّتِي قَدْ خَلَتْ مِنْ قَبْلُ وَلَنْ تَجِدَ لِسُنَّةِ اللَّهِ تَبْدِيلًا} ؛ حيث بين الله -سبحانه وتعالى- أن السنة الجارية في حالة معينة أو جزئية معينة هي سنة عامة لسواها من نوعها، وهذا ما قرره علماء المنهج العلمي في الغرب تحت صيغة المسلمات العلمية، ويقصدون </a:t>
            </a:r>
            <a:r>
              <a:rPr lang="ar-IQ" dirty="0" err="1"/>
              <a:t>بها</a:t>
            </a:r>
            <a:r>
              <a:rPr lang="ar-IQ" dirty="0"/>
              <a:t> الأمور المسلمة لدى الباحث، وهي في جملتها أمور مشاهدة ومدركة لا مجال للريب فيها، وهي تنقسم إلى نوعين، مسلَّمات عامة، ومسلَّمات خاصة، فالمسلَّمات العلمية العامة تتعلق بالبحث في ذاته مثل</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77500" lnSpcReduction="20000"/>
          </a:bodyPr>
          <a:lstStyle/>
          <a:p>
            <a:r>
              <a:rPr lang="ar-IQ" dirty="0"/>
              <a:t>1- مسلَّم الحتمية، ويعني هذا المسلَّم أن كل شيء في ظواهر الكون محكوم بقانون، أو هو في حقيقته نتاج لسنة من السنن، وأنه لا يمكن لشيء أن ينتج عن لا شيء، ولا توجد ظاهرة في الكون تحدث بدون سبب حتى الظواهر الاجتماعية، وقد دخلت مفاهيم جديدة على قانون السببية تخالف ما كان شائعًا من قبل؛ فأصبح مفهوم المتغير المستقل بديلًا عن مفهوم السبب، ومفهوم المتغير التابع بدلًا عن المسبب أو النتيجة، فإن قلنا الحديد يتمدد بالحرارة؛ فإن الحرارة هي المتغير المستقل والتمدد هو المتغير التابع.</a:t>
            </a:r>
            <a:br>
              <a:rPr lang="ar-IQ" dirty="0"/>
            </a:br>
            <a:r>
              <a:rPr lang="ar-IQ" dirty="0"/>
              <a:t>2- مسلَّم الاطراد: ويعني هذا المسلَّم أن ما حصل في الماضي يمكن أن يحصل في الحاضر، وأن الأشياء تقع بشكل متكرر وفق نظامٍ معينٍ ثابتٍ وهو ما يعني الاطراد في وقوع الحوادث.</a:t>
            </a:r>
            <a:br>
              <a:rPr lang="ar-IQ" dirty="0"/>
            </a:br>
            <a:r>
              <a:rPr lang="ar-IQ" dirty="0"/>
              <a:t>3- مسلَّم الوضعية، ويعني هذا المسلَّم الحسية في المعرفة حيث يرى علماء الغرب أن العالم والباحث لا بد أن ينطلق من الأمور المحسوسة أمامه، ولا يضع أيَّ اعتبارٍ لما لا يقع تحت الحس، كالغيبيات والأخبار التي تأتي عن طريق الوحي؛ حيث إن العلم يعتمد في بدايته على الحواس فهي نقطة الانطلاق، ثم يأتي بعد ذلك دور المنطق الوضعي، أي: أن المعرفة تحتاج بالإضافة إلى انطلاقها من المشاهدات الحسية إلى الخبرة الإنسانية، والعمل الذهني من أجل الوصول إلى القوانين العامة </a:t>
            </a:r>
            <a:r>
              <a:rPr lang="ar-IQ" dirty="0" err="1"/>
              <a:t>والكليه</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a:t>
            </a:r>
          </a:p>
        </p:txBody>
      </p:sp>
      <p:sp>
        <p:nvSpPr>
          <p:cNvPr id="3" name="عنصر نائب للمحتوى 2"/>
          <p:cNvSpPr>
            <a:spLocks noGrp="1"/>
          </p:cNvSpPr>
          <p:nvPr>
            <p:ph idx="1"/>
          </p:nvPr>
        </p:nvSpPr>
        <p:spPr/>
        <p:txBody>
          <a:bodyPr>
            <a:normAutofit/>
          </a:bodyPr>
          <a:lstStyle/>
          <a:p>
            <a:r>
              <a:rPr lang="ar-IQ" dirty="0"/>
              <a:t>اتبعت في المناهج </a:t>
            </a:r>
            <a:r>
              <a:rPr lang="ar-IQ" dirty="0" err="1"/>
              <a:t>العلميه</a:t>
            </a:r>
            <a:r>
              <a:rPr lang="ar-IQ" dirty="0"/>
              <a:t> أحد المناهج وهو المنهج الاستقرائي وهو </a:t>
            </a:r>
            <a:r>
              <a:rPr lang="ar-IQ" dirty="0" err="1"/>
              <a:t>مايقوم</a:t>
            </a:r>
            <a:r>
              <a:rPr lang="ar-IQ" dirty="0"/>
              <a:t> على التتبع بأمور جزئيه على ذلك </a:t>
            </a:r>
            <a:r>
              <a:rPr lang="ar-IQ" dirty="0" err="1"/>
              <a:t>للملاحظه</a:t>
            </a:r>
            <a:r>
              <a:rPr lang="ar-IQ" dirty="0"/>
              <a:t> </a:t>
            </a:r>
            <a:r>
              <a:rPr lang="ar-IQ" dirty="0" err="1"/>
              <a:t>والتجربه</a:t>
            </a:r>
            <a:r>
              <a:rPr lang="ar-IQ" dirty="0"/>
              <a:t> وافتراض الفروض </a:t>
            </a:r>
            <a:r>
              <a:rPr lang="ar-IQ" dirty="0" err="1"/>
              <a:t>لإستنتاج</a:t>
            </a:r>
            <a:r>
              <a:rPr lang="ar-IQ" dirty="0"/>
              <a:t> </a:t>
            </a:r>
            <a:r>
              <a:rPr lang="ar-IQ" dirty="0" err="1"/>
              <a:t>احكام</a:t>
            </a:r>
            <a:r>
              <a:rPr lang="ar-IQ" dirty="0"/>
              <a:t> عامه منها</a:t>
            </a:r>
            <a:br>
              <a:rPr lang="ar-IQ" dirty="0"/>
            </a:br>
            <a:r>
              <a:rPr lang="ar-IQ" dirty="0"/>
              <a:t>ويسمى منهج </a:t>
            </a:r>
            <a:r>
              <a:rPr lang="ar-IQ" dirty="0" err="1"/>
              <a:t>الإستقراء</a:t>
            </a:r>
            <a:r>
              <a:rPr lang="ar-IQ" dirty="0"/>
              <a:t> بالمنهج التجريبي </a:t>
            </a:r>
            <a:r>
              <a:rPr lang="ar-IQ" dirty="0" err="1"/>
              <a:t>لإنه</a:t>
            </a:r>
            <a:r>
              <a:rPr lang="ar-IQ" dirty="0"/>
              <a:t> يستند في تحليلاته </a:t>
            </a:r>
            <a:r>
              <a:rPr lang="ar-IQ" dirty="0" err="1"/>
              <a:t>الى</a:t>
            </a:r>
            <a:r>
              <a:rPr lang="ar-IQ" dirty="0"/>
              <a:t> </a:t>
            </a:r>
            <a:r>
              <a:rPr lang="ar-IQ" dirty="0" err="1"/>
              <a:t>الملاحظه</a:t>
            </a:r>
            <a:r>
              <a:rPr lang="ar-IQ" dirty="0"/>
              <a:t> </a:t>
            </a:r>
            <a:r>
              <a:rPr lang="ar-IQ" dirty="0" err="1"/>
              <a:t>والتجربه</a:t>
            </a:r>
            <a:r>
              <a:rPr lang="ar-IQ" dirty="0"/>
              <a:t> وافتراض الفروض وقد </a:t>
            </a:r>
            <a:r>
              <a:rPr lang="ar-IQ" dirty="0" err="1"/>
              <a:t>اضاف</a:t>
            </a:r>
            <a:r>
              <a:rPr lang="ar-IQ" dirty="0"/>
              <a:t> المسلمون </a:t>
            </a:r>
            <a:r>
              <a:rPr lang="ar-IQ" dirty="0" err="1"/>
              <a:t>الى</a:t>
            </a:r>
            <a:r>
              <a:rPr lang="ar-IQ" dirty="0"/>
              <a:t> مسالك </a:t>
            </a:r>
            <a:r>
              <a:rPr lang="ar-IQ" dirty="0" err="1"/>
              <a:t>العله</a:t>
            </a:r>
            <a:r>
              <a:rPr lang="ar-IQ" dirty="0"/>
              <a:t> بالطرق </a:t>
            </a:r>
            <a:r>
              <a:rPr lang="ar-IQ" dirty="0" err="1"/>
              <a:t>الموصله</a:t>
            </a:r>
            <a:r>
              <a:rPr lang="ar-IQ" dirty="0"/>
              <a:t> </a:t>
            </a:r>
            <a:r>
              <a:rPr lang="ar-IQ" dirty="0" err="1"/>
              <a:t>اليها</a:t>
            </a:r>
            <a:r>
              <a:rPr lang="ar-IQ" dirty="0"/>
              <a:t> من سبر وتقسيم </a:t>
            </a:r>
            <a:r>
              <a:rPr lang="ar-IQ" dirty="0" err="1"/>
              <a:t>وإطراد</a:t>
            </a:r>
            <a:r>
              <a:rPr lang="ar-IQ" dirty="0"/>
              <a:t> ودوران وتنقيح مناط</a:t>
            </a:r>
            <a:br>
              <a:rPr lang="ar-IQ" dirty="0"/>
            </a:br>
            <a:r>
              <a:rPr lang="ar-IQ" dirty="0"/>
              <a:t>ومنهج </a:t>
            </a:r>
            <a:r>
              <a:rPr lang="ar-IQ" dirty="0" err="1"/>
              <a:t>الإستقراء</a:t>
            </a:r>
            <a:r>
              <a:rPr lang="ar-IQ" dirty="0"/>
              <a:t> نوعان:</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92500" lnSpcReduction="20000"/>
          </a:bodyPr>
          <a:lstStyle/>
          <a:p>
            <a:r>
              <a:rPr lang="ar-IQ" dirty="0"/>
              <a:t>_استقراء تام...</a:t>
            </a:r>
            <a:br>
              <a:rPr lang="ar-IQ" dirty="0"/>
            </a:br>
            <a:r>
              <a:rPr lang="ar-IQ" dirty="0"/>
              <a:t>هو </a:t>
            </a:r>
            <a:r>
              <a:rPr lang="ar-IQ" dirty="0" err="1"/>
              <a:t>مايقوم</a:t>
            </a:r>
            <a:r>
              <a:rPr lang="ar-IQ" dirty="0"/>
              <a:t> على حسب جميع الجزئيات </a:t>
            </a:r>
            <a:r>
              <a:rPr lang="ar-IQ" dirty="0" err="1"/>
              <a:t>للمسأله</a:t>
            </a:r>
            <a:r>
              <a:rPr lang="ar-IQ" dirty="0"/>
              <a:t> التي هي موضوع البحث والتتبع لما يعرض لها مع </a:t>
            </a:r>
            <a:r>
              <a:rPr lang="ar-IQ" dirty="0" err="1"/>
              <a:t>الإستعانه</a:t>
            </a:r>
            <a:r>
              <a:rPr lang="ar-IQ" dirty="0"/>
              <a:t> </a:t>
            </a:r>
            <a:r>
              <a:rPr lang="ar-IQ" dirty="0" err="1"/>
              <a:t>بالملاحظه</a:t>
            </a:r>
            <a:r>
              <a:rPr lang="ar-IQ" dirty="0"/>
              <a:t> في جميع الجزئيات في </a:t>
            </a:r>
            <a:r>
              <a:rPr lang="ar-IQ" dirty="0" err="1"/>
              <a:t>المسأله</a:t>
            </a:r>
            <a:r>
              <a:rPr lang="ar-IQ" dirty="0"/>
              <a:t>.</a:t>
            </a:r>
            <a:br>
              <a:rPr lang="ar-IQ" dirty="0"/>
            </a:br>
            <a:r>
              <a:rPr lang="ar-IQ" dirty="0" err="1"/>
              <a:t>إستقراء</a:t>
            </a:r>
            <a:r>
              <a:rPr lang="ar-IQ" dirty="0"/>
              <a:t> ناقص...</a:t>
            </a:r>
            <a:br>
              <a:rPr lang="ar-IQ" dirty="0"/>
            </a:br>
            <a:r>
              <a:rPr lang="ar-IQ" dirty="0"/>
              <a:t>هو </a:t>
            </a:r>
            <a:r>
              <a:rPr lang="ar-IQ" dirty="0" err="1"/>
              <a:t>مايقوم</a:t>
            </a:r>
            <a:r>
              <a:rPr lang="ar-IQ" dirty="0"/>
              <a:t> على الاكتفاء ببعض جزئيات </a:t>
            </a:r>
            <a:r>
              <a:rPr lang="ar-IQ" dirty="0" err="1"/>
              <a:t>المسأله</a:t>
            </a:r>
            <a:r>
              <a:rPr lang="ar-IQ" dirty="0"/>
              <a:t> وإجراء </a:t>
            </a:r>
            <a:r>
              <a:rPr lang="ar-IQ" dirty="0" err="1"/>
              <a:t>الدراسه</a:t>
            </a:r>
            <a:r>
              <a:rPr lang="ar-IQ" dirty="0"/>
              <a:t> عليها بالتتبع لما يعرض لها </a:t>
            </a:r>
            <a:r>
              <a:rPr lang="ar-IQ" dirty="0" err="1"/>
              <a:t>والإستعانه</a:t>
            </a:r>
            <a:r>
              <a:rPr lang="ar-IQ" dirty="0"/>
              <a:t> </a:t>
            </a:r>
            <a:r>
              <a:rPr lang="ar-IQ" dirty="0" err="1"/>
              <a:t>بالملاحظه</a:t>
            </a:r>
            <a:r>
              <a:rPr lang="ar-IQ" dirty="0"/>
              <a:t> في هذه الجزئيات </a:t>
            </a:r>
            <a:r>
              <a:rPr lang="ar-IQ" dirty="0" err="1"/>
              <a:t>المختاره</a:t>
            </a:r>
            <a:r>
              <a:rPr lang="ar-IQ" dirty="0"/>
              <a:t> ولذلك لإصدار أحكام عامه تشمل جميع الجزئيات في </a:t>
            </a:r>
            <a:r>
              <a:rPr lang="ar-IQ" dirty="0" err="1"/>
              <a:t>المسأله</a:t>
            </a:r>
            <a:r>
              <a:rPr lang="ar-IQ" dirty="0"/>
              <a:t> التي لم تدخل تحت </a:t>
            </a:r>
            <a:r>
              <a:rPr lang="ar-IQ" dirty="0" err="1"/>
              <a:t>الدراسه</a:t>
            </a:r>
            <a:br>
              <a:rPr lang="ar-IQ" dirty="0"/>
            </a:br>
            <a:r>
              <a:rPr lang="ar-IQ" dirty="0"/>
              <a:t>ونتائج </a:t>
            </a:r>
            <a:r>
              <a:rPr lang="ar-IQ" dirty="0" err="1"/>
              <a:t>الإستقراء</a:t>
            </a:r>
            <a:r>
              <a:rPr lang="ar-IQ" dirty="0"/>
              <a:t> الناقص</a:t>
            </a:r>
            <a:br>
              <a:rPr lang="ar-IQ" dirty="0"/>
            </a:br>
            <a:r>
              <a:rPr lang="ar-IQ" dirty="0" err="1"/>
              <a:t>انما</a:t>
            </a:r>
            <a:r>
              <a:rPr lang="ar-IQ" dirty="0"/>
              <a:t> تكون </a:t>
            </a:r>
            <a:r>
              <a:rPr lang="ar-IQ" dirty="0" err="1"/>
              <a:t>صحيحه</a:t>
            </a:r>
            <a:r>
              <a:rPr lang="ar-IQ" dirty="0"/>
              <a:t> إذا كانت الجزئيات </a:t>
            </a:r>
            <a:r>
              <a:rPr lang="ar-IQ" dirty="0" err="1"/>
              <a:t>المختاره</a:t>
            </a:r>
            <a:r>
              <a:rPr lang="ar-IQ" dirty="0"/>
              <a:t> </a:t>
            </a:r>
            <a:r>
              <a:rPr lang="ar-IQ" dirty="0" err="1"/>
              <a:t>للدراسه</a:t>
            </a:r>
            <a:r>
              <a:rPr lang="ar-IQ" dirty="0"/>
              <a:t> بحيث تمثل </a:t>
            </a:r>
            <a:r>
              <a:rPr lang="ar-IQ" dirty="0" err="1"/>
              <a:t>المسأله</a:t>
            </a:r>
            <a:r>
              <a:rPr lang="ar-IQ" dirty="0"/>
              <a:t> </a:t>
            </a:r>
            <a:r>
              <a:rPr lang="ar-IQ" dirty="0" err="1"/>
              <a:t>المبحوثه</a:t>
            </a:r>
            <a:br>
              <a:rPr lang="ar-IQ" dirty="0"/>
            </a:b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77500" lnSpcReduction="20000"/>
          </a:bodyPr>
          <a:lstStyle/>
          <a:p>
            <a:r>
              <a:rPr lang="ar-IQ" dirty="0"/>
              <a:t> كان أرسطو أول من استخدم كلمة استقراء للدلالة على طريقة إثبات قضية عامة لاستنباطها من قضية أعم، ولكن بالإشارة إلى أنواع الأحوال الجزئية التي تتحقق فيها، أن عملية الاستقراء تبدأ بالأنواع السفلى، ومن المعلوم أن النوع عنده لا يختلف في جوهره باختلاف أفراده، بل هو في كل واحد منها، وقد كان أرسطو يعتقد أن الأنواع ثابتة محدودة العدد، ولذلك فهي قابلة للعد والحصر، أما الجزئيات: فلا حصر لعددها، فقد كان يرى: أنه يكفي أن أرى عددًا محدودًا من أفراد النوع الإنساني؛ لأدرك معنى الإنسان النوع، لا الفرد.</a:t>
            </a:r>
            <a:br>
              <a:rPr lang="ar-IQ" dirty="0"/>
            </a:br>
            <a:r>
              <a:rPr lang="ar-IQ" dirty="0"/>
              <a:t>لقد أطلق أرسطو على هذا النوع من الاستقراء القائم على الإحصاء أو التعداد اسم الاستقراء التام، وقد وصفه "بيكون" بأنه صبياني، ونكتفي ببيان أن هذا النوع من الاستقراء دونه مآخذ كثيرة، تفيض بذكرها كتب المنطق.</a:t>
            </a:r>
            <a:br>
              <a:rPr lang="ar-IQ" dirty="0"/>
            </a:br>
            <a:r>
              <a:rPr lang="ar-IQ" dirty="0"/>
              <a:t>** ولذلك نتحول عنه إلى نوع آخر من الاستقراء الأرسطي يمكن أن نسميه " بالاستقراء الحدسي "، وقد أطلق عليه أرسطو كلمة استقراء دون كلمة الحدس التي هي من وضع </a:t>
            </a:r>
            <a:r>
              <a:rPr lang="ar-IQ" dirty="0" err="1"/>
              <a:t>المناطقة</a:t>
            </a:r>
            <a:r>
              <a:rPr lang="ar-IQ" dirty="0"/>
              <a:t> المحدثين؛ ولكن الاستقراء في هذه الحالة ليس صورة منطقة؛ إذ ليس الاستقراء بهذا المعنى هو الذي يجعلنا نسلم بهذه المبادئ، ولكنه العقل الذي يدركها إدراكًا مباشرًا؛ وعلى ذلك فإن الموازنة بين المنهج الاستنباطي والمنهج الاستقرائي أن الاستنباط هو عملية استخلاص منطقي</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92500" lnSpcReduction="10000"/>
          </a:bodyPr>
          <a:lstStyle/>
          <a:p>
            <a:r>
              <a:rPr lang="ar-IQ" dirty="0"/>
              <a:t>بمقتضاها ينتقل الباحث من العام إلى الخاص، يبدأ بوضع مقدمات عامة ينزل منها متدرجًا إلى عناصر تندرج تحت هذه المقدمات، ولهذا فالنتيجة التي يتوصل إليها الباحث تكون متضمنة في المقدمة، وبالتالي تعتبر نتائج الاستنباط أخص من مقدماته.</a:t>
            </a:r>
            <a:br>
              <a:rPr lang="ar-IQ" dirty="0"/>
            </a:br>
            <a:r>
              <a:rPr lang="ar-IQ" dirty="0"/>
              <a:t>ويتلخص معيار صدق النتائج في مدى اتساق نتائجه منطقيًّا ورياضيًّا مع مقدماته، ويطلق أحيانًا على هذه الطريقة طريقة القياس، ولكن لا يجب الاقتصار على هذه المعاني التي أوردناها، فالاستنباط لا يتوقف عند العملية الذهنية العقيمة، كما نجد في الكثير من المراجع العربية، فعلى العكس من ذلك هناك من يعتبر العلم علمًا استنباطيًّا بالأساس، ويعطي انجلوس مثالًا على ذلك بقوله: يمكن أن نتصور ذهنيًّا أن أيَّ مجتمعٍ يحافظ عل نظامٍ سياسي محدد عندما يساهم هذا الأخير في القضاء على المشكلات الكبرى التي يعاني منها المجتمع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77500" lnSpcReduction="20000"/>
          </a:bodyPr>
          <a:lstStyle/>
          <a:p>
            <a:r>
              <a:rPr lang="ar-IQ" dirty="0"/>
              <a:t>وننطلق من ثم من هذا الافتراض المجرد، ونحاول التحقق من صدق هذه المقولة انطلاقًا من سلسلة من التحقيقات الملموسة في عدد من الدول، فحسب هذا الاتجاه فإن الافتراضات يتم تأسيسها في بداية الأمر ثم يتم التحقق من صحتها بعد ذلك.</a:t>
            </a:r>
            <a:br>
              <a:rPr lang="ar-IQ" dirty="0"/>
            </a:br>
            <a:r>
              <a:rPr lang="ar-IQ" dirty="0"/>
              <a:t>أما الاستقراء: فهو عملية استدلال صاعد يرتقي فيه الباحث من الحالات الجزئية إلى القواعد العامة، أي: انتقال من الجزئيات إلى حكم عام، ولذلك تعتبر نتائج الاستقراء أعم من مقدماته، ويتحقق الاستقراء من خلال الملاحظة والتجربة، ومختلف تقنيات البحث المتبعة، ومعيار الصدق في هذا النوع من الاستدلال يكون من خلال التطابق الفعلي للنتائج المتوصل إليها مع الواقع.</a:t>
            </a:r>
            <a:br>
              <a:rPr lang="ar-IQ" dirty="0"/>
            </a:br>
            <a:r>
              <a:rPr lang="ar-IQ" dirty="0"/>
              <a:t>ولكن يجب التنبيه إلى أن جمع ملاحظات عديدة عن وقائع متفرقة لا يمكن أن يؤسس لمعرفة علمية من دون الرجوع إلى نظرية يتم في ضوئها تفسير، أو فهم ما تم جمعه، ولذلك فإن المنهج العملي في صيغته المعاصرة يعتمد على الطريقتين مع بعض، ولعل ذلك ما جعل عالم النفس "برنار" 1963 يعتبر من الصعوبة بمكان الفصل بين الطريقتين، بل لأنه تساءل هل يوجد حقيقة شكلين متميزين من أشكال الاستدلال أن التعارض الذي أشرنا إليه بين المذهبين الاستنباطي والاستقرائي يناظر من بعض الوجوه التمييز الكلاسيكي بين المذهبين العقلي والتجريبي.</a:t>
            </a:r>
            <a:br>
              <a:rPr lang="ar-IQ" dirty="0"/>
            </a:b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70000" lnSpcReduction="20000"/>
          </a:bodyPr>
          <a:lstStyle/>
          <a:p>
            <a:r>
              <a:rPr lang="ar-IQ" dirty="0"/>
              <a:t> وقد آثرنا هذه النقطة لارتباطها بالمعالجة الأخيرة لأمر التفرقة بين مناهج البحث ونظرية المعرفة، فالتعارض بين المذهبين الاستنباطي والاستقرائي هو في نطاق المناهج، والتعارض بين المذهبين العقلي والتجريبي هو في نطاق نظرية المعرفة، ففي مجال المناهج يُعد ديكارت 1650 ميلادية من أصحاب المنهج الاستنباطي من حيث إنه تصور العلوم جميعًا في صورة أنساق استنباطية، بينما "بيكون" من التجريبيين؛ لأنه تصور العلوم قائمة في جمع المشاهدات واشتقاق القضايا العامة منها بواسطة الاستقراء؛ فلزم لذلك أن نعرض للمراد بالاستنباط والاستقراء أولًا، حتى يمكن فهم التصورين على اختلافهما ثانيًا.</a:t>
            </a:r>
            <a:br>
              <a:rPr lang="ar-IQ" dirty="0"/>
            </a:br>
            <a:r>
              <a:rPr lang="ar-IQ" dirty="0"/>
              <a:t>إن المراد بلفظة استنباط كثيرًا ما يختلط بالمراد من الألفاظ الاستدلال والاستنتاج والقياس، فإذا كان الاستدلال عملية منطقية ننتقل فيها من قضايا منظور إليها في ذاتها بصرف النظر عن صدقها أو كذبها إلى قضايا أخرى ناتجة عنها بالضرورة ووفقًا لقواعد منطقية صرفة كان هذا هو المراد من لفظتي الاستنباط والاستنتاج؛ إذ الاستنباط هو الذي يؤكد صدور النتائج ضرورة عن مقدمات معلومة ما دامت متفقة مع قواعد منطقية معينة هي قواعد التقابل بين القضايا، والاستقراء على عكس القياس في أنه انتقال من جزئي إلى كلي والاستقراء في مدرسة </a:t>
            </a:r>
            <a:r>
              <a:rPr lang="ar-IQ" dirty="0" err="1"/>
              <a:t>الشراح</a:t>
            </a:r>
            <a:r>
              <a:rPr lang="ar-IQ" dirty="0"/>
              <a:t> الإسلاميين ينقسم إلى قسمين تام وناقص، والأول ما استقرت فيه جميع الجزئيات، والثاني ما لم تستقر فيه كلها، ولذلك فهو يفيد الظن.</a:t>
            </a:r>
            <a:br>
              <a:rPr lang="ar-IQ" dirty="0"/>
            </a:br>
            <a:r>
              <a:rPr lang="ar-IQ" dirty="0"/>
              <a:t>** وقد استمد الإسلاميون هذا التقسيم من أرسطو وبحثوه في إيجاز تام كما بحثه، وقد وصل المسلمون إلى وضع عناصر هذا المنهج الاستقرائي الذي يقوم على التجربة وتنظمه قوانين الاستقراء، وهذا المنهج الاستقرائي هو المعبر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62500" lnSpcReduction="20000"/>
          </a:bodyPr>
          <a:lstStyle/>
          <a:p>
            <a:r>
              <a:rPr lang="ar-IQ" dirty="0"/>
              <a:t>عن روح الإسلام، والإسلام في آخر تحليل هو تناسق بين النظر والعمل، يقيم نظرية فلسفية في الوجود، ولكنه يرسم أيضًا طريقًا للحياة العملية، فالعلة الحقيقية لنقض المسلمين للمنطق </a:t>
            </a:r>
            <a:r>
              <a:rPr lang="ar-IQ" dirty="0" err="1"/>
              <a:t>الأرسطوطاليسي</a:t>
            </a:r>
            <a:r>
              <a:rPr lang="ar-IQ" dirty="0"/>
              <a:t> أن هذا المنطق يقوم على المنهج القياسي؛ لأن هذا المنهج هو روح الحضارة اليونانية القائمة على النظر الفلسفي والفكري، ولم تترك الحضارة اليونانية للتجربة مكانًا في هذا المنهج، وهي إحدى ركائز الإسلام الكبرى.</a:t>
            </a:r>
            <a:br>
              <a:rPr lang="ar-IQ" dirty="0"/>
            </a:br>
            <a:r>
              <a:rPr lang="ar-IQ" dirty="0"/>
              <a:t>وبواسطة هذا المنهج الإسلامي الاستقرائي نستطيع أن نفسر عداوة الإسلام للفلسفة؛ لأنه إذا كان الإسلام يتطلب المنهج الاستقرائي التجريبي، وينكر أشد الإنكار المنهج </a:t>
            </a:r>
            <a:r>
              <a:rPr lang="ar-IQ" dirty="0" err="1"/>
              <a:t>البرهاني</a:t>
            </a:r>
            <a:r>
              <a:rPr lang="ar-IQ" dirty="0"/>
              <a:t> القياسي استطعنا أن نفسر بسهولة عدم نجاح الفلسفة وهي القائمة على هذا المنهج في الإسلام، واعتبار ما يدعونهم فلاسفة الإسلام، أو </a:t>
            </a:r>
            <a:r>
              <a:rPr lang="ar-IQ" dirty="0" err="1"/>
              <a:t>الشراح</a:t>
            </a:r>
            <a:r>
              <a:rPr lang="ar-IQ" dirty="0"/>
              <a:t> </a:t>
            </a:r>
            <a:r>
              <a:rPr lang="ar-IQ" dirty="0" err="1"/>
              <a:t>الأرسطوطاليسيين</a:t>
            </a:r>
            <a:r>
              <a:rPr lang="ar-IQ" dirty="0"/>
              <a:t> كالكندي والفارابي وابن سينا وابن رشد وغيرهم مجرد امتداد للروح </a:t>
            </a:r>
            <a:r>
              <a:rPr lang="ar-IQ" dirty="0" err="1"/>
              <a:t>الهلينية</a:t>
            </a:r>
            <a:r>
              <a:rPr lang="ar-IQ" dirty="0"/>
              <a:t> في العالم الإسلامي.</a:t>
            </a:r>
            <a:br>
              <a:rPr lang="ar-IQ" dirty="0"/>
            </a:br>
            <a:r>
              <a:rPr lang="ar-IQ" dirty="0"/>
              <a:t>وبواسطة هذا المنهج الإسلامي الاستقرائي نستطيع أن نفسر سر هجوم علماء المسلمين على الغزالي في محاولته مزج المنطق </a:t>
            </a:r>
            <a:r>
              <a:rPr lang="ar-IQ" dirty="0" err="1"/>
              <a:t>الأرسطوطاليسي</a:t>
            </a:r>
            <a:r>
              <a:rPr lang="ar-IQ" dirty="0"/>
              <a:t> بعلوم المسلمين، وقد توصل في آخر حياته إلى المتناقضات التي تحدث عن هذا المزج فهدم فكرته الأولى عنه، ولكنه في الوقت عينه انتقل إلى طريق آخر من طرق المعرفة، وهو التجربة الباطنية أو الكشف الصوفي، وهذا المنهج الإسلامي الاستقرائي يفسر لنا أيضًا أخذ بعض مفكري الإسلام المتأخرين لبعض العناصر الرواقية، بعد أن قام الغزالي بعملية المزج؛ لأن المنطق الرواقي أولًا ليس منطقيًّا ميتافيزيقيًّا، ولا يتصل بإلهيات يونانية كما يتصل منطق أرسطو بإلهياته المخالفة لعقائد المسلمين، ولذلك نرى كثيرًا من المفكرين المتأخرين، وخاصة </a:t>
            </a:r>
            <a:r>
              <a:rPr lang="ar-IQ" dirty="0" err="1"/>
              <a:t>شراح</a:t>
            </a:r>
            <a:r>
              <a:rPr lang="ar-IQ" dirty="0"/>
              <a:t> السلم يتكلمون عن تحريم المنطق الفلسفي الممزوج بالعقائد الفاسدة، أما المنطق غير الممزوج فلا مانع من الاشتغال </a:t>
            </a:r>
            <a:r>
              <a:rPr lang="ar-IQ" dirty="0" err="1"/>
              <a:t>به</a:t>
            </a:r>
            <a:r>
              <a:rPr lang="ar-IQ" dirty="0"/>
              <a:t>، ولا يبحث المتأخرون في بعض المباحث الميتافيزيقية المنطقية كالمقولات، ولا يبحثون في البرهان إلا عرضًا.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 </a:t>
            </a:r>
          </a:p>
        </p:txBody>
      </p:sp>
      <p:sp>
        <p:nvSpPr>
          <p:cNvPr id="3" name="عنصر نائب للمحتوى 2"/>
          <p:cNvSpPr>
            <a:spLocks noGrp="1"/>
          </p:cNvSpPr>
          <p:nvPr>
            <p:ph idx="1"/>
          </p:nvPr>
        </p:nvSpPr>
        <p:spPr/>
        <p:txBody>
          <a:bodyPr>
            <a:normAutofit fontScale="62500" lnSpcReduction="20000"/>
          </a:bodyPr>
          <a:lstStyle/>
          <a:p>
            <a:r>
              <a:rPr lang="ar-IQ" dirty="0"/>
              <a:t>وخاصة </a:t>
            </a:r>
            <a:r>
              <a:rPr lang="ar-IQ" dirty="0" err="1"/>
              <a:t>شراح</a:t>
            </a:r>
            <a:r>
              <a:rPr lang="ar-IQ" dirty="0"/>
              <a:t> السلم يتكلمون عن تحريم المنطق الفلسفي الممزوج بالعقائد الفاسدة، أما المنطق غير الممزوج فلا مانع من الاشتغال </a:t>
            </a:r>
            <a:r>
              <a:rPr lang="ar-IQ" dirty="0" err="1"/>
              <a:t>به</a:t>
            </a:r>
            <a:r>
              <a:rPr lang="ar-IQ" dirty="0"/>
              <a:t>، ولا يبحث المتأخرون في بعض المباحث الميتافيزيقية المنطقية كالمقولات، ولا يبحثون في البرهان إلا عرضًا.</a:t>
            </a:r>
            <a:br>
              <a:rPr lang="ar-IQ" dirty="0"/>
            </a:br>
            <a:r>
              <a:rPr lang="ar-IQ" dirty="0"/>
              <a:t>وثاني خصائص هذا المنطق أنه منطق لغوي يستند على خصائص اللغة، ومع أن منطق الرواقيين يستند على خصائص اللغة اليونانية كالمنطق </a:t>
            </a:r>
            <a:r>
              <a:rPr lang="ar-IQ" dirty="0" err="1"/>
              <a:t>الأرسطوطاليسي</a:t>
            </a:r>
            <a:r>
              <a:rPr lang="ar-IQ" dirty="0"/>
              <a:t>، وفي هذا ما يجعله مخالفًا للمنطق الإسلامي إلا أن من المرجح أن فكرة اتصال المنطق باللغة فكرة صادفت هوى في نفوس المتأخرين وخاصة، وأنهم رأوا أن المتقدمين ينقضون المنطق اليوناني على العموم لقيامه على خصائص اللغة اليونانية، ولذلك نرى كثيرين منهم يثيرون أبحاثًا لغويةً طويلةً تتصل في فكرتها العامة بالرواقية، وأخذوا يبدعون أقسامًا جديدة في مباحث الألفاظ، ثم تكلموا عن الحدود اللفظية كلامًا طويلًا.</a:t>
            </a:r>
            <a:br>
              <a:rPr lang="ar-IQ" dirty="0"/>
            </a:br>
            <a:r>
              <a:rPr lang="ar-IQ" dirty="0"/>
              <a:t>وثالث خصائص هذا المنطق الرواقي: أنه منطق اسمي حسي، ينكر وجود الكليات، ولا </a:t>
            </a:r>
            <a:r>
              <a:rPr lang="ar-IQ" dirty="0" err="1"/>
              <a:t>يعترف</a:t>
            </a:r>
            <a:r>
              <a:rPr lang="ar-IQ" dirty="0"/>
              <a:t> إلا بالجزيئات فهو إذًا منطق لا </a:t>
            </a:r>
            <a:r>
              <a:rPr lang="ar-IQ" dirty="0" err="1"/>
              <a:t>يعترف</a:t>
            </a:r>
            <a:r>
              <a:rPr lang="ar-IQ" dirty="0"/>
              <a:t> إلا بالحس، وينكر المعرفة العقلية الكلية، فهذه الخصائص تقترب إلى حد ما من بعض خصائص المنطق الإسلامي، فالمنطق الإسلامي الاستقرائي يفسر لنا كل هذه الظواهر التي تكلمنا عنها، والنتيجة الأولى إذًا التي نستطيع أن نصل إليها من هذا البحث هو أن مفكري الإسلام الممثلين لروح الإسلام لم يقبلوا المنطق </a:t>
            </a:r>
            <a:r>
              <a:rPr lang="ar-IQ" dirty="0" err="1"/>
              <a:t>الأرسطوطاليسي</a:t>
            </a:r>
            <a:r>
              <a:rPr lang="ar-IQ" dirty="0"/>
              <a:t>؛ لأنه يقوم على المنهج القياسي، ولا </a:t>
            </a:r>
            <a:r>
              <a:rPr lang="ar-IQ" dirty="0" err="1"/>
              <a:t>يعترف</a:t>
            </a:r>
            <a:r>
              <a:rPr lang="ar-IQ" dirty="0"/>
              <a:t> بالمنهج الاستقرائي أو التجريبي، والنتيجة الثانية أن المسلمين وضعوا هذا المنهجَ بجميعِ عناصرِهِ.</a:t>
            </a:r>
            <a:br>
              <a:rPr lang="ar-IQ" dirty="0"/>
            </a:br>
            <a:r>
              <a:rPr lang="ar-IQ" dirty="0"/>
              <a:t>** ولقد كانت أسبانيا هي المعبر الذي انتقل خلاله العلم الإسلامي إلى أوربا، ولم يكن روجر بيكون في الحقيقة إلا واحدًا من رسل العلم والمنهج الإسلامي إلى أوربا المسيحية، ولم يَكُف بيكون عن القول بأن معرفة العرب وعلمهم هو الطريق الوحيد للمعرفة </a:t>
            </a:r>
            <a:r>
              <a:rPr lang="ar-IQ" dirty="0" err="1"/>
              <a:t>الحقة</a:t>
            </a:r>
            <a:r>
              <a:rPr lang="ar-IQ" dirty="0"/>
              <a:t> </a:t>
            </a:r>
            <a:r>
              <a:rPr lang="ar-IQ" dirty="0" err="1"/>
              <a:t>المعاصره</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المدخل الاستقرائي</a:t>
            </a:r>
          </a:p>
        </p:txBody>
      </p:sp>
      <p:sp>
        <p:nvSpPr>
          <p:cNvPr id="3" name="عنصر نائب للمحتوى 2"/>
          <p:cNvSpPr>
            <a:spLocks noGrp="1"/>
          </p:cNvSpPr>
          <p:nvPr>
            <p:ph idx="1"/>
          </p:nvPr>
        </p:nvSpPr>
        <p:spPr/>
        <p:txBody>
          <a:bodyPr>
            <a:normAutofit fontScale="77500" lnSpcReduction="20000"/>
          </a:bodyPr>
          <a:lstStyle/>
          <a:p>
            <a:r>
              <a:rPr lang="ar-IQ" dirty="0"/>
              <a:t>وعلى ذلك فإن مصدر الحضارة الأوربية </a:t>
            </a:r>
            <a:r>
              <a:rPr lang="ar-IQ" dirty="0" err="1"/>
              <a:t>الحقة</a:t>
            </a:r>
            <a:r>
              <a:rPr lang="ar-IQ" dirty="0"/>
              <a:t> هو منهج العرب التجريبي وقد انتشر منهج العرب التجريبي في عصر بيكون، وتعلمه الناس في أوربا يحدوهم إلى هذا رغبة ملحة، ثم يذكر أنه ليست هناك وجهة نظر من وجهات العلم الأوربي، لم يكن للثقافة الإسلامية تأثير أساسي عليها، ولكن أهم أثر للثقافة الإسلامية في العلم الأوربي هو تأثيره في العلم الطبيعي والروح العلمي، وهما القوتان المميزتان للعلم الحديث والمصدران الساميان لازدهاره، ويقرر في حسم وإصرار أن ما يدين </a:t>
            </a:r>
            <a:r>
              <a:rPr lang="ar-IQ" dirty="0" err="1"/>
              <a:t>به</a:t>
            </a:r>
            <a:r>
              <a:rPr lang="ar-IQ" dirty="0"/>
              <a:t> علمنا لعلم العرب ليس هو ما قدموه لنا من اكتشافهم لنظريات مبتكرة غير ساكنة، إن العلم يدين للثقافة العربية بأكثر من هذا، إنه يدين لها بوجوده، وقد كان العالم كما رأينا عالم ما قبل العلم.</a:t>
            </a:r>
            <a:br>
              <a:rPr lang="ar-IQ" dirty="0"/>
            </a:br>
            <a:r>
              <a:rPr lang="ar-IQ" dirty="0"/>
              <a:t>المسلمون إذًا هم مصدر هذه الحضارة الأوربية القائمة على المنهج التجريبي وإننا لنعلم أن فرنسيس بيكون قام بعد ذلك بشرح هذا المنهج ثم بحث فيه "جون </a:t>
            </a:r>
            <a:r>
              <a:rPr lang="ar-IQ" dirty="0" err="1"/>
              <a:t>استيوارت</a:t>
            </a:r>
            <a:r>
              <a:rPr lang="ar-IQ" dirty="0"/>
              <a:t>" محتذيًا حذو العرب آخذًا بكل ما توصلوا إليه مرددًا عباراتهم وأمثلتهم، وقد خطا المنهج التجريبي بعد "بيكون" </a:t>
            </a:r>
            <a:r>
              <a:rPr lang="ar-IQ" dirty="0" err="1"/>
              <a:t>و</a:t>
            </a:r>
            <a:r>
              <a:rPr lang="ar-IQ" dirty="0"/>
              <a:t>"مل" خطوات مختلفة، ومتعددة في عهدنا الحاضر، واتخذ صورًا أخرى على أيدي الأوربيين، ولكن المسلمين أول من تنبه في تاريخ رواد الفكر الإنساني إلى جوهره، واتخذوه أساسًا لحضاراتهم، وبهذا كانوا أساتذة الحضارة الأوربية الحديثة الأولين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خطوات المنهج الاستقرائي التجريبي</a:t>
            </a:r>
          </a:p>
        </p:txBody>
      </p:sp>
      <p:sp>
        <p:nvSpPr>
          <p:cNvPr id="3" name="عنصر نائب للمحتوى 2"/>
          <p:cNvSpPr>
            <a:spLocks noGrp="1"/>
          </p:cNvSpPr>
          <p:nvPr>
            <p:ph idx="1"/>
          </p:nvPr>
        </p:nvSpPr>
        <p:spPr/>
        <p:txBody>
          <a:bodyPr>
            <a:normAutofit fontScale="77500" lnSpcReduction="20000"/>
          </a:bodyPr>
          <a:lstStyle/>
          <a:p>
            <a:r>
              <a:rPr lang="ar-IQ" dirty="0"/>
              <a:t>أما عن خطوات المنهج الاستقرائي التجريبي: فهي كثيرة، ويختلف العلماء فيما بينهم في الأخذ </a:t>
            </a:r>
            <a:r>
              <a:rPr lang="ar-IQ" dirty="0" err="1"/>
              <a:t>بها</a:t>
            </a:r>
            <a:r>
              <a:rPr lang="ar-IQ" dirty="0"/>
              <a:t>، لكن خطواته الأساس تتمثل في أربع خطوات، هي:</a:t>
            </a:r>
            <a:br>
              <a:rPr lang="ar-IQ" dirty="0"/>
            </a:br>
            <a:r>
              <a:rPr lang="ar-IQ" dirty="0"/>
              <a:t>1- الملاحظة المشاهدة، أو الرصد والتتبع لتصور الظاهرة موضوع البحث.</a:t>
            </a:r>
            <a:br>
              <a:rPr lang="ar-IQ" dirty="0"/>
            </a:br>
            <a:r>
              <a:rPr lang="ar-IQ" dirty="0"/>
              <a:t>2- وضع الفروض لتفسير الظاهرة؛ بحيث يتجاوز الباحث مرحلة الوصف إلى مرحلة التفسير، وبيان الروابط بين الظاهرة وغيرها، ويضع من الفروض ما يمكن أن يكون تفسيرًا لهذه الظاهرة أو ذلك الحدث، ويقوم الباحث بتصفية هذه الفروض واستبعاد ما لا يصلح منها حتى لا يبقى لديه إلا فرض واحد يصلح تفسيرًا للظاهرة، وهو ما يُعرف عند المسلمين بتنقيح المناط أو دليل السبر والتقسيم، وقد سماه فرنسيس بيكون بمنهج الحذف والاستبعاد.</a:t>
            </a:r>
            <a:br>
              <a:rPr lang="ar-IQ" dirty="0"/>
            </a:br>
            <a:r>
              <a:rPr lang="ar-IQ" dirty="0"/>
              <a:t>3- التجريد؛ حيث يقوم الباحث باختبار صحة الفرض الذي ترجح لديه من حيث تلازمه مع الظاهرة أو الحديث في كل الأحوال وجودًا بوجوده وعدمًا بغيابه، وهو ما يُعرف بالدوران عند الأصوليين. </a:t>
            </a:r>
            <a:br>
              <a:rPr lang="ar-IQ" dirty="0"/>
            </a:br>
            <a:r>
              <a:rPr lang="ar-IQ" dirty="0"/>
              <a:t>4- تقنين النتائج الجزئية، بحيث تُجمع هذه النتائج الجزئية المتناثرة ويصاغ منها قانون كلي تبنى عليه المعارف، وهكذا يصبح العلم الحسي الجزئي أساسًا للحكم العقلي الكلي؛ لأن القضايا الحسية لا تكون إلا جزئية ولا سبيل إلى صدق القضية الكلية في مجال الطبيعيات إلا من خلال التجريب للجزئيات المحسة المشاهدة مثل قوانين الجاذبية، والنسبية، والطفو وغيرها.</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ذرو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ذروة">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ذروة">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35</TotalTime>
  <Words>2637</Words>
  <Application>Microsoft Macintosh PowerPoint</Application>
  <PresentationFormat>On-screen Show (4:3)</PresentationFormat>
  <Paragraphs>26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Book Antiqua</vt:lpstr>
      <vt:lpstr>Lucida Sans</vt:lpstr>
      <vt:lpstr>Wingdings</vt:lpstr>
      <vt:lpstr>Wingdings 2</vt:lpstr>
      <vt:lpstr>Wingdings 3</vt:lpstr>
      <vt:lpstr>ذروة</vt:lpstr>
      <vt:lpstr>المدخل الاستقرائي </vt:lpstr>
      <vt:lpstr>المدخل الاستقرائي </vt:lpstr>
      <vt:lpstr>المدخل الاستقرائي </vt:lpstr>
      <vt:lpstr>المدخل الاستقرائي </vt:lpstr>
      <vt:lpstr>المدخل الاستقرائي </vt:lpstr>
      <vt:lpstr>المدخل الاستقرائي </vt:lpstr>
      <vt:lpstr>المدخل الاستقرائي </vt:lpstr>
      <vt:lpstr>المدخل الاستقرائي</vt:lpstr>
      <vt:lpstr>خطوات المنهج الاستقرائي التجريبي</vt:lpstr>
      <vt:lpstr>المدخل الاستقرائي </vt:lpstr>
      <vt:lpstr>المدخل الاستقرائي </vt:lpstr>
      <vt:lpstr>المدخل الاستقرائي</vt:lpstr>
      <vt:lpstr>المدخل الاستقرائي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ENG</dc:creator>
  <cp:lastModifiedBy>TALAL JAJAWY</cp:lastModifiedBy>
  <cp:revision>5</cp:revision>
  <dcterms:created xsi:type="dcterms:W3CDTF">2016-12-30T12:30:41Z</dcterms:created>
  <dcterms:modified xsi:type="dcterms:W3CDTF">2023-09-13T08:36:30Z</dcterms:modified>
</cp:coreProperties>
</file>