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4"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C3056A-6251-4046-AF30-5D17B522DDB7}" type="doc">
      <dgm:prSet loTypeId="urn:microsoft.com/office/officeart/2005/8/layout/hierarchy6" loCatId="hierarchy" qsTypeId="urn:microsoft.com/office/officeart/2005/8/quickstyle/simple5" qsCatId="simple" csTypeId="urn:microsoft.com/office/officeart/2005/8/colors/accent0_3" csCatId="mainScheme" phldr="1"/>
      <dgm:spPr/>
      <dgm:t>
        <a:bodyPr/>
        <a:lstStyle/>
        <a:p>
          <a:pPr rtl="1"/>
          <a:endParaRPr lang="ar-IQ"/>
        </a:p>
      </dgm:t>
    </dgm:pt>
    <dgm:pt modelId="{C9F4DF54-0982-48CC-B7EF-3AF50D71CDC4}">
      <dgm:prSet phldrT="[نص]" custT="1"/>
      <dgm:spPr/>
      <dgm:t>
        <a:bodyPr/>
        <a:lstStyle/>
        <a:p>
          <a:pPr rtl="1"/>
          <a:r>
            <a:rPr lang="ar-IQ" sz="1800" dirty="0"/>
            <a:t>التصور</a:t>
          </a:r>
        </a:p>
      </dgm:t>
    </dgm:pt>
    <dgm:pt modelId="{9F81C59A-AD45-42D6-B95A-D69F3889A7FA}" type="parTrans" cxnId="{1F8289EB-2292-40B5-84E0-74215A7998F4}">
      <dgm:prSet/>
      <dgm:spPr/>
      <dgm:t>
        <a:bodyPr/>
        <a:lstStyle/>
        <a:p>
          <a:pPr rtl="1"/>
          <a:endParaRPr lang="ar-IQ"/>
        </a:p>
      </dgm:t>
    </dgm:pt>
    <dgm:pt modelId="{EB83C4BE-F47C-480B-828D-BD651A9856A0}" type="sibTrans" cxnId="{1F8289EB-2292-40B5-84E0-74215A7998F4}">
      <dgm:prSet/>
      <dgm:spPr/>
      <dgm:t>
        <a:bodyPr/>
        <a:lstStyle/>
        <a:p>
          <a:pPr rtl="1"/>
          <a:endParaRPr lang="ar-IQ"/>
        </a:p>
      </dgm:t>
    </dgm:pt>
    <dgm:pt modelId="{04C709BE-142C-45BE-B4EB-7D94FB66169D}">
      <dgm:prSet phldrT="[نص]"/>
      <dgm:spPr/>
      <dgm:t>
        <a:bodyPr/>
        <a:lstStyle/>
        <a:p>
          <a:pPr rtl="1"/>
          <a:r>
            <a:rPr lang="ar-IQ" dirty="0"/>
            <a:t>نظري</a:t>
          </a:r>
        </a:p>
      </dgm:t>
    </dgm:pt>
    <dgm:pt modelId="{45FBE62D-AA81-4ED6-A03D-BF04829B85CD}" type="parTrans" cxnId="{D20B790D-A510-44AF-B753-820DD9315B40}">
      <dgm:prSet/>
      <dgm:spPr/>
      <dgm:t>
        <a:bodyPr/>
        <a:lstStyle/>
        <a:p>
          <a:pPr rtl="1"/>
          <a:endParaRPr lang="ar-IQ"/>
        </a:p>
      </dgm:t>
    </dgm:pt>
    <dgm:pt modelId="{ACA45F6A-1929-40BF-AB32-39B1EFC586FF}" type="sibTrans" cxnId="{D20B790D-A510-44AF-B753-820DD9315B40}">
      <dgm:prSet/>
      <dgm:spPr/>
      <dgm:t>
        <a:bodyPr/>
        <a:lstStyle/>
        <a:p>
          <a:pPr rtl="1"/>
          <a:endParaRPr lang="ar-IQ"/>
        </a:p>
      </dgm:t>
    </dgm:pt>
    <dgm:pt modelId="{2903A7EC-3509-4DF8-8291-B54C3E34E0F3}">
      <dgm:prSet phldrT="[نص]"/>
      <dgm:spPr/>
      <dgm:t>
        <a:bodyPr/>
        <a:lstStyle/>
        <a:p>
          <a:pPr rtl="1"/>
          <a:r>
            <a:rPr lang="ar-IQ" dirty="0"/>
            <a:t>ضروري </a:t>
          </a:r>
        </a:p>
      </dgm:t>
    </dgm:pt>
    <dgm:pt modelId="{D61860D2-9A79-4A84-8054-D346B065FD95}" type="parTrans" cxnId="{27BE01EA-EBCA-4482-9ECC-E884A360B4E8}">
      <dgm:prSet/>
      <dgm:spPr/>
      <dgm:t>
        <a:bodyPr/>
        <a:lstStyle/>
        <a:p>
          <a:pPr rtl="1"/>
          <a:endParaRPr lang="ar-IQ"/>
        </a:p>
      </dgm:t>
    </dgm:pt>
    <dgm:pt modelId="{C3C16A61-8BBA-4DDF-9707-C3F4874C238D}" type="sibTrans" cxnId="{27BE01EA-EBCA-4482-9ECC-E884A360B4E8}">
      <dgm:prSet/>
      <dgm:spPr/>
      <dgm:t>
        <a:bodyPr/>
        <a:lstStyle/>
        <a:p>
          <a:pPr rtl="1"/>
          <a:endParaRPr lang="ar-IQ"/>
        </a:p>
      </dgm:t>
    </dgm:pt>
    <dgm:pt modelId="{ABD39F0B-C745-4FB7-8225-4DFBA5643F83}">
      <dgm:prSet phldrT="[نص]" custT="1"/>
      <dgm:spPr/>
      <dgm:t>
        <a:bodyPr/>
        <a:lstStyle/>
        <a:p>
          <a:pPr rtl="1"/>
          <a:r>
            <a:rPr lang="ar-IQ" sz="1800" dirty="0"/>
            <a:t>التصديق</a:t>
          </a:r>
        </a:p>
      </dgm:t>
    </dgm:pt>
    <dgm:pt modelId="{147CE2D3-90EB-4BE0-A01C-AEA705BCE337}" type="parTrans" cxnId="{F0820BA5-C340-42AB-80DD-7EFFDCC524E7}">
      <dgm:prSet/>
      <dgm:spPr/>
      <dgm:t>
        <a:bodyPr/>
        <a:lstStyle/>
        <a:p>
          <a:pPr rtl="1"/>
          <a:endParaRPr lang="ar-IQ"/>
        </a:p>
      </dgm:t>
    </dgm:pt>
    <dgm:pt modelId="{7B02EB26-A819-4F96-B547-D77FA2C95B90}" type="sibTrans" cxnId="{F0820BA5-C340-42AB-80DD-7EFFDCC524E7}">
      <dgm:prSet/>
      <dgm:spPr/>
      <dgm:t>
        <a:bodyPr/>
        <a:lstStyle/>
        <a:p>
          <a:pPr rtl="1"/>
          <a:endParaRPr lang="ar-IQ"/>
        </a:p>
      </dgm:t>
    </dgm:pt>
    <dgm:pt modelId="{393BC480-5E45-4DA2-9D84-A7D0DE03AB26}">
      <dgm:prSet phldrT="[نص]" custT="1"/>
      <dgm:spPr/>
      <dgm:t>
        <a:bodyPr/>
        <a:lstStyle/>
        <a:p>
          <a:pPr rtl="1"/>
          <a:r>
            <a:rPr lang="ar-IQ" sz="2000" dirty="0"/>
            <a:t>نظري</a:t>
          </a:r>
        </a:p>
      </dgm:t>
    </dgm:pt>
    <dgm:pt modelId="{FBDB883B-7327-4373-9FCD-3E5454140C20}" type="parTrans" cxnId="{ED08A3B1-871A-4445-93B0-639158DF423A}">
      <dgm:prSet/>
      <dgm:spPr/>
      <dgm:t>
        <a:bodyPr/>
        <a:lstStyle/>
        <a:p>
          <a:pPr rtl="1"/>
          <a:endParaRPr lang="ar-IQ"/>
        </a:p>
      </dgm:t>
    </dgm:pt>
    <dgm:pt modelId="{EC74181A-BF32-411F-8AC2-36BD534FF387}" type="sibTrans" cxnId="{ED08A3B1-871A-4445-93B0-639158DF423A}">
      <dgm:prSet/>
      <dgm:spPr/>
      <dgm:t>
        <a:bodyPr/>
        <a:lstStyle/>
        <a:p>
          <a:pPr rtl="1"/>
          <a:endParaRPr lang="ar-IQ"/>
        </a:p>
      </dgm:t>
    </dgm:pt>
    <dgm:pt modelId="{F05DB21C-26CA-4BD3-82C5-05CAA1628420}">
      <dgm:prSet phldrT="[نص]" phldr="1"/>
      <dgm:spPr/>
      <dgm:t>
        <a:bodyPr/>
        <a:lstStyle/>
        <a:p>
          <a:pPr rtl="1"/>
          <a:endParaRPr lang="ar-IQ" dirty="0"/>
        </a:p>
      </dgm:t>
    </dgm:pt>
    <dgm:pt modelId="{1D37C966-32B6-41F2-89D7-4B172E1B0B8B}" type="parTrans" cxnId="{DC26D878-613B-47AE-938F-312E24E341BC}">
      <dgm:prSet/>
      <dgm:spPr/>
      <dgm:t>
        <a:bodyPr/>
        <a:lstStyle/>
        <a:p>
          <a:pPr rtl="1"/>
          <a:endParaRPr lang="ar-IQ"/>
        </a:p>
      </dgm:t>
    </dgm:pt>
    <dgm:pt modelId="{01FC67BE-3B2E-4A78-A3AA-B1356373F76E}" type="sibTrans" cxnId="{DC26D878-613B-47AE-938F-312E24E341BC}">
      <dgm:prSet/>
      <dgm:spPr/>
      <dgm:t>
        <a:bodyPr/>
        <a:lstStyle/>
        <a:p>
          <a:pPr rtl="1"/>
          <a:endParaRPr lang="ar-IQ"/>
        </a:p>
      </dgm:t>
    </dgm:pt>
    <dgm:pt modelId="{1A070EF0-49C5-4143-B558-0BCACB943F29}">
      <dgm:prSet phldrT="[نص]" phldr="1"/>
      <dgm:spPr/>
      <dgm:t>
        <a:bodyPr/>
        <a:lstStyle/>
        <a:p>
          <a:pPr rtl="1"/>
          <a:endParaRPr lang="ar-IQ"/>
        </a:p>
      </dgm:t>
    </dgm:pt>
    <dgm:pt modelId="{9A5E5B6B-1E4A-4C02-9EFE-6AF7D64554B8}" type="parTrans" cxnId="{FAB32663-CD51-4DEF-AC26-0E5A61B2D7E0}">
      <dgm:prSet/>
      <dgm:spPr/>
      <dgm:t>
        <a:bodyPr/>
        <a:lstStyle/>
        <a:p>
          <a:pPr rtl="1"/>
          <a:endParaRPr lang="ar-IQ"/>
        </a:p>
      </dgm:t>
    </dgm:pt>
    <dgm:pt modelId="{606C9C7C-2477-4F4F-9976-C41EFB672EFA}" type="sibTrans" cxnId="{FAB32663-CD51-4DEF-AC26-0E5A61B2D7E0}">
      <dgm:prSet/>
      <dgm:spPr/>
      <dgm:t>
        <a:bodyPr/>
        <a:lstStyle/>
        <a:p>
          <a:pPr rtl="1"/>
          <a:endParaRPr lang="ar-IQ"/>
        </a:p>
      </dgm:t>
    </dgm:pt>
    <dgm:pt modelId="{B3758386-B313-4884-8497-ABACBC89E941}">
      <dgm:prSet phldrT="[نص]" phldr="1"/>
      <dgm:spPr/>
      <dgm:t>
        <a:bodyPr/>
        <a:lstStyle/>
        <a:p>
          <a:pPr rtl="1"/>
          <a:endParaRPr lang="ar-IQ"/>
        </a:p>
      </dgm:t>
    </dgm:pt>
    <dgm:pt modelId="{E4FD61B9-75DF-471B-AAB2-C90F26137B89}" type="parTrans" cxnId="{241EDA67-0718-4409-973A-FBD270EF4241}">
      <dgm:prSet/>
      <dgm:spPr/>
      <dgm:t>
        <a:bodyPr/>
        <a:lstStyle/>
        <a:p>
          <a:pPr rtl="1"/>
          <a:endParaRPr lang="ar-IQ"/>
        </a:p>
      </dgm:t>
    </dgm:pt>
    <dgm:pt modelId="{0C5EE68C-05A6-4469-82AC-990414B142B2}" type="sibTrans" cxnId="{241EDA67-0718-4409-973A-FBD270EF4241}">
      <dgm:prSet/>
      <dgm:spPr/>
      <dgm:t>
        <a:bodyPr/>
        <a:lstStyle/>
        <a:p>
          <a:pPr rtl="1"/>
          <a:endParaRPr lang="ar-IQ"/>
        </a:p>
      </dgm:t>
    </dgm:pt>
    <dgm:pt modelId="{71A3532B-102B-4AEE-9798-CDCF725822E0}">
      <dgm:prSet custT="1"/>
      <dgm:spPr/>
      <dgm:t>
        <a:bodyPr/>
        <a:lstStyle/>
        <a:p>
          <a:pPr rtl="1"/>
          <a:r>
            <a:rPr lang="ar-IQ" sz="2000" dirty="0"/>
            <a:t>ضروري </a:t>
          </a:r>
        </a:p>
      </dgm:t>
    </dgm:pt>
    <dgm:pt modelId="{CEAAC8E3-C86B-4F57-B5DC-E72AC08944F9}" type="parTrans" cxnId="{7A1D5AF3-0AB9-4901-BBFA-2FB8F4B0AF6F}">
      <dgm:prSet/>
      <dgm:spPr/>
      <dgm:t>
        <a:bodyPr/>
        <a:lstStyle/>
        <a:p>
          <a:pPr rtl="1"/>
          <a:endParaRPr lang="ar-IQ"/>
        </a:p>
      </dgm:t>
    </dgm:pt>
    <dgm:pt modelId="{0E66531E-AA14-48B3-BE61-D03736FC4498}" type="sibTrans" cxnId="{7A1D5AF3-0AB9-4901-BBFA-2FB8F4B0AF6F}">
      <dgm:prSet/>
      <dgm:spPr/>
      <dgm:t>
        <a:bodyPr/>
        <a:lstStyle/>
        <a:p>
          <a:pPr rtl="1"/>
          <a:endParaRPr lang="ar-IQ"/>
        </a:p>
      </dgm:t>
    </dgm:pt>
    <dgm:pt modelId="{A9199A71-AFF8-4DDC-9B67-5FEC683769DC}">
      <dgm:prSet phldrT="[نص]" custT="1"/>
      <dgm:spPr/>
      <dgm:t>
        <a:bodyPr/>
        <a:lstStyle/>
        <a:p>
          <a:pPr rtl="1"/>
          <a:r>
            <a:rPr lang="ar-IQ" sz="2000" dirty="0"/>
            <a:t>العلم</a:t>
          </a:r>
        </a:p>
      </dgm:t>
    </dgm:pt>
    <dgm:pt modelId="{DD7455EF-0251-4AC9-8804-C208064D56ED}" type="sibTrans" cxnId="{6B97D7E8-1506-4255-94BA-AC50541F9D13}">
      <dgm:prSet/>
      <dgm:spPr/>
      <dgm:t>
        <a:bodyPr/>
        <a:lstStyle/>
        <a:p>
          <a:pPr rtl="1"/>
          <a:endParaRPr lang="ar-IQ"/>
        </a:p>
      </dgm:t>
    </dgm:pt>
    <dgm:pt modelId="{564F4398-D85C-4670-8025-9076367AFF1B}" type="parTrans" cxnId="{6B97D7E8-1506-4255-94BA-AC50541F9D13}">
      <dgm:prSet/>
      <dgm:spPr/>
      <dgm:t>
        <a:bodyPr/>
        <a:lstStyle/>
        <a:p>
          <a:pPr rtl="1"/>
          <a:endParaRPr lang="ar-IQ"/>
        </a:p>
      </dgm:t>
    </dgm:pt>
    <dgm:pt modelId="{829D4038-1516-434C-89C4-76D7D23432A9}" type="pres">
      <dgm:prSet presAssocID="{AAC3056A-6251-4046-AF30-5D17B522DDB7}" presName="mainComposite" presStyleCnt="0">
        <dgm:presLayoutVars>
          <dgm:chPref val="1"/>
          <dgm:dir/>
          <dgm:animOne val="branch"/>
          <dgm:animLvl val="lvl"/>
          <dgm:resizeHandles val="exact"/>
        </dgm:presLayoutVars>
      </dgm:prSet>
      <dgm:spPr/>
    </dgm:pt>
    <dgm:pt modelId="{D2203830-8B35-4615-BCC9-833AD48F0095}" type="pres">
      <dgm:prSet presAssocID="{AAC3056A-6251-4046-AF30-5D17B522DDB7}" presName="hierFlow" presStyleCnt="0"/>
      <dgm:spPr/>
    </dgm:pt>
    <dgm:pt modelId="{FF003589-D737-4872-972E-956D3A98E6A6}" type="pres">
      <dgm:prSet presAssocID="{AAC3056A-6251-4046-AF30-5D17B522DDB7}" presName="firstBuf" presStyleCnt="0"/>
      <dgm:spPr/>
    </dgm:pt>
    <dgm:pt modelId="{18BDBAC1-8554-4DD7-BFB1-5CC3E9188653}" type="pres">
      <dgm:prSet presAssocID="{AAC3056A-6251-4046-AF30-5D17B522DDB7}" presName="hierChild1" presStyleCnt="0">
        <dgm:presLayoutVars>
          <dgm:chPref val="1"/>
          <dgm:animOne val="branch"/>
          <dgm:animLvl val="lvl"/>
        </dgm:presLayoutVars>
      </dgm:prSet>
      <dgm:spPr/>
    </dgm:pt>
    <dgm:pt modelId="{D73B97DD-A090-4595-803F-A9BF00067C61}" type="pres">
      <dgm:prSet presAssocID="{A9199A71-AFF8-4DDC-9B67-5FEC683769DC}" presName="Name14" presStyleCnt="0"/>
      <dgm:spPr/>
    </dgm:pt>
    <dgm:pt modelId="{08193676-12A3-4077-B399-1C85F4EA2549}" type="pres">
      <dgm:prSet presAssocID="{A9199A71-AFF8-4DDC-9B67-5FEC683769DC}" presName="level1Shape" presStyleLbl="node0" presStyleIdx="0" presStyleCnt="1" custScaleX="154532" custLinFactNeighborX="-23137" custLinFactNeighborY="13662">
        <dgm:presLayoutVars>
          <dgm:chPref val="3"/>
        </dgm:presLayoutVars>
      </dgm:prSet>
      <dgm:spPr/>
    </dgm:pt>
    <dgm:pt modelId="{4064E166-165D-42F7-B40F-9FE64FBFD62C}" type="pres">
      <dgm:prSet presAssocID="{A9199A71-AFF8-4DDC-9B67-5FEC683769DC}" presName="hierChild2" presStyleCnt="0"/>
      <dgm:spPr/>
    </dgm:pt>
    <dgm:pt modelId="{94ACCFFA-A527-4768-AAD3-CD79724B3A8A}" type="pres">
      <dgm:prSet presAssocID="{9F81C59A-AD45-42D6-B95A-D69F3889A7FA}" presName="Name19" presStyleLbl="parChTrans1D2" presStyleIdx="0" presStyleCnt="2"/>
      <dgm:spPr/>
    </dgm:pt>
    <dgm:pt modelId="{EF8B563F-0908-4F47-ABDF-9DDD23CA0188}" type="pres">
      <dgm:prSet presAssocID="{C9F4DF54-0982-48CC-B7EF-3AF50D71CDC4}" presName="Name21" presStyleCnt="0"/>
      <dgm:spPr/>
    </dgm:pt>
    <dgm:pt modelId="{DE9A9022-D739-416E-BA7C-09938D16DB05}" type="pres">
      <dgm:prSet presAssocID="{C9F4DF54-0982-48CC-B7EF-3AF50D71CDC4}" presName="level2Shape" presStyleLbl="node2" presStyleIdx="0" presStyleCnt="2" custScaleX="150641"/>
      <dgm:spPr/>
    </dgm:pt>
    <dgm:pt modelId="{7CE0E4B8-7742-49E9-89EF-64A14CD5C2F4}" type="pres">
      <dgm:prSet presAssocID="{C9F4DF54-0982-48CC-B7EF-3AF50D71CDC4}" presName="hierChild3" presStyleCnt="0"/>
      <dgm:spPr/>
    </dgm:pt>
    <dgm:pt modelId="{B0834821-6857-466A-9021-3190A08A2111}" type="pres">
      <dgm:prSet presAssocID="{45FBE62D-AA81-4ED6-A03D-BF04829B85CD}" presName="Name19" presStyleLbl="parChTrans1D3" presStyleIdx="0" presStyleCnt="4"/>
      <dgm:spPr/>
    </dgm:pt>
    <dgm:pt modelId="{3552D5AB-F536-449E-986A-5932B93D23DD}" type="pres">
      <dgm:prSet presAssocID="{04C709BE-142C-45BE-B4EB-7D94FB66169D}" presName="Name21" presStyleCnt="0"/>
      <dgm:spPr/>
    </dgm:pt>
    <dgm:pt modelId="{1393F013-FCA8-4051-806C-452FC55F8BD3}" type="pres">
      <dgm:prSet presAssocID="{04C709BE-142C-45BE-B4EB-7D94FB66169D}" presName="level2Shape" presStyleLbl="node3" presStyleIdx="0" presStyleCnt="4"/>
      <dgm:spPr/>
    </dgm:pt>
    <dgm:pt modelId="{EB264455-85C6-46B5-9293-6DB73B7D11C4}" type="pres">
      <dgm:prSet presAssocID="{04C709BE-142C-45BE-B4EB-7D94FB66169D}" presName="hierChild3" presStyleCnt="0"/>
      <dgm:spPr/>
    </dgm:pt>
    <dgm:pt modelId="{DC45D680-5D2C-403F-A572-256B862878E8}" type="pres">
      <dgm:prSet presAssocID="{D61860D2-9A79-4A84-8054-D346B065FD95}" presName="Name19" presStyleLbl="parChTrans1D3" presStyleIdx="1" presStyleCnt="4"/>
      <dgm:spPr/>
    </dgm:pt>
    <dgm:pt modelId="{1D7748D0-BCF7-4B9A-A751-EB75D13CE79E}" type="pres">
      <dgm:prSet presAssocID="{2903A7EC-3509-4DF8-8291-B54C3E34E0F3}" presName="Name21" presStyleCnt="0"/>
      <dgm:spPr/>
    </dgm:pt>
    <dgm:pt modelId="{B4FDC892-9214-4498-9AC1-92ED6FE5D0A2}" type="pres">
      <dgm:prSet presAssocID="{2903A7EC-3509-4DF8-8291-B54C3E34E0F3}" presName="level2Shape" presStyleLbl="node3" presStyleIdx="1" presStyleCnt="4"/>
      <dgm:spPr/>
    </dgm:pt>
    <dgm:pt modelId="{074348EA-6471-41EC-BFB3-D206C14DD656}" type="pres">
      <dgm:prSet presAssocID="{2903A7EC-3509-4DF8-8291-B54C3E34E0F3}" presName="hierChild3" presStyleCnt="0"/>
      <dgm:spPr/>
    </dgm:pt>
    <dgm:pt modelId="{75AEDCA1-68B6-4A75-87B1-41D637D9943D}" type="pres">
      <dgm:prSet presAssocID="{147CE2D3-90EB-4BE0-A01C-AEA705BCE337}" presName="Name19" presStyleLbl="parChTrans1D2" presStyleIdx="1" presStyleCnt="2"/>
      <dgm:spPr/>
    </dgm:pt>
    <dgm:pt modelId="{3577A691-0C22-496C-A662-90855ABD1E0D}" type="pres">
      <dgm:prSet presAssocID="{ABD39F0B-C745-4FB7-8225-4DFBA5643F83}" presName="Name21" presStyleCnt="0"/>
      <dgm:spPr/>
    </dgm:pt>
    <dgm:pt modelId="{5CD3E3DA-90C1-46C0-9BB3-5ED9077A70A5}" type="pres">
      <dgm:prSet presAssocID="{ABD39F0B-C745-4FB7-8225-4DFBA5643F83}" presName="level2Shape" presStyleLbl="node2" presStyleIdx="1" presStyleCnt="2" custScaleX="146433"/>
      <dgm:spPr/>
    </dgm:pt>
    <dgm:pt modelId="{CB262ABF-92C0-43ED-A270-89EE68C58CAA}" type="pres">
      <dgm:prSet presAssocID="{ABD39F0B-C745-4FB7-8225-4DFBA5643F83}" presName="hierChild3" presStyleCnt="0"/>
      <dgm:spPr/>
    </dgm:pt>
    <dgm:pt modelId="{A1D6DBF4-0EA1-4224-9185-ED01C250813A}" type="pres">
      <dgm:prSet presAssocID="{FBDB883B-7327-4373-9FCD-3E5454140C20}" presName="Name19" presStyleLbl="parChTrans1D3" presStyleIdx="2" presStyleCnt="4"/>
      <dgm:spPr/>
    </dgm:pt>
    <dgm:pt modelId="{C3E23795-37D7-4653-B05E-CC25A2DA3BBA}" type="pres">
      <dgm:prSet presAssocID="{393BC480-5E45-4DA2-9D84-A7D0DE03AB26}" presName="Name21" presStyleCnt="0"/>
      <dgm:spPr/>
    </dgm:pt>
    <dgm:pt modelId="{0F7C3FEE-65BE-47C5-A76F-E2C9F35190FC}" type="pres">
      <dgm:prSet presAssocID="{393BC480-5E45-4DA2-9D84-A7D0DE03AB26}" presName="level2Shape" presStyleLbl="node3" presStyleIdx="2" presStyleCnt="4"/>
      <dgm:spPr/>
    </dgm:pt>
    <dgm:pt modelId="{D929D742-8ECA-4F74-8826-0B8742138EE7}" type="pres">
      <dgm:prSet presAssocID="{393BC480-5E45-4DA2-9D84-A7D0DE03AB26}" presName="hierChild3" presStyleCnt="0"/>
      <dgm:spPr/>
    </dgm:pt>
    <dgm:pt modelId="{7929B545-F3DA-4211-8575-A9006443FE09}" type="pres">
      <dgm:prSet presAssocID="{CEAAC8E3-C86B-4F57-B5DC-E72AC08944F9}" presName="Name19" presStyleLbl="parChTrans1D3" presStyleIdx="3" presStyleCnt="4"/>
      <dgm:spPr/>
    </dgm:pt>
    <dgm:pt modelId="{FEC90CA3-C694-4762-AC15-6DBAD73003EE}" type="pres">
      <dgm:prSet presAssocID="{71A3532B-102B-4AEE-9798-CDCF725822E0}" presName="Name21" presStyleCnt="0"/>
      <dgm:spPr/>
    </dgm:pt>
    <dgm:pt modelId="{6E64429A-1623-49C1-BB9D-EC1F9B53693F}" type="pres">
      <dgm:prSet presAssocID="{71A3532B-102B-4AEE-9798-CDCF725822E0}" presName="level2Shape" presStyleLbl="node3" presStyleIdx="3" presStyleCnt="4"/>
      <dgm:spPr/>
    </dgm:pt>
    <dgm:pt modelId="{2257F9A1-3A59-4A0E-9504-382557BFDAF9}" type="pres">
      <dgm:prSet presAssocID="{71A3532B-102B-4AEE-9798-CDCF725822E0}" presName="hierChild3" presStyleCnt="0"/>
      <dgm:spPr/>
    </dgm:pt>
    <dgm:pt modelId="{C87299CC-623B-48C6-926D-B70782BDA350}" type="pres">
      <dgm:prSet presAssocID="{AAC3056A-6251-4046-AF30-5D17B522DDB7}" presName="bgShapesFlow" presStyleCnt="0"/>
      <dgm:spPr/>
    </dgm:pt>
    <dgm:pt modelId="{DAD8298A-6D16-426C-9737-E89F4271D1F5}" type="pres">
      <dgm:prSet presAssocID="{F05DB21C-26CA-4BD3-82C5-05CAA1628420}" presName="rectComp" presStyleCnt="0"/>
      <dgm:spPr/>
    </dgm:pt>
    <dgm:pt modelId="{3CCF1983-AA01-4098-9586-2FFE0934BB3C}" type="pres">
      <dgm:prSet presAssocID="{F05DB21C-26CA-4BD3-82C5-05CAA1628420}" presName="bgRect" presStyleLbl="bgShp" presStyleIdx="0" presStyleCnt="3" custAng="0"/>
      <dgm:spPr/>
    </dgm:pt>
    <dgm:pt modelId="{6E1F13B6-B584-4C32-B6D6-C49B3C747D99}" type="pres">
      <dgm:prSet presAssocID="{F05DB21C-26CA-4BD3-82C5-05CAA1628420}" presName="bgRectTx" presStyleLbl="bgShp" presStyleIdx="0" presStyleCnt="3">
        <dgm:presLayoutVars>
          <dgm:bulletEnabled val="1"/>
        </dgm:presLayoutVars>
      </dgm:prSet>
      <dgm:spPr/>
    </dgm:pt>
    <dgm:pt modelId="{AD831ACD-5BA4-4419-8684-245CE31A7ADD}" type="pres">
      <dgm:prSet presAssocID="{F05DB21C-26CA-4BD3-82C5-05CAA1628420}" presName="spComp" presStyleCnt="0"/>
      <dgm:spPr/>
    </dgm:pt>
    <dgm:pt modelId="{4C6A07D7-E05C-46E7-A4CD-4E9A6784B7EB}" type="pres">
      <dgm:prSet presAssocID="{F05DB21C-26CA-4BD3-82C5-05CAA1628420}" presName="vSp" presStyleCnt="0"/>
      <dgm:spPr/>
    </dgm:pt>
    <dgm:pt modelId="{78996FAC-03AB-43B5-96B3-2436F7B45325}" type="pres">
      <dgm:prSet presAssocID="{1A070EF0-49C5-4143-B558-0BCACB943F29}" presName="rectComp" presStyleCnt="0"/>
      <dgm:spPr/>
    </dgm:pt>
    <dgm:pt modelId="{B6E9902D-AF75-4F7A-A1B2-D718B21962D6}" type="pres">
      <dgm:prSet presAssocID="{1A070EF0-49C5-4143-B558-0BCACB943F29}" presName="bgRect" presStyleLbl="bgShp" presStyleIdx="1" presStyleCnt="3" custLinFactNeighborX="2132" custLinFactNeighborY="-7283"/>
      <dgm:spPr/>
    </dgm:pt>
    <dgm:pt modelId="{5AC52147-798E-481D-81F4-AAA71250E69B}" type="pres">
      <dgm:prSet presAssocID="{1A070EF0-49C5-4143-B558-0BCACB943F29}" presName="bgRectTx" presStyleLbl="bgShp" presStyleIdx="1" presStyleCnt="3">
        <dgm:presLayoutVars>
          <dgm:bulletEnabled val="1"/>
        </dgm:presLayoutVars>
      </dgm:prSet>
      <dgm:spPr/>
    </dgm:pt>
    <dgm:pt modelId="{AC10AB53-DDA3-42DE-B193-98B121F7346D}" type="pres">
      <dgm:prSet presAssocID="{1A070EF0-49C5-4143-B558-0BCACB943F29}" presName="spComp" presStyleCnt="0"/>
      <dgm:spPr/>
    </dgm:pt>
    <dgm:pt modelId="{42C299DC-0103-4344-8463-067BE31304DF}" type="pres">
      <dgm:prSet presAssocID="{1A070EF0-49C5-4143-B558-0BCACB943F29}" presName="vSp" presStyleCnt="0"/>
      <dgm:spPr/>
    </dgm:pt>
    <dgm:pt modelId="{315FBF48-8F78-4718-9D61-CE89C3813895}" type="pres">
      <dgm:prSet presAssocID="{B3758386-B313-4884-8497-ABACBC89E941}" presName="rectComp" presStyleCnt="0"/>
      <dgm:spPr/>
    </dgm:pt>
    <dgm:pt modelId="{74864619-9A47-4E42-960A-2F903BB78673}" type="pres">
      <dgm:prSet presAssocID="{B3758386-B313-4884-8497-ABACBC89E941}" presName="bgRect" presStyleLbl="bgShp" presStyleIdx="2" presStyleCnt="3"/>
      <dgm:spPr/>
    </dgm:pt>
    <dgm:pt modelId="{9FD91DED-C16A-4B06-81E2-529BCE867E32}" type="pres">
      <dgm:prSet presAssocID="{B3758386-B313-4884-8497-ABACBC89E941}" presName="bgRectTx" presStyleLbl="bgShp" presStyleIdx="2" presStyleCnt="3">
        <dgm:presLayoutVars>
          <dgm:bulletEnabled val="1"/>
        </dgm:presLayoutVars>
      </dgm:prSet>
      <dgm:spPr/>
    </dgm:pt>
  </dgm:ptLst>
  <dgm:cxnLst>
    <dgm:cxn modelId="{D20B790D-A510-44AF-B753-820DD9315B40}" srcId="{C9F4DF54-0982-48CC-B7EF-3AF50D71CDC4}" destId="{04C709BE-142C-45BE-B4EB-7D94FB66169D}" srcOrd="0" destOrd="0" parTransId="{45FBE62D-AA81-4ED6-A03D-BF04829B85CD}" sibTransId="{ACA45F6A-1929-40BF-AB32-39B1EFC586FF}"/>
    <dgm:cxn modelId="{1FA25D0E-E12D-4C7C-8FC7-2083E52E81C5}" type="presOf" srcId="{04C709BE-142C-45BE-B4EB-7D94FB66169D}" destId="{1393F013-FCA8-4051-806C-452FC55F8BD3}" srcOrd="0" destOrd="0" presId="urn:microsoft.com/office/officeart/2005/8/layout/hierarchy6"/>
    <dgm:cxn modelId="{48914E18-9AAF-42D5-8D98-7C445064B858}" type="presOf" srcId="{F05DB21C-26CA-4BD3-82C5-05CAA1628420}" destId="{3CCF1983-AA01-4098-9586-2FFE0934BB3C}" srcOrd="0" destOrd="0" presId="urn:microsoft.com/office/officeart/2005/8/layout/hierarchy6"/>
    <dgm:cxn modelId="{1690AF2C-7DCF-4BC8-A6E3-3E68C06069FC}" type="presOf" srcId="{B3758386-B313-4884-8497-ABACBC89E941}" destId="{9FD91DED-C16A-4B06-81E2-529BCE867E32}" srcOrd="1" destOrd="0" presId="urn:microsoft.com/office/officeart/2005/8/layout/hierarchy6"/>
    <dgm:cxn modelId="{6A683E36-6E6E-4290-AC45-978A3D4A775A}" type="presOf" srcId="{AAC3056A-6251-4046-AF30-5D17B522DDB7}" destId="{829D4038-1516-434C-89C4-76D7D23432A9}" srcOrd="0" destOrd="0" presId="urn:microsoft.com/office/officeart/2005/8/layout/hierarchy6"/>
    <dgm:cxn modelId="{F75E3F3A-2F16-4A05-BBBD-5BA706E0DFAA}" type="presOf" srcId="{D61860D2-9A79-4A84-8054-D346B065FD95}" destId="{DC45D680-5D2C-403F-A572-256B862878E8}" srcOrd="0" destOrd="0" presId="urn:microsoft.com/office/officeart/2005/8/layout/hierarchy6"/>
    <dgm:cxn modelId="{10D35342-6DD7-4175-9031-142D013557CB}" type="presOf" srcId="{147CE2D3-90EB-4BE0-A01C-AEA705BCE337}" destId="{75AEDCA1-68B6-4A75-87B1-41D637D9943D}" srcOrd="0" destOrd="0" presId="urn:microsoft.com/office/officeart/2005/8/layout/hierarchy6"/>
    <dgm:cxn modelId="{847E9E4D-5CBB-48F6-93C8-2FAF455212D0}" type="presOf" srcId="{FBDB883B-7327-4373-9FCD-3E5454140C20}" destId="{A1D6DBF4-0EA1-4224-9185-ED01C250813A}" srcOrd="0" destOrd="0" presId="urn:microsoft.com/office/officeart/2005/8/layout/hierarchy6"/>
    <dgm:cxn modelId="{09B07E5C-3377-4BF1-B657-F389B47E1EA5}" type="presOf" srcId="{ABD39F0B-C745-4FB7-8225-4DFBA5643F83}" destId="{5CD3E3DA-90C1-46C0-9BB3-5ED9077A70A5}" srcOrd="0" destOrd="0" presId="urn:microsoft.com/office/officeart/2005/8/layout/hierarchy6"/>
    <dgm:cxn modelId="{FAB32663-CD51-4DEF-AC26-0E5A61B2D7E0}" srcId="{AAC3056A-6251-4046-AF30-5D17B522DDB7}" destId="{1A070EF0-49C5-4143-B558-0BCACB943F29}" srcOrd="2" destOrd="0" parTransId="{9A5E5B6B-1E4A-4C02-9EFE-6AF7D64554B8}" sibTransId="{606C9C7C-2477-4F4F-9976-C41EFB672EFA}"/>
    <dgm:cxn modelId="{241EDA67-0718-4409-973A-FBD270EF4241}" srcId="{AAC3056A-6251-4046-AF30-5D17B522DDB7}" destId="{B3758386-B313-4884-8497-ABACBC89E941}" srcOrd="3" destOrd="0" parTransId="{E4FD61B9-75DF-471B-AAB2-C90F26137B89}" sibTransId="{0C5EE68C-05A6-4469-82AC-990414B142B2}"/>
    <dgm:cxn modelId="{DC26D878-613B-47AE-938F-312E24E341BC}" srcId="{AAC3056A-6251-4046-AF30-5D17B522DDB7}" destId="{F05DB21C-26CA-4BD3-82C5-05CAA1628420}" srcOrd="1" destOrd="0" parTransId="{1D37C966-32B6-41F2-89D7-4B172E1B0B8B}" sibTransId="{01FC67BE-3B2E-4A78-A3AA-B1356373F76E}"/>
    <dgm:cxn modelId="{2DE28281-6ED4-4A75-8386-1A94A63B5000}" type="presOf" srcId="{F05DB21C-26CA-4BD3-82C5-05CAA1628420}" destId="{6E1F13B6-B584-4C32-B6D6-C49B3C747D99}" srcOrd="1" destOrd="0" presId="urn:microsoft.com/office/officeart/2005/8/layout/hierarchy6"/>
    <dgm:cxn modelId="{5378F797-B24A-4239-9F03-B0CD3C0048D4}" type="presOf" srcId="{A9199A71-AFF8-4DDC-9B67-5FEC683769DC}" destId="{08193676-12A3-4077-B399-1C85F4EA2549}" srcOrd="0" destOrd="0" presId="urn:microsoft.com/office/officeart/2005/8/layout/hierarchy6"/>
    <dgm:cxn modelId="{D73C5098-1250-46AA-9FA6-BA2BE0E3C46B}" type="presOf" srcId="{CEAAC8E3-C86B-4F57-B5DC-E72AC08944F9}" destId="{7929B545-F3DA-4211-8575-A9006443FE09}" srcOrd="0" destOrd="0" presId="urn:microsoft.com/office/officeart/2005/8/layout/hierarchy6"/>
    <dgm:cxn modelId="{DE5CB998-3C98-4787-9BE2-2BC8FC96E710}" type="presOf" srcId="{9F81C59A-AD45-42D6-B95A-D69F3889A7FA}" destId="{94ACCFFA-A527-4768-AAD3-CD79724B3A8A}" srcOrd="0" destOrd="0" presId="urn:microsoft.com/office/officeart/2005/8/layout/hierarchy6"/>
    <dgm:cxn modelId="{F0820BA5-C340-42AB-80DD-7EFFDCC524E7}" srcId="{A9199A71-AFF8-4DDC-9B67-5FEC683769DC}" destId="{ABD39F0B-C745-4FB7-8225-4DFBA5643F83}" srcOrd="1" destOrd="0" parTransId="{147CE2D3-90EB-4BE0-A01C-AEA705BCE337}" sibTransId="{7B02EB26-A819-4F96-B547-D77FA2C95B90}"/>
    <dgm:cxn modelId="{601582AA-FD7C-4E89-8B13-ECA11BE8788D}" type="presOf" srcId="{393BC480-5E45-4DA2-9D84-A7D0DE03AB26}" destId="{0F7C3FEE-65BE-47C5-A76F-E2C9F35190FC}" srcOrd="0" destOrd="0" presId="urn:microsoft.com/office/officeart/2005/8/layout/hierarchy6"/>
    <dgm:cxn modelId="{A91EDFAF-268D-49DC-B94F-0AE6FE3EB410}" type="presOf" srcId="{C9F4DF54-0982-48CC-B7EF-3AF50D71CDC4}" destId="{DE9A9022-D739-416E-BA7C-09938D16DB05}" srcOrd="0" destOrd="0" presId="urn:microsoft.com/office/officeart/2005/8/layout/hierarchy6"/>
    <dgm:cxn modelId="{ED08A3B1-871A-4445-93B0-639158DF423A}" srcId="{ABD39F0B-C745-4FB7-8225-4DFBA5643F83}" destId="{393BC480-5E45-4DA2-9D84-A7D0DE03AB26}" srcOrd="0" destOrd="0" parTransId="{FBDB883B-7327-4373-9FCD-3E5454140C20}" sibTransId="{EC74181A-BF32-411F-8AC2-36BD534FF387}"/>
    <dgm:cxn modelId="{3E6C02B6-0044-42D3-8A2C-4855FBAD18FA}" type="presOf" srcId="{1A070EF0-49C5-4143-B558-0BCACB943F29}" destId="{B6E9902D-AF75-4F7A-A1B2-D718B21962D6}" srcOrd="0" destOrd="0" presId="urn:microsoft.com/office/officeart/2005/8/layout/hierarchy6"/>
    <dgm:cxn modelId="{A3B7C3BE-78B6-4D97-B5BD-8844DB7A1CA3}" type="presOf" srcId="{2903A7EC-3509-4DF8-8291-B54C3E34E0F3}" destId="{B4FDC892-9214-4498-9AC1-92ED6FE5D0A2}" srcOrd="0" destOrd="0" presId="urn:microsoft.com/office/officeart/2005/8/layout/hierarchy6"/>
    <dgm:cxn modelId="{BC5C9BCB-09A4-4282-BD45-85831667A487}" type="presOf" srcId="{1A070EF0-49C5-4143-B558-0BCACB943F29}" destId="{5AC52147-798E-481D-81F4-AAA71250E69B}" srcOrd="1" destOrd="0" presId="urn:microsoft.com/office/officeart/2005/8/layout/hierarchy6"/>
    <dgm:cxn modelId="{6B97D7E8-1506-4255-94BA-AC50541F9D13}" srcId="{AAC3056A-6251-4046-AF30-5D17B522DDB7}" destId="{A9199A71-AFF8-4DDC-9B67-5FEC683769DC}" srcOrd="0" destOrd="0" parTransId="{564F4398-D85C-4670-8025-9076367AFF1B}" sibTransId="{DD7455EF-0251-4AC9-8804-C208064D56ED}"/>
    <dgm:cxn modelId="{27BE01EA-EBCA-4482-9ECC-E884A360B4E8}" srcId="{C9F4DF54-0982-48CC-B7EF-3AF50D71CDC4}" destId="{2903A7EC-3509-4DF8-8291-B54C3E34E0F3}" srcOrd="1" destOrd="0" parTransId="{D61860D2-9A79-4A84-8054-D346B065FD95}" sibTransId="{C3C16A61-8BBA-4DDF-9707-C3F4874C238D}"/>
    <dgm:cxn modelId="{1F8289EB-2292-40B5-84E0-74215A7998F4}" srcId="{A9199A71-AFF8-4DDC-9B67-5FEC683769DC}" destId="{C9F4DF54-0982-48CC-B7EF-3AF50D71CDC4}" srcOrd="0" destOrd="0" parTransId="{9F81C59A-AD45-42D6-B95A-D69F3889A7FA}" sibTransId="{EB83C4BE-F47C-480B-828D-BD651A9856A0}"/>
    <dgm:cxn modelId="{9DB988EF-0F62-4641-AED0-1BB4D19DE1C7}" type="presOf" srcId="{B3758386-B313-4884-8497-ABACBC89E941}" destId="{74864619-9A47-4E42-960A-2F903BB78673}" srcOrd="0" destOrd="0" presId="urn:microsoft.com/office/officeart/2005/8/layout/hierarchy6"/>
    <dgm:cxn modelId="{A690A4F1-07FC-431E-945A-A5E6593F2BF3}" type="presOf" srcId="{45FBE62D-AA81-4ED6-A03D-BF04829B85CD}" destId="{B0834821-6857-466A-9021-3190A08A2111}" srcOrd="0" destOrd="0" presId="urn:microsoft.com/office/officeart/2005/8/layout/hierarchy6"/>
    <dgm:cxn modelId="{7A1D5AF3-0AB9-4901-BBFA-2FB8F4B0AF6F}" srcId="{ABD39F0B-C745-4FB7-8225-4DFBA5643F83}" destId="{71A3532B-102B-4AEE-9798-CDCF725822E0}" srcOrd="1" destOrd="0" parTransId="{CEAAC8E3-C86B-4F57-B5DC-E72AC08944F9}" sibTransId="{0E66531E-AA14-48B3-BE61-D03736FC4498}"/>
    <dgm:cxn modelId="{760B4EFD-FD6B-4844-8151-25FC7ACF0D24}" type="presOf" srcId="{71A3532B-102B-4AEE-9798-CDCF725822E0}" destId="{6E64429A-1623-49C1-BB9D-EC1F9B53693F}" srcOrd="0" destOrd="0" presId="urn:microsoft.com/office/officeart/2005/8/layout/hierarchy6"/>
    <dgm:cxn modelId="{DFC94621-697B-4D03-BA5B-9E296458F365}" type="presParOf" srcId="{829D4038-1516-434C-89C4-76D7D23432A9}" destId="{D2203830-8B35-4615-BCC9-833AD48F0095}" srcOrd="0" destOrd="0" presId="urn:microsoft.com/office/officeart/2005/8/layout/hierarchy6"/>
    <dgm:cxn modelId="{6AC9B461-2803-42B7-B428-22D8DD0A5212}" type="presParOf" srcId="{D2203830-8B35-4615-BCC9-833AD48F0095}" destId="{FF003589-D737-4872-972E-956D3A98E6A6}" srcOrd="0" destOrd="0" presId="urn:microsoft.com/office/officeart/2005/8/layout/hierarchy6"/>
    <dgm:cxn modelId="{E41E78EE-EFF1-4546-BE4E-9A56FEB9A323}" type="presParOf" srcId="{D2203830-8B35-4615-BCC9-833AD48F0095}" destId="{18BDBAC1-8554-4DD7-BFB1-5CC3E9188653}" srcOrd="1" destOrd="0" presId="urn:microsoft.com/office/officeart/2005/8/layout/hierarchy6"/>
    <dgm:cxn modelId="{63E6FCC1-C0AC-4788-9F46-1BBCBEB2ACF1}" type="presParOf" srcId="{18BDBAC1-8554-4DD7-BFB1-5CC3E9188653}" destId="{D73B97DD-A090-4595-803F-A9BF00067C61}" srcOrd="0" destOrd="0" presId="urn:microsoft.com/office/officeart/2005/8/layout/hierarchy6"/>
    <dgm:cxn modelId="{F3000420-983B-4424-83D1-890569DCE3BB}" type="presParOf" srcId="{D73B97DD-A090-4595-803F-A9BF00067C61}" destId="{08193676-12A3-4077-B399-1C85F4EA2549}" srcOrd="0" destOrd="0" presId="urn:microsoft.com/office/officeart/2005/8/layout/hierarchy6"/>
    <dgm:cxn modelId="{D00287DB-7FDE-4586-8334-5D81B1272178}" type="presParOf" srcId="{D73B97DD-A090-4595-803F-A9BF00067C61}" destId="{4064E166-165D-42F7-B40F-9FE64FBFD62C}" srcOrd="1" destOrd="0" presId="urn:microsoft.com/office/officeart/2005/8/layout/hierarchy6"/>
    <dgm:cxn modelId="{09078124-13C2-4D6C-ACA2-5DD614DD6F64}" type="presParOf" srcId="{4064E166-165D-42F7-B40F-9FE64FBFD62C}" destId="{94ACCFFA-A527-4768-AAD3-CD79724B3A8A}" srcOrd="0" destOrd="0" presId="urn:microsoft.com/office/officeart/2005/8/layout/hierarchy6"/>
    <dgm:cxn modelId="{876FB2AF-CB11-47DB-843E-DBF6BF5E5823}" type="presParOf" srcId="{4064E166-165D-42F7-B40F-9FE64FBFD62C}" destId="{EF8B563F-0908-4F47-ABDF-9DDD23CA0188}" srcOrd="1" destOrd="0" presId="urn:microsoft.com/office/officeart/2005/8/layout/hierarchy6"/>
    <dgm:cxn modelId="{3AFA7015-A112-4F1D-905B-3CDF688B2FB2}" type="presParOf" srcId="{EF8B563F-0908-4F47-ABDF-9DDD23CA0188}" destId="{DE9A9022-D739-416E-BA7C-09938D16DB05}" srcOrd="0" destOrd="0" presId="urn:microsoft.com/office/officeart/2005/8/layout/hierarchy6"/>
    <dgm:cxn modelId="{7848F675-F2F1-4824-BAB1-87C56DEBABE2}" type="presParOf" srcId="{EF8B563F-0908-4F47-ABDF-9DDD23CA0188}" destId="{7CE0E4B8-7742-49E9-89EF-64A14CD5C2F4}" srcOrd="1" destOrd="0" presId="urn:microsoft.com/office/officeart/2005/8/layout/hierarchy6"/>
    <dgm:cxn modelId="{BC12CA70-0607-499E-A074-822F50753D05}" type="presParOf" srcId="{7CE0E4B8-7742-49E9-89EF-64A14CD5C2F4}" destId="{B0834821-6857-466A-9021-3190A08A2111}" srcOrd="0" destOrd="0" presId="urn:microsoft.com/office/officeart/2005/8/layout/hierarchy6"/>
    <dgm:cxn modelId="{9993450E-F9A9-4B81-9207-FC8D9818A59E}" type="presParOf" srcId="{7CE0E4B8-7742-49E9-89EF-64A14CD5C2F4}" destId="{3552D5AB-F536-449E-986A-5932B93D23DD}" srcOrd="1" destOrd="0" presId="urn:microsoft.com/office/officeart/2005/8/layout/hierarchy6"/>
    <dgm:cxn modelId="{C40C8B9B-2263-430F-9CD4-9F1844D34DB5}" type="presParOf" srcId="{3552D5AB-F536-449E-986A-5932B93D23DD}" destId="{1393F013-FCA8-4051-806C-452FC55F8BD3}" srcOrd="0" destOrd="0" presId="urn:microsoft.com/office/officeart/2005/8/layout/hierarchy6"/>
    <dgm:cxn modelId="{7246D772-0A3B-47BA-A70E-05541B6E7302}" type="presParOf" srcId="{3552D5AB-F536-449E-986A-5932B93D23DD}" destId="{EB264455-85C6-46B5-9293-6DB73B7D11C4}" srcOrd="1" destOrd="0" presId="urn:microsoft.com/office/officeart/2005/8/layout/hierarchy6"/>
    <dgm:cxn modelId="{C02CB040-33B4-49AF-9A3E-12B466D855DC}" type="presParOf" srcId="{7CE0E4B8-7742-49E9-89EF-64A14CD5C2F4}" destId="{DC45D680-5D2C-403F-A572-256B862878E8}" srcOrd="2" destOrd="0" presId="urn:microsoft.com/office/officeart/2005/8/layout/hierarchy6"/>
    <dgm:cxn modelId="{7822089E-218C-4047-B4B5-42096D689C9C}" type="presParOf" srcId="{7CE0E4B8-7742-49E9-89EF-64A14CD5C2F4}" destId="{1D7748D0-BCF7-4B9A-A751-EB75D13CE79E}" srcOrd="3" destOrd="0" presId="urn:microsoft.com/office/officeart/2005/8/layout/hierarchy6"/>
    <dgm:cxn modelId="{91DA8BE4-D0CD-4545-9448-184C2755AB6B}" type="presParOf" srcId="{1D7748D0-BCF7-4B9A-A751-EB75D13CE79E}" destId="{B4FDC892-9214-4498-9AC1-92ED6FE5D0A2}" srcOrd="0" destOrd="0" presId="urn:microsoft.com/office/officeart/2005/8/layout/hierarchy6"/>
    <dgm:cxn modelId="{90B3333F-06B6-4E5C-9D87-04AFB3C9842A}" type="presParOf" srcId="{1D7748D0-BCF7-4B9A-A751-EB75D13CE79E}" destId="{074348EA-6471-41EC-BFB3-D206C14DD656}" srcOrd="1" destOrd="0" presId="urn:microsoft.com/office/officeart/2005/8/layout/hierarchy6"/>
    <dgm:cxn modelId="{9F90A66A-C7FE-4731-BA07-AA92DC122DF2}" type="presParOf" srcId="{4064E166-165D-42F7-B40F-9FE64FBFD62C}" destId="{75AEDCA1-68B6-4A75-87B1-41D637D9943D}" srcOrd="2" destOrd="0" presId="urn:microsoft.com/office/officeart/2005/8/layout/hierarchy6"/>
    <dgm:cxn modelId="{79450280-D74C-409E-88D0-54DE6C5D7539}" type="presParOf" srcId="{4064E166-165D-42F7-B40F-9FE64FBFD62C}" destId="{3577A691-0C22-496C-A662-90855ABD1E0D}" srcOrd="3" destOrd="0" presId="urn:microsoft.com/office/officeart/2005/8/layout/hierarchy6"/>
    <dgm:cxn modelId="{89071455-6B29-4320-9570-0429764D4248}" type="presParOf" srcId="{3577A691-0C22-496C-A662-90855ABD1E0D}" destId="{5CD3E3DA-90C1-46C0-9BB3-5ED9077A70A5}" srcOrd="0" destOrd="0" presId="urn:microsoft.com/office/officeart/2005/8/layout/hierarchy6"/>
    <dgm:cxn modelId="{ABF48238-396B-44D8-B57B-9E17A1276E8D}" type="presParOf" srcId="{3577A691-0C22-496C-A662-90855ABD1E0D}" destId="{CB262ABF-92C0-43ED-A270-89EE68C58CAA}" srcOrd="1" destOrd="0" presId="urn:microsoft.com/office/officeart/2005/8/layout/hierarchy6"/>
    <dgm:cxn modelId="{54DFE09A-BDB8-4734-9390-88FF9595FF3A}" type="presParOf" srcId="{CB262ABF-92C0-43ED-A270-89EE68C58CAA}" destId="{A1D6DBF4-0EA1-4224-9185-ED01C250813A}" srcOrd="0" destOrd="0" presId="urn:microsoft.com/office/officeart/2005/8/layout/hierarchy6"/>
    <dgm:cxn modelId="{3A9926C9-0E90-4A52-9032-6CAC0B6655D3}" type="presParOf" srcId="{CB262ABF-92C0-43ED-A270-89EE68C58CAA}" destId="{C3E23795-37D7-4653-B05E-CC25A2DA3BBA}" srcOrd="1" destOrd="0" presId="urn:microsoft.com/office/officeart/2005/8/layout/hierarchy6"/>
    <dgm:cxn modelId="{EC58DA2E-40AB-449D-8E6E-DF6DC1A5EE5B}" type="presParOf" srcId="{C3E23795-37D7-4653-B05E-CC25A2DA3BBA}" destId="{0F7C3FEE-65BE-47C5-A76F-E2C9F35190FC}" srcOrd="0" destOrd="0" presId="urn:microsoft.com/office/officeart/2005/8/layout/hierarchy6"/>
    <dgm:cxn modelId="{54445F83-DF94-436B-9C9D-AAFF0B5C2A44}" type="presParOf" srcId="{C3E23795-37D7-4653-B05E-CC25A2DA3BBA}" destId="{D929D742-8ECA-4F74-8826-0B8742138EE7}" srcOrd="1" destOrd="0" presId="urn:microsoft.com/office/officeart/2005/8/layout/hierarchy6"/>
    <dgm:cxn modelId="{C634B3B3-A98A-4040-BF11-029B328AF456}" type="presParOf" srcId="{CB262ABF-92C0-43ED-A270-89EE68C58CAA}" destId="{7929B545-F3DA-4211-8575-A9006443FE09}" srcOrd="2" destOrd="0" presId="urn:microsoft.com/office/officeart/2005/8/layout/hierarchy6"/>
    <dgm:cxn modelId="{57099B96-51DB-4636-A3FA-314AAB9AC0A7}" type="presParOf" srcId="{CB262ABF-92C0-43ED-A270-89EE68C58CAA}" destId="{FEC90CA3-C694-4762-AC15-6DBAD73003EE}" srcOrd="3" destOrd="0" presId="urn:microsoft.com/office/officeart/2005/8/layout/hierarchy6"/>
    <dgm:cxn modelId="{04DBE6D7-11ED-4641-BDB3-56BDC1D3C98E}" type="presParOf" srcId="{FEC90CA3-C694-4762-AC15-6DBAD73003EE}" destId="{6E64429A-1623-49C1-BB9D-EC1F9B53693F}" srcOrd="0" destOrd="0" presId="urn:microsoft.com/office/officeart/2005/8/layout/hierarchy6"/>
    <dgm:cxn modelId="{8F570BB5-300D-40C6-92A6-BB58D193A88C}" type="presParOf" srcId="{FEC90CA3-C694-4762-AC15-6DBAD73003EE}" destId="{2257F9A1-3A59-4A0E-9504-382557BFDAF9}" srcOrd="1" destOrd="0" presId="urn:microsoft.com/office/officeart/2005/8/layout/hierarchy6"/>
    <dgm:cxn modelId="{4F5479A0-195C-4A49-894F-4C0246B5A95A}" type="presParOf" srcId="{829D4038-1516-434C-89C4-76D7D23432A9}" destId="{C87299CC-623B-48C6-926D-B70782BDA350}" srcOrd="1" destOrd="0" presId="urn:microsoft.com/office/officeart/2005/8/layout/hierarchy6"/>
    <dgm:cxn modelId="{12D0A755-0454-4394-966D-F7F3856D8F6A}" type="presParOf" srcId="{C87299CC-623B-48C6-926D-B70782BDA350}" destId="{DAD8298A-6D16-426C-9737-E89F4271D1F5}" srcOrd="0" destOrd="0" presId="urn:microsoft.com/office/officeart/2005/8/layout/hierarchy6"/>
    <dgm:cxn modelId="{BC62AB1A-E9FF-4689-9A40-6342477BF054}" type="presParOf" srcId="{DAD8298A-6D16-426C-9737-E89F4271D1F5}" destId="{3CCF1983-AA01-4098-9586-2FFE0934BB3C}" srcOrd="0" destOrd="0" presId="urn:microsoft.com/office/officeart/2005/8/layout/hierarchy6"/>
    <dgm:cxn modelId="{F2A33007-F351-471A-A213-B9E3FF5D189B}" type="presParOf" srcId="{DAD8298A-6D16-426C-9737-E89F4271D1F5}" destId="{6E1F13B6-B584-4C32-B6D6-C49B3C747D99}" srcOrd="1" destOrd="0" presId="urn:microsoft.com/office/officeart/2005/8/layout/hierarchy6"/>
    <dgm:cxn modelId="{894750FE-EDDC-4966-9E4A-09239CDE333C}" type="presParOf" srcId="{C87299CC-623B-48C6-926D-B70782BDA350}" destId="{AD831ACD-5BA4-4419-8684-245CE31A7ADD}" srcOrd="1" destOrd="0" presId="urn:microsoft.com/office/officeart/2005/8/layout/hierarchy6"/>
    <dgm:cxn modelId="{E19E6A41-085F-44C6-879C-91BB0F97C421}" type="presParOf" srcId="{AD831ACD-5BA4-4419-8684-245CE31A7ADD}" destId="{4C6A07D7-E05C-46E7-A4CD-4E9A6784B7EB}" srcOrd="0" destOrd="0" presId="urn:microsoft.com/office/officeart/2005/8/layout/hierarchy6"/>
    <dgm:cxn modelId="{7F39B28C-9CCF-4234-A610-B2A14DCD898F}" type="presParOf" srcId="{C87299CC-623B-48C6-926D-B70782BDA350}" destId="{78996FAC-03AB-43B5-96B3-2436F7B45325}" srcOrd="2" destOrd="0" presId="urn:microsoft.com/office/officeart/2005/8/layout/hierarchy6"/>
    <dgm:cxn modelId="{8914FDA0-E47D-41C2-8E19-872DED8896A4}" type="presParOf" srcId="{78996FAC-03AB-43B5-96B3-2436F7B45325}" destId="{B6E9902D-AF75-4F7A-A1B2-D718B21962D6}" srcOrd="0" destOrd="0" presId="urn:microsoft.com/office/officeart/2005/8/layout/hierarchy6"/>
    <dgm:cxn modelId="{8E8FABAF-43CE-45FB-888C-187370449E41}" type="presParOf" srcId="{78996FAC-03AB-43B5-96B3-2436F7B45325}" destId="{5AC52147-798E-481D-81F4-AAA71250E69B}" srcOrd="1" destOrd="0" presId="urn:microsoft.com/office/officeart/2005/8/layout/hierarchy6"/>
    <dgm:cxn modelId="{7896B7FB-FD01-4925-AB71-7D88F913194D}" type="presParOf" srcId="{C87299CC-623B-48C6-926D-B70782BDA350}" destId="{AC10AB53-DDA3-42DE-B193-98B121F7346D}" srcOrd="3" destOrd="0" presId="urn:microsoft.com/office/officeart/2005/8/layout/hierarchy6"/>
    <dgm:cxn modelId="{CCB8D2F8-5941-425E-A801-E6A2D21FC429}" type="presParOf" srcId="{AC10AB53-DDA3-42DE-B193-98B121F7346D}" destId="{42C299DC-0103-4344-8463-067BE31304DF}" srcOrd="0" destOrd="0" presId="urn:microsoft.com/office/officeart/2005/8/layout/hierarchy6"/>
    <dgm:cxn modelId="{FF317618-F4CD-4F7D-A339-B8B59A774F94}" type="presParOf" srcId="{C87299CC-623B-48C6-926D-B70782BDA350}" destId="{315FBF48-8F78-4718-9D61-CE89C3813895}" srcOrd="4" destOrd="0" presId="urn:microsoft.com/office/officeart/2005/8/layout/hierarchy6"/>
    <dgm:cxn modelId="{7DD2B1CD-CD0E-4291-B9C1-922EC5161447}" type="presParOf" srcId="{315FBF48-8F78-4718-9D61-CE89C3813895}" destId="{74864619-9A47-4E42-960A-2F903BB78673}" srcOrd="0" destOrd="0" presId="urn:microsoft.com/office/officeart/2005/8/layout/hierarchy6"/>
    <dgm:cxn modelId="{CE6EC44A-B8AC-40C9-AB08-D382BA6D3FC2}" type="presParOf" srcId="{315FBF48-8F78-4718-9D61-CE89C3813895}" destId="{9FD91DED-C16A-4B06-81E2-529BCE867E32}"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B91023-6291-4952-8EC6-A55CE77FFB05}" type="doc">
      <dgm:prSet loTypeId="urn:microsoft.com/office/officeart/2005/8/layout/cycle6" loCatId="cycle" qsTypeId="urn:microsoft.com/office/officeart/2005/8/quickstyle/simple1" qsCatId="simple" csTypeId="urn:microsoft.com/office/officeart/2005/8/colors/accent0_3" csCatId="mainScheme" phldr="1"/>
      <dgm:spPr/>
      <dgm:t>
        <a:bodyPr/>
        <a:lstStyle/>
        <a:p>
          <a:pPr rtl="1"/>
          <a:endParaRPr lang="ar-IQ"/>
        </a:p>
      </dgm:t>
    </dgm:pt>
    <dgm:pt modelId="{08928B9B-1F15-477D-A05B-4627D3AB97AC}">
      <dgm:prSet phldrT="[نص]"/>
      <dgm:spPr/>
      <dgm:t>
        <a:bodyPr/>
        <a:lstStyle/>
        <a:p>
          <a:pPr algn="ctr" rtl="1"/>
          <a:r>
            <a:rPr lang="ar-IQ" dirty="0"/>
            <a:t>أمية</a:t>
          </a:r>
        </a:p>
      </dgm:t>
    </dgm:pt>
    <dgm:pt modelId="{B6A9D10B-F9B5-4C43-B2FE-0FFF3D4F51EB}" type="parTrans" cxnId="{A62FA7FB-7218-4271-8AAF-B87B07076471}">
      <dgm:prSet/>
      <dgm:spPr/>
      <dgm:t>
        <a:bodyPr/>
        <a:lstStyle/>
        <a:p>
          <a:pPr algn="ctr" rtl="1"/>
          <a:endParaRPr lang="ar-IQ"/>
        </a:p>
      </dgm:t>
    </dgm:pt>
    <dgm:pt modelId="{B902206F-1259-483A-8C57-F869A61F58EE}" type="sibTrans" cxnId="{A62FA7FB-7218-4271-8AAF-B87B07076471}">
      <dgm:prSet/>
      <dgm:spPr/>
      <dgm:t>
        <a:bodyPr/>
        <a:lstStyle/>
        <a:p>
          <a:pPr algn="ctr" rtl="1"/>
          <a:endParaRPr lang="ar-IQ"/>
        </a:p>
      </dgm:t>
    </dgm:pt>
    <dgm:pt modelId="{5DD9EE10-CB29-4004-B873-37A68A2D9B9E}">
      <dgm:prSet phldrT="[نص]"/>
      <dgm:spPr/>
      <dgm:t>
        <a:bodyPr/>
        <a:lstStyle/>
        <a:p>
          <a:pPr algn="ctr" rtl="1"/>
          <a:r>
            <a:rPr lang="ar-IQ" dirty="0"/>
            <a:t>علم</a:t>
          </a:r>
        </a:p>
      </dgm:t>
    </dgm:pt>
    <dgm:pt modelId="{9D3ADE7A-6EDB-4219-82DF-BCA683BC034C}" type="parTrans" cxnId="{63A2931B-D896-4338-87F2-49E31F71358D}">
      <dgm:prSet/>
      <dgm:spPr/>
      <dgm:t>
        <a:bodyPr/>
        <a:lstStyle/>
        <a:p>
          <a:pPr algn="ctr" rtl="1"/>
          <a:endParaRPr lang="ar-IQ"/>
        </a:p>
      </dgm:t>
    </dgm:pt>
    <dgm:pt modelId="{474268EA-F4E4-41CE-8A7E-E90AED0CB957}" type="sibTrans" cxnId="{63A2931B-D896-4338-87F2-49E31F71358D}">
      <dgm:prSet/>
      <dgm:spPr/>
      <dgm:t>
        <a:bodyPr/>
        <a:lstStyle/>
        <a:p>
          <a:pPr algn="ctr" rtl="1"/>
          <a:endParaRPr lang="ar-IQ"/>
        </a:p>
      </dgm:t>
    </dgm:pt>
    <dgm:pt modelId="{2C5BDC7F-5F22-4DBE-A3CB-C336A6301A93}">
      <dgm:prSet phldrT="[نص]"/>
      <dgm:spPr/>
      <dgm:t>
        <a:bodyPr/>
        <a:lstStyle/>
        <a:p>
          <a:pPr algn="ctr" rtl="1"/>
          <a:r>
            <a:rPr lang="ar-IQ" dirty="0"/>
            <a:t>معرفة</a:t>
          </a:r>
        </a:p>
      </dgm:t>
    </dgm:pt>
    <dgm:pt modelId="{BF942A06-A9EF-4C61-8C95-8D2246C798FD}" type="parTrans" cxnId="{53D72660-9813-4F56-A0C5-D6C7E1F52F32}">
      <dgm:prSet/>
      <dgm:spPr/>
      <dgm:t>
        <a:bodyPr/>
        <a:lstStyle/>
        <a:p>
          <a:pPr algn="ctr" rtl="1"/>
          <a:endParaRPr lang="ar-IQ"/>
        </a:p>
      </dgm:t>
    </dgm:pt>
    <dgm:pt modelId="{B2725247-DA42-42A4-BC06-63D65B21977A}" type="sibTrans" cxnId="{53D72660-9813-4F56-A0C5-D6C7E1F52F32}">
      <dgm:prSet/>
      <dgm:spPr/>
      <dgm:t>
        <a:bodyPr/>
        <a:lstStyle/>
        <a:p>
          <a:pPr algn="ctr" rtl="1"/>
          <a:endParaRPr lang="ar-IQ"/>
        </a:p>
      </dgm:t>
    </dgm:pt>
    <dgm:pt modelId="{18041645-CC01-4177-9617-6BAA8880FB3B}">
      <dgm:prSet phldrT="[نص]"/>
      <dgm:spPr/>
      <dgm:t>
        <a:bodyPr/>
        <a:lstStyle/>
        <a:p>
          <a:pPr algn="ctr" rtl="1"/>
          <a:r>
            <a:rPr lang="ar-IQ" dirty="0"/>
            <a:t>حكمة</a:t>
          </a:r>
        </a:p>
      </dgm:t>
    </dgm:pt>
    <dgm:pt modelId="{A28B274B-FB99-4960-B8EF-121B95121CB7}" type="parTrans" cxnId="{8341DE6B-6083-46A5-A582-66761CA90408}">
      <dgm:prSet/>
      <dgm:spPr/>
      <dgm:t>
        <a:bodyPr/>
        <a:lstStyle/>
        <a:p>
          <a:pPr algn="ctr" rtl="1"/>
          <a:endParaRPr lang="ar-IQ"/>
        </a:p>
      </dgm:t>
    </dgm:pt>
    <dgm:pt modelId="{D2765615-F946-4AFD-A935-6E76019C3448}" type="sibTrans" cxnId="{8341DE6B-6083-46A5-A582-66761CA90408}">
      <dgm:prSet/>
      <dgm:spPr/>
      <dgm:t>
        <a:bodyPr/>
        <a:lstStyle/>
        <a:p>
          <a:pPr algn="ctr" rtl="1"/>
          <a:endParaRPr lang="ar-IQ"/>
        </a:p>
      </dgm:t>
    </dgm:pt>
    <dgm:pt modelId="{204EA45F-BAE5-472E-B162-1C017C3DD12A}">
      <dgm:prSet phldrT="[نص]"/>
      <dgm:spPr/>
      <dgm:t>
        <a:bodyPr/>
        <a:lstStyle/>
        <a:p>
          <a:pPr algn="ctr" rtl="1"/>
          <a:r>
            <a:rPr lang="ar-IQ" dirty="0"/>
            <a:t>فلسفة</a:t>
          </a:r>
        </a:p>
      </dgm:t>
    </dgm:pt>
    <dgm:pt modelId="{DECDE872-AA10-473A-9593-17520E3538CB}" type="parTrans" cxnId="{3F20A81F-105F-4C84-8274-B0ACC382D9D1}">
      <dgm:prSet/>
      <dgm:spPr/>
      <dgm:t>
        <a:bodyPr/>
        <a:lstStyle/>
        <a:p>
          <a:pPr algn="ctr" rtl="1"/>
          <a:endParaRPr lang="ar-IQ"/>
        </a:p>
      </dgm:t>
    </dgm:pt>
    <dgm:pt modelId="{E4D585E4-F390-49D1-A420-BC252A657646}" type="sibTrans" cxnId="{3F20A81F-105F-4C84-8274-B0ACC382D9D1}">
      <dgm:prSet/>
      <dgm:spPr/>
      <dgm:t>
        <a:bodyPr/>
        <a:lstStyle/>
        <a:p>
          <a:pPr algn="ctr" rtl="1"/>
          <a:endParaRPr lang="ar-IQ"/>
        </a:p>
      </dgm:t>
    </dgm:pt>
    <dgm:pt modelId="{A8B62222-FACF-4D0E-AB0E-48C936A777AD}" type="pres">
      <dgm:prSet presAssocID="{B0B91023-6291-4952-8EC6-A55CE77FFB05}" presName="cycle" presStyleCnt="0">
        <dgm:presLayoutVars>
          <dgm:dir/>
          <dgm:resizeHandles val="exact"/>
        </dgm:presLayoutVars>
      </dgm:prSet>
      <dgm:spPr/>
    </dgm:pt>
    <dgm:pt modelId="{214A1A58-1950-4D82-A1BD-454E717CAC73}" type="pres">
      <dgm:prSet presAssocID="{08928B9B-1F15-477D-A05B-4627D3AB97AC}" presName="node" presStyleLbl="node1" presStyleIdx="0" presStyleCnt="5">
        <dgm:presLayoutVars>
          <dgm:bulletEnabled val="1"/>
        </dgm:presLayoutVars>
      </dgm:prSet>
      <dgm:spPr/>
    </dgm:pt>
    <dgm:pt modelId="{4A2C5939-02A8-44E5-90A7-0CD11F532F26}" type="pres">
      <dgm:prSet presAssocID="{08928B9B-1F15-477D-A05B-4627D3AB97AC}" presName="spNode" presStyleCnt="0"/>
      <dgm:spPr/>
    </dgm:pt>
    <dgm:pt modelId="{B832033C-4B79-4B28-847F-0DC142607C06}" type="pres">
      <dgm:prSet presAssocID="{B902206F-1259-483A-8C57-F869A61F58EE}" presName="sibTrans" presStyleLbl="sibTrans1D1" presStyleIdx="0" presStyleCnt="5"/>
      <dgm:spPr/>
    </dgm:pt>
    <dgm:pt modelId="{BEF7A2EC-E982-4438-BAAC-FF9F6D49E51E}" type="pres">
      <dgm:prSet presAssocID="{5DD9EE10-CB29-4004-B873-37A68A2D9B9E}" presName="node" presStyleLbl="node1" presStyleIdx="1" presStyleCnt="5">
        <dgm:presLayoutVars>
          <dgm:bulletEnabled val="1"/>
        </dgm:presLayoutVars>
      </dgm:prSet>
      <dgm:spPr/>
    </dgm:pt>
    <dgm:pt modelId="{3E92B93B-8016-44D2-84BE-E361C94B2C5E}" type="pres">
      <dgm:prSet presAssocID="{5DD9EE10-CB29-4004-B873-37A68A2D9B9E}" presName="spNode" presStyleCnt="0"/>
      <dgm:spPr/>
    </dgm:pt>
    <dgm:pt modelId="{B5796034-E7BB-4DE0-B7B3-D9F18B92BEE3}" type="pres">
      <dgm:prSet presAssocID="{474268EA-F4E4-41CE-8A7E-E90AED0CB957}" presName="sibTrans" presStyleLbl="sibTrans1D1" presStyleIdx="1" presStyleCnt="5"/>
      <dgm:spPr/>
    </dgm:pt>
    <dgm:pt modelId="{6DA07FA4-A732-4B67-92D4-ED59DE05B2B2}" type="pres">
      <dgm:prSet presAssocID="{2C5BDC7F-5F22-4DBE-A3CB-C336A6301A93}" presName="node" presStyleLbl="node1" presStyleIdx="2" presStyleCnt="5">
        <dgm:presLayoutVars>
          <dgm:bulletEnabled val="1"/>
        </dgm:presLayoutVars>
      </dgm:prSet>
      <dgm:spPr/>
    </dgm:pt>
    <dgm:pt modelId="{B36F7B41-0BDB-47FA-8EEE-3F2120796A35}" type="pres">
      <dgm:prSet presAssocID="{2C5BDC7F-5F22-4DBE-A3CB-C336A6301A93}" presName="spNode" presStyleCnt="0"/>
      <dgm:spPr/>
    </dgm:pt>
    <dgm:pt modelId="{CC337BF7-D70C-414C-A175-8F507070EBD6}" type="pres">
      <dgm:prSet presAssocID="{B2725247-DA42-42A4-BC06-63D65B21977A}" presName="sibTrans" presStyleLbl="sibTrans1D1" presStyleIdx="2" presStyleCnt="5"/>
      <dgm:spPr/>
    </dgm:pt>
    <dgm:pt modelId="{950A9DCC-399D-484D-A291-B796711F887A}" type="pres">
      <dgm:prSet presAssocID="{18041645-CC01-4177-9617-6BAA8880FB3B}" presName="node" presStyleLbl="node1" presStyleIdx="3" presStyleCnt="5">
        <dgm:presLayoutVars>
          <dgm:bulletEnabled val="1"/>
        </dgm:presLayoutVars>
      </dgm:prSet>
      <dgm:spPr/>
    </dgm:pt>
    <dgm:pt modelId="{F07AF08B-E2EC-487E-BA4B-8C8EEFBD0CAA}" type="pres">
      <dgm:prSet presAssocID="{18041645-CC01-4177-9617-6BAA8880FB3B}" presName="spNode" presStyleCnt="0"/>
      <dgm:spPr/>
    </dgm:pt>
    <dgm:pt modelId="{99B345E0-85B6-40EF-A1FF-9F8E77F1FEF4}" type="pres">
      <dgm:prSet presAssocID="{D2765615-F946-4AFD-A935-6E76019C3448}" presName="sibTrans" presStyleLbl="sibTrans1D1" presStyleIdx="3" presStyleCnt="5"/>
      <dgm:spPr/>
    </dgm:pt>
    <dgm:pt modelId="{707F7EFB-5810-43F5-A930-4FF347D5E3B3}" type="pres">
      <dgm:prSet presAssocID="{204EA45F-BAE5-472E-B162-1C017C3DD12A}" presName="node" presStyleLbl="node1" presStyleIdx="4" presStyleCnt="5">
        <dgm:presLayoutVars>
          <dgm:bulletEnabled val="1"/>
        </dgm:presLayoutVars>
      </dgm:prSet>
      <dgm:spPr/>
    </dgm:pt>
    <dgm:pt modelId="{25C554B7-5B40-4080-954F-3CCA3CC09738}" type="pres">
      <dgm:prSet presAssocID="{204EA45F-BAE5-472E-B162-1C017C3DD12A}" presName="spNode" presStyleCnt="0"/>
      <dgm:spPr/>
    </dgm:pt>
    <dgm:pt modelId="{1B030161-D46F-4BCD-9C50-0D926235E4B3}" type="pres">
      <dgm:prSet presAssocID="{E4D585E4-F390-49D1-A420-BC252A657646}" presName="sibTrans" presStyleLbl="sibTrans1D1" presStyleIdx="4" presStyleCnt="5"/>
      <dgm:spPr/>
    </dgm:pt>
  </dgm:ptLst>
  <dgm:cxnLst>
    <dgm:cxn modelId="{1699D308-D049-4E5C-BB39-93671CA82B44}" type="presOf" srcId="{474268EA-F4E4-41CE-8A7E-E90AED0CB957}" destId="{B5796034-E7BB-4DE0-B7B3-D9F18B92BEE3}" srcOrd="0" destOrd="0" presId="urn:microsoft.com/office/officeart/2005/8/layout/cycle6"/>
    <dgm:cxn modelId="{C3D06E19-8699-46B4-9C67-DF1853ADBEB3}" type="presOf" srcId="{B2725247-DA42-42A4-BC06-63D65B21977A}" destId="{CC337BF7-D70C-414C-A175-8F507070EBD6}" srcOrd="0" destOrd="0" presId="urn:microsoft.com/office/officeart/2005/8/layout/cycle6"/>
    <dgm:cxn modelId="{63A2931B-D896-4338-87F2-49E31F71358D}" srcId="{B0B91023-6291-4952-8EC6-A55CE77FFB05}" destId="{5DD9EE10-CB29-4004-B873-37A68A2D9B9E}" srcOrd="1" destOrd="0" parTransId="{9D3ADE7A-6EDB-4219-82DF-BCA683BC034C}" sibTransId="{474268EA-F4E4-41CE-8A7E-E90AED0CB957}"/>
    <dgm:cxn modelId="{CFC8E61C-B36E-4D87-91F3-CFFF850485DF}" type="presOf" srcId="{5DD9EE10-CB29-4004-B873-37A68A2D9B9E}" destId="{BEF7A2EC-E982-4438-BAAC-FF9F6D49E51E}" srcOrd="0" destOrd="0" presId="urn:microsoft.com/office/officeart/2005/8/layout/cycle6"/>
    <dgm:cxn modelId="{3F20A81F-105F-4C84-8274-B0ACC382D9D1}" srcId="{B0B91023-6291-4952-8EC6-A55CE77FFB05}" destId="{204EA45F-BAE5-472E-B162-1C017C3DD12A}" srcOrd="4" destOrd="0" parTransId="{DECDE872-AA10-473A-9593-17520E3538CB}" sibTransId="{E4D585E4-F390-49D1-A420-BC252A657646}"/>
    <dgm:cxn modelId="{53D72660-9813-4F56-A0C5-D6C7E1F52F32}" srcId="{B0B91023-6291-4952-8EC6-A55CE77FFB05}" destId="{2C5BDC7F-5F22-4DBE-A3CB-C336A6301A93}" srcOrd="2" destOrd="0" parTransId="{BF942A06-A9EF-4C61-8C95-8D2246C798FD}" sibTransId="{B2725247-DA42-42A4-BC06-63D65B21977A}"/>
    <dgm:cxn modelId="{8341DE6B-6083-46A5-A582-66761CA90408}" srcId="{B0B91023-6291-4952-8EC6-A55CE77FFB05}" destId="{18041645-CC01-4177-9617-6BAA8880FB3B}" srcOrd="3" destOrd="0" parTransId="{A28B274B-FB99-4960-B8EF-121B95121CB7}" sibTransId="{D2765615-F946-4AFD-A935-6E76019C3448}"/>
    <dgm:cxn modelId="{08020E7C-A947-471E-8AED-C76DC3D4D5BA}" type="presOf" srcId="{08928B9B-1F15-477D-A05B-4627D3AB97AC}" destId="{214A1A58-1950-4D82-A1BD-454E717CAC73}" srcOrd="0" destOrd="0" presId="urn:microsoft.com/office/officeart/2005/8/layout/cycle6"/>
    <dgm:cxn modelId="{7574049C-D43E-4E81-A825-0064912249C8}" type="presOf" srcId="{B902206F-1259-483A-8C57-F869A61F58EE}" destId="{B832033C-4B79-4B28-847F-0DC142607C06}" srcOrd="0" destOrd="0" presId="urn:microsoft.com/office/officeart/2005/8/layout/cycle6"/>
    <dgm:cxn modelId="{67591D9D-6AEA-43D8-9435-62BD313207D6}" type="presOf" srcId="{204EA45F-BAE5-472E-B162-1C017C3DD12A}" destId="{707F7EFB-5810-43F5-A930-4FF347D5E3B3}" srcOrd="0" destOrd="0" presId="urn:microsoft.com/office/officeart/2005/8/layout/cycle6"/>
    <dgm:cxn modelId="{1C8EE3AF-79F9-4065-97FE-E86D6D6A3189}" type="presOf" srcId="{18041645-CC01-4177-9617-6BAA8880FB3B}" destId="{950A9DCC-399D-484D-A291-B796711F887A}" srcOrd="0" destOrd="0" presId="urn:microsoft.com/office/officeart/2005/8/layout/cycle6"/>
    <dgm:cxn modelId="{9F5F7FB2-6F84-45B4-8361-C95BC659E66D}" type="presOf" srcId="{B0B91023-6291-4952-8EC6-A55CE77FFB05}" destId="{A8B62222-FACF-4D0E-AB0E-48C936A777AD}" srcOrd="0" destOrd="0" presId="urn:microsoft.com/office/officeart/2005/8/layout/cycle6"/>
    <dgm:cxn modelId="{18F7F7BF-F1CF-4ADD-8CD6-EC2E5912931C}" type="presOf" srcId="{2C5BDC7F-5F22-4DBE-A3CB-C336A6301A93}" destId="{6DA07FA4-A732-4B67-92D4-ED59DE05B2B2}" srcOrd="0" destOrd="0" presId="urn:microsoft.com/office/officeart/2005/8/layout/cycle6"/>
    <dgm:cxn modelId="{BF1A93C9-811F-4CC6-8621-CB728408681F}" type="presOf" srcId="{D2765615-F946-4AFD-A935-6E76019C3448}" destId="{99B345E0-85B6-40EF-A1FF-9F8E77F1FEF4}" srcOrd="0" destOrd="0" presId="urn:microsoft.com/office/officeart/2005/8/layout/cycle6"/>
    <dgm:cxn modelId="{8A2A7BE3-07C1-4906-B83A-D7A1A2628443}" type="presOf" srcId="{E4D585E4-F390-49D1-A420-BC252A657646}" destId="{1B030161-D46F-4BCD-9C50-0D926235E4B3}" srcOrd="0" destOrd="0" presId="urn:microsoft.com/office/officeart/2005/8/layout/cycle6"/>
    <dgm:cxn modelId="{A62FA7FB-7218-4271-8AAF-B87B07076471}" srcId="{B0B91023-6291-4952-8EC6-A55CE77FFB05}" destId="{08928B9B-1F15-477D-A05B-4627D3AB97AC}" srcOrd="0" destOrd="0" parTransId="{B6A9D10B-F9B5-4C43-B2FE-0FFF3D4F51EB}" sibTransId="{B902206F-1259-483A-8C57-F869A61F58EE}"/>
    <dgm:cxn modelId="{B8EC1B7C-38B9-4786-A49E-E24A4601BCBA}" type="presParOf" srcId="{A8B62222-FACF-4D0E-AB0E-48C936A777AD}" destId="{214A1A58-1950-4D82-A1BD-454E717CAC73}" srcOrd="0" destOrd="0" presId="urn:microsoft.com/office/officeart/2005/8/layout/cycle6"/>
    <dgm:cxn modelId="{6D8227DE-4703-43BF-9F21-9A79C53A6F22}" type="presParOf" srcId="{A8B62222-FACF-4D0E-AB0E-48C936A777AD}" destId="{4A2C5939-02A8-44E5-90A7-0CD11F532F26}" srcOrd="1" destOrd="0" presId="urn:microsoft.com/office/officeart/2005/8/layout/cycle6"/>
    <dgm:cxn modelId="{A50B9320-A1D4-4F0A-BAB0-328452DB5A4F}" type="presParOf" srcId="{A8B62222-FACF-4D0E-AB0E-48C936A777AD}" destId="{B832033C-4B79-4B28-847F-0DC142607C06}" srcOrd="2" destOrd="0" presId="urn:microsoft.com/office/officeart/2005/8/layout/cycle6"/>
    <dgm:cxn modelId="{663835EB-6873-419E-8831-725F5D880904}" type="presParOf" srcId="{A8B62222-FACF-4D0E-AB0E-48C936A777AD}" destId="{BEF7A2EC-E982-4438-BAAC-FF9F6D49E51E}" srcOrd="3" destOrd="0" presId="urn:microsoft.com/office/officeart/2005/8/layout/cycle6"/>
    <dgm:cxn modelId="{8EBB32AD-CFC5-4645-B939-E485AF9D58F3}" type="presParOf" srcId="{A8B62222-FACF-4D0E-AB0E-48C936A777AD}" destId="{3E92B93B-8016-44D2-84BE-E361C94B2C5E}" srcOrd="4" destOrd="0" presId="urn:microsoft.com/office/officeart/2005/8/layout/cycle6"/>
    <dgm:cxn modelId="{53920F6C-358A-4837-B7AD-2F25C203105A}" type="presParOf" srcId="{A8B62222-FACF-4D0E-AB0E-48C936A777AD}" destId="{B5796034-E7BB-4DE0-B7B3-D9F18B92BEE3}" srcOrd="5" destOrd="0" presId="urn:microsoft.com/office/officeart/2005/8/layout/cycle6"/>
    <dgm:cxn modelId="{225B9BE9-399D-45E7-AEFD-DCD223293074}" type="presParOf" srcId="{A8B62222-FACF-4D0E-AB0E-48C936A777AD}" destId="{6DA07FA4-A732-4B67-92D4-ED59DE05B2B2}" srcOrd="6" destOrd="0" presId="urn:microsoft.com/office/officeart/2005/8/layout/cycle6"/>
    <dgm:cxn modelId="{1261020A-E409-4B92-BE8D-CB7B6982DE2D}" type="presParOf" srcId="{A8B62222-FACF-4D0E-AB0E-48C936A777AD}" destId="{B36F7B41-0BDB-47FA-8EEE-3F2120796A35}" srcOrd="7" destOrd="0" presId="urn:microsoft.com/office/officeart/2005/8/layout/cycle6"/>
    <dgm:cxn modelId="{A2CF3196-954A-46D3-99AE-9DE3C2C10A59}" type="presParOf" srcId="{A8B62222-FACF-4D0E-AB0E-48C936A777AD}" destId="{CC337BF7-D70C-414C-A175-8F507070EBD6}" srcOrd="8" destOrd="0" presId="urn:microsoft.com/office/officeart/2005/8/layout/cycle6"/>
    <dgm:cxn modelId="{E13CF145-172C-4526-A8AE-68919F5CC7CF}" type="presParOf" srcId="{A8B62222-FACF-4D0E-AB0E-48C936A777AD}" destId="{950A9DCC-399D-484D-A291-B796711F887A}" srcOrd="9" destOrd="0" presId="urn:microsoft.com/office/officeart/2005/8/layout/cycle6"/>
    <dgm:cxn modelId="{BA5177DA-65E4-4BC9-AF98-EB3AF2580E35}" type="presParOf" srcId="{A8B62222-FACF-4D0E-AB0E-48C936A777AD}" destId="{F07AF08B-E2EC-487E-BA4B-8C8EEFBD0CAA}" srcOrd="10" destOrd="0" presId="urn:microsoft.com/office/officeart/2005/8/layout/cycle6"/>
    <dgm:cxn modelId="{6A9B9FF7-F7FE-43D0-9CAD-9EACBE31BF13}" type="presParOf" srcId="{A8B62222-FACF-4D0E-AB0E-48C936A777AD}" destId="{99B345E0-85B6-40EF-A1FF-9F8E77F1FEF4}" srcOrd="11" destOrd="0" presId="urn:microsoft.com/office/officeart/2005/8/layout/cycle6"/>
    <dgm:cxn modelId="{C6BD190E-345A-4150-A1D0-115A8471BCC7}" type="presParOf" srcId="{A8B62222-FACF-4D0E-AB0E-48C936A777AD}" destId="{707F7EFB-5810-43F5-A930-4FF347D5E3B3}" srcOrd="12" destOrd="0" presId="urn:microsoft.com/office/officeart/2005/8/layout/cycle6"/>
    <dgm:cxn modelId="{524F701D-690B-4ACA-88B0-9293E7996832}" type="presParOf" srcId="{A8B62222-FACF-4D0E-AB0E-48C936A777AD}" destId="{25C554B7-5B40-4080-954F-3CCA3CC09738}" srcOrd="13" destOrd="0" presId="urn:microsoft.com/office/officeart/2005/8/layout/cycle6"/>
    <dgm:cxn modelId="{9C603406-EB7E-4E44-8D56-B47E1AD19D69}" type="presParOf" srcId="{A8B62222-FACF-4D0E-AB0E-48C936A777AD}" destId="{1B030161-D46F-4BCD-9C50-0D926235E4B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64619-9A47-4E42-960A-2F903BB78673}">
      <dsp:nvSpPr>
        <dsp:cNvPr id="0" name=""/>
        <dsp:cNvSpPr/>
      </dsp:nvSpPr>
      <dsp:spPr>
        <a:xfrm>
          <a:off x="0" y="2448872"/>
          <a:ext cx="6336703" cy="702978"/>
        </a:xfrm>
        <a:prstGeom prst="roundRect">
          <a:avLst>
            <a:gd name="adj" fmla="val 10000"/>
          </a:avLst>
        </a:prstGeom>
        <a:solidFill>
          <a:schemeClr val="dk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1">
            <a:lnSpc>
              <a:spcPct val="90000"/>
            </a:lnSpc>
            <a:spcBef>
              <a:spcPct val="0"/>
            </a:spcBef>
            <a:spcAft>
              <a:spcPct val="35000"/>
            </a:spcAft>
            <a:buNone/>
          </a:pPr>
          <a:endParaRPr lang="ar-IQ" sz="2500" kern="1200"/>
        </a:p>
      </dsp:txBody>
      <dsp:txXfrm>
        <a:off x="0" y="2448872"/>
        <a:ext cx="1901011" cy="702978"/>
      </dsp:txXfrm>
    </dsp:sp>
    <dsp:sp modelId="{B6E9902D-AF75-4F7A-A1B2-D718B21962D6}">
      <dsp:nvSpPr>
        <dsp:cNvPr id="0" name=""/>
        <dsp:cNvSpPr/>
      </dsp:nvSpPr>
      <dsp:spPr>
        <a:xfrm>
          <a:off x="0" y="1577533"/>
          <a:ext cx="6336703" cy="702978"/>
        </a:xfrm>
        <a:prstGeom prst="roundRect">
          <a:avLst>
            <a:gd name="adj" fmla="val 10000"/>
          </a:avLst>
        </a:prstGeom>
        <a:solidFill>
          <a:schemeClr val="dk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1">
            <a:lnSpc>
              <a:spcPct val="90000"/>
            </a:lnSpc>
            <a:spcBef>
              <a:spcPct val="0"/>
            </a:spcBef>
            <a:spcAft>
              <a:spcPct val="35000"/>
            </a:spcAft>
            <a:buNone/>
          </a:pPr>
          <a:endParaRPr lang="ar-IQ" sz="2500" kern="1200"/>
        </a:p>
      </dsp:txBody>
      <dsp:txXfrm>
        <a:off x="0" y="1577533"/>
        <a:ext cx="1901011" cy="702978"/>
      </dsp:txXfrm>
    </dsp:sp>
    <dsp:sp modelId="{3CCF1983-AA01-4098-9586-2FFE0934BB3C}">
      <dsp:nvSpPr>
        <dsp:cNvPr id="0" name=""/>
        <dsp:cNvSpPr/>
      </dsp:nvSpPr>
      <dsp:spPr>
        <a:xfrm>
          <a:off x="0" y="808589"/>
          <a:ext cx="6336703" cy="702978"/>
        </a:xfrm>
        <a:prstGeom prst="roundRect">
          <a:avLst>
            <a:gd name="adj" fmla="val 10000"/>
          </a:avLst>
        </a:prstGeom>
        <a:solidFill>
          <a:schemeClr val="dk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1">
            <a:lnSpc>
              <a:spcPct val="90000"/>
            </a:lnSpc>
            <a:spcBef>
              <a:spcPct val="0"/>
            </a:spcBef>
            <a:spcAft>
              <a:spcPct val="35000"/>
            </a:spcAft>
            <a:buNone/>
          </a:pPr>
          <a:endParaRPr lang="ar-IQ" sz="2500" kern="1200" dirty="0"/>
        </a:p>
      </dsp:txBody>
      <dsp:txXfrm>
        <a:off x="0" y="808589"/>
        <a:ext cx="1901011" cy="702978"/>
      </dsp:txXfrm>
    </dsp:sp>
    <dsp:sp modelId="{08193676-12A3-4077-B399-1C85F4EA2549}">
      <dsp:nvSpPr>
        <dsp:cNvPr id="0" name=""/>
        <dsp:cNvSpPr/>
      </dsp:nvSpPr>
      <dsp:spPr>
        <a:xfrm>
          <a:off x="3163982" y="947205"/>
          <a:ext cx="1357907"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IQ" sz="2000" kern="1200" dirty="0"/>
            <a:t>العلم</a:t>
          </a:r>
        </a:p>
      </dsp:txBody>
      <dsp:txXfrm>
        <a:off x="3163982" y="947205"/>
        <a:ext cx="1357907" cy="585815"/>
      </dsp:txXfrm>
    </dsp:sp>
    <dsp:sp modelId="{94ACCFFA-A527-4768-AAD3-CD79724B3A8A}">
      <dsp:nvSpPr>
        <dsp:cNvPr id="0" name=""/>
        <dsp:cNvSpPr/>
      </dsp:nvSpPr>
      <dsp:spPr>
        <a:xfrm>
          <a:off x="2913151" y="1533020"/>
          <a:ext cx="929785" cy="154291"/>
        </a:xfrm>
        <a:custGeom>
          <a:avLst/>
          <a:gdLst/>
          <a:ahLst/>
          <a:cxnLst/>
          <a:rect l="0" t="0" r="0" b="0"/>
          <a:pathLst>
            <a:path>
              <a:moveTo>
                <a:pt x="929785" y="0"/>
              </a:moveTo>
              <a:lnTo>
                <a:pt x="929785" y="77145"/>
              </a:lnTo>
              <a:lnTo>
                <a:pt x="0" y="77145"/>
              </a:lnTo>
              <a:lnTo>
                <a:pt x="0" y="154291"/>
              </a:lnTo>
            </a:path>
          </a:pathLst>
        </a:custGeom>
        <a:noFill/>
        <a:ln w="48000" cap="flat" cmpd="thickThin"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A9022-D739-416E-BA7C-09938D16DB05}">
      <dsp:nvSpPr>
        <dsp:cNvPr id="0" name=""/>
        <dsp:cNvSpPr/>
      </dsp:nvSpPr>
      <dsp:spPr>
        <a:xfrm>
          <a:off x="2251292" y="1687312"/>
          <a:ext cx="1323716"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IQ" sz="1800" kern="1200" dirty="0"/>
            <a:t>التصور</a:t>
          </a:r>
        </a:p>
      </dsp:txBody>
      <dsp:txXfrm>
        <a:off x="2251292" y="1687312"/>
        <a:ext cx="1323716" cy="585815"/>
      </dsp:txXfrm>
    </dsp:sp>
    <dsp:sp modelId="{B0834821-6857-466A-9021-3190A08A2111}">
      <dsp:nvSpPr>
        <dsp:cNvPr id="0" name=""/>
        <dsp:cNvSpPr/>
      </dsp:nvSpPr>
      <dsp:spPr>
        <a:xfrm>
          <a:off x="2341981" y="2273127"/>
          <a:ext cx="571169" cy="234326"/>
        </a:xfrm>
        <a:custGeom>
          <a:avLst/>
          <a:gdLst/>
          <a:ahLst/>
          <a:cxnLst/>
          <a:rect l="0" t="0" r="0" b="0"/>
          <a:pathLst>
            <a:path>
              <a:moveTo>
                <a:pt x="571169" y="0"/>
              </a:moveTo>
              <a:lnTo>
                <a:pt x="571169" y="117163"/>
              </a:lnTo>
              <a:lnTo>
                <a:pt x="0" y="117163"/>
              </a:lnTo>
              <a:lnTo>
                <a:pt x="0" y="234326"/>
              </a:lnTo>
            </a:path>
          </a:pathLst>
        </a:custGeom>
        <a:noFill/>
        <a:ln w="48000" cap="flat" cmpd="thickThin"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93F013-FCA8-4051-806C-452FC55F8BD3}">
      <dsp:nvSpPr>
        <dsp:cNvPr id="0" name=""/>
        <dsp:cNvSpPr/>
      </dsp:nvSpPr>
      <dsp:spPr>
        <a:xfrm>
          <a:off x="1902620" y="2507453"/>
          <a:ext cx="878722"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نظري</a:t>
          </a:r>
        </a:p>
      </dsp:txBody>
      <dsp:txXfrm>
        <a:off x="1902620" y="2507453"/>
        <a:ext cx="878722" cy="585815"/>
      </dsp:txXfrm>
    </dsp:sp>
    <dsp:sp modelId="{DC45D680-5D2C-403F-A572-256B862878E8}">
      <dsp:nvSpPr>
        <dsp:cNvPr id="0" name=""/>
        <dsp:cNvSpPr/>
      </dsp:nvSpPr>
      <dsp:spPr>
        <a:xfrm>
          <a:off x="2913151" y="2273127"/>
          <a:ext cx="571169" cy="234326"/>
        </a:xfrm>
        <a:custGeom>
          <a:avLst/>
          <a:gdLst/>
          <a:ahLst/>
          <a:cxnLst/>
          <a:rect l="0" t="0" r="0" b="0"/>
          <a:pathLst>
            <a:path>
              <a:moveTo>
                <a:pt x="0" y="0"/>
              </a:moveTo>
              <a:lnTo>
                <a:pt x="0" y="117163"/>
              </a:lnTo>
              <a:lnTo>
                <a:pt x="571169" y="117163"/>
              </a:lnTo>
              <a:lnTo>
                <a:pt x="571169" y="234326"/>
              </a:lnTo>
            </a:path>
          </a:pathLst>
        </a:custGeom>
        <a:noFill/>
        <a:ln w="48000" cap="flat" cmpd="thickThin"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FDC892-9214-4498-9AC1-92ED6FE5D0A2}">
      <dsp:nvSpPr>
        <dsp:cNvPr id="0" name=""/>
        <dsp:cNvSpPr/>
      </dsp:nvSpPr>
      <dsp:spPr>
        <a:xfrm>
          <a:off x="3044959" y="2507453"/>
          <a:ext cx="878722"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ضروري </a:t>
          </a:r>
        </a:p>
      </dsp:txBody>
      <dsp:txXfrm>
        <a:off x="3044959" y="2507453"/>
        <a:ext cx="878722" cy="585815"/>
      </dsp:txXfrm>
    </dsp:sp>
    <dsp:sp modelId="{75AEDCA1-68B6-4A75-87B1-41D637D9943D}">
      <dsp:nvSpPr>
        <dsp:cNvPr id="0" name=""/>
        <dsp:cNvSpPr/>
      </dsp:nvSpPr>
      <dsp:spPr>
        <a:xfrm>
          <a:off x="3842936" y="1533020"/>
          <a:ext cx="1354893" cy="154291"/>
        </a:xfrm>
        <a:custGeom>
          <a:avLst/>
          <a:gdLst/>
          <a:ahLst/>
          <a:cxnLst/>
          <a:rect l="0" t="0" r="0" b="0"/>
          <a:pathLst>
            <a:path>
              <a:moveTo>
                <a:pt x="0" y="0"/>
              </a:moveTo>
              <a:lnTo>
                <a:pt x="0" y="77145"/>
              </a:lnTo>
              <a:lnTo>
                <a:pt x="1354893" y="77145"/>
              </a:lnTo>
              <a:lnTo>
                <a:pt x="1354893" y="154291"/>
              </a:lnTo>
            </a:path>
          </a:pathLst>
        </a:custGeom>
        <a:noFill/>
        <a:ln w="48000" cap="flat" cmpd="thickThin"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D3E3DA-90C1-46C0-9BB3-5ED9077A70A5}">
      <dsp:nvSpPr>
        <dsp:cNvPr id="0" name=""/>
        <dsp:cNvSpPr/>
      </dsp:nvSpPr>
      <dsp:spPr>
        <a:xfrm>
          <a:off x="4554460" y="1687312"/>
          <a:ext cx="1286739"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IQ" sz="1800" kern="1200" dirty="0"/>
            <a:t>التصديق</a:t>
          </a:r>
        </a:p>
      </dsp:txBody>
      <dsp:txXfrm>
        <a:off x="4554460" y="1687312"/>
        <a:ext cx="1286739" cy="585815"/>
      </dsp:txXfrm>
    </dsp:sp>
    <dsp:sp modelId="{A1D6DBF4-0EA1-4224-9185-ED01C250813A}">
      <dsp:nvSpPr>
        <dsp:cNvPr id="0" name=""/>
        <dsp:cNvSpPr/>
      </dsp:nvSpPr>
      <dsp:spPr>
        <a:xfrm>
          <a:off x="4626660" y="2273127"/>
          <a:ext cx="571169" cy="234326"/>
        </a:xfrm>
        <a:custGeom>
          <a:avLst/>
          <a:gdLst/>
          <a:ahLst/>
          <a:cxnLst/>
          <a:rect l="0" t="0" r="0" b="0"/>
          <a:pathLst>
            <a:path>
              <a:moveTo>
                <a:pt x="571169" y="0"/>
              </a:moveTo>
              <a:lnTo>
                <a:pt x="571169" y="117163"/>
              </a:lnTo>
              <a:lnTo>
                <a:pt x="0" y="117163"/>
              </a:lnTo>
              <a:lnTo>
                <a:pt x="0" y="234326"/>
              </a:lnTo>
            </a:path>
          </a:pathLst>
        </a:custGeom>
        <a:noFill/>
        <a:ln w="48000" cap="flat" cmpd="thickThin"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7C3FEE-65BE-47C5-A76F-E2C9F35190FC}">
      <dsp:nvSpPr>
        <dsp:cNvPr id="0" name=""/>
        <dsp:cNvSpPr/>
      </dsp:nvSpPr>
      <dsp:spPr>
        <a:xfrm>
          <a:off x="4187298" y="2507453"/>
          <a:ext cx="878722"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IQ" sz="2000" kern="1200" dirty="0"/>
            <a:t>نظري</a:t>
          </a:r>
        </a:p>
      </dsp:txBody>
      <dsp:txXfrm>
        <a:off x="4187298" y="2507453"/>
        <a:ext cx="878722" cy="585815"/>
      </dsp:txXfrm>
    </dsp:sp>
    <dsp:sp modelId="{7929B545-F3DA-4211-8575-A9006443FE09}">
      <dsp:nvSpPr>
        <dsp:cNvPr id="0" name=""/>
        <dsp:cNvSpPr/>
      </dsp:nvSpPr>
      <dsp:spPr>
        <a:xfrm>
          <a:off x="5197829" y="2273127"/>
          <a:ext cx="571169" cy="234326"/>
        </a:xfrm>
        <a:custGeom>
          <a:avLst/>
          <a:gdLst/>
          <a:ahLst/>
          <a:cxnLst/>
          <a:rect l="0" t="0" r="0" b="0"/>
          <a:pathLst>
            <a:path>
              <a:moveTo>
                <a:pt x="0" y="0"/>
              </a:moveTo>
              <a:lnTo>
                <a:pt x="0" y="117163"/>
              </a:lnTo>
              <a:lnTo>
                <a:pt x="571169" y="117163"/>
              </a:lnTo>
              <a:lnTo>
                <a:pt x="571169" y="234326"/>
              </a:lnTo>
            </a:path>
          </a:pathLst>
        </a:custGeom>
        <a:noFill/>
        <a:ln w="48000" cap="flat" cmpd="thickThin"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64429A-1623-49C1-BB9D-EC1F9B53693F}">
      <dsp:nvSpPr>
        <dsp:cNvPr id="0" name=""/>
        <dsp:cNvSpPr/>
      </dsp:nvSpPr>
      <dsp:spPr>
        <a:xfrm>
          <a:off x="5329638" y="2507453"/>
          <a:ext cx="878722" cy="585815"/>
        </a:xfrm>
        <a:prstGeom prst="roundRect">
          <a:avLst>
            <a:gd name="adj" fmla="val 10000"/>
          </a:avLst>
        </a:prstGeom>
        <a:gradFill rotWithShape="0">
          <a:gsLst>
            <a:gs pos="0">
              <a:schemeClr val="dk2">
                <a:hueOff val="0"/>
                <a:satOff val="0"/>
                <a:lumOff val="0"/>
                <a:alphaOff val="0"/>
                <a:shade val="47500"/>
                <a:satMod val="137000"/>
              </a:schemeClr>
            </a:gs>
            <a:gs pos="55000">
              <a:schemeClr val="dk2">
                <a:hueOff val="0"/>
                <a:satOff val="0"/>
                <a:lumOff val="0"/>
                <a:alphaOff val="0"/>
                <a:shade val="69000"/>
                <a:satMod val="137000"/>
              </a:schemeClr>
            </a:gs>
            <a:gs pos="100000">
              <a:schemeClr val="dk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IQ" sz="2000" kern="1200" dirty="0"/>
            <a:t>ضروري </a:t>
          </a:r>
        </a:p>
      </dsp:txBody>
      <dsp:txXfrm>
        <a:off x="5329638" y="2507453"/>
        <a:ext cx="878722" cy="585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A1A58-1950-4D82-A1BD-454E717CAC73}">
      <dsp:nvSpPr>
        <dsp:cNvPr id="0" name=""/>
        <dsp:cNvSpPr/>
      </dsp:nvSpPr>
      <dsp:spPr>
        <a:xfrm>
          <a:off x="1584263" y="1396"/>
          <a:ext cx="935928" cy="608353"/>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أمية</a:t>
          </a:r>
        </a:p>
      </dsp:txBody>
      <dsp:txXfrm>
        <a:off x="1584263" y="1396"/>
        <a:ext cx="935928" cy="608353"/>
      </dsp:txXfrm>
    </dsp:sp>
    <dsp:sp modelId="{B832033C-4B79-4B28-847F-0DC142607C06}">
      <dsp:nvSpPr>
        <dsp:cNvPr id="0" name=""/>
        <dsp:cNvSpPr/>
      </dsp:nvSpPr>
      <dsp:spPr>
        <a:xfrm>
          <a:off x="835400" y="305573"/>
          <a:ext cx="2433654" cy="2433654"/>
        </a:xfrm>
        <a:custGeom>
          <a:avLst/>
          <a:gdLst/>
          <a:ahLst/>
          <a:cxnLst/>
          <a:rect l="0" t="0" r="0" b="0"/>
          <a:pathLst>
            <a:path>
              <a:moveTo>
                <a:pt x="1691238" y="96290"/>
              </a:moveTo>
              <a:arcTo wR="1216827" hR="1216827" stAng="17576805" swAng="1964272"/>
            </a:path>
          </a:pathLst>
        </a:custGeom>
        <a:noFill/>
        <a:ln w="6350" cap="rnd"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EF7A2EC-E982-4438-BAAC-FF9F6D49E51E}">
      <dsp:nvSpPr>
        <dsp:cNvPr id="0" name=""/>
        <dsp:cNvSpPr/>
      </dsp:nvSpPr>
      <dsp:spPr>
        <a:xfrm>
          <a:off x="2741535" y="842203"/>
          <a:ext cx="935928" cy="608353"/>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علم</a:t>
          </a:r>
        </a:p>
      </dsp:txBody>
      <dsp:txXfrm>
        <a:off x="2741535" y="842203"/>
        <a:ext cx="935928" cy="608353"/>
      </dsp:txXfrm>
    </dsp:sp>
    <dsp:sp modelId="{B5796034-E7BB-4DE0-B7B3-D9F18B92BEE3}">
      <dsp:nvSpPr>
        <dsp:cNvPr id="0" name=""/>
        <dsp:cNvSpPr/>
      </dsp:nvSpPr>
      <dsp:spPr>
        <a:xfrm>
          <a:off x="835400" y="305573"/>
          <a:ext cx="2433654" cy="2433654"/>
        </a:xfrm>
        <a:custGeom>
          <a:avLst/>
          <a:gdLst/>
          <a:ahLst/>
          <a:cxnLst/>
          <a:rect l="0" t="0" r="0" b="0"/>
          <a:pathLst>
            <a:path>
              <a:moveTo>
                <a:pt x="2431967" y="1152769"/>
              </a:moveTo>
              <a:arcTo wR="1216827" hR="1216827" stAng="21418940" swAng="2198404"/>
            </a:path>
          </a:pathLst>
        </a:custGeom>
        <a:noFill/>
        <a:ln w="6350" cap="rnd"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DA07FA4-A732-4B67-92D4-ED59DE05B2B2}">
      <dsp:nvSpPr>
        <dsp:cNvPr id="0" name=""/>
        <dsp:cNvSpPr/>
      </dsp:nvSpPr>
      <dsp:spPr>
        <a:xfrm>
          <a:off x="2299497" y="2202658"/>
          <a:ext cx="935928" cy="608353"/>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معرفة</a:t>
          </a:r>
        </a:p>
      </dsp:txBody>
      <dsp:txXfrm>
        <a:off x="2299497" y="2202658"/>
        <a:ext cx="935928" cy="608353"/>
      </dsp:txXfrm>
    </dsp:sp>
    <dsp:sp modelId="{CC337BF7-D70C-414C-A175-8F507070EBD6}">
      <dsp:nvSpPr>
        <dsp:cNvPr id="0" name=""/>
        <dsp:cNvSpPr/>
      </dsp:nvSpPr>
      <dsp:spPr>
        <a:xfrm>
          <a:off x="835400" y="305573"/>
          <a:ext cx="2433654" cy="2433654"/>
        </a:xfrm>
        <a:custGeom>
          <a:avLst/>
          <a:gdLst/>
          <a:ahLst/>
          <a:cxnLst/>
          <a:rect l="0" t="0" r="0" b="0"/>
          <a:pathLst>
            <a:path>
              <a:moveTo>
                <a:pt x="1459252" y="2409261"/>
              </a:moveTo>
              <a:arcTo wR="1216827" hR="1216827" stAng="4710494" swAng="1379011"/>
            </a:path>
          </a:pathLst>
        </a:custGeom>
        <a:noFill/>
        <a:ln w="6350" cap="rnd"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0A9DCC-399D-484D-A291-B796711F887A}">
      <dsp:nvSpPr>
        <dsp:cNvPr id="0" name=""/>
        <dsp:cNvSpPr/>
      </dsp:nvSpPr>
      <dsp:spPr>
        <a:xfrm>
          <a:off x="869030" y="2202658"/>
          <a:ext cx="935928" cy="608353"/>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حكمة</a:t>
          </a:r>
        </a:p>
      </dsp:txBody>
      <dsp:txXfrm>
        <a:off x="869030" y="2202658"/>
        <a:ext cx="935928" cy="608353"/>
      </dsp:txXfrm>
    </dsp:sp>
    <dsp:sp modelId="{99B345E0-85B6-40EF-A1FF-9F8E77F1FEF4}">
      <dsp:nvSpPr>
        <dsp:cNvPr id="0" name=""/>
        <dsp:cNvSpPr/>
      </dsp:nvSpPr>
      <dsp:spPr>
        <a:xfrm>
          <a:off x="835400" y="305573"/>
          <a:ext cx="2433654" cy="2433654"/>
        </a:xfrm>
        <a:custGeom>
          <a:avLst/>
          <a:gdLst/>
          <a:ahLst/>
          <a:cxnLst/>
          <a:rect l="0" t="0" r="0" b="0"/>
          <a:pathLst>
            <a:path>
              <a:moveTo>
                <a:pt x="203569" y="1890605"/>
              </a:moveTo>
              <a:arcTo wR="1216827" hR="1216827" stAng="8782656" swAng="2198404"/>
            </a:path>
          </a:pathLst>
        </a:custGeom>
        <a:noFill/>
        <a:ln w="6350" cap="rnd"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07F7EFB-5810-43F5-A930-4FF347D5E3B3}">
      <dsp:nvSpPr>
        <dsp:cNvPr id="0" name=""/>
        <dsp:cNvSpPr/>
      </dsp:nvSpPr>
      <dsp:spPr>
        <a:xfrm>
          <a:off x="426992" y="842203"/>
          <a:ext cx="935928" cy="608353"/>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ar-IQ" sz="1900" kern="1200" dirty="0"/>
            <a:t>فلسفة</a:t>
          </a:r>
        </a:p>
      </dsp:txBody>
      <dsp:txXfrm>
        <a:off x="426992" y="842203"/>
        <a:ext cx="935928" cy="608353"/>
      </dsp:txXfrm>
    </dsp:sp>
    <dsp:sp modelId="{1B030161-D46F-4BCD-9C50-0D926235E4B3}">
      <dsp:nvSpPr>
        <dsp:cNvPr id="0" name=""/>
        <dsp:cNvSpPr/>
      </dsp:nvSpPr>
      <dsp:spPr>
        <a:xfrm>
          <a:off x="835400" y="305573"/>
          <a:ext cx="2433654" cy="2433654"/>
        </a:xfrm>
        <a:custGeom>
          <a:avLst/>
          <a:gdLst/>
          <a:ahLst/>
          <a:cxnLst/>
          <a:rect l="0" t="0" r="0" b="0"/>
          <a:pathLst>
            <a:path>
              <a:moveTo>
                <a:pt x="211792" y="530843"/>
              </a:moveTo>
              <a:arcTo wR="1216827" hR="1216827" stAng="12858923" swAng="1964272"/>
            </a:path>
          </a:pathLst>
        </a:custGeom>
        <a:noFill/>
        <a:ln w="6350" cap="rnd" cmpd="sng" algn="ctr">
          <a:solidFill>
            <a:schemeClr val="dk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ar-SA"/>
              <a:t>انقر لتحرير نمط العنوان الرئيسي</a:t>
            </a:r>
            <a:endParaRPr kumimoji="0" lang="en-US"/>
          </a:p>
        </p:txBody>
      </p:sp>
      <p:sp>
        <p:nvSpPr>
          <p:cNvPr id="3" name="عنوان فرعي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ar-SA"/>
              <a:t>انقر لتحرير نمط العنوان الثانوي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
        <p:nvSpPr>
          <p:cNvPr id="10" name="مستطيل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9" name="مستطيل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عمودي 1"/>
          <p:cNvSpPr>
            <a:spLocks noGrp="1"/>
          </p:cNvSpPr>
          <p:nvPr>
            <p:ph type="title" orient="vert"/>
          </p:nvPr>
        </p:nvSpPr>
        <p:spPr>
          <a:xfrm>
            <a:off x="6781800" y="274640"/>
            <a:ext cx="19050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04800"/>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11"/>
          </p:nvPr>
        </p:nvSpPr>
        <p:spPr>
          <a:xfrm>
            <a:off x="2640597" y="6377459"/>
            <a:ext cx="3836404" cy="365125"/>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5448"/>
            <a:ext cx="8229600" cy="1252728"/>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ستطيل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نص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a:t>انقر لتحرير أنماط النص الرئيسي</a:t>
            </a:r>
          </a:p>
        </p:txBody>
      </p:sp>
      <p:sp>
        <p:nvSpPr>
          <p:cNvPr id="6" name="عنصر نائب للمحتوى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نص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 صفر، 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12" name="مستطيل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a:xfrm>
            <a:off x="164592" y="1170432"/>
            <a:ext cx="2523744" cy="201168"/>
          </a:xfrm>
        </p:spPr>
        <p:txBody>
          <a:bodyPr/>
          <a:lstStyle/>
          <a:p>
            <a:fld id="{1B8ABB09-4A1D-463E-8065-109CC2B7EFAA}" type="datetimeFigureOut">
              <a:rPr lang="ar-SA" smtClean="0"/>
              <a:pPr/>
              <a:t>21 صفر، 1445</a:t>
            </a:fld>
            <a:endParaRPr lang="ar-SA"/>
          </a:p>
        </p:txBody>
      </p:sp>
      <p:sp>
        <p:nvSpPr>
          <p:cNvPr id="11" name="مستطيل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لتذييل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SA"/>
          </a:p>
        </p:txBody>
      </p:sp>
      <p:sp>
        <p:nvSpPr>
          <p:cNvPr id="7" name="عنصر نائب لرقم الشريحة 6"/>
          <p:cNvSpPr>
            <a:spLocks noGrp="1"/>
          </p:cNvSpPr>
          <p:nvPr>
            <p:ph type="sldNum" sz="quarter" idx="12"/>
          </p:nvPr>
        </p:nvSpPr>
        <p:spPr>
          <a:xfrm>
            <a:off x="8339328" y="1170432"/>
            <a:ext cx="733864" cy="201168"/>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مستطيل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صر نائب للعنوان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4" name="عنصر نائب للتاريخ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B8ABB09-4A1D-463E-8065-109CC2B7EFAA}" type="datetimeFigureOut">
              <a:rPr lang="ar-SA" smtClean="0"/>
              <a:pPr/>
              <a:t>21 صفر، 1445</a:t>
            </a:fld>
            <a:endParaRPr lang="ar-SA"/>
          </a:p>
        </p:txBody>
      </p:sp>
      <p:sp>
        <p:nvSpPr>
          <p:cNvPr id="5" name="عنصر نائب للتذييل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SA"/>
          </a:p>
        </p:txBody>
      </p:sp>
      <p:sp>
        <p:nvSpPr>
          <p:cNvPr id="6" name="عنصر نائب لرقم الشريحة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r>
              <a:rPr lang="ar-IQ" sz="4000" dirty="0">
                <a:latin typeface="Simplified Arabic" pitchFamily="18" charset="-78"/>
                <a:cs typeface="Simplified Arabic" pitchFamily="18" charset="-78"/>
              </a:rPr>
              <a:t>مواضيع متنوعة / الجانب الفلسفي </a:t>
            </a:r>
            <a:br>
              <a:rPr lang="ar-IQ" sz="4000" dirty="0">
                <a:latin typeface="Simplified Arabic" pitchFamily="18" charset="-78"/>
                <a:cs typeface="Simplified Arabic" pitchFamily="18" charset="-78"/>
              </a:rPr>
            </a:br>
            <a:r>
              <a:rPr lang="ar-IQ" sz="4000" dirty="0">
                <a:latin typeface="Simplified Arabic" pitchFamily="18" charset="-78"/>
                <a:cs typeface="Simplified Arabic" pitchFamily="18" charset="-78"/>
              </a:rPr>
              <a:t>المنطق – العلم – النظرية – الفلسفة - الحكم</a:t>
            </a:r>
            <a:br>
              <a:rPr lang="ar-IQ" sz="5400" dirty="0">
                <a:latin typeface="Simplified Arabic" pitchFamily="18" charset="-78"/>
                <a:cs typeface="Simplified Arabic" pitchFamily="18" charset="-78"/>
              </a:rPr>
            </a:br>
            <a:br>
              <a:rPr lang="ar-IQ" sz="5400" dirty="0">
                <a:latin typeface="Simplified Arabic" pitchFamily="18" charset="-78"/>
                <a:cs typeface="Simplified Arabic" pitchFamily="18" charset="-78"/>
              </a:rPr>
            </a:br>
            <a:endParaRPr lang="ar-IQ" dirty="0">
              <a:latin typeface="Simplified Arabic" pitchFamily="18" charset="-78"/>
              <a:cs typeface="Simplified Arabic" pitchFamily="18" charset="-78"/>
            </a:endParaRPr>
          </a:p>
        </p:txBody>
      </p:sp>
      <p:sp>
        <p:nvSpPr>
          <p:cNvPr id="3" name="عنوان فرعي 2"/>
          <p:cNvSpPr>
            <a:spLocks noGrp="1"/>
          </p:cNvSpPr>
          <p:nvPr>
            <p:ph type="subTitle" idx="1"/>
          </p:nvPr>
        </p:nvSpPr>
        <p:spPr/>
        <p:txBody>
          <a:bodyPr/>
          <a:lstStyle/>
          <a:p>
            <a:pPr algn="ctr"/>
            <a:r>
              <a:rPr lang="ar-IQ" sz="3600" b="1" dirty="0">
                <a:latin typeface="Simplified Arabic" pitchFamily="18" charset="-78"/>
                <a:cs typeface="Simplified Arabic" pitchFamily="18" charset="-78"/>
              </a:rPr>
              <a:t>نظرية محاسبية متقدمة</a:t>
            </a: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r>
              <a:rPr lang="ar-IQ" sz="2800" dirty="0">
                <a:latin typeface="Simplified Arabic" pitchFamily="18" charset="-78"/>
                <a:cs typeface="Simplified Arabic" pitchFamily="18" charset="-78"/>
              </a:rPr>
              <a:t>النظرية والتنظير :-</a:t>
            </a:r>
          </a:p>
          <a:p>
            <a:pPr algn="just">
              <a:buFont typeface="Wingdings" pitchFamily="2" charset="2"/>
              <a:buChar char="v"/>
            </a:pPr>
            <a:r>
              <a:rPr lang="ar-IQ" sz="2800" dirty="0">
                <a:latin typeface="Simplified Arabic" pitchFamily="18" charset="-78"/>
                <a:cs typeface="Simplified Arabic" pitchFamily="18" charset="-78"/>
              </a:rPr>
              <a:t>مفهوم التنظير :- هو فقط مجرد التفكير من خلال عملية عقلية .</a:t>
            </a:r>
          </a:p>
          <a:p>
            <a:pPr algn="just">
              <a:buFont typeface="Wingdings" pitchFamily="2" charset="2"/>
              <a:buChar char="v"/>
            </a:pPr>
            <a:r>
              <a:rPr lang="ar-IQ" sz="2800" dirty="0">
                <a:latin typeface="Simplified Arabic" pitchFamily="18" charset="-78"/>
                <a:cs typeface="Simplified Arabic" pitchFamily="18" charset="-78"/>
              </a:rPr>
              <a:t>مفهوم النظرية :- هي الصياغة المقبولة للنتيجة المترتبة عن العملية العقلية .</a:t>
            </a:r>
          </a:p>
          <a:p>
            <a:pPr algn="just">
              <a:buNone/>
            </a:pPr>
            <a:r>
              <a:rPr lang="ar-IQ" sz="2800" dirty="0">
                <a:latin typeface="Simplified Arabic" pitchFamily="18" charset="-78"/>
                <a:cs typeface="Simplified Arabic" pitchFamily="18" charset="-78"/>
              </a:rPr>
              <a:t>وهي تتألف من عنصرين أساسين هما :-</a:t>
            </a:r>
          </a:p>
          <a:p>
            <a:pPr marL="514350" indent="-514350" algn="just">
              <a:buFont typeface="Wingdings" pitchFamily="2" charset="2"/>
              <a:buChar char="ü"/>
            </a:pPr>
            <a:r>
              <a:rPr lang="ar-IQ" sz="2800" dirty="0">
                <a:latin typeface="Simplified Arabic" pitchFamily="18" charset="-78"/>
                <a:cs typeface="Simplified Arabic" pitchFamily="18" charset="-78"/>
              </a:rPr>
              <a:t>المبررات / التفسيرات / المسببات مع تغير النتيجة .</a:t>
            </a:r>
          </a:p>
          <a:p>
            <a:pPr marL="514350" indent="-514350" algn="just">
              <a:buFont typeface="Wingdings" pitchFamily="2" charset="2"/>
              <a:buChar char="ü"/>
            </a:pPr>
            <a:r>
              <a:rPr lang="ar-IQ" sz="2800" dirty="0">
                <a:latin typeface="Simplified Arabic" pitchFamily="18" charset="-78"/>
                <a:cs typeface="Simplified Arabic" pitchFamily="18" charset="-78"/>
              </a:rPr>
              <a:t>المسببات/ الحقيقة ( النتيجة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التنظير </a:t>
            </a:r>
          </a:p>
        </p:txBody>
      </p:sp>
      <p:sp>
        <p:nvSpPr>
          <p:cNvPr id="5" name="عنصر نائب للمحتوى 4"/>
          <p:cNvSpPr>
            <a:spLocks noGrp="1"/>
          </p:cNvSpPr>
          <p:nvPr>
            <p:ph sz="half" idx="2"/>
          </p:nvPr>
        </p:nvSpPr>
        <p:spPr>
          <a:xfrm>
            <a:off x="251520" y="1700808"/>
            <a:ext cx="3816424" cy="4381456"/>
          </a:xfrm>
        </p:spPr>
        <p:txBody>
          <a:bodyPr>
            <a:noAutofit/>
          </a:bodyPr>
          <a:lstStyle/>
          <a:p>
            <a:pPr algn="just">
              <a:buFont typeface="Wingdings" pitchFamily="2" charset="2"/>
              <a:buChar char="Ø"/>
            </a:pPr>
            <a:r>
              <a:rPr lang="ar-IQ" sz="2800" dirty="0">
                <a:latin typeface="Simplified Arabic" pitchFamily="18" charset="-78"/>
                <a:cs typeface="Simplified Arabic" pitchFamily="18" charset="-78"/>
              </a:rPr>
              <a:t>العلمي :- هو تنظير مقصود ويكون من أبرز خصائصه ما يلي :-</a:t>
            </a:r>
          </a:p>
          <a:p>
            <a:pPr marL="457200" indent="-457200" algn="just">
              <a:buFont typeface="+mj-lt"/>
              <a:buAutoNum type="arabicPeriod"/>
            </a:pPr>
            <a:r>
              <a:rPr lang="ar-IQ" sz="2800" dirty="0">
                <a:latin typeface="Simplified Arabic" pitchFamily="18" charset="-78"/>
                <a:cs typeface="Simplified Arabic" pitchFamily="18" charset="-78"/>
              </a:rPr>
              <a:t>مدروس / منظم .</a:t>
            </a:r>
          </a:p>
          <a:p>
            <a:pPr marL="457200" indent="-457200" algn="just">
              <a:buFont typeface="+mj-lt"/>
              <a:buAutoNum type="arabicPeriod"/>
            </a:pPr>
            <a:r>
              <a:rPr lang="ar-IQ" sz="2800" dirty="0">
                <a:latin typeface="Simplified Arabic" pitchFamily="18" charset="-78"/>
                <a:cs typeface="Simplified Arabic" pitchFamily="18" charset="-78"/>
              </a:rPr>
              <a:t>معقد / متطور .</a:t>
            </a:r>
          </a:p>
          <a:p>
            <a:pPr marL="457200" indent="-457200" algn="just">
              <a:buFont typeface="+mj-lt"/>
              <a:buAutoNum type="arabicPeriod"/>
            </a:pPr>
            <a:r>
              <a:rPr lang="ar-IQ" sz="2800" dirty="0">
                <a:latin typeface="Simplified Arabic" pitchFamily="18" charset="-78"/>
                <a:cs typeface="Simplified Arabic" pitchFamily="18" charset="-78"/>
              </a:rPr>
              <a:t>يجب استخدام أدوات المنطق العلمي .</a:t>
            </a:r>
          </a:p>
          <a:p>
            <a:pPr marL="457200" indent="-457200" algn="just">
              <a:buFont typeface="+mj-lt"/>
              <a:buAutoNum type="arabicPeriod"/>
            </a:pPr>
            <a:r>
              <a:rPr lang="ar-IQ" sz="2800" dirty="0">
                <a:latin typeface="Simplified Arabic" pitchFamily="18" charset="-78"/>
                <a:cs typeface="Simplified Arabic" pitchFamily="18" charset="-78"/>
              </a:rPr>
              <a:t>يتطلب الأصالة / الحداثة .</a:t>
            </a:r>
          </a:p>
          <a:p>
            <a:pPr marL="457200" indent="-457200" algn="just">
              <a:buFont typeface="+mj-lt"/>
              <a:buAutoNum type="arabicPeriod"/>
            </a:pPr>
            <a:r>
              <a:rPr lang="ar-IQ" sz="2800" dirty="0">
                <a:latin typeface="Simplified Arabic" pitchFamily="18" charset="-78"/>
                <a:cs typeface="Simplified Arabic" pitchFamily="18" charset="-78"/>
              </a:rPr>
              <a:t>من الضروري أن يطلع عليه الآخرون .</a:t>
            </a:r>
          </a:p>
        </p:txBody>
      </p:sp>
      <p:sp>
        <p:nvSpPr>
          <p:cNvPr id="6" name="عنصر نائب للمحتوى 5"/>
          <p:cNvSpPr>
            <a:spLocks noGrp="1"/>
          </p:cNvSpPr>
          <p:nvPr>
            <p:ph sz="quarter" idx="4"/>
          </p:nvPr>
        </p:nvSpPr>
        <p:spPr>
          <a:xfrm>
            <a:off x="3995936" y="1711840"/>
            <a:ext cx="4104456" cy="4597480"/>
          </a:xfrm>
        </p:spPr>
        <p:txBody>
          <a:bodyPr>
            <a:normAutofit fontScale="92500"/>
          </a:bodyPr>
          <a:lstStyle/>
          <a:p>
            <a:pPr algn="just">
              <a:buFont typeface="Wingdings" pitchFamily="2" charset="2"/>
              <a:buChar char="v"/>
            </a:pPr>
            <a:r>
              <a:rPr lang="ar-IQ" sz="3000" dirty="0">
                <a:latin typeface="Simplified Arabic" pitchFamily="18" charset="-78"/>
                <a:cs typeface="Simplified Arabic" pitchFamily="18" charset="-78"/>
              </a:rPr>
              <a:t>غير العلمي :- هو تنظير عفوي ويكون من أبرز خصائصه ما يلي :-</a:t>
            </a:r>
          </a:p>
          <a:p>
            <a:pPr marL="457200" indent="-457200" algn="just">
              <a:buFont typeface="+mj-lt"/>
              <a:buAutoNum type="arabicPeriod"/>
            </a:pPr>
            <a:r>
              <a:rPr lang="ar-IQ" sz="3000" dirty="0">
                <a:latin typeface="Simplified Arabic" pitchFamily="18" charset="-78"/>
                <a:cs typeface="Simplified Arabic" pitchFamily="18" charset="-78"/>
              </a:rPr>
              <a:t>غير مدروس ( غير منظم ) .</a:t>
            </a:r>
          </a:p>
          <a:p>
            <a:pPr marL="457200" indent="-457200" algn="just">
              <a:buFont typeface="+mj-lt"/>
              <a:buAutoNum type="arabicPeriod"/>
            </a:pPr>
            <a:r>
              <a:rPr lang="ar-IQ" sz="3000" dirty="0">
                <a:latin typeface="Simplified Arabic" pitchFamily="18" charset="-78"/>
                <a:cs typeface="Simplified Arabic" pitchFamily="18" charset="-78"/>
              </a:rPr>
              <a:t>غير معقد ( غير متطور ) .</a:t>
            </a:r>
          </a:p>
          <a:p>
            <a:pPr marL="457200" indent="-457200" algn="just">
              <a:buFont typeface="+mj-lt"/>
              <a:buAutoNum type="arabicPeriod"/>
            </a:pPr>
            <a:r>
              <a:rPr lang="ar-IQ" sz="3000" dirty="0">
                <a:latin typeface="Simplified Arabic" pitchFamily="18" charset="-78"/>
                <a:cs typeface="Simplified Arabic" pitchFamily="18" charset="-78"/>
              </a:rPr>
              <a:t>عدم استخدام أدوات المنطق العلمي .</a:t>
            </a:r>
          </a:p>
          <a:p>
            <a:pPr marL="457200" indent="-457200" algn="just">
              <a:buFont typeface="+mj-lt"/>
              <a:buAutoNum type="arabicPeriod"/>
            </a:pPr>
            <a:r>
              <a:rPr lang="ar-IQ" sz="3000" dirty="0">
                <a:latin typeface="Simplified Arabic" pitchFamily="18" charset="-78"/>
                <a:cs typeface="Simplified Arabic" pitchFamily="18" charset="-78"/>
              </a:rPr>
              <a:t>لا يتطلب الأصالة / الحداثة .</a:t>
            </a:r>
          </a:p>
          <a:p>
            <a:pPr marL="457200" indent="-457200" algn="just">
              <a:buFont typeface="+mj-lt"/>
              <a:buAutoNum type="arabicPeriod"/>
            </a:pPr>
            <a:r>
              <a:rPr lang="ar-IQ" sz="3000" dirty="0">
                <a:latin typeface="Simplified Arabic" pitchFamily="18" charset="-78"/>
                <a:cs typeface="Simplified Arabic" pitchFamily="18" charset="-78"/>
              </a:rPr>
              <a:t>ليس من الضروري أن يطلع عليه الآخرون .</a:t>
            </a:r>
          </a:p>
          <a:p>
            <a:pPr marL="457200" indent="-457200">
              <a:buFont typeface="+mj-lt"/>
              <a:buAutoNum type="arabicPeriod"/>
            </a:pPr>
            <a:endParaRPr lang="ar-IQ" dirty="0"/>
          </a:p>
          <a:p>
            <a:pPr marL="457200" indent="-457200">
              <a:buFont typeface="+mj-lt"/>
              <a:buAutoNum type="arabicPeriod"/>
            </a:pPr>
            <a:endParaRPr lang="ar-IQ" dirty="0"/>
          </a:p>
          <a:p>
            <a:pPr marL="457200" indent="-457200">
              <a:buFont typeface="+mj-lt"/>
              <a:buAutoNum type="arabicPeriod"/>
            </a:pP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Autofit/>
          </a:bodyPr>
          <a:lstStyle/>
          <a:p>
            <a:pPr algn="just">
              <a:buFont typeface="Wingdings" pitchFamily="2" charset="2"/>
              <a:buChar char="Ø"/>
            </a:pPr>
            <a:r>
              <a:rPr lang="ar-IQ" sz="2800" dirty="0">
                <a:latin typeface="Simplified Arabic" pitchFamily="18" charset="-78"/>
                <a:cs typeface="Simplified Arabic" pitchFamily="18" charset="-78"/>
              </a:rPr>
              <a:t>مفهوم النظرية المحاسبية :- يمكن تعريف النظرية بشكل عام بأنها بيان منظم للأفكار الأساسية والمبادئ والقوانين العامة التي تترابط مع بعضها البعض في إطار منطقي متماسك , فهي إطار عام متسق </a:t>
            </a:r>
            <a:r>
              <a:rPr lang="en-US" sz="2800" dirty="0">
                <a:latin typeface="Simplified Arabic" pitchFamily="18" charset="-78"/>
                <a:cs typeface="Simplified Arabic" pitchFamily="18" charset="-78"/>
              </a:rPr>
              <a:t>Frame of Constant</a:t>
            </a:r>
            <a:r>
              <a:rPr lang="ar-SA" sz="2800" dirty="0">
                <a:latin typeface="Simplified Arabic" pitchFamily="18" charset="-78"/>
                <a:cs typeface="Simplified Arabic" pitchFamily="18" charset="-78"/>
              </a:rPr>
              <a:t> للعناصر الفكرية الخاصة بالظواهر موضوع الدراسة .</a:t>
            </a:r>
          </a:p>
          <a:p>
            <a:pPr algn="just">
              <a:buFont typeface="Wingdings" pitchFamily="2" charset="2"/>
              <a:buChar char="Ø"/>
            </a:pPr>
            <a:r>
              <a:rPr lang="ar-SA" sz="2800" dirty="0">
                <a:latin typeface="Simplified Arabic" pitchFamily="18" charset="-78"/>
                <a:cs typeface="Simplified Arabic" pitchFamily="18" charset="-78"/>
              </a:rPr>
              <a:t>أهداف النظرية :- </a:t>
            </a:r>
          </a:p>
          <a:p>
            <a:pPr algn="just">
              <a:buFont typeface="Arial" pitchFamily="34" charset="0"/>
              <a:buChar char="•"/>
            </a:pPr>
            <a:r>
              <a:rPr lang="ar-SA" sz="2800" dirty="0">
                <a:latin typeface="Simplified Arabic" pitchFamily="18" charset="-78"/>
                <a:cs typeface="Simplified Arabic" pitchFamily="18" charset="-78"/>
              </a:rPr>
              <a:t>التقييم والتفسير المنطقي للظواهر موضع البحث والدراسة .</a:t>
            </a:r>
          </a:p>
          <a:p>
            <a:pPr algn="just">
              <a:buFont typeface="Arial" pitchFamily="34" charset="0"/>
              <a:buChar char="•"/>
            </a:pPr>
            <a:r>
              <a:rPr lang="ar-SA" sz="2800" dirty="0">
                <a:latin typeface="Simplified Arabic" pitchFamily="18" charset="-78"/>
                <a:cs typeface="Simplified Arabic" pitchFamily="18" charset="-78"/>
              </a:rPr>
              <a:t>التنبؤ بسلوك هذه الظواهر في ظل ظروف محددة .</a:t>
            </a:r>
          </a:p>
          <a:p>
            <a:pPr algn="just">
              <a:buFont typeface="Arial" pitchFamily="34" charset="0"/>
              <a:buChar char="•"/>
            </a:pPr>
            <a:r>
              <a:rPr lang="ar-SA" sz="2800" dirty="0">
                <a:latin typeface="Simplified Arabic" pitchFamily="18" charset="-78"/>
                <a:cs typeface="Simplified Arabic" pitchFamily="18" charset="-78"/>
              </a:rPr>
              <a:t>توجيه السلوك بما يكفل تحقيق قيم </a:t>
            </a:r>
            <a:r>
              <a:rPr lang="ar-SA" sz="2800" dirty="0" err="1">
                <a:latin typeface="Simplified Arabic" pitchFamily="18" charset="-78"/>
                <a:cs typeface="Simplified Arabic" pitchFamily="18" charset="-78"/>
              </a:rPr>
              <a:t>واهداف</a:t>
            </a:r>
            <a:r>
              <a:rPr lang="ar-SA" sz="2800" dirty="0">
                <a:latin typeface="Simplified Arabic" pitchFamily="18" charset="-78"/>
                <a:cs typeface="Simplified Arabic" pitchFamily="18" charset="-78"/>
              </a:rPr>
              <a:t> محددة .</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 </a:t>
            </a:r>
            <a:endParaRPr lang="ar-IQ" sz="2800"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lnSpcReduction="10000"/>
          </a:bodyPr>
          <a:lstStyle/>
          <a:p>
            <a:pPr algn="just"/>
            <a:r>
              <a:rPr lang="ar-IQ" sz="3000" dirty="0">
                <a:latin typeface="Simplified Arabic" pitchFamily="18" charset="-78"/>
                <a:cs typeface="Simplified Arabic" pitchFamily="18" charset="-78"/>
              </a:rPr>
              <a:t>لماذا نحتاج إلى النظرية المحاسبية ؟</a:t>
            </a:r>
          </a:p>
          <a:p>
            <a:pPr algn="just"/>
            <a:r>
              <a:rPr lang="ar-IQ" sz="3000" dirty="0">
                <a:latin typeface="Simplified Arabic" pitchFamily="18" charset="-78"/>
                <a:cs typeface="Simplified Arabic" pitchFamily="18" charset="-78"/>
              </a:rPr>
              <a:t>بصورة عامة تصنف النظريات إلى ما يأتي :-</a:t>
            </a:r>
          </a:p>
          <a:p>
            <a:pPr algn="just">
              <a:buFont typeface="Wingdings" pitchFamily="2" charset="2"/>
              <a:buChar char="Ø"/>
            </a:pPr>
            <a:r>
              <a:rPr lang="ar-IQ" sz="3000" dirty="0">
                <a:latin typeface="Simplified Arabic" pitchFamily="18" charset="-78"/>
                <a:cs typeface="Simplified Arabic" pitchFamily="18" charset="-78"/>
              </a:rPr>
              <a:t>نظريات تتعلق بالوضع القائم أي لا تهدف لتغيير الوضع القائم .</a:t>
            </a:r>
          </a:p>
          <a:p>
            <a:pPr algn="just">
              <a:buFont typeface="Wingdings" pitchFamily="2" charset="2"/>
              <a:buChar char="Ø"/>
            </a:pPr>
            <a:r>
              <a:rPr lang="ar-IQ" sz="3000" dirty="0">
                <a:latin typeface="Simplified Arabic" pitchFamily="18" charset="-78"/>
                <a:cs typeface="Simplified Arabic" pitchFamily="18" charset="-78"/>
              </a:rPr>
              <a:t>نظريات تتعلق بما يجب أن يكون عليه الحال أي تهدف إلى تغيير الوضع القائم لوضع مغاير وهذا الحال يعكس تماماً حال النظريات المحاسبية أيضا فالنظريات المحاسبية من النوع الأول تعبر عن الرضا عما هو قائم وبالتالي البقاء عليه دون أي محاولة للتغيير , وأما النظريات من النوع الثاني فهي تعبر عن عدم الرضا عما هو قائم وبالتالي تستهدف عدم بقائه أي محاولة جادة للتغيير .</a:t>
            </a:r>
          </a:p>
          <a:p>
            <a:pPr>
              <a:buFont typeface="Wingdings" pitchFamily="2" charset="2"/>
              <a:buChar char="Ø"/>
            </a:pP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Autofit/>
          </a:bodyPr>
          <a:lstStyle/>
          <a:p>
            <a:pPr algn="just"/>
            <a:r>
              <a:rPr lang="ar-IQ" sz="2800" dirty="0">
                <a:latin typeface="Simplified Arabic" pitchFamily="18" charset="-78"/>
                <a:cs typeface="Simplified Arabic" pitchFamily="18" charset="-78"/>
              </a:rPr>
              <a:t>قد نحدد المبررات والتفسيرات أو المسببات لاستخدام طرق محاسبية معروفة مثل تبرير استخدام المحاسب لطريقة القسط الثابت لاحتساب الاهتلاك , طريقة ما يدخل أولاً يخرج أولاً </a:t>
            </a:r>
            <a:r>
              <a:rPr lang="en-US" sz="2800" dirty="0">
                <a:latin typeface="Simplified Arabic" pitchFamily="18" charset="-78"/>
                <a:cs typeface="Simplified Arabic" pitchFamily="18" charset="-78"/>
              </a:rPr>
              <a:t>Fifo</a:t>
            </a:r>
            <a:r>
              <a:rPr lang="ar-SA" sz="2800" dirty="0">
                <a:latin typeface="Simplified Arabic" pitchFamily="18" charset="-78"/>
                <a:cs typeface="Simplified Arabic" pitchFamily="18" charset="-78"/>
              </a:rPr>
              <a:t> لتقويم المخزون , طريقة الكلفة التاريخية لتقويم </a:t>
            </a:r>
            <a:r>
              <a:rPr lang="ar-SA" sz="2800" dirty="0" err="1">
                <a:latin typeface="Simplified Arabic" pitchFamily="18" charset="-78"/>
                <a:cs typeface="Simplified Arabic" pitchFamily="18" charset="-78"/>
              </a:rPr>
              <a:t>ال</a:t>
            </a:r>
            <a:r>
              <a:rPr lang="ar-IQ" sz="2800" dirty="0">
                <a:latin typeface="Simplified Arabic" pitchFamily="18" charset="-78"/>
                <a:cs typeface="Simplified Arabic" pitchFamily="18" charset="-78"/>
              </a:rPr>
              <a:t>أصول وغيرها من الطرق , إن الهدف العام ليس تغير الطرق وإنما البقاء عليها بمعنى آخر إن الهدف ليس تغير الوضع القائم وإنما فقط محاولة فهمه . النظريات المحاسبية من النوع الأول تمثل خلاصة عملية منظمة لفهم ما هو قائم . وأما النظريات المحاسبية من النوع الثاني فهي تتعلق بتغيير الوضع المحاسبي القائم لوضع مغاير يعتقد انه أكثر مثالية .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r>
              <a:rPr lang="ar-IQ" sz="2800" dirty="0">
                <a:latin typeface="Simplified Arabic" pitchFamily="18" charset="-78"/>
                <a:cs typeface="Simplified Arabic" pitchFamily="18" charset="-78"/>
              </a:rPr>
              <a:t>فهي تعكس عدم الرضا بين علماء المحاسبة بخصوص استخدام القيمة العادلة في قياس الأصول وخصوصاً في حالة التضخم وهذا يعني إن علماء المحاسبة غير راضين عن الوضع القائم ( </a:t>
            </a:r>
            <a:r>
              <a:rPr lang="ar-IQ" sz="2800" b="1" dirty="0">
                <a:latin typeface="Simplified Arabic" pitchFamily="18" charset="-78"/>
                <a:cs typeface="Simplified Arabic" pitchFamily="18" charset="-78"/>
              </a:rPr>
              <a:t>الكلفة التأريخية </a:t>
            </a:r>
            <a:r>
              <a:rPr lang="ar-IQ" sz="2800" dirty="0">
                <a:latin typeface="Simplified Arabic" pitchFamily="18" charset="-78"/>
                <a:cs typeface="Simplified Arabic" pitchFamily="18" charset="-78"/>
              </a:rPr>
              <a:t>) وحاولوا عن طريق نظريات متعددة تغيير الوضع القائم إلى آخر , ويتجلى هذا الوضع إلى اقتراح طرق محاسبية بديلة منها استخدام القيمة العادلة , الكلفة الاستبدالية , القيمة الصافية , القيمة الاقتصادية بدلاً من طريقة الكلفة التأريخية .</a:t>
            </a: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lstStyle/>
          <a:p>
            <a:endParaRPr lang="ar-IQ" sz="2800" dirty="0">
              <a:latin typeface="Simplified Arabic" pitchFamily="18" charset="-78"/>
              <a:cs typeface="Simplified Arabic" pitchFamily="18" charset="-78"/>
            </a:endParaRPr>
          </a:p>
          <a:p>
            <a:endParaRPr lang="ar-IQ"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من زاوية أخرى يجب أن يكون للنظرية المحاسبية محتوى تطبيقي . لا يكفي أن تكون النظرية متسقة وإنما ينبغي أن تكون قابلة للتطبيق العملي , والشكل في أدناه يوضح عناصر النظرية في المحاسبة وعلاقة هذه العناصر مع بعضها البعض ومع التطبيق العملي </a:t>
            </a:r>
            <a:r>
              <a:rPr lang="ar-IQ" dirty="0"/>
              <a:t>.</a:t>
            </a:r>
          </a:p>
          <a:p>
            <a:pPr algn="ctr">
              <a:buNone/>
            </a:pP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0" y="1628800"/>
            <a:ext cx="8532440" cy="5229200"/>
          </a:xfrm>
        </p:spPr>
        <p:txBody>
          <a:bodyPr>
            <a:normAutofit/>
          </a:bodyPr>
          <a:lstStyle/>
          <a:p>
            <a:pPr algn="ctr">
              <a:buNone/>
            </a:pPr>
            <a:r>
              <a:rPr lang="ar-IQ" sz="2800" dirty="0">
                <a:latin typeface="Simplified Arabic" pitchFamily="18" charset="-78"/>
                <a:cs typeface="Simplified Arabic" pitchFamily="18" charset="-78"/>
              </a:rPr>
              <a:t>الأهداف</a:t>
            </a:r>
          </a:p>
        </p:txBody>
      </p:sp>
      <p:cxnSp>
        <p:nvCxnSpPr>
          <p:cNvPr id="4" name="رابط مستقيم 3"/>
          <p:cNvCxnSpPr/>
          <p:nvPr/>
        </p:nvCxnSpPr>
        <p:spPr>
          <a:xfrm>
            <a:off x="4067944" y="2204864"/>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رابط مستقيم 4"/>
          <p:cNvCxnSpPr/>
          <p:nvPr/>
        </p:nvCxnSpPr>
        <p:spPr>
          <a:xfrm flipH="1">
            <a:off x="2123728" y="2204864"/>
            <a:ext cx="20882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a:off x="6084168" y="220486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a:off x="2123728" y="220486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مستطيل مستدير الزوايا 7"/>
          <p:cNvSpPr/>
          <p:nvPr/>
        </p:nvSpPr>
        <p:spPr>
          <a:xfrm>
            <a:off x="5004048" y="2924944"/>
            <a:ext cx="194421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المفاهيم</a:t>
            </a:r>
          </a:p>
        </p:txBody>
      </p:sp>
      <p:sp>
        <p:nvSpPr>
          <p:cNvPr id="9" name="مستطيل مستدير الزوايا 8"/>
          <p:cNvSpPr/>
          <p:nvPr/>
        </p:nvSpPr>
        <p:spPr>
          <a:xfrm>
            <a:off x="1331640" y="2924944"/>
            <a:ext cx="194421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الفروض</a:t>
            </a:r>
          </a:p>
        </p:txBody>
      </p:sp>
      <p:cxnSp>
        <p:nvCxnSpPr>
          <p:cNvPr id="11" name="رابط كسهم مستقيم 10"/>
          <p:cNvCxnSpPr/>
          <p:nvPr/>
        </p:nvCxnSpPr>
        <p:spPr>
          <a:xfrm flipH="1">
            <a:off x="3491880" y="3356992"/>
            <a:ext cx="136815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a:off x="6084168" y="357301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a:off x="2123728" y="3501008"/>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مستطيل 15"/>
          <p:cNvSpPr/>
          <p:nvPr/>
        </p:nvSpPr>
        <p:spPr>
          <a:xfrm>
            <a:off x="1187624" y="4365104"/>
            <a:ext cx="6048672"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المبادئ </a:t>
            </a:r>
          </a:p>
          <a:p>
            <a:pPr algn="ctr"/>
            <a:r>
              <a:rPr lang="ar-IQ" b="1" dirty="0"/>
              <a:t>القياس – التقويم – التحقق – الإفصاح </a:t>
            </a:r>
          </a:p>
        </p:txBody>
      </p:sp>
      <p:cxnSp>
        <p:nvCxnSpPr>
          <p:cNvPr id="17" name="رابط كسهم مستقيم 16"/>
          <p:cNvCxnSpPr/>
          <p:nvPr/>
        </p:nvCxnSpPr>
        <p:spPr>
          <a:xfrm>
            <a:off x="4355976" y="5157192"/>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مستطيل مستدير الزوايا 17"/>
          <p:cNvSpPr/>
          <p:nvPr/>
        </p:nvSpPr>
        <p:spPr>
          <a:xfrm>
            <a:off x="1115616" y="5877272"/>
            <a:ext cx="6336704" cy="792088"/>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أدوات التطبيق العملي </a:t>
            </a:r>
          </a:p>
          <a:p>
            <a:pPr algn="ctr"/>
            <a:r>
              <a:rPr lang="ar-IQ" b="1" dirty="0"/>
              <a:t>طرق – قواعد – أساليب فنية – إجراءات – معايير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0" y="1484784"/>
            <a:ext cx="8172400" cy="5373216"/>
          </a:xfrm>
        </p:spPr>
        <p:txBody>
          <a:bodyPr>
            <a:normAutofit/>
          </a:bodyPr>
          <a:lstStyle/>
          <a:p>
            <a:pPr algn="just">
              <a:buFont typeface="Wingdings" pitchFamily="2" charset="2"/>
              <a:buChar char="v"/>
            </a:pPr>
            <a:r>
              <a:rPr lang="ar-IQ" sz="2800" dirty="0">
                <a:latin typeface="Simplified Arabic" pitchFamily="18" charset="-78"/>
                <a:cs typeface="Simplified Arabic" pitchFamily="18" charset="-78"/>
              </a:rPr>
              <a:t>حيازة اكتساب المعرفة في نظرية المحاسبة :-</a:t>
            </a:r>
          </a:p>
          <a:p>
            <a:pPr algn="just">
              <a:buNone/>
            </a:pPr>
            <a:r>
              <a:rPr lang="ar-IQ" sz="2800" dirty="0">
                <a:latin typeface="Simplified Arabic" pitchFamily="18" charset="-78"/>
                <a:cs typeface="Simplified Arabic" pitchFamily="18" charset="-78"/>
              </a:rPr>
              <a:t>أقترح </a:t>
            </a:r>
            <a:r>
              <a:rPr lang="en-US" sz="2800" b="1" dirty="0">
                <a:latin typeface="Simplified Arabic" pitchFamily="18" charset="-78"/>
                <a:cs typeface="Simplified Arabic" pitchFamily="18" charset="-78"/>
              </a:rPr>
              <a:t>Kolb et al </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نموذج لغرض تعلم الشخص ( </a:t>
            </a:r>
            <a:r>
              <a:rPr lang="ar-SA" sz="2800" b="1" dirty="0">
                <a:latin typeface="Simplified Arabic" pitchFamily="18" charset="-78"/>
                <a:cs typeface="Simplified Arabic" pitchFamily="18" charset="-78"/>
              </a:rPr>
              <a:t>الإنسان</a:t>
            </a:r>
            <a:r>
              <a:rPr lang="ar-SA" sz="2800" dirty="0">
                <a:latin typeface="Simplified Arabic" pitchFamily="18" charset="-78"/>
                <a:cs typeface="Simplified Arabic" pitchFamily="18" charset="-78"/>
              </a:rPr>
              <a:t> ) للمعرفة ويعكس الشكل في أدناه صورة هذا النموذج :- </a:t>
            </a:r>
          </a:p>
          <a:p>
            <a:pPr algn="ctr">
              <a:buNone/>
            </a:pPr>
            <a:r>
              <a:rPr lang="ar-SA" sz="2000" dirty="0"/>
              <a:t>ممارسة ( </a:t>
            </a:r>
            <a:r>
              <a:rPr lang="ar-SA" sz="2000" b="1" dirty="0"/>
              <a:t>فعلية</a:t>
            </a:r>
            <a:r>
              <a:rPr lang="ar-SA" sz="2000" dirty="0"/>
              <a:t> ) حية </a:t>
            </a:r>
          </a:p>
          <a:p>
            <a:pPr algn="ctr">
              <a:buNone/>
            </a:pPr>
            <a:r>
              <a:rPr lang="en-US" sz="2000" dirty="0"/>
              <a:t>Concrete Experience </a:t>
            </a:r>
          </a:p>
          <a:p>
            <a:pPr>
              <a:buNone/>
            </a:pPr>
            <a:endParaRPr lang="ar-IQ" sz="2000" dirty="0"/>
          </a:p>
          <a:p>
            <a:pPr>
              <a:buNone/>
            </a:pPr>
            <a:endParaRPr lang="ar-IQ" sz="2000" dirty="0"/>
          </a:p>
          <a:p>
            <a:pPr>
              <a:buNone/>
            </a:pPr>
            <a:r>
              <a:rPr lang="ar-IQ" sz="2000" dirty="0"/>
              <a:t>  ملاحظات وتأملات                                   اختبار مضامين المفاهيم </a:t>
            </a:r>
          </a:p>
          <a:p>
            <a:pPr>
              <a:buNone/>
            </a:pPr>
            <a:r>
              <a:rPr lang="ar-IQ" sz="2000" dirty="0"/>
              <a:t> </a:t>
            </a:r>
            <a:r>
              <a:rPr lang="en-US" sz="2000" dirty="0"/>
              <a:t>Observations and Reflection</a:t>
            </a:r>
            <a:r>
              <a:rPr lang="ar-SA" sz="2000" dirty="0"/>
              <a:t>        </a:t>
            </a:r>
            <a:r>
              <a:rPr lang="ar-IQ" sz="2000" dirty="0"/>
              <a:t>            في مواقف جديدة</a:t>
            </a:r>
          </a:p>
          <a:p>
            <a:pPr>
              <a:buNone/>
            </a:pPr>
            <a:r>
              <a:rPr lang="ar-IQ" sz="2000" dirty="0"/>
              <a:t>                                                         </a:t>
            </a:r>
            <a:r>
              <a:rPr lang="en-US" sz="2000" dirty="0"/>
              <a:t>Testing of implications  </a:t>
            </a:r>
          </a:p>
          <a:p>
            <a:pPr>
              <a:buNone/>
            </a:pPr>
            <a:r>
              <a:rPr lang="en-US" sz="2000" dirty="0"/>
              <a:t>                                </a:t>
            </a:r>
            <a:r>
              <a:rPr lang="ar-IQ" sz="2000" dirty="0"/>
              <a:t>                    </a:t>
            </a:r>
            <a:r>
              <a:rPr lang="en-US" sz="2000" dirty="0"/>
              <a:t>concepts in new situations                  </a:t>
            </a:r>
            <a:endParaRPr lang="ar-IQ" sz="2000" dirty="0"/>
          </a:p>
          <a:p>
            <a:pPr>
              <a:buNone/>
            </a:pPr>
            <a:r>
              <a:rPr lang="ar-IQ" sz="2000" dirty="0"/>
              <a:t>                                              </a:t>
            </a:r>
          </a:p>
          <a:p>
            <a:pPr>
              <a:buNone/>
            </a:pPr>
            <a:r>
              <a:rPr lang="ar-IQ" sz="2000" dirty="0"/>
              <a:t>              تكوين ( </a:t>
            </a:r>
            <a:r>
              <a:rPr lang="ar-IQ" sz="2000" b="1" dirty="0"/>
              <a:t>تشكيل مفاهيم تجريدية وتقييمات </a:t>
            </a:r>
            <a:r>
              <a:rPr lang="ar-IQ" sz="2000" dirty="0"/>
              <a:t>)</a:t>
            </a:r>
          </a:p>
          <a:p>
            <a:pPr>
              <a:buNone/>
            </a:pPr>
            <a:r>
              <a:rPr lang="en-US" sz="2000" dirty="0"/>
              <a:t>Formation of abstract concepts and generalizations  </a:t>
            </a:r>
            <a:r>
              <a:rPr lang="ar-IQ" sz="2000" dirty="0"/>
              <a:t>              </a:t>
            </a:r>
          </a:p>
        </p:txBody>
      </p:sp>
      <p:cxnSp>
        <p:nvCxnSpPr>
          <p:cNvPr id="5" name="رابط كسهم مستقيم 4"/>
          <p:cNvCxnSpPr/>
          <p:nvPr/>
        </p:nvCxnSpPr>
        <p:spPr>
          <a:xfrm>
            <a:off x="4716016" y="3356992"/>
            <a:ext cx="1080120" cy="1008112"/>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flipH="1">
            <a:off x="5076056" y="4725144"/>
            <a:ext cx="648072" cy="936104"/>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flipH="1" flipV="1">
            <a:off x="3275856" y="4221088"/>
            <a:ext cx="1080120" cy="1368152"/>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V="1">
            <a:off x="3275856" y="3429000"/>
            <a:ext cx="576064" cy="7920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Autofit/>
          </a:bodyPr>
          <a:lstStyle/>
          <a:p>
            <a:pPr algn="just"/>
            <a:r>
              <a:rPr lang="ar-IQ" sz="2400" dirty="0">
                <a:latin typeface="Simplified Arabic" pitchFamily="18" charset="-78"/>
                <a:cs typeface="Simplified Arabic" pitchFamily="18" charset="-78"/>
              </a:rPr>
              <a:t>لقد تم استخدام النموذج السابق من قبل أحد الرواد والمعروف بـ ( </a:t>
            </a:r>
            <a:r>
              <a:rPr lang="en-US" sz="2400" dirty="0">
                <a:latin typeface="Simplified Arabic" pitchFamily="18" charset="-78"/>
                <a:cs typeface="Simplified Arabic" pitchFamily="18" charset="-78"/>
              </a:rPr>
              <a:t>Roy Paynce</a:t>
            </a:r>
            <a:r>
              <a:rPr lang="ar-SA" sz="2400" dirty="0">
                <a:latin typeface="Simplified Arabic" pitchFamily="18" charset="-78"/>
                <a:cs typeface="Simplified Arabic" pitchFamily="18" charset="-78"/>
              </a:rPr>
              <a:t> ) لإظهار دور هذا النموذج المعدل في عملية اكتساب المعرفة والتي تمر بأربعة مراحل هي :-</a:t>
            </a:r>
          </a:p>
          <a:p>
            <a:pPr algn="just">
              <a:buFont typeface="Wingdings" pitchFamily="2" charset="2"/>
              <a:buChar char="v"/>
            </a:pPr>
            <a:r>
              <a:rPr lang="ar-SA" sz="2400" dirty="0">
                <a:latin typeface="Simplified Arabic" pitchFamily="18" charset="-78"/>
                <a:cs typeface="Simplified Arabic" pitchFamily="18" charset="-78"/>
              </a:rPr>
              <a:t>الممارسة الفعلية .</a:t>
            </a:r>
          </a:p>
          <a:p>
            <a:pPr algn="just">
              <a:buFont typeface="Wingdings" pitchFamily="2" charset="2"/>
              <a:buChar char="v"/>
            </a:pPr>
            <a:r>
              <a:rPr lang="ar-SA" sz="2400" dirty="0">
                <a:latin typeface="Simplified Arabic" pitchFamily="18" charset="-78"/>
                <a:cs typeface="Simplified Arabic" pitchFamily="18" charset="-78"/>
              </a:rPr>
              <a:t>الملاحظة والتأمل .</a:t>
            </a:r>
          </a:p>
          <a:p>
            <a:pPr algn="just">
              <a:buFont typeface="Wingdings" pitchFamily="2" charset="2"/>
              <a:buChar char="v"/>
            </a:pPr>
            <a:r>
              <a:rPr lang="ar-SA" sz="2400" dirty="0">
                <a:latin typeface="Simplified Arabic" pitchFamily="18" charset="-78"/>
                <a:cs typeface="Simplified Arabic" pitchFamily="18" charset="-78"/>
              </a:rPr>
              <a:t>التنظير التجريدي .</a:t>
            </a:r>
          </a:p>
          <a:p>
            <a:pPr algn="just">
              <a:buFont typeface="Wingdings" pitchFamily="2" charset="2"/>
              <a:buChar char="v"/>
            </a:pPr>
            <a:r>
              <a:rPr lang="ar-SA" sz="2400" dirty="0">
                <a:latin typeface="Simplified Arabic" pitchFamily="18" charset="-78"/>
                <a:cs typeface="Simplified Arabic" pitchFamily="18" charset="-78"/>
              </a:rPr>
              <a:t>الاختبار ( التجربة ) .</a:t>
            </a:r>
          </a:p>
          <a:p>
            <a:pPr algn="just">
              <a:buNone/>
            </a:pPr>
            <a:r>
              <a:rPr lang="ar-SA" sz="2400" dirty="0">
                <a:latin typeface="Simplified Arabic" pitchFamily="18" charset="-78"/>
                <a:cs typeface="Simplified Arabic" pitchFamily="18" charset="-78"/>
              </a:rPr>
              <a:t>وبشكل مبسط من المرحلة الأولى الممارسة الفعلية إلى الملاحظة والتأمل تؤدي إلى معرفة حقيقية أي ( نابعة ) من واقع ملموس أو معرفة شخصية في حين تولد المرحلة الثانية معرفة علمية ( صياغة المعرفة بأسلوب علمي من خلال نظرية معينة , بمعنى مزج الواقع </a:t>
            </a:r>
            <a:endParaRPr lang="ar-IQ" sz="24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r>
              <a:rPr lang="ar-IQ" dirty="0">
                <a:latin typeface="Simplified Arabic" pitchFamily="18" charset="-78"/>
                <a:cs typeface="Simplified Arabic" pitchFamily="18" charset="-78"/>
              </a:rPr>
              <a:t> </a:t>
            </a:r>
            <a:r>
              <a:rPr lang="ar-IQ" sz="2800" dirty="0">
                <a:latin typeface="Simplified Arabic" pitchFamily="18" charset="-78"/>
                <a:cs typeface="Simplified Arabic" pitchFamily="18" charset="-78"/>
              </a:rPr>
              <a:t>أولاً:- المنطق</a:t>
            </a:r>
          </a:p>
          <a:p>
            <a:pPr algn="just"/>
            <a:r>
              <a:rPr lang="ar-IQ" sz="2800" dirty="0">
                <a:latin typeface="Simplified Arabic" pitchFamily="18" charset="-78"/>
                <a:cs typeface="Simplified Arabic" pitchFamily="18" charset="-78"/>
              </a:rPr>
              <a:t>مفهوم علم المنطق :- هو علم يبحث عن القواعد العامة للتفكير الصحيح .</a:t>
            </a:r>
          </a:p>
          <a:p>
            <a:pPr algn="just"/>
            <a:r>
              <a:rPr lang="ar-IQ" sz="2800" dirty="0">
                <a:latin typeface="Simplified Arabic" pitchFamily="18" charset="-78"/>
                <a:cs typeface="Simplified Arabic" pitchFamily="18" charset="-78"/>
              </a:rPr>
              <a:t>موضوع المنطق :- التعريف والاستدلال ومناهج البحث .</a:t>
            </a:r>
          </a:p>
          <a:p>
            <a:pPr algn="just">
              <a:buFont typeface="Wingdings" pitchFamily="2" charset="2"/>
              <a:buChar char="v"/>
            </a:pPr>
            <a:r>
              <a:rPr lang="ar-IQ" sz="2800" dirty="0">
                <a:latin typeface="Simplified Arabic" pitchFamily="18" charset="-78"/>
                <a:cs typeface="Simplified Arabic" pitchFamily="18" charset="-78"/>
              </a:rPr>
              <a:t>يهيئ علم المنطق : قواعد التعريف وقواعد الاستدلال وقواعد المنهجية أو طريقة البحث  العلمي , فهو يجعلنا قادرين على معرفة وتعريف الأشياء تعريفاً يوضح حقيقتها ويبين معناها ويعلمنا كيفية الاستدلال على صحة الفكرة أو خطأها ويعلمنا أيضاً كيف نبحث المعلومات المتاحة بحثاً منظماً يبعد البحث عن العقم أو الوقوع في الخطأ . </a:t>
            </a:r>
            <a:endParaRPr lang="ar-IQ"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0" y="1775191"/>
            <a:ext cx="8686800" cy="4894169"/>
          </a:xfrm>
        </p:spPr>
        <p:txBody>
          <a:bodyPr>
            <a:normAutofit fontScale="92500" lnSpcReduction="20000"/>
          </a:bodyPr>
          <a:lstStyle/>
          <a:p>
            <a:pPr algn="just"/>
            <a:r>
              <a:rPr lang="ar-SA" sz="2800" dirty="0">
                <a:latin typeface="Simplified Arabic" pitchFamily="18" charset="-78"/>
                <a:cs typeface="Simplified Arabic" pitchFamily="18" charset="-78"/>
              </a:rPr>
              <a:t>بالافتراض العلمي ) أما المرحلة الثالثة فتولد معرفة علمية – فلسفية وأما المرحلة الأخيرة التي هي نهاية دورة المعرفة وصولاً للمرحلة الأولى فتولد المعرفة العلمية الميدانية .</a:t>
            </a:r>
          </a:p>
          <a:p>
            <a:pPr algn="ctr">
              <a:buNone/>
            </a:pPr>
            <a:r>
              <a:rPr lang="ar-SA" dirty="0"/>
              <a:t>الشكل : يوضح أشكال المعرفة في نظرية المحاسبة.</a:t>
            </a:r>
          </a:p>
          <a:p>
            <a:pPr algn="ctr">
              <a:buNone/>
            </a:pPr>
            <a:r>
              <a:rPr lang="ar-SA" dirty="0"/>
              <a:t>   الممارسة </a:t>
            </a:r>
          </a:p>
          <a:p>
            <a:pPr algn="ctr">
              <a:buNone/>
            </a:pPr>
            <a:endParaRPr lang="ar-SA" dirty="0"/>
          </a:p>
          <a:p>
            <a:pPr>
              <a:buNone/>
            </a:pPr>
            <a:r>
              <a:rPr lang="ar-SA" dirty="0"/>
              <a:t>       </a:t>
            </a:r>
          </a:p>
          <a:p>
            <a:pPr>
              <a:buNone/>
            </a:pPr>
            <a:r>
              <a:rPr lang="ar-SA" dirty="0"/>
              <a:t> الملاحظة </a:t>
            </a:r>
          </a:p>
          <a:p>
            <a:pPr>
              <a:buNone/>
            </a:pPr>
            <a:r>
              <a:rPr lang="ar-SA" dirty="0"/>
              <a:t>والتأمل                                         الاختبار /التجربة </a:t>
            </a:r>
          </a:p>
          <a:p>
            <a:pPr>
              <a:buNone/>
            </a:pPr>
            <a:endParaRPr lang="ar-SA" dirty="0"/>
          </a:p>
          <a:p>
            <a:pPr>
              <a:buNone/>
            </a:pPr>
            <a:endParaRPr lang="ar-SA" dirty="0"/>
          </a:p>
          <a:p>
            <a:pPr>
              <a:buNone/>
            </a:pPr>
            <a:r>
              <a:rPr lang="ar-SA" dirty="0"/>
              <a:t>                               التنظير التجريدي</a:t>
            </a:r>
            <a:endParaRPr lang="ar-IQ" dirty="0"/>
          </a:p>
        </p:txBody>
      </p:sp>
      <p:cxnSp>
        <p:nvCxnSpPr>
          <p:cNvPr id="5" name="رابط كسهم مستقيم 4"/>
          <p:cNvCxnSpPr/>
          <p:nvPr/>
        </p:nvCxnSpPr>
        <p:spPr>
          <a:xfrm flipH="1">
            <a:off x="4788024" y="4581128"/>
            <a:ext cx="2088232" cy="1296144"/>
          </a:xfrm>
          <a:prstGeom prst="straightConnector1">
            <a:avLst/>
          </a:prstGeom>
          <a:ln>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a:off x="4932040" y="3501008"/>
            <a:ext cx="1944216" cy="936104"/>
          </a:xfrm>
          <a:prstGeom prst="straightConnector1">
            <a:avLst/>
          </a:prstGeom>
          <a:ln>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flipH="1" flipV="1">
            <a:off x="2555776" y="4797152"/>
            <a:ext cx="1440160" cy="1008112"/>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flipV="1">
            <a:off x="2627784" y="3573016"/>
            <a:ext cx="1296144" cy="1080120"/>
          </a:xfrm>
          <a:prstGeom prst="straightConnector1">
            <a:avLst/>
          </a:prstGeom>
          <a:ln>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مستطيل 18"/>
          <p:cNvSpPr/>
          <p:nvPr/>
        </p:nvSpPr>
        <p:spPr>
          <a:xfrm>
            <a:off x="7020272" y="3284984"/>
            <a:ext cx="1368152" cy="64807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المعلومات</a:t>
            </a:r>
            <a:endParaRPr lang="ar-IQ" b="1" dirty="0"/>
          </a:p>
        </p:txBody>
      </p:sp>
      <p:sp>
        <p:nvSpPr>
          <p:cNvPr id="20" name="مستطيل 19"/>
          <p:cNvSpPr/>
          <p:nvPr/>
        </p:nvSpPr>
        <p:spPr>
          <a:xfrm>
            <a:off x="7092280" y="5589240"/>
            <a:ext cx="1368152" cy="64807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العلم</a:t>
            </a:r>
            <a:endParaRPr lang="ar-IQ" b="1" dirty="0"/>
          </a:p>
        </p:txBody>
      </p:sp>
      <p:sp>
        <p:nvSpPr>
          <p:cNvPr id="21" name="مستطيل 20"/>
          <p:cNvSpPr/>
          <p:nvPr/>
        </p:nvSpPr>
        <p:spPr>
          <a:xfrm>
            <a:off x="755576" y="5445224"/>
            <a:ext cx="1368152" cy="64807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منهج العلم</a:t>
            </a:r>
            <a:endParaRPr lang="ar-IQ" b="1" dirty="0"/>
          </a:p>
        </p:txBody>
      </p:sp>
      <p:sp>
        <p:nvSpPr>
          <p:cNvPr id="22" name="مستطيل 21"/>
          <p:cNvSpPr/>
          <p:nvPr/>
        </p:nvSpPr>
        <p:spPr>
          <a:xfrm>
            <a:off x="683568" y="3501008"/>
            <a:ext cx="1368152" cy="64807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المنطق</a:t>
            </a:r>
            <a:endParaRPr lang="ar-IQ"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Autofit/>
          </a:bodyPr>
          <a:lstStyle/>
          <a:p>
            <a:pPr marL="514350" indent="-514350" algn="just">
              <a:buFont typeface="Wingdings" pitchFamily="2" charset="2"/>
              <a:buChar char="ü"/>
            </a:pPr>
            <a:r>
              <a:rPr lang="ar-IQ" sz="2800" dirty="0">
                <a:latin typeface="Simplified Arabic" pitchFamily="18" charset="-78"/>
                <a:cs typeface="Simplified Arabic" pitchFamily="18" charset="-78"/>
              </a:rPr>
              <a:t>أذن عملية المعرفة هذه على نظرية المحاسبة هي عملية شاملة ومتكاملة تنطلق من المعلومات إلى العلم ومن ثم وصولاً إلى طريقة منهج ( البحث ) وصولاً إلى المنطق ( </a:t>
            </a:r>
            <a:r>
              <a:rPr lang="ar-IQ" sz="2800" b="1" dirty="0">
                <a:latin typeface="Simplified Arabic" pitchFamily="18" charset="-78"/>
                <a:cs typeface="Simplified Arabic" pitchFamily="18" charset="-78"/>
              </a:rPr>
              <a:t>العقل</a:t>
            </a:r>
            <a:r>
              <a:rPr lang="ar-IQ" sz="2800" dirty="0">
                <a:latin typeface="Simplified Arabic" pitchFamily="18" charset="-78"/>
                <a:cs typeface="Simplified Arabic" pitchFamily="18" charset="-78"/>
              </a:rPr>
              <a:t> ) فليخصها </a:t>
            </a:r>
            <a:r>
              <a:rPr lang="en-US" sz="2800" dirty="0">
                <a:latin typeface="Simplified Arabic" pitchFamily="18" charset="-78"/>
                <a:cs typeface="Simplified Arabic" pitchFamily="18" charset="-78"/>
              </a:rPr>
              <a:t>Paynce</a:t>
            </a:r>
            <a:r>
              <a:rPr lang="ar-IQ" sz="2800" dirty="0">
                <a:latin typeface="Simplified Arabic" pitchFamily="18" charset="-78"/>
                <a:cs typeface="Simplified Arabic" pitchFamily="18" charset="-78"/>
              </a:rPr>
              <a:t> بقوله ” باختصار تتكون المعرفة من عدة أنواع فالمعرفة الميدانية والمعرفة بالخبرة تعودان لنفس الشخص ( الفرد ) في حين تمثل المعرفة الواقعية الافتراضية والمعرفة الفلسفية فهما إضافات لمعرفة الفرد وبما إن المعرفة تعتمد على على الأفراد المتعلمين فمن الواضح بأن كافة أنواع المعرفة ضرورية للعمل الناجح لعملية المعرفة .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28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fontScale="77500" lnSpcReduction="20000"/>
          </a:bodyPr>
          <a:lstStyle/>
          <a:p>
            <a:pPr algn="just"/>
            <a:r>
              <a:rPr lang="ar-SA" sz="3600" dirty="0">
                <a:latin typeface="Simplified Arabic" pitchFamily="18" charset="-78"/>
                <a:cs typeface="Simplified Arabic" pitchFamily="18" charset="-78"/>
              </a:rPr>
              <a:t>1- التطبيق في مقابل النظرية :- من دراسة تاريخ المحاسبة</a:t>
            </a:r>
            <a:r>
              <a:rPr lang="ar-SA" sz="3600" baseline="30000" dirty="0">
                <a:latin typeface="Simplified Arabic" pitchFamily="18" charset="-78"/>
                <a:cs typeface="Simplified Arabic" pitchFamily="18" charset="-78"/>
              </a:rPr>
              <a:t> </a:t>
            </a:r>
            <a:r>
              <a:rPr lang="ar-SA" sz="3600" dirty="0">
                <a:latin typeface="Simplified Arabic" pitchFamily="18" charset="-78"/>
                <a:cs typeface="Simplified Arabic" pitchFamily="18" charset="-78"/>
              </a:rPr>
              <a:t> يتضح لنا أن المحاسبة تولدت من التطبيق حيث ظهرت الحاجة إلى منهجية معينة لإثبات العلميات والأحداث المالية منذ القدم. فمنذ ظهور ما يعرف بنظرية القيد المزدوج على يد الإيطالي باتسيليو في العام 1949م والمحاسبة تتطور على شكل إضافات نوعية تتبع من التغيرات في البيئة الاقتصادية والاجتماعية وبدأ تعليم المحاسبة يستخدم الأمثلة العملية لفهم وتطبيق المحاسبة. ولكن شيئاً فشيئاً بدأت تظهر النظريات التي تشرح المفاهيم والوظائف بالإضافة إلى التطبيقات مما يعني تحول الاتجاه من التطبيق إلى النظرية بحيث تكون النظرية هي الموجه لعمليات التطبيق الأمر الذي يعني التحول إلى مرحلة العلم. وعبر مرحلة التحول إلى العلم فإنه من الواضح أن هناك العديد من المحاولات التي بذلت من أجل الوصول إلى نظرية متكاملة للمحاسبة.</a:t>
            </a:r>
            <a:endParaRPr lang="en-US" sz="3600" dirty="0">
              <a:latin typeface="Simplified Arabic" pitchFamily="18" charset="-78"/>
              <a:cs typeface="Simplified Arabic" pitchFamily="18" charset="-78"/>
            </a:endParaRPr>
          </a:p>
          <a:p>
            <a:endParaRPr lang="en-US" dirty="0"/>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457200" y="1775191"/>
            <a:ext cx="8291264" cy="4678145"/>
          </a:xfrm>
        </p:spPr>
        <p:txBody>
          <a:bodyPr>
            <a:normAutofit fontScale="47500" lnSpcReduction="20000"/>
          </a:bodyPr>
          <a:lstStyle/>
          <a:p>
            <a:pPr algn="just"/>
            <a:r>
              <a:rPr lang="ar-SA" sz="4200" dirty="0"/>
              <a:t>فلسفة العلم والمحاسبة :-يرى البعض إن تحول المحاسبة إلى المنهج العلمي قد بدأ في القرن العشرين ويحدد بعضهم ذلك بالعام 1914م . ولعل الناظر لتعاريف المحاسبة المختلفة يجد أن أكثرها يصف المحاسبة بالعلم ولكن لا يخلو الأمر من وجود بعض النقاشات في المحافل العلمية التي تدور حول ما إذا كانت المحاسبة علم أم لا ؟ وللإجابة عن هذا التساؤل أغلبية فلاسفة العلم يقرون بأن الذي يميز المعرفة العلمية هي المنهجية المتبعة وهنا نميز بين المنهج الاستقرائي والمنهج الاستنباطي ومنهج الفرض والاستنباط. ومن خلال الإطلاع يمكننا القول أن جميع هذه المناهج مستخدمة في المحاسبة ويختلف المنهج المستخدم باختلاف الهدف من الدراسة أو البحث.  ابتداء بتطور المحاسبة ونظرية القيد المزودج التي نادى بها باتسيليو فإننا نعتقد أن ما نادى به باتسيليو ليس إلا نتاج أعمال كثيرين ممن سبقوه</a:t>
            </a:r>
            <a:r>
              <a:rPr lang="ar-SA" sz="4200" baseline="30000" dirty="0">
                <a:hlinkClick r:id="rId2" action="ppaction://hlinkfile"/>
              </a:rPr>
              <a:t>(2)</a:t>
            </a:r>
            <a:r>
              <a:rPr lang="ar-SA" sz="4200" dirty="0"/>
              <a:t> ولم يسجل عنهم التاريخ ما فعلوه وفي اعتقادنا أن هؤلاء الأشخاص قد استخدموا بطريقة أو بأخرى المنهج الاستنباطي للوصول إلى النتائج التي توصلوا إليها والتي فيما بعد ظهرت إلى النور من خلال العمل الذي قدمه باتسيليو. </a:t>
            </a:r>
            <a:r>
              <a:rPr lang="ar-SA" sz="4200" baseline="30000" dirty="0">
                <a:hlinkClick r:id="rId3" action="ppaction://hlinkfile"/>
              </a:rPr>
              <a:t>(2)</a:t>
            </a:r>
            <a:r>
              <a:rPr lang="ar-SA" sz="4200" dirty="0"/>
              <a:t> </a:t>
            </a:r>
            <a:r>
              <a:rPr lang="ar-QA" sz="4200" dirty="0"/>
              <a:t>لمزيد من التفاصيل انظر (البحيصي، 1996).</a:t>
            </a:r>
            <a:endParaRPr lang="en-US" sz="4200" dirty="0"/>
          </a:p>
          <a:p>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a:xfrm>
            <a:off x="457200" y="1775191"/>
            <a:ext cx="8363272" cy="5082809"/>
          </a:xfrm>
        </p:spPr>
        <p:txBody>
          <a:bodyPr>
            <a:noAutofit/>
          </a:bodyPr>
          <a:lstStyle/>
          <a:p>
            <a:pPr algn="just"/>
            <a:r>
              <a:rPr lang="ar-SA" sz="2800" dirty="0">
                <a:latin typeface="Simplified Arabic" pitchFamily="18" charset="-78"/>
                <a:cs typeface="Simplified Arabic" pitchFamily="18" charset="-78"/>
              </a:rPr>
              <a:t>كما أن الناظر إلى الأدب المحاسبي يجد أن تطور المعايير المحاسبية إنما تم عبر استخدام المنهج الاستنباطي وأن ذلك قد تم في سنوات الأربعينيات بعد أن كانت نظرية القيد المزوج قد اتضحت وبدأت الحاجة إلى معايير ومبادئ المحاسبة كما تم استخدام منهج الفرص والاستنباط بشكل كبير في هذا المعنى. وربما كان الباحث </a:t>
            </a:r>
            <a:r>
              <a:rPr lang="en-US" sz="2800" dirty="0">
                <a:latin typeface="Simplified Arabic" pitchFamily="18" charset="-78"/>
                <a:cs typeface="Simplified Arabic" pitchFamily="18" charset="-78"/>
              </a:rPr>
              <a:t>Mattessich</a:t>
            </a:r>
            <a:r>
              <a:rPr lang="ar-QA" sz="2800" dirty="0">
                <a:latin typeface="Simplified Arabic" pitchFamily="18" charset="-78"/>
                <a:cs typeface="Simplified Arabic" pitchFamily="18" charset="-78"/>
              </a:rPr>
              <a:t> من الأشخاص الذين قادوا البحث المحاسبي باستخدام هذه المنهجية. ومع الاستخدام لهذين المبدأين العلميين على نطاق واسع في المحاسبة بدأت المناداة بكون المحاسبة علم.</a:t>
            </a:r>
            <a:endParaRPr lang="ar-IQ" sz="2800" dirty="0">
              <a:latin typeface="Simplified Arabic" pitchFamily="18" charset="-78"/>
              <a:cs typeface="Simplified Arabic"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p:txBody>
          <a:bodyPr>
            <a:normAutofit fontScale="55000" lnSpcReduction="20000"/>
          </a:bodyPr>
          <a:lstStyle/>
          <a:p>
            <a:pPr lvl="0" algn="just">
              <a:buFont typeface="Wingdings" pitchFamily="2" charset="2"/>
              <a:buChar char="v"/>
            </a:pPr>
            <a:r>
              <a:rPr lang="ar-SA" sz="4000" dirty="0">
                <a:latin typeface="Simplified Arabic" pitchFamily="18" charset="-78"/>
                <a:cs typeface="Simplified Arabic" pitchFamily="18" charset="-78"/>
              </a:rPr>
              <a:t>وتعتبر نماذج كوهين من النماذج الأساسية التي تحدد ماهية وتطور العلم في الفلسفة وتستخدم كأساس منطقي للتفريق بين ما هو علم وما هو ليس بعلم وذلك على الرغم من أنها لا تحظى بالإجماع من قبل جميع فقهاء وفلاسفة العلم.</a:t>
            </a:r>
            <a:endParaRPr lang="en-US" sz="4000" dirty="0">
              <a:latin typeface="Simplified Arabic" pitchFamily="18" charset="-78"/>
              <a:cs typeface="Simplified Arabic" pitchFamily="18" charset="-78"/>
            </a:endParaRPr>
          </a:p>
          <a:p>
            <a:pPr lvl="0" algn="just">
              <a:buFont typeface="Wingdings" pitchFamily="2" charset="2"/>
              <a:buChar char="v"/>
            </a:pPr>
            <a:r>
              <a:rPr lang="ar-SA" sz="4000" dirty="0">
                <a:latin typeface="Simplified Arabic" pitchFamily="18" charset="-78"/>
                <a:cs typeface="Simplified Arabic" pitchFamily="18" charset="-78"/>
              </a:rPr>
              <a:t>من تطبيق نماذج كوهين على المحاسبة نستخلص ما يلي:</a:t>
            </a:r>
            <a:endParaRPr lang="en-US" sz="4000" dirty="0">
              <a:latin typeface="Simplified Arabic" pitchFamily="18" charset="-78"/>
              <a:cs typeface="Simplified Arabic" pitchFamily="18" charset="-78"/>
            </a:endParaRPr>
          </a:p>
          <a:p>
            <a:pPr lvl="0" algn="just"/>
            <a:r>
              <a:rPr lang="ar-SA" sz="4000" dirty="0">
                <a:latin typeface="Simplified Arabic" pitchFamily="18" charset="-78"/>
                <a:cs typeface="Simplified Arabic" pitchFamily="18" charset="-78"/>
              </a:rPr>
              <a:t>يجب التفريق بين التطورات التي طرأت على المحاسبة ومصدرها التطبيق وتلك التطورات التي مصدرها النظرية.</a:t>
            </a:r>
            <a:endParaRPr lang="en-US" sz="4000" dirty="0">
              <a:latin typeface="Simplified Arabic" pitchFamily="18" charset="-78"/>
              <a:cs typeface="Simplified Arabic" pitchFamily="18" charset="-78"/>
            </a:endParaRPr>
          </a:p>
          <a:p>
            <a:pPr lvl="0" algn="just"/>
            <a:r>
              <a:rPr lang="ar-SA" sz="4000" dirty="0">
                <a:latin typeface="Simplified Arabic" pitchFamily="18" charset="-78"/>
                <a:cs typeface="Simplified Arabic" pitchFamily="18" charset="-78"/>
              </a:rPr>
              <a:t>يمكن أن تنطبق نماذج كوهين على المحاسبة من جوانب عديدة ومختلفة.</a:t>
            </a:r>
            <a:endParaRPr lang="en-US" sz="4000" dirty="0">
              <a:latin typeface="Simplified Arabic" pitchFamily="18" charset="-78"/>
              <a:cs typeface="Simplified Arabic" pitchFamily="18" charset="-78"/>
            </a:endParaRPr>
          </a:p>
          <a:p>
            <a:pPr algn="just">
              <a:buNone/>
            </a:pPr>
            <a:r>
              <a:rPr lang="ar-SA" sz="4000" dirty="0">
                <a:latin typeface="Simplified Arabic" pitchFamily="18" charset="-78"/>
                <a:cs typeface="Simplified Arabic" pitchFamily="18" charset="-78"/>
              </a:rPr>
              <a:t>   وعليه بأننا نرى أن المحاسبة قد مرت بمرحلة ما قبل العلم وخلال هذه المرحلة كان هناك صراع بين مدخلين أحدهما المدخل القانوني – الشخصي والثاني هو المدخل ما قبل الاقتصادي. ثم تطورت المحاسبة لتدخل مرحلة العلم مع تطور المدخل الاقتصادي (مدخل المعلومات الاقتصادية) وقد مر هذا المدخل العديد من المراحل التي ساهمت في تطويره سواء تلك المتعلقة بتطوير المحاسبة كعلم وإن كان في هذا المجال يهمنا أكثر من النظر للمحاسبة كعلم هو النظر للمنهج العلمي الذي يجب أن يتبع في حل المشاكل الخاصة بالمحاسبة.   </a:t>
            </a:r>
            <a:endParaRPr lang="en-US" sz="4000" dirty="0">
              <a:latin typeface="Simplified Arabic" pitchFamily="18" charset="-78"/>
              <a:cs typeface="Simplified Arabic" pitchFamily="18" charset="-78"/>
            </a:endParaRPr>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p:txBody>
          <a:bodyPr>
            <a:normAutofit/>
          </a:bodyPr>
          <a:lstStyle/>
          <a:p>
            <a:pPr algn="just"/>
            <a:r>
              <a:rPr lang="ar-IQ" sz="2800" dirty="0">
                <a:latin typeface="Simplified Arabic" pitchFamily="18" charset="-78"/>
                <a:cs typeface="Simplified Arabic" pitchFamily="18" charset="-78"/>
              </a:rPr>
              <a:t>مفهوم الفلسفة :- هي العلم بالموجودات بما هي موجودة وتعني الفلسفة حب الحكمة وينسب بعض المؤرخين هذا المصطلح إلى فيثاغورس الذي أطلق على نفسه لقب فيلسوف .</a:t>
            </a:r>
          </a:p>
          <a:p>
            <a:pPr algn="just"/>
            <a:r>
              <a:rPr lang="ar-IQ" sz="2800" dirty="0">
                <a:latin typeface="Simplified Arabic" pitchFamily="18" charset="-78"/>
                <a:cs typeface="Simplified Arabic" pitchFamily="18" charset="-78"/>
              </a:rPr>
              <a:t>أقسام الفلسفة :- تقسم الفلسفة بحسب الاعتبارات والمرجعيات إلى ثلاثة أقسام وهي :-</a:t>
            </a:r>
          </a:p>
          <a:p>
            <a:pPr algn="just">
              <a:buFont typeface="Wingdings" pitchFamily="2" charset="2"/>
              <a:buChar char="Ø"/>
            </a:pPr>
            <a:r>
              <a:rPr lang="ar-IQ" sz="2800" dirty="0">
                <a:latin typeface="Simplified Arabic" pitchFamily="18" charset="-78"/>
                <a:cs typeface="Simplified Arabic" pitchFamily="18" charset="-78"/>
              </a:rPr>
              <a:t>فلسفة الأخلاق :- مجموعة من الضوابط التي يكتسبها الفرد من مجتمعه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p:txBody>
          <a:bodyPr>
            <a:normAutofit/>
          </a:bodyPr>
          <a:lstStyle/>
          <a:p>
            <a:pPr algn="just">
              <a:buFont typeface="Wingdings" pitchFamily="2" charset="2"/>
              <a:buChar char="Ø"/>
            </a:pPr>
            <a:r>
              <a:rPr lang="ar-IQ" sz="2800" dirty="0">
                <a:latin typeface="Simplified Arabic" pitchFamily="18" charset="-78"/>
                <a:cs typeface="Simplified Arabic" pitchFamily="18" charset="-78"/>
              </a:rPr>
              <a:t>فلسفة الدين :- وهي التسليم الكامل والاعتقاد التام بتعاليم الإله .</a:t>
            </a:r>
          </a:p>
          <a:p>
            <a:pPr algn="just">
              <a:buFont typeface="Wingdings" pitchFamily="2" charset="2"/>
              <a:buChar char="Ø"/>
            </a:pPr>
            <a:r>
              <a:rPr lang="ar-IQ" sz="2800" dirty="0">
                <a:latin typeface="Simplified Arabic" pitchFamily="18" charset="-78"/>
                <a:cs typeface="Simplified Arabic" pitchFamily="18" charset="-78"/>
              </a:rPr>
              <a:t>فلسفة العلم :- وهي الفلسفة التي تبحث في حركة تحول الطبيعة وتطور البشرية .</a:t>
            </a:r>
          </a:p>
          <a:p>
            <a:pPr algn="just">
              <a:buFont typeface="Courier New" pitchFamily="49" charset="0"/>
              <a:buChar char="o"/>
            </a:pPr>
            <a:r>
              <a:rPr lang="ar-IQ" sz="2800" dirty="0">
                <a:latin typeface="Simplified Arabic" pitchFamily="18" charset="-78"/>
                <a:cs typeface="Simplified Arabic" pitchFamily="18" charset="-78"/>
              </a:rPr>
              <a:t>خصائص الفلسفة :- تتضمن الفلسفة خاصيتين أساسيتين هما ما يلي :-</a:t>
            </a:r>
          </a:p>
          <a:p>
            <a:pPr algn="just">
              <a:buFont typeface="Wingdings" pitchFamily="2" charset="2"/>
              <a:buChar char="ü"/>
            </a:pPr>
            <a:r>
              <a:rPr lang="ar-IQ" sz="2800" dirty="0">
                <a:latin typeface="Simplified Arabic" pitchFamily="18" charset="-78"/>
                <a:cs typeface="Simplified Arabic" pitchFamily="18" charset="-78"/>
              </a:rPr>
              <a:t>التجريد :- التجريد هو عبارة عن الفكر </a:t>
            </a:r>
            <a:r>
              <a:rPr lang="ar-IQ" sz="2800" dirty="0" err="1">
                <a:latin typeface="Simplified Arabic" pitchFamily="18" charset="-78"/>
                <a:cs typeface="Simplified Arabic" pitchFamily="18" charset="-78"/>
              </a:rPr>
              <a:t>اذ</a:t>
            </a:r>
            <a:r>
              <a:rPr lang="ar-IQ" sz="2800" dirty="0">
                <a:latin typeface="Simplified Arabic" pitchFamily="18" charset="-78"/>
                <a:cs typeface="Simplified Arabic" pitchFamily="18" charset="-78"/>
              </a:rPr>
              <a:t> لا يرتبط بزمان أو مكان أو مادة .</a:t>
            </a:r>
          </a:p>
          <a:p>
            <a:pPr algn="just">
              <a:buFont typeface="Wingdings" pitchFamily="2" charset="2"/>
              <a:buChar char="ü"/>
            </a:pPr>
            <a:r>
              <a:rPr lang="ar-IQ" sz="2800" dirty="0">
                <a:latin typeface="Simplified Arabic" pitchFamily="18" charset="-78"/>
                <a:cs typeface="Simplified Arabic" pitchFamily="18" charset="-78"/>
              </a:rPr>
              <a:t>الكلية :- تعني الفلسفة بالعلاقات بين الأشياء ومثالها علاقة الإنسان بالإله والآخرين والطبيعة.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r>
              <a:rPr lang="ar-IQ" sz="2800" dirty="0">
                <a:latin typeface="Simplified Arabic" pitchFamily="18" charset="-78"/>
                <a:cs typeface="Simplified Arabic" pitchFamily="18" charset="-78"/>
              </a:rPr>
              <a:t>مفهوم الحكم :- عبارة عن عملية معرفية وحالة رشيدة للعقل يعلق فيها الشخص على الأحكام وخصوصاً فيما يتعلق بالاستنتاجات العقلية أو الأخلاقية .</a:t>
            </a:r>
          </a:p>
          <a:p>
            <a:pPr algn="just"/>
            <a:r>
              <a:rPr lang="ar-IQ" sz="2800" dirty="0">
                <a:latin typeface="Simplified Arabic" pitchFamily="18" charset="-78"/>
                <a:cs typeface="Simplified Arabic" pitchFamily="18" charset="-78"/>
              </a:rPr>
              <a:t>ويعد تعليق الحكم ركيزة جوهرية وأساسية لمنهجية الأبحاث الجيدة ويتم تصميم قدر كبير من المنهج العلمي للتشجيع على تعليق الأحكام لكي يتم الحصول على الملاحظات وإجراء الاختبارات والتحقق من خلال مراجعة النظراء</a:t>
            </a:r>
            <a:r>
              <a:rPr lang="ar-IQ"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endParaRPr lang="ar-IQ" sz="2800" dirty="0">
              <a:latin typeface="Simplified Arabic" pitchFamily="18" charset="-78"/>
              <a:cs typeface="Simplified Arabic" pitchFamily="18" charset="-78"/>
            </a:endParaRPr>
          </a:p>
          <a:p>
            <a:endParaRPr lang="ar-IQ"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وفي الفلسفة يتعلق الحكم بشكل نموذج الشكوكية والوصفية إذ يجب أن يشك الإنسان في البداية بكل شيء وبالتالي لن يتمكن من الوصول إلى الحقائق إلا من خلال التخلص من التصورات والأوهام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fontScale="47500" lnSpcReduction="20000"/>
          </a:bodyPr>
          <a:lstStyle/>
          <a:p>
            <a:pPr algn="just">
              <a:buFont typeface="Wingdings" pitchFamily="2" charset="2"/>
              <a:buChar char="v"/>
            </a:pPr>
            <a:r>
              <a:rPr lang="ar-IQ" sz="5900" dirty="0">
                <a:latin typeface="Simplified Arabic" pitchFamily="18" charset="-78"/>
                <a:cs typeface="Simplified Arabic" pitchFamily="18" charset="-78"/>
              </a:rPr>
              <a:t>الفائدة من المنطق :- إن للمنطق فوائد متعددة منها :-</a:t>
            </a:r>
          </a:p>
          <a:p>
            <a:pPr marL="514350" indent="-514350" algn="just">
              <a:buFont typeface="Wingdings" pitchFamily="2" charset="2"/>
              <a:buChar char="q"/>
            </a:pPr>
            <a:r>
              <a:rPr lang="ar-IQ" sz="5900" dirty="0">
                <a:latin typeface="Simplified Arabic" pitchFamily="18" charset="-78"/>
                <a:cs typeface="Simplified Arabic" pitchFamily="18" charset="-78"/>
              </a:rPr>
              <a:t>الحقيقة هي إن جميع العلوم هي نتاج التفكير الإنساني ومن الواضح أيضاً إن الإنسان عندما يفكر قد يهتدي إلى نتائج صحيحة ومقبولة , وقد ينتهي إلى نتائج خاطئة وغير مقبولة , فالتفكير الخاص بالإنسان أذن هو عرضةً بطبيعته للصواب والخطأ ولأجل أن يكون التفكير سليماً وتكون نتائجه صحيحة أصبح الإنسان بحاجة لقواعد عامة تهيئ له مجال التفكير الصحيح متى سار على ضوئها , والعلم الذي يتكفل بوضع وإعطاء القواعد العامة للتفكير ( الصحيح ) هو علم ( المنطق ), ومن هنا عد علم المنطق شيء ضروري والمنطلق الأول لجميع المعارف البشرية .</a:t>
            </a:r>
          </a:p>
          <a:p>
            <a:pPr marL="514350" indent="-514350" algn="just">
              <a:buFont typeface="Wingdings" pitchFamily="2" charset="2"/>
              <a:buChar char="q"/>
            </a:pPr>
            <a:r>
              <a:rPr lang="ar-IQ" sz="5900" dirty="0">
                <a:latin typeface="Simplified Arabic" pitchFamily="18" charset="-78"/>
                <a:cs typeface="Simplified Arabic" pitchFamily="18" charset="-78"/>
              </a:rPr>
              <a:t>إن تعلم قواعد المنطق سوف تساعدنا أن ننقد الأفكار والنظريات العلمية فتبين أنواع الخطأ الواقع فيها وأن نتعرف على بيان أسبابها .</a:t>
            </a:r>
          </a:p>
          <a:p>
            <a:pPr marL="514350" indent="-514350">
              <a:buFont typeface="+mj-lt"/>
              <a:buAutoNum type="arabicParenR"/>
            </a:pPr>
            <a:endParaRPr lang="ar-IQ" dirty="0"/>
          </a:p>
          <a:p>
            <a:pPr>
              <a:buFont typeface="Wingdings" pitchFamily="2" charset="2"/>
              <a:buChar char="v"/>
            </a:pPr>
            <a:endParaRPr lang="ar-IQ" dirty="0"/>
          </a:p>
          <a:p>
            <a:pPr marL="633222" indent="-514350">
              <a:buFont typeface="+mj-lt"/>
              <a:buAutoNum type="arabicParenR"/>
            </a:pPr>
            <a:endParaRPr lang="ar-IQ" dirty="0"/>
          </a:p>
          <a:p>
            <a:pPr marL="514350" indent="-514350">
              <a:buFont typeface="+mj-lt"/>
              <a:buAutoNum type="arabicPeriod"/>
            </a:pPr>
            <a:endParaRPr lang="ar-IQ" dirty="0"/>
          </a:p>
          <a:p>
            <a:pPr marL="550926" indent="-514350">
              <a:buFont typeface="+mj-lt"/>
              <a:buAutoNum type="arabicPeriod"/>
            </a:pPr>
            <a:endParaRPr lang="ar-IQ" dirty="0"/>
          </a:p>
          <a:p>
            <a:pPr marL="550926" indent="-514350">
              <a:buFont typeface="+mj-lt"/>
              <a:buAutoNum type="arabicPeriod"/>
            </a:pPr>
            <a:endParaRPr lang="ar-IQ" dirty="0"/>
          </a:p>
          <a:p>
            <a:pPr marL="514350" indent="-514350">
              <a:buFont typeface="+mj-lt"/>
              <a:buAutoNum type="arabicPeriod"/>
            </a:pP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a:xfrm>
            <a:off x="457200" y="1775191"/>
            <a:ext cx="8363272" cy="4822161"/>
          </a:xfrm>
        </p:spPr>
        <p:txBody>
          <a:bodyPr/>
          <a:lstStyle/>
          <a:p>
            <a:pPr algn="just"/>
            <a:r>
              <a:rPr lang="ar-IQ" sz="2800" dirty="0">
                <a:latin typeface="Simplified Arabic" pitchFamily="18" charset="-78"/>
                <a:cs typeface="Simplified Arabic" pitchFamily="18" charset="-78"/>
              </a:rPr>
              <a:t>ملاحظة هامة :- يجب أن تكون نظرة الباحث نظرة شمولية وواسعة وكما تسمى طريقة عين الطير ” </a:t>
            </a:r>
            <a:r>
              <a:rPr lang="en-US" sz="2800" dirty="0">
                <a:latin typeface="Simplified Arabic" pitchFamily="18" charset="-78"/>
                <a:cs typeface="Simplified Arabic" pitchFamily="18" charset="-78"/>
              </a:rPr>
              <a:t>EYE’S BIRD</a:t>
            </a:r>
            <a:r>
              <a:rPr lang="ar-SA" sz="2800" dirty="0">
                <a:latin typeface="Simplified Arabic" pitchFamily="18" charset="-78"/>
                <a:cs typeface="Simplified Arabic" pitchFamily="18" charset="-78"/>
              </a:rPr>
              <a:t> ” أو كما تسمى عين الصقر بحيث يرى أبعد وأكثر ما يمكن .</a:t>
            </a:r>
          </a:p>
          <a:p>
            <a:pPr algn="just"/>
            <a:r>
              <a:rPr lang="ar-SA" sz="2800" dirty="0">
                <a:latin typeface="Simplified Arabic" pitchFamily="18" charset="-78"/>
                <a:cs typeface="Simplified Arabic" pitchFamily="18" charset="-78"/>
              </a:rPr>
              <a:t>ترتيب دورة المعرفة والتعلم لدى الإنسان :-</a:t>
            </a:r>
          </a:p>
          <a:p>
            <a:endParaRPr lang="ar-IQ" dirty="0"/>
          </a:p>
          <a:p>
            <a:endParaRPr lang="ar-IQ" dirty="0"/>
          </a:p>
          <a:p>
            <a:endParaRPr lang="ar-SA" dirty="0"/>
          </a:p>
          <a:p>
            <a:endParaRPr lang="ar-SA" dirty="0"/>
          </a:p>
          <a:p>
            <a:endParaRPr lang="ar-IQ" dirty="0"/>
          </a:p>
        </p:txBody>
      </p:sp>
      <p:graphicFrame>
        <p:nvGraphicFramePr>
          <p:cNvPr id="8" name="رسم تخطيطي 7"/>
          <p:cNvGraphicFramePr/>
          <p:nvPr/>
        </p:nvGraphicFramePr>
        <p:xfrm>
          <a:off x="1979712" y="3717032"/>
          <a:ext cx="4104456" cy="2852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endParaRPr lang="ar-IQ" sz="3600" dirty="0"/>
          </a:p>
        </p:txBody>
      </p:sp>
      <p:sp>
        <p:nvSpPr>
          <p:cNvPr id="3" name="عنصر نائب للمحتوى 2"/>
          <p:cNvSpPr>
            <a:spLocks noGrp="1"/>
          </p:cNvSpPr>
          <p:nvPr>
            <p:ph idx="1"/>
          </p:nvPr>
        </p:nvSpPr>
        <p:spPr/>
        <p:txBody>
          <a:bodyPr/>
          <a:lstStyle/>
          <a:p>
            <a:pPr algn="just"/>
            <a:r>
              <a:rPr lang="ar-IQ" sz="2800" dirty="0">
                <a:latin typeface="Simplified Arabic" pitchFamily="18" charset="-78"/>
                <a:cs typeface="Simplified Arabic" pitchFamily="18" charset="-78"/>
              </a:rPr>
              <a:t>وعلى ضوء ما تقدم تكون خلاصة الإنسان في طريقة التفكير بشكل عام والباحث بشكل خاص كما يصفها الترتيب الآتي :- </a:t>
            </a:r>
          </a:p>
          <a:p>
            <a:pPr algn="just"/>
            <a:endParaRPr lang="ar-IQ" sz="2800" dirty="0">
              <a:latin typeface="Simplified Arabic" pitchFamily="18" charset="-78"/>
              <a:cs typeface="Simplified Arabic" pitchFamily="18" charset="-78"/>
            </a:endParaRPr>
          </a:p>
          <a:p>
            <a:pPr algn="ctr">
              <a:buFont typeface="Courier New" pitchFamily="49" charset="0"/>
              <a:buChar char="o"/>
            </a:pPr>
            <a:r>
              <a:rPr lang="ar-IQ" sz="3600" b="1" dirty="0">
                <a:latin typeface="Simplified Arabic" pitchFamily="18" charset="-78"/>
                <a:cs typeface="Simplified Arabic" pitchFamily="18" charset="-78"/>
              </a:rPr>
              <a:t>راكد .</a:t>
            </a:r>
          </a:p>
          <a:p>
            <a:pPr algn="ctr">
              <a:buFont typeface="Wingdings" pitchFamily="2" charset="2"/>
              <a:buChar char="Ø"/>
            </a:pPr>
            <a:r>
              <a:rPr lang="ar-IQ" sz="3600" b="1" dirty="0">
                <a:latin typeface="Simplified Arabic" pitchFamily="18" charset="-78"/>
                <a:cs typeface="Simplified Arabic" pitchFamily="18" charset="-78"/>
              </a:rPr>
              <a:t>نشط .</a:t>
            </a:r>
          </a:p>
          <a:p>
            <a:pPr algn="ctr">
              <a:buFont typeface="Wingdings" pitchFamily="2" charset="2"/>
              <a:buChar char="ü"/>
            </a:pPr>
            <a:r>
              <a:rPr lang="ar-IQ" sz="3600" b="1" dirty="0">
                <a:latin typeface="Simplified Arabic" pitchFamily="18" charset="-78"/>
                <a:cs typeface="Simplified Arabic" pitchFamily="18" charset="-78"/>
              </a:rPr>
              <a:t>استشعاري .</a:t>
            </a: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buFont typeface="Wingdings" pitchFamily="2" charset="2"/>
              <a:buChar char="q"/>
            </a:pPr>
            <a:r>
              <a:rPr lang="ar-IQ" sz="3000" dirty="0">
                <a:latin typeface="Simplified Arabic" pitchFamily="18" charset="-78"/>
                <a:cs typeface="Simplified Arabic" pitchFamily="18" charset="-78"/>
              </a:rPr>
              <a:t>إن معرفة قواعد المنطق يساهم في عملية التمييز بين المناهج العلمية السليمة والتي تؤدي لنتائج صحيحة وبين المناهج العلمية غير السليمة والتي تؤدي إلى نتائج غير صحيحة .</a:t>
            </a:r>
          </a:p>
          <a:p>
            <a:pPr algn="just">
              <a:buFont typeface="Wingdings" pitchFamily="2" charset="2"/>
              <a:buChar char="q"/>
            </a:pPr>
            <a:r>
              <a:rPr lang="ar-IQ" sz="3000" dirty="0">
                <a:latin typeface="Simplified Arabic" pitchFamily="18" charset="-78"/>
                <a:cs typeface="Simplified Arabic" pitchFamily="18" charset="-78"/>
              </a:rPr>
              <a:t>نستطيع كذلك على ضوء فهمنا لقواعد المنطق أن نفرق بين قوانين العلوم المختلفة وأن نقارن بينها ببيان مواطن الالتقاء والشبه ومواطن الاختلاف والافتراق .</a:t>
            </a:r>
          </a:p>
          <a:p>
            <a:pPr algn="just">
              <a:buFont typeface="Wingdings" pitchFamily="2" charset="2"/>
              <a:buChar char="Ø"/>
            </a:pPr>
            <a:r>
              <a:rPr lang="ar-IQ" sz="3000" dirty="0">
                <a:latin typeface="Simplified Arabic" pitchFamily="18" charset="-78"/>
                <a:cs typeface="Simplified Arabic" pitchFamily="18" charset="-78"/>
              </a:rPr>
              <a:t>الخلاصة :- </a:t>
            </a:r>
            <a:r>
              <a:rPr lang="ar-IQ" sz="3000" dirty="0" err="1">
                <a:latin typeface="Simplified Arabic" pitchFamily="18" charset="-78"/>
                <a:cs typeface="Simplified Arabic" pitchFamily="18" charset="-78"/>
              </a:rPr>
              <a:t>ان</a:t>
            </a:r>
            <a:r>
              <a:rPr lang="ar-IQ" sz="3000" dirty="0">
                <a:latin typeface="Simplified Arabic" pitchFamily="18" charset="-78"/>
                <a:cs typeface="Simplified Arabic" pitchFamily="18" charset="-78"/>
              </a:rPr>
              <a:t> القيمة الدراسية لعلم المنطق هي بتوفره على تكوين قدرة التفكير السليم في البحث والنقد وتقييم الآراء والأفكار وتقدير الأدلة والبراهين في مختلف مجالات الفكر الإنساني </a:t>
            </a:r>
            <a:r>
              <a:rPr lang="ar-IQ"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pPr algn="just"/>
            <a:r>
              <a:rPr lang="ar-IQ" sz="2800" dirty="0">
                <a:latin typeface="Simplified Arabic" pitchFamily="18" charset="-78"/>
                <a:cs typeface="Simplified Arabic" pitchFamily="18" charset="-78"/>
              </a:rPr>
              <a:t>ثانياً :- العلم </a:t>
            </a:r>
          </a:p>
          <a:p>
            <a:pPr algn="just"/>
            <a:r>
              <a:rPr lang="ar-IQ" sz="2800" dirty="0">
                <a:latin typeface="Simplified Arabic" pitchFamily="18" charset="-78"/>
                <a:cs typeface="Simplified Arabic" pitchFamily="18" charset="-78"/>
              </a:rPr>
              <a:t>مفهوم العلم :- نشاط يهدف لزيادة قدرة الإنسان للسيطرة على الطبيعة إذ يتم من خلاله وصف الظواهر وتصنيفها واكتشاف العلاقات بينها وفهم هذه العلاقات لغرض ضبط الظواهر والتحكم فيها لخدمة الإنسان ومصالحه .</a:t>
            </a:r>
          </a:p>
          <a:p>
            <a:pPr algn="just"/>
            <a:r>
              <a:rPr lang="ar-IQ" sz="2800" dirty="0">
                <a:latin typeface="Simplified Arabic" pitchFamily="18" charset="-78"/>
                <a:cs typeface="Simplified Arabic" pitchFamily="18" charset="-78"/>
              </a:rPr>
              <a:t>ويمكن النظر للعلم من زاوية أخرى بأنه انطباع صورة الأشياء في ذهن الإنسان .</a:t>
            </a:r>
          </a:p>
          <a:p>
            <a:pPr algn="just"/>
            <a:r>
              <a:rPr lang="ar-IQ" sz="2800" dirty="0">
                <a:latin typeface="Simplified Arabic" pitchFamily="18" charset="-78"/>
                <a:cs typeface="Simplified Arabic" pitchFamily="18" charset="-78"/>
              </a:rPr>
              <a:t>أقسام العلم :- ينقسم العلم بشكل عام إلى قسمين هما : ( </a:t>
            </a:r>
            <a:r>
              <a:rPr lang="ar-IQ" sz="2800" b="1" dirty="0">
                <a:latin typeface="Simplified Arabic" pitchFamily="18" charset="-78"/>
                <a:cs typeface="Simplified Arabic" pitchFamily="18" charset="-78"/>
              </a:rPr>
              <a:t>التصور و التصديق </a:t>
            </a:r>
            <a:r>
              <a:rPr lang="ar-IQ" sz="2800" dirty="0">
                <a:latin typeface="Simplified Arabic" pitchFamily="18" charset="-78"/>
                <a:cs typeface="Simplified Arabic" pitchFamily="18" charset="-78"/>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p:txBody>
          <a:bodyPr>
            <a:normAutofit/>
          </a:bodyPr>
          <a:lstStyle/>
          <a:p>
            <a:r>
              <a:rPr lang="ar-IQ" sz="2800" dirty="0">
                <a:latin typeface="Simplified Arabic" pitchFamily="18" charset="-78"/>
                <a:cs typeface="Simplified Arabic" pitchFamily="18" charset="-78"/>
              </a:rPr>
              <a:t>مفهوم التصور :- هو إدراك الشيء أي إن التصور يساوي الإدراك .</a:t>
            </a:r>
          </a:p>
          <a:p>
            <a:r>
              <a:rPr lang="ar-IQ" sz="2800" dirty="0">
                <a:latin typeface="Simplified Arabic" pitchFamily="18" charset="-78"/>
                <a:cs typeface="Simplified Arabic" pitchFamily="18" charset="-78"/>
              </a:rPr>
              <a:t>مجال التصور :- يتعلق مجال التصور بكل شيء سواء كان حكماً أو بدون حكم .</a:t>
            </a:r>
          </a:p>
          <a:p>
            <a:r>
              <a:rPr lang="ar-IQ" sz="2800" dirty="0">
                <a:latin typeface="Simplified Arabic" pitchFamily="18" charset="-78"/>
                <a:cs typeface="Simplified Arabic" pitchFamily="18" charset="-78"/>
              </a:rPr>
              <a:t>مفهوم التصديق :- التصديق هو الاعتقاد بالشيء أي إن التصديق يساوي الاعتقاد .</a:t>
            </a:r>
          </a:p>
          <a:p>
            <a:r>
              <a:rPr lang="ar-IQ" sz="2800" dirty="0">
                <a:latin typeface="Simplified Arabic" pitchFamily="18" charset="-78"/>
                <a:cs typeface="Simplified Arabic" pitchFamily="18" charset="-78"/>
              </a:rPr>
              <a:t>مجال التصديق :- التصديق له مجال واحد فقط يتعلق بصحة الحكم أو عدم صحته فقط , فمجال التصديق أذن هو الحكم بوجود شيء أو الحكم بعدم وجوده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323528" y="1609416"/>
            <a:ext cx="7372672" cy="4987936"/>
          </a:xfrm>
        </p:spPr>
        <p:txBody>
          <a:bodyPr>
            <a:noAutofit/>
          </a:bodyPr>
          <a:lstStyle/>
          <a:p>
            <a:pPr algn="just"/>
            <a:r>
              <a:rPr lang="ar-IQ" sz="2400" dirty="0">
                <a:latin typeface="Simplified Arabic" pitchFamily="18" charset="-78"/>
                <a:cs typeface="Simplified Arabic" pitchFamily="18" charset="-78"/>
              </a:rPr>
              <a:t>تقسيم التصور والتصديق :- </a:t>
            </a:r>
          </a:p>
          <a:p>
            <a:pPr algn="just"/>
            <a:r>
              <a:rPr lang="ar-IQ" sz="2400" dirty="0">
                <a:latin typeface="Simplified Arabic" pitchFamily="18" charset="-78"/>
                <a:cs typeface="Simplified Arabic" pitchFamily="18" charset="-78"/>
              </a:rPr>
              <a:t>ينقسم كل من التصور والتصديق إلى قسمين هما :- ( </a:t>
            </a:r>
            <a:r>
              <a:rPr lang="ar-IQ" sz="2400" b="1" dirty="0">
                <a:latin typeface="Simplified Arabic" pitchFamily="18" charset="-78"/>
                <a:cs typeface="Simplified Arabic" pitchFamily="18" charset="-78"/>
              </a:rPr>
              <a:t>الضروري , النظري </a:t>
            </a:r>
            <a:r>
              <a:rPr lang="ar-IQ" sz="2400" dirty="0">
                <a:latin typeface="Simplified Arabic" pitchFamily="18" charset="-78"/>
                <a:cs typeface="Simplified Arabic" pitchFamily="18" charset="-78"/>
              </a:rPr>
              <a:t>) </a:t>
            </a:r>
          </a:p>
          <a:p>
            <a:pPr algn="just">
              <a:buFont typeface="Wingdings" pitchFamily="2" charset="2"/>
              <a:buChar char="Ø"/>
            </a:pPr>
            <a:r>
              <a:rPr lang="ar-IQ" sz="2400" dirty="0">
                <a:latin typeface="Simplified Arabic" pitchFamily="18" charset="-78"/>
                <a:cs typeface="Simplified Arabic" pitchFamily="18" charset="-78"/>
              </a:rPr>
              <a:t>الضروري :- هو الإدراك البديهي الذي لا يتطلب تفكيراً .</a:t>
            </a:r>
          </a:p>
          <a:p>
            <a:pPr algn="just">
              <a:buFont typeface="Wingdings" pitchFamily="2" charset="2"/>
              <a:buChar char="Ø"/>
            </a:pPr>
            <a:r>
              <a:rPr lang="ar-IQ" sz="2400" dirty="0">
                <a:latin typeface="Simplified Arabic" pitchFamily="18" charset="-78"/>
                <a:cs typeface="Simplified Arabic" pitchFamily="18" charset="-78"/>
              </a:rPr>
              <a:t>النظري :- هو الإدراك غير البديهي والذي يتطلب تفكيراً .</a:t>
            </a:r>
          </a:p>
          <a:p>
            <a:pPr algn="just">
              <a:buFont typeface="Wingdings" pitchFamily="2" charset="2"/>
              <a:buChar char="ü"/>
            </a:pPr>
            <a:r>
              <a:rPr lang="ar-IQ" sz="2400" dirty="0">
                <a:latin typeface="Simplified Arabic" pitchFamily="18" charset="-78"/>
                <a:cs typeface="Simplified Arabic" pitchFamily="18" charset="-78"/>
              </a:rPr>
              <a:t>التصور الضروري :- تصور معنى الوجود .</a:t>
            </a:r>
          </a:p>
          <a:p>
            <a:pPr algn="just">
              <a:buFont typeface="Wingdings" pitchFamily="2" charset="2"/>
              <a:buChar char="ü"/>
            </a:pPr>
            <a:r>
              <a:rPr lang="ar-IQ" sz="2400" dirty="0">
                <a:latin typeface="Simplified Arabic" pitchFamily="18" charset="-78"/>
                <a:cs typeface="Simplified Arabic" pitchFamily="18" charset="-78"/>
              </a:rPr>
              <a:t>التصور النظري :- تصور حقيقة الكهرباء .</a:t>
            </a:r>
          </a:p>
          <a:p>
            <a:pPr algn="just">
              <a:buFont typeface="Wingdings" pitchFamily="2" charset="2"/>
              <a:buChar char="§"/>
            </a:pPr>
            <a:r>
              <a:rPr lang="ar-IQ" sz="2400" dirty="0">
                <a:latin typeface="Simplified Arabic" pitchFamily="18" charset="-78"/>
                <a:cs typeface="Simplified Arabic" pitchFamily="18" charset="-78"/>
              </a:rPr>
              <a:t>التصديق الضروري :- التصديق بأن العدد واحد نصف العدد أثنين .</a:t>
            </a:r>
          </a:p>
          <a:p>
            <a:pPr algn="just">
              <a:buFont typeface="Wingdings" pitchFamily="2" charset="2"/>
              <a:buChar char="§"/>
            </a:pPr>
            <a:r>
              <a:rPr lang="ar-IQ" sz="2400" dirty="0">
                <a:latin typeface="Simplified Arabic" pitchFamily="18" charset="-78"/>
                <a:cs typeface="Simplified Arabic" pitchFamily="18" charset="-78"/>
              </a:rPr>
              <a:t>التصديق النظري :- إن زوايا المثلث تساوي مجموع روايتين قائمتين .</a:t>
            </a:r>
          </a:p>
          <a:p>
            <a:pPr algn="just">
              <a:buNone/>
            </a:pPr>
            <a:r>
              <a:rPr lang="ar-IQ" sz="2400" dirty="0">
                <a:latin typeface="Simplified Arabic" pitchFamily="18" charset="-78"/>
                <a:cs typeface="Simplified Arabic" pitchFamily="18" charset="-78"/>
              </a:rPr>
              <a:t>وتوجد علاقة بين المنطق والعلم هو إن المنطق هو عبارة عن آلة للعلوم وجزءاً منها في آن واحد معاً , وذلك من خلال زاوية التصنيف على النظر في ماهية المنطق مميزاً بين كون المنطق ” </a:t>
            </a:r>
            <a:r>
              <a:rPr lang="ar-IQ" sz="2400" b="1" dirty="0">
                <a:latin typeface="Simplified Arabic" pitchFamily="18" charset="-78"/>
                <a:cs typeface="Simplified Arabic" pitchFamily="18" charset="-78"/>
              </a:rPr>
              <a:t>علماً</a:t>
            </a:r>
            <a:r>
              <a:rPr lang="ar-IQ" sz="2400" dirty="0">
                <a:latin typeface="Simplified Arabic" pitchFamily="18" charset="-78"/>
                <a:cs typeface="Simplified Arabic" pitchFamily="18" charset="-78"/>
              </a:rPr>
              <a:t> ” وبين كونه ” </a:t>
            </a:r>
            <a:r>
              <a:rPr lang="ar-IQ" sz="2400" b="1" dirty="0">
                <a:latin typeface="Simplified Arabic" pitchFamily="18" charset="-78"/>
                <a:cs typeface="Simplified Arabic" pitchFamily="18" charset="-78"/>
              </a:rPr>
              <a:t>فناً</a:t>
            </a:r>
            <a:r>
              <a:rPr lang="ar-IQ" sz="2400" dirty="0">
                <a:latin typeface="Simplified Arabic" pitchFamily="18" charset="-78"/>
                <a:cs typeface="Simplified Arabic" pitchFamily="18" charset="-78"/>
              </a:rPr>
              <a:t>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graphicFrame>
        <p:nvGraphicFramePr>
          <p:cNvPr id="7" name="عنصر نائب للمحتوى 6"/>
          <p:cNvGraphicFramePr>
            <a:graphicFrameLocks noGrp="1"/>
          </p:cNvGraphicFramePr>
          <p:nvPr>
            <p:ph idx="1"/>
          </p:nvPr>
        </p:nvGraphicFramePr>
        <p:xfrm>
          <a:off x="971600" y="1844824"/>
          <a:ext cx="6336704"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a:latin typeface="Simplified Arabic" pitchFamily="18" charset="-78"/>
                <a:cs typeface="Simplified Arabic" pitchFamily="18" charset="-78"/>
              </a:rPr>
              <a:t>نظرية محاسبية متقدمة</a:t>
            </a:r>
          </a:p>
        </p:txBody>
      </p:sp>
      <p:sp>
        <p:nvSpPr>
          <p:cNvPr id="3" name="عنصر نائب للمحتوى 2"/>
          <p:cNvSpPr>
            <a:spLocks noGrp="1"/>
          </p:cNvSpPr>
          <p:nvPr>
            <p:ph idx="1"/>
          </p:nvPr>
        </p:nvSpPr>
        <p:spPr>
          <a:xfrm>
            <a:off x="0" y="1484784"/>
            <a:ext cx="9144000" cy="5373216"/>
          </a:xfrm>
        </p:spPr>
        <p:txBody>
          <a:bodyPr/>
          <a:lstStyle/>
          <a:p>
            <a:pPr algn="just">
              <a:buFont typeface="Wingdings" pitchFamily="2" charset="2"/>
              <a:buChar char="ü"/>
            </a:pPr>
            <a:r>
              <a:rPr lang="ar-IQ" sz="2000" dirty="0">
                <a:latin typeface="Simplified Arabic" pitchFamily="18" charset="-78"/>
                <a:cs typeface="Simplified Arabic" pitchFamily="18" charset="-78"/>
              </a:rPr>
              <a:t>طريقة التفكير والمعالجة :- يمكن توضيح طريقة التفكير والمعالجة من خلال الشكل التوضيحي التالي </a:t>
            </a:r>
            <a:r>
              <a:rPr lang="ar-IQ" dirty="0"/>
              <a:t>:- </a:t>
            </a:r>
          </a:p>
          <a:p>
            <a:pPr>
              <a:buFont typeface="Wingdings" pitchFamily="2" charset="2"/>
              <a:buChar char="ü"/>
            </a:pPr>
            <a:endParaRPr lang="ar-IQ" dirty="0"/>
          </a:p>
        </p:txBody>
      </p:sp>
      <p:sp>
        <p:nvSpPr>
          <p:cNvPr id="5" name="شكل بيضاوي 4"/>
          <p:cNvSpPr/>
          <p:nvPr/>
        </p:nvSpPr>
        <p:spPr>
          <a:xfrm>
            <a:off x="2123728" y="3861048"/>
            <a:ext cx="316835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عمل  / مهنة</a:t>
            </a:r>
          </a:p>
          <a:p>
            <a:pPr algn="ctr"/>
            <a:r>
              <a:rPr lang="ar-IQ" dirty="0"/>
              <a:t>مشكلة / موضوع</a:t>
            </a:r>
          </a:p>
          <a:p>
            <a:pPr algn="ctr"/>
            <a:r>
              <a:rPr lang="ar-IQ" dirty="0"/>
              <a:t>قضية / نظرية</a:t>
            </a:r>
          </a:p>
          <a:p>
            <a:pPr algn="ctr"/>
            <a:r>
              <a:rPr lang="ar-IQ" dirty="0"/>
              <a:t>وظيفة / دراسة</a:t>
            </a:r>
          </a:p>
        </p:txBody>
      </p:sp>
      <p:sp>
        <p:nvSpPr>
          <p:cNvPr id="6" name="مستطيل 5"/>
          <p:cNvSpPr/>
          <p:nvPr/>
        </p:nvSpPr>
        <p:spPr>
          <a:xfrm>
            <a:off x="5724128" y="3429000"/>
            <a:ext cx="15121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لماذا ؟ </a:t>
            </a:r>
            <a:r>
              <a:rPr lang="en-US" dirty="0"/>
              <a:t>Why</a:t>
            </a:r>
            <a:endParaRPr lang="ar-IQ" dirty="0"/>
          </a:p>
        </p:txBody>
      </p:sp>
      <p:cxnSp>
        <p:nvCxnSpPr>
          <p:cNvPr id="8" name="رابط كسهم مستقيم 7"/>
          <p:cNvCxnSpPr>
            <a:stCxn id="6" idx="1"/>
            <a:endCxn id="5" idx="7"/>
          </p:cNvCxnSpPr>
          <p:nvPr/>
        </p:nvCxnSpPr>
        <p:spPr>
          <a:xfrm flipH="1">
            <a:off x="4828085" y="3825044"/>
            <a:ext cx="896043" cy="2469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مستطيل 8"/>
          <p:cNvSpPr/>
          <p:nvPr/>
        </p:nvSpPr>
        <p:spPr>
          <a:xfrm>
            <a:off x="5724128" y="4941168"/>
            <a:ext cx="15121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متى ؟ </a:t>
            </a:r>
            <a:r>
              <a:rPr lang="en-US" dirty="0"/>
              <a:t>When</a:t>
            </a:r>
            <a:endParaRPr lang="ar-IQ" dirty="0"/>
          </a:p>
        </p:txBody>
      </p:sp>
      <p:cxnSp>
        <p:nvCxnSpPr>
          <p:cNvPr id="15" name="رابط كسهم مستقيم 14"/>
          <p:cNvCxnSpPr/>
          <p:nvPr/>
        </p:nvCxnSpPr>
        <p:spPr>
          <a:xfrm flipH="1" flipV="1">
            <a:off x="5004048" y="5013176"/>
            <a:ext cx="680020"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مستطيل 17"/>
          <p:cNvSpPr/>
          <p:nvPr/>
        </p:nvSpPr>
        <p:spPr>
          <a:xfrm>
            <a:off x="2195736" y="5805264"/>
            <a:ext cx="15121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أسئلة أخرى </a:t>
            </a:r>
            <a:r>
              <a:rPr lang="ar-SA" dirty="0"/>
              <a:t>؟ </a:t>
            </a:r>
            <a:r>
              <a:rPr lang="en-US" dirty="0"/>
              <a:t>Other Questions</a:t>
            </a:r>
            <a:endParaRPr lang="ar-IQ" dirty="0"/>
          </a:p>
        </p:txBody>
      </p:sp>
      <p:cxnSp>
        <p:nvCxnSpPr>
          <p:cNvPr id="24" name="رابط كسهم مستقيم 23"/>
          <p:cNvCxnSpPr>
            <a:endCxn id="5" idx="4"/>
          </p:cNvCxnSpPr>
          <p:nvPr/>
        </p:nvCxnSpPr>
        <p:spPr>
          <a:xfrm flipV="1">
            <a:off x="3235796" y="5301208"/>
            <a:ext cx="472108"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رابط كسهم مستقيم 25"/>
          <p:cNvCxnSpPr/>
          <p:nvPr/>
        </p:nvCxnSpPr>
        <p:spPr>
          <a:xfrm>
            <a:off x="1691680" y="3429000"/>
            <a:ext cx="899592"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رابط كسهم مستقيم 30"/>
          <p:cNvCxnSpPr/>
          <p:nvPr/>
        </p:nvCxnSpPr>
        <p:spPr>
          <a:xfrm>
            <a:off x="1043608" y="4437112"/>
            <a:ext cx="1115616" cy="1440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رابط كسهم مستقيم 32"/>
          <p:cNvCxnSpPr/>
          <p:nvPr/>
        </p:nvCxnSpPr>
        <p:spPr>
          <a:xfrm>
            <a:off x="3707904" y="3068960"/>
            <a:ext cx="0" cy="7920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مستطيل 35"/>
          <p:cNvSpPr/>
          <p:nvPr/>
        </p:nvSpPr>
        <p:spPr>
          <a:xfrm>
            <a:off x="2699792" y="2564904"/>
            <a:ext cx="223224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ماذا ؟</a:t>
            </a:r>
            <a:r>
              <a:rPr lang="en-US" dirty="0"/>
              <a:t>What</a:t>
            </a:r>
            <a:endParaRPr lang="ar-IQ" dirty="0"/>
          </a:p>
        </p:txBody>
      </p:sp>
      <p:cxnSp>
        <p:nvCxnSpPr>
          <p:cNvPr id="38" name="رابط كسهم مستقيم 37"/>
          <p:cNvCxnSpPr/>
          <p:nvPr/>
        </p:nvCxnSpPr>
        <p:spPr>
          <a:xfrm flipH="1" flipV="1">
            <a:off x="4427985" y="5301208"/>
            <a:ext cx="648071"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مستطيل 40"/>
          <p:cNvSpPr/>
          <p:nvPr/>
        </p:nvSpPr>
        <p:spPr>
          <a:xfrm>
            <a:off x="4644008" y="6021288"/>
            <a:ext cx="158417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أين ؟ </a:t>
            </a:r>
            <a:r>
              <a:rPr lang="en-US" dirty="0"/>
              <a:t>Where</a:t>
            </a:r>
            <a:r>
              <a:rPr lang="ar-SA" dirty="0"/>
              <a:t> </a:t>
            </a:r>
            <a:endParaRPr lang="ar-IQ" dirty="0"/>
          </a:p>
        </p:txBody>
      </p:sp>
      <p:sp>
        <p:nvSpPr>
          <p:cNvPr id="42" name="مستطيل 41"/>
          <p:cNvSpPr/>
          <p:nvPr/>
        </p:nvSpPr>
        <p:spPr>
          <a:xfrm>
            <a:off x="467544" y="5589240"/>
            <a:ext cx="14401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كم</a:t>
            </a:r>
            <a:r>
              <a:rPr lang="ar-IQ" dirty="0"/>
              <a:t>( قيمة )</a:t>
            </a:r>
            <a:r>
              <a:rPr lang="ar-SA" dirty="0"/>
              <a:t> ؟ </a:t>
            </a:r>
            <a:r>
              <a:rPr lang="en-US" dirty="0"/>
              <a:t>How much</a:t>
            </a:r>
            <a:endParaRPr lang="ar-IQ" dirty="0"/>
          </a:p>
        </p:txBody>
      </p:sp>
      <p:cxnSp>
        <p:nvCxnSpPr>
          <p:cNvPr id="43" name="رابط كسهم مستقيم 42"/>
          <p:cNvCxnSpPr/>
          <p:nvPr/>
        </p:nvCxnSpPr>
        <p:spPr>
          <a:xfrm flipV="1">
            <a:off x="1907704" y="5013176"/>
            <a:ext cx="472108"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4" name="مستطيل 43"/>
          <p:cNvSpPr/>
          <p:nvPr/>
        </p:nvSpPr>
        <p:spPr>
          <a:xfrm>
            <a:off x="0" y="3861048"/>
            <a:ext cx="144016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كم</a:t>
            </a:r>
            <a:r>
              <a:rPr lang="ar-IQ" dirty="0"/>
              <a:t>( عدد)</a:t>
            </a:r>
            <a:r>
              <a:rPr lang="ar-SA" dirty="0"/>
              <a:t> ؟ </a:t>
            </a:r>
            <a:r>
              <a:rPr lang="en-US" dirty="0"/>
              <a:t>How many</a:t>
            </a:r>
            <a:endParaRPr lang="ar-IQ" dirty="0"/>
          </a:p>
        </p:txBody>
      </p:sp>
      <p:sp>
        <p:nvSpPr>
          <p:cNvPr id="45" name="مستطيل 44"/>
          <p:cNvSpPr/>
          <p:nvPr/>
        </p:nvSpPr>
        <p:spPr>
          <a:xfrm>
            <a:off x="395536" y="2636912"/>
            <a:ext cx="14401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كيف ؟ </a:t>
            </a:r>
            <a:r>
              <a:rPr lang="en-US" dirty="0"/>
              <a:t>How</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حدة نمطية">
  <a:themeElements>
    <a:clrScheme name="وحدة نمطية">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وحدة نمطية">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حدة نمطية">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430</TotalTime>
  <Words>2362</Words>
  <Application>Microsoft Macintosh PowerPoint</Application>
  <PresentationFormat>On-screen Show (4:3)</PresentationFormat>
  <Paragraphs>194</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Corbel</vt:lpstr>
      <vt:lpstr>Courier New</vt:lpstr>
      <vt:lpstr>Simplified Arabic</vt:lpstr>
      <vt:lpstr>Wingdings</vt:lpstr>
      <vt:lpstr>Wingdings 2</vt:lpstr>
      <vt:lpstr>Wingdings 3</vt:lpstr>
      <vt:lpstr>وحدة نمطية</vt:lpstr>
      <vt:lpstr>مواضيع متنوعة / الجانب الفلسفي  المنطق – العلم – النظرية – الفلسفة - الحكم  </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التنظير </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lpstr>نظرية محاسبية متقدمة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محاسبية متقدمة</dc:title>
  <dc:creator>user</dc:creator>
  <cp:lastModifiedBy>TALAL JAJAWY</cp:lastModifiedBy>
  <cp:revision>49</cp:revision>
  <dcterms:created xsi:type="dcterms:W3CDTF">2018-09-30T16:28:27Z</dcterms:created>
  <dcterms:modified xsi:type="dcterms:W3CDTF">2023-09-06T17:41:44Z</dcterms:modified>
</cp:coreProperties>
</file>