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7" r:id="rId3"/>
    <p:sldId id="278" r:id="rId4"/>
    <p:sldId id="316"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310" r:id="rId24"/>
    <p:sldId id="298" r:id="rId25"/>
    <p:sldId id="311" r:id="rId26"/>
    <p:sldId id="312" r:id="rId27"/>
    <p:sldId id="313" r:id="rId28"/>
    <p:sldId id="314" r:id="rId29"/>
    <p:sldId id="299" r:id="rId30"/>
    <p:sldId id="300" r:id="rId31"/>
    <p:sldId id="301" r:id="rId32"/>
    <p:sldId id="302" r:id="rId33"/>
    <p:sldId id="303" r:id="rId34"/>
    <p:sldId id="304" r:id="rId35"/>
    <p:sldId id="305" r:id="rId36"/>
    <p:sldId id="306" r:id="rId37"/>
    <p:sldId id="307" r:id="rId38"/>
    <p:sldId id="308" r:id="rId39"/>
    <p:sldId id="320" r:id="rId40"/>
    <p:sldId id="321" r:id="rId41"/>
    <p:sldId id="309" r:id="rId42"/>
    <p:sldId id="317" r:id="rId43"/>
    <p:sldId id="318" r:id="rId44"/>
    <p:sldId id="319" r:id="rId45"/>
    <p:sldId id="315"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r" defTabSz="914400" rtl="1" eaLnBrk="1" latinLnBrk="0" hangingPunct="1">
      <a:defRPr kern="1200">
        <a:solidFill>
          <a:schemeClr val="tx1"/>
        </a:solidFill>
        <a:latin typeface="Arial" charset="0"/>
        <a:ea typeface="+mn-ea"/>
        <a:cs typeface="+mn-cs"/>
      </a:defRPr>
    </a:lvl6pPr>
    <a:lvl7pPr marL="2743200" algn="r" defTabSz="914400" rtl="1" eaLnBrk="1" latinLnBrk="0" hangingPunct="1">
      <a:defRPr kern="1200">
        <a:solidFill>
          <a:schemeClr val="tx1"/>
        </a:solidFill>
        <a:latin typeface="Arial" charset="0"/>
        <a:ea typeface="+mn-ea"/>
        <a:cs typeface="+mn-cs"/>
      </a:defRPr>
    </a:lvl7pPr>
    <a:lvl8pPr marL="3200400" algn="r" defTabSz="914400" rtl="1" eaLnBrk="1" latinLnBrk="0" hangingPunct="1">
      <a:defRPr kern="1200">
        <a:solidFill>
          <a:schemeClr val="tx1"/>
        </a:solidFill>
        <a:latin typeface="Arial" charset="0"/>
        <a:ea typeface="+mn-ea"/>
        <a:cs typeface="+mn-cs"/>
      </a:defRPr>
    </a:lvl8pPr>
    <a:lvl9pPr marL="3657600" algn="r" defTabSz="914400" rtl="1"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نمط ذو نسُق 1 - تميي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E9639D4-E3E2-4D34-9284-5A2195B3D0D7}" styleName="النمط الفاتح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8" autoAdjust="0"/>
    <p:restoredTop sz="94658" autoAdjust="0"/>
  </p:normalViewPr>
  <p:slideViewPr>
    <p:cSldViewPr>
      <p:cViewPr varScale="1">
        <p:scale>
          <a:sx n="120" d="100"/>
          <a:sy n="120" d="100"/>
        </p:scale>
        <p:origin x="196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3090" name="Group 18"/>
          <p:cNvGrpSpPr>
            <a:grpSpLocks/>
          </p:cNvGrpSpPr>
          <p:nvPr/>
        </p:nvGrpSpPr>
        <p:grpSpPr bwMode="auto">
          <a:xfrm>
            <a:off x="-6350" y="4724400"/>
            <a:ext cx="9144000" cy="2133600"/>
            <a:chOff x="0" y="2976"/>
            <a:chExt cx="5760" cy="1344"/>
          </a:xfrm>
        </p:grpSpPr>
        <p:sp>
          <p:nvSpPr>
            <p:cNvPr id="3091" name="Rectangle 19"/>
            <p:cNvSpPr>
              <a:spLocks noChangeArrowheads="1"/>
            </p:cNvSpPr>
            <p:nvPr/>
          </p:nvSpPr>
          <p:spPr bwMode="ltGray">
            <a:xfrm>
              <a:off x="53" y="2976"/>
              <a:ext cx="5666" cy="13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3092" name="Rectangle 20"/>
            <p:cNvSpPr>
              <a:spLocks noChangeArrowheads="1"/>
            </p:cNvSpPr>
            <p:nvPr/>
          </p:nvSpPr>
          <p:spPr bwMode="ltGray">
            <a:xfrm>
              <a:off x="0" y="2976"/>
              <a:ext cx="5760" cy="227"/>
            </a:xfrm>
            <a:prstGeom prst="rect">
              <a:avLst/>
            </a:prstGeom>
            <a:gradFill rotWithShape="1">
              <a:gsLst>
                <a:gs pos="0">
                  <a:schemeClr val="accent1">
                    <a:gamma/>
                    <a:shade val="69804"/>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grpSp>
      <p:sp>
        <p:nvSpPr>
          <p:cNvPr id="3093" name="Rectangle 21"/>
          <p:cNvSpPr>
            <a:spLocks noChangeArrowheads="1"/>
          </p:cNvSpPr>
          <p:nvPr/>
        </p:nvSpPr>
        <p:spPr bwMode="ltGray">
          <a:xfrm>
            <a:off x="-6350" y="0"/>
            <a:ext cx="9144000" cy="2205038"/>
          </a:xfrm>
          <a:prstGeom prst="rect">
            <a:avLst/>
          </a:prstGeom>
          <a:gradFill rotWithShape="1">
            <a:gsLst>
              <a:gs pos="0">
                <a:schemeClr val="folHlink"/>
              </a:gs>
              <a:gs pos="100000">
                <a:schemeClr val="folHlink">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pic>
        <p:nvPicPr>
          <p:cNvPr id="3094"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2260600"/>
            <a:ext cx="8982075" cy="2392363"/>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914400" y="1404938"/>
            <a:ext cx="7239000" cy="762000"/>
          </a:xfrm>
        </p:spPr>
        <p:txBody>
          <a:bodyPr/>
          <a:lstStyle>
            <a:lvl1pPr>
              <a:defRPr sz="4400"/>
            </a:lvl1pPr>
          </a:lstStyle>
          <a:p>
            <a:pPr lvl="0"/>
            <a:r>
              <a:rPr lang="ar-SA" noProof="0"/>
              <a:t>انقر لتحرير نمط العنوان الرئيسي</a:t>
            </a:r>
            <a:endParaRPr lang="en-US" noProof="0"/>
          </a:p>
        </p:txBody>
      </p:sp>
      <p:sp>
        <p:nvSpPr>
          <p:cNvPr id="3075" name="Rectangle 3"/>
          <p:cNvSpPr>
            <a:spLocks noGrp="1" noChangeArrowheads="1"/>
          </p:cNvSpPr>
          <p:nvPr>
            <p:ph type="subTitle" idx="1"/>
          </p:nvPr>
        </p:nvSpPr>
        <p:spPr bwMode="white">
          <a:xfrm>
            <a:off x="990600" y="5334000"/>
            <a:ext cx="7086600" cy="609600"/>
          </a:xfrm>
        </p:spPr>
        <p:txBody>
          <a:bodyPr/>
          <a:lstStyle>
            <a:lvl1pPr marL="0" indent="0" algn="ctr">
              <a:buFont typeface="Wingdings" pitchFamily="2" charset="2"/>
              <a:buNone/>
              <a:defRPr sz="1600">
                <a:solidFill>
                  <a:schemeClr val="tx2"/>
                </a:solidFill>
              </a:defRPr>
            </a:lvl1pPr>
          </a:lstStyle>
          <a:p>
            <a:pPr lvl="0"/>
            <a:r>
              <a:rPr lang="ar-SA" noProof="0"/>
              <a:t>انقر لتحرير نمط العنوان الثانوي الرئيسي</a:t>
            </a:r>
            <a:endParaRPr lang="en-US" noProof="0"/>
          </a:p>
        </p:txBody>
      </p:sp>
      <p:grpSp>
        <p:nvGrpSpPr>
          <p:cNvPr id="3095" name="Group 23"/>
          <p:cNvGrpSpPr>
            <a:grpSpLocks/>
          </p:cNvGrpSpPr>
          <p:nvPr/>
        </p:nvGrpSpPr>
        <p:grpSpPr bwMode="auto">
          <a:xfrm>
            <a:off x="-6350" y="0"/>
            <a:ext cx="9155113" cy="6859588"/>
            <a:chOff x="0" y="0"/>
            <a:chExt cx="5764" cy="4321"/>
          </a:xfrm>
        </p:grpSpPr>
        <p:sp>
          <p:nvSpPr>
            <p:cNvPr id="3096" name="AutoShape 24"/>
            <p:cNvSpPr>
              <a:spLocks noChangeArrowheads="1"/>
            </p:cNvSpPr>
            <p:nvPr/>
          </p:nvSpPr>
          <p:spPr bwMode="white">
            <a:xfrm>
              <a:off x="27" y="24"/>
              <a:ext cx="5712" cy="4274"/>
            </a:xfrm>
            <a:prstGeom prst="roundRect">
              <a:avLst>
                <a:gd name="adj" fmla="val 6227"/>
              </a:avLst>
            </a:prstGeom>
            <a:noFill/>
            <a:ln w="76200">
              <a:solidFill>
                <a:schemeClr val="bg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3097" name="Freeform 25"/>
            <p:cNvSpPr>
              <a:spLocks/>
            </p:cNvSpPr>
            <p:nvPr/>
          </p:nvSpPr>
          <p:spPr bwMode="white">
            <a:xfrm>
              <a:off x="0" y="0"/>
              <a:ext cx="288" cy="282"/>
            </a:xfrm>
            <a:custGeom>
              <a:avLst/>
              <a:gdLst>
                <a:gd name="T0" fmla="*/ 2 w 288"/>
                <a:gd name="T1" fmla="*/ 282 h 282"/>
                <a:gd name="T2" fmla="*/ 82 w 288"/>
                <a:gd name="T3" fmla="*/ 144 h 282"/>
                <a:gd name="T4" fmla="*/ 165 w 288"/>
                <a:gd name="T5" fmla="*/ 36 h 282"/>
                <a:gd name="T6" fmla="*/ 288 w 288"/>
                <a:gd name="T7" fmla="*/ 0 h 282"/>
                <a:gd name="T8" fmla="*/ 0 w 288"/>
                <a:gd name="T9" fmla="*/ 0 h 282"/>
              </a:gdLst>
              <a:ahLst/>
              <a:cxnLst>
                <a:cxn ang="0">
                  <a:pos x="T0" y="T1"/>
                </a:cxn>
                <a:cxn ang="0">
                  <a:pos x="T2" y="T3"/>
                </a:cxn>
                <a:cxn ang="0">
                  <a:pos x="T4" y="T5"/>
                </a:cxn>
                <a:cxn ang="0">
                  <a:pos x="T6" y="T7"/>
                </a:cxn>
                <a:cxn ang="0">
                  <a:pos x="T8" y="T9"/>
                </a:cxn>
              </a:cxnLst>
              <a:rect l="0" t="0" r="r" b="b"/>
              <a:pathLst>
                <a:path w="288" h="282">
                  <a:moveTo>
                    <a:pt x="2" y="282"/>
                  </a:moveTo>
                  <a:lnTo>
                    <a:pt x="82" y="144"/>
                  </a:lnTo>
                  <a:lnTo>
                    <a:pt x="165" y="36"/>
                  </a:lnTo>
                  <a:lnTo>
                    <a:pt x="288" y="0"/>
                  </a:lnTo>
                  <a:lnTo>
                    <a:pt x="0" y="0"/>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IQ"/>
            </a:p>
          </p:txBody>
        </p:sp>
        <p:sp>
          <p:nvSpPr>
            <p:cNvPr id="3098" name="Freeform 26"/>
            <p:cNvSpPr>
              <a:spLocks/>
            </p:cNvSpPr>
            <p:nvPr/>
          </p:nvSpPr>
          <p:spPr bwMode="white">
            <a:xfrm>
              <a:off x="5" y="3985"/>
              <a:ext cx="244" cy="336"/>
            </a:xfrm>
            <a:custGeom>
              <a:avLst/>
              <a:gdLst>
                <a:gd name="T0" fmla="*/ 243 w 243"/>
                <a:gd name="T1" fmla="*/ 335 h 336"/>
                <a:gd name="T2" fmla="*/ 122 w 243"/>
                <a:gd name="T3" fmla="*/ 239 h 336"/>
                <a:gd name="T4" fmla="*/ 30 w 243"/>
                <a:gd name="T5" fmla="*/ 144 h 336"/>
                <a:gd name="T6" fmla="*/ 0 w 243"/>
                <a:gd name="T7" fmla="*/ 0 h 336"/>
                <a:gd name="T8" fmla="*/ 1 w 243"/>
                <a:gd name="T9" fmla="*/ 336 h 336"/>
              </a:gdLst>
              <a:ahLst/>
              <a:cxnLst>
                <a:cxn ang="0">
                  <a:pos x="T0" y="T1"/>
                </a:cxn>
                <a:cxn ang="0">
                  <a:pos x="T2" y="T3"/>
                </a:cxn>
                <a:cxn ang="0">
                  <a:pos x="T4" y="T5"/>
                </a:cxn>
                <a:cxn ang="0">
                  <a:pos x="T6" y="T7"/>
                </a:cxn>
                <a:cxn ang="0">
                  <a:pos x="T8" y="T9"/>
                </a:cxn>
              </a:cxnLst>
              <a:rect l="0" t="0" r="r" b="b"/>
              <a:pathLst>
                <a:path w="243" h="336">
                  <a:moveTo>
                    <a:pt x="243" y="335"/>
                  </a:moveTo>
                  <a:lnTo>
                    <a:pt x="122" y="239"/>
                  </a:lnTo>
                  <a:lnTo>
                    <a:pt x="30" y="144"/>
                  </a:lnTo>
                  <a:lnTo>
                    <a:pt x="0" y="0"/>
                  </a:lnTo>
                  <a:lnTo>
                    <a:pt x="1" y="336"/>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IQ"/>
            </a:p>
          </p:txBody>
        </p:sp>
        <p:sp>
          <p:nvSpPr>
            <p:cNvPr id="3099" name="Freeform 27"/>
            <p:cNvSpPr>
              <a:spLocks/>
            </p:cNvSpPr>
            <p:nvPr/>
          </p:nvSpPr>
          <p:spPr bwMode="white">
            <a:xfrm>
              <a:off x="5511" y="4029"/>
              <a:ext cx="253" cy="290"/>
            </a:xfrm>
            <a:custGeom>
              <a:avLst/>
              <a:gdLst>
                <a:gd name="T0" fmla="*/ 229 w 232"/>
                <a:gd name="T1" fmla="*/ 0 h 290"/>
                <a:gd name="T2" fmla="*/ 164 w 232"/>
                <a:gd name="T3" fmla="*/ 144 h 290"/>
                <a:gd name="T4" fmla="*/ 98 w 232"/>
                <a:gd name="T5" fmla="*/ 253 h 290"/>
                <a:gd name="T6" fmla="*/ 0 w 232"/>
                <a:gd name="T7" fmla="*/ 290 h 290"/>
                <a:gd name="T8" fmla="*/ 232 w 232"/>
                <a:gd name="T9" fmla="*/ 287 h 290"/>
              </a:gdLst>
              <a:ahLst/>
              <a:cxnLst>
                <a:cxn ang="0">
                  <a:pos x="T0" y="T1"/>
                </a:cxn>
                <a:cxn ang="0">
                  <a:pos x="T2" y="T3"/>
                </a:cxn>
                <a:cxn ang="0">
                  <a:pos x="T4" y="T5"/>
                </a:cxn>
                <a:cxn ang="0">
                  <a:pos x="T6" y="T7"/>
                </a:cxn>
                <a:cxn ang="0">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IQ"/>
            </a:p>
          </p:txBody>
        </p:sp>
        <p:sp>
          <p:nvSpPr>
            <p:cNvPr id="3100" name="Freeform 28"/>
            <p:cNvSpPr>
              <a:spLocks/>
            </p:cNvSpPr>
            <p:nvPr/>
          </p:nvSpPr>
          <p:spPr bwMode="white">
            <a:xfrm>
              <a:off x="5472" y="0"/>
              <a:ext cx="288" cy="288"/>
            </a:xfrm>
            <a:custGeom>
              <a:avLst/>
              <a:gdLst>
                <a:gd name="T0" fmla="*/ 0 w 288"/>
                <a:gd name="T1" fmla="*/ 0 h 288"/>
                <a:gd name="T2" fmla="*/ 144 w 288"/>
                <a:gd name="T3" fmla="*/ 82 h 288"/>
                <a:gd name="T4" fmla="*/ 252 w 288"/>
                <a:gd name="T5" fmla="*/ 165 h 288"/>
                <a:gd name="T6" fmla="*/ 288 w 288"/>
                <a:gd name="T7" fmla="*/ 288 h 288"/>
                <a:gd name="T8" fmla="*/ 288 w 288"/>
                <a:gd name="T9" fmla="*/ 0 h 288"/>
              </a:gdLst>
              <a:ahLst/>
              <a:cxnLst>
                <a:cxn ang="0">
                  <a:pos x="T0" y="T1"/>
                </a:cxn>
                <a:cxn ang="0">
                  <a:pos x="T2" y="T3"/>
                </a:cxn>
                <a:cxn ang="0">
                  <a:pos x="T4" y="T5"/>
                </a:cxn>
                <a:cxn ang="0">
                  <a:pos x="T6" y="T7"/>
                </a:cxn>
                <a:cxn ang="0">
                  <a:pos x="T8" y="T9"/>
                </a:cxn>
              </a:cxnLst>
              <a:rect l="0" t="0" r="r" b="b"/>
              <a:pathLst>
                <a:path w="288" h="288">
                  <a:moveTo>
                    <a:pt x="0" y="0"/>
                  </a:moveTo>
                  <a:lnTo>
                    <a:pt x="144" y="82"/>
                  </a:lnTo>
                  <a:lnTo>
                    <a:pt x="252" y="165"/>
                  </a:lnTo>
                  <a:lnTo>
                    <a:pt x="288" y="288"/>
                  </a:lnTo>
                  <a:lnTo>
                    <a:pt x="288" y="0"/>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IQ"/>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ذييل 3"/>
          <p:cNvSpPr>
            <a:spLocks noGrp="1"/>
          </p:cNvSpPr>
          <p:nvPr>
            <p:ph type="ftr" sz="quarter" idx="10"/>
          </p:nvPr>
        </p:nvSpPr>
        <p:spPr/>
        <p:txBody>
          <a:bodyPr/>
          <a:lstStyle>
            <a:lvl1pPr>
              <a:defRPr/>
            </a:lvl1pPr>
          </a:lstStyle>
          <a:p>
            <a:r>
              <a:rPr lang="en-US"/>
              <a:t>Company Logo</a:t>
            </a:r>
          </a:p>
        </p:txBody>
      </p:sp>
      <p:sp>
        <p:nvSpPr>
          <p:cNvPr id="5" name="عنصر نائب لرقم الشريحة 4"/>
          <p:cNvSpPr>
            <a:spLocks noGrp="1"/>
          </p:cNvSpPr>
          <p:nvPr>
            <p:ph type="sldNum" sz="quarter" idx="11"/>
          </p:nvPr>
        </p:nvSpPr>
        <p:spPr/>
        <p:txBody>
          <a:bodyPr/>
          <a:lstStyle>
            <a:lvl1pPr>
              <a:defRPr/>
            </a:lvl1pPr>
          </a:lstStyle>
          <a:p>
            <a:fld id="{92651DFB-E132-4CD5-A6B6-21A9361ED2EA}" type="slidenum">
              <a:rPr lang="en-US"/>
              <a:pPr/>
              <a:t>‹#›</a:t>
            </a:fld>
            <a:endParaRPr lang="en-US"/>
          </a:p>
        </p:txBody>
      </p:sp>
    </p:spTree>
    <p:extLst>
      <p:ext uri="{BB962C8B-B14F-4D97-AF65-F5344CB8AC3E}">
        <p14:creationId xmlns:p14="http://schemas.microsoft.com/office/powerpoint/2010/main" val="57058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28600"/>
            <a:ext cx="2057400" cy="6062663"/>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28600"/>
            <a:ext cx="6019800" cy="6062663"/>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ذييل 3"/>
          <p:cNvSpPr>
            <a:spLocks noGrp="1"/>
          </p:cNvSpPr>
          <p:nvPr>
            <p:ph type="ftr" sz="quarter" idx="10"/>
          </p:nvPr>
        </p:nvSpPr>
        <p:spPr/>
        <p:txBody>
          <a:bodyPr/>
          <a:lstStyle>
            <a:lvl1pPr>
              <a:defRPr/>
            </a:lvl1pPr>
          </a:lstStyle>
          <a:p>
            <a:r>
              <a:rPr lang="en-US"/>
              <a:t>Company Logo</a:t>
            </a:r>
          </a:p>
        </p:txBody>
      </p:sp>
      <p:sp>
        <p:nvSpPr>
          <p:cNvPr id="5" name="عنصر نائب لرقم الشريحة 4"/>
          <p:cNvSpPr>
            <a:spLocks noGrp="1"/>
          </p:cNvSpPr>
          <p:nvPr>
            <p:ph type="sldNum" sz="quarter" idx="11"/>
          </p:nvPr>
        </p:nvSpPr>
        <p:spPr/>
        <p:txBody>
          <a:bodyPr/>
          <a:lstStyle>
            <a:lvl1pPr>
              <a:defRPr/>
            </a:lvl1pPr>
          </a:lstStyle>
          <a:p>
            <a:fld id="{1C7ECC07-FEC5-4245-AA21-31506663D25F}" type="slidenum">
              <a:rPr lang="en-US"/>
              <a:pPr/>
              <a:t>‹#›</a:t>
            </a:fld>
            <a:endParaRPr lang="en-US"/>
          </a:p>
        </p:txBody>
      </p:sp>
    </p:spTree>
    <p:extLst>
      <p:ext uri="{BB962C8B-B14F-4D97-AF65-F5344CB8AC3E}">
        <p14:creationId xmlns:p14="http://schemas.microsoft.com/office/powerpoint/2010/main" val="1782087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153400" cy="900113"/>
          </a:xfrm>
        </p:spPr>
        <p:txBody>
          <a:bodyPr/>
          <a:lstStyle/>
          <a:p>
            <a:r>
              <a:rPr lang="ar-SA"/>
              <a:t>انقر لتحرير نمط العنوان الرئيسي</a:t>
            </a:r>
            <a:endParaRPr lang="ar-IQ"/>
          </a:p>
        </p:txBody>
      </p:sp>
      <p:sp>
        <p:nvSpPr>
          <p:cNvPr id="3" name="عنصر نائب للجدول 2"/>
          <p:cNvSpPr>
            <a:spLocks noGrp="1"/>
          </p:cNvSpPr>
          <p:nvPr>
            <p:ph type="tbl" idx="1"/>
          </p:nvPr>
        </p:nvSpPr>
        <p:spPr>
          <a:xfrm>
            <a:off x="457200" y="1343025"/>
            <a:ext cx="8229600" cy="4948238"/>
          </a:xfrm>
        </p:spPr>
        <p:txBody>
          <a:bodyPr/>
          <a:lstStyle/>
          <a:p>
            <a:r>
              <a:rPr lang="ar-SA"/>
              <a:t>انقر فوق الأيقونة لإضافة جدول</a:t>
            </a:r>
            <a:endParaRPr lang="ar-IQ"/>
          </a:p>
        </p:txBody>
      </p:sp>
      <p:sp>
        <p:nvSpPr>
          <p:cNvPr id="4" name="عنصر نائب للتذييل 3"/>
          <p:cNvSpPr>
            <a:spLocks noGrp="1"/>
          </p:cNvSpPr>
          <p:nvPr>
            <p:ph type="ftr" sz="quarter" idx="10"/>
          </p:nvPr>
        </p:nvSpPr>
        <p:spPr>
          <a:xfrm>
            <a:off x="7315200" y="6461125"/>
            <a:ext cx="1676400" cy="320675"/>
          </a:xfrm>
        </p:spPr>
        <p:txBody>
          <a:bodyPr/>
          <a:lstStyle>
            <a:lvl1pPr>
              <a:defRPr/>
            </a:lvl1pPr>
          </a:lstStyle>
          <a:p>
            <a:r>
              <a:rPr lang="en-US"/>
              <a:t>Company Logo</a:t>
            </a:r>
          </a:p>
        </p:txBody>
      </p:sp>
      <p:sp>
        <p:nvSpPr>
          <p:cNvPr id="5" name="عنصر نائب لرقم الشريحة 4"/>
          <p:cNvSpPr>
            <a:spLocks noGrp="1"/>
          </p:cNvSpPr>
          <p:nvPr>
            <p:ph type="sldNum" sz="quarter" idx="11"/>
          </p:nvPr>
        </p:nvSpPr>
        <p:spPr>
          <a:xfrm>
            <a:off x="457200" y="6472238"/>
            <a:ext cx="609600" cy="233362"/>
          </a:xfrm>
        </p:spPr>
        <p:txBody>
          <a:bodyPr/>
          <a:lstStyle>
            <a:lvl1pPr>
              <a:defRPr/>
            </a:lvl1pPr>
          </a:lstStyle>
          <a:p>
            <a:fld id="{09ABA921-5E07-4793-8807-A05675D82377}" type="slidenum">
              <a:rPr lang="en-US"/>
              <a:pPr/>
              <a:t>‹#›</a:t>
            </a:fld>
            <a:endParaRPr lang="en-US"/>
          </a:p>
        </p:txBody>
      </p:sp>
    </p:spTree>
    <p:extLst>
      <p:ext uri="{BB962C8B-B14F-4D97-AF65-F5344CB8AC3E}">
        <p14:creationId xmlns:p14="http://schemas.microsoft.com/office/powerpoint/2010/main" val="171355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ذييل 3"/>
          <p:cNvSpPr>
            <a:spLocks noGrp="1"/>
          </p:cNvSpPr>
          <p:nvPr>
            <p:ph type="ftr" sz="quarter" idx="10"/>
          </p:nvPr>
        </p:nvSpPr>
        <p:spPr/>
        <p:txBody>
          <a:bodyPr/>
          <a:lstStyle>
            <a:lvl1pPr>
              <a:defRPr/>
            </a:lvl1pPr>
          </a:lstStyle>
          <a:p>
            <a:r>
              <a:rPr lang="en-US"/>
              <a:t>Company Logo</a:t>
            </a:r>
          </a:p>
        </p:txBody>
      </p:sp>
      <p:sp>
        <p:nvSpPr>
          <p:cNvPr id="5" name="عنصر نائب لرقم الشريحة 4"/>
          <p:cNvSpPr>
            <a:spLocks noGrp="1"/>
          </p:cNvSpPr>
          <p:nvPr>
            <p:ph type="sldNum" sz="quarter" idx="11"/>
          </p:nvPr>
        </p:nvSpPr>
        <p:spPr/>
        <p:txBody>
          <a:bodyPr/>
          <a:lstStyle>
            <a:lvl1pPr>
              <a:defRPr/>
            </a:lvl1pPr>
          </a:lstStyle>
          <a:p>
            <a:fld id="{B09D9029-F6BE-4E3D-8F67-FF55462CAB52}" type="slidenum">
              <a:rPr lang="en-US"/>
              <a:pPr/>
              <a:t>‹#›</a:t>
            </a:fld>
            <a:endParaRPr lang="en-US"/>
          </a:p>
        </p:txBody>
      </p:sp>
    </p:spTree>
    <p:extLst>
      <p:ext uri="{BB962C8B-B14F-4D97-AF65-F5344CB8AC3E}">
        <p14:creationId xmlns:p14="http://schemas.microsoft.com/office/powerpoint/2010/main" val="1490498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النص الرئيسي</a:t>
            </a:r>
          </a:p>
        </p:txBody>
      </p:sp>
      <p:sp>
        <p:nvSpPr>
          <p:cNvPr id="4" name="عنصر نائب للتذييل 3"/>
          <p:cNvSpPr>
            <a:spLocks noGrp="1"/>
          </p:cNvSpPr>
          <p:nvPr>
            <p:ph type="ftr" sz="quarter" idx="10"/>
          </p:nvPr>
        </p:nvSpPr>
        <p:spPr/>
        <p:txBody>
          <a:bodyPr/>
          <a:lstStyle>
            <a:lvl1pPr>
              <a:defRPr/>
            </a:lvl1pPr>
          </a:lstStyle>
          <a:p>
            <a:r>
              <a:rPr lang="en-US"/>
              <a:t>Company Logo</a:t>
            </a:r>
          </a:p>
        </p:txBody>
      </p:sp>
      <p:sp>
        <p:nvSpPr>
          <p:cNvPr id="5" name="عنصر نائب لرقم الشريحة 4"/>
          <p:cNvSpPr>
            <a:spLocks noGrp="1"/>
          </p:cNvSpPr>
          <p:nvPr>
            <p:ph type="sldNum" sz="quarter" idx="11"/>
          </p:nvPr>
        </p:nvSpPr>
        <p:spPr/>
        <p:txBody>
          <a:bodyPr/>
          <a:lstStyle>
            <a:lvl1pPr>
              <a:defRPr/>
            </a:lvl1pPr>
          </a:lstStyle>
          <a:p>
            <a:fld id="{6F4698D0-4C86-4966-92B0-4858CEDFD275}" type="slidenum">
              <a:rPr lang="en-US"/>
              <a:pPr/>
              <a:t>‹#›</a:t>
            </a:fld>
            <a:endParaRPr lang="en-US"/>
          </a:p>
        </p:txBody>
      </p:sp>
    </p:spTree>
    <p:extLst>
      <p:ext uri="{BB962C8B-B14F-4D97-AF65-F5344CB8AC3E}">
        <p14:creationId xmlns:p14="http://schemas.microsoft.com/office/powerpoint/2010/main" val="2160724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343025"/>
            <a:ext cx="4038600"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343025"/>
            <a:ext cx="4038600"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ذييل 4"/>
          <p:cNvSpPr>
            <a:spLocks noGrp="1"/>
          </p:cNvSpPr>
          <p:nvPr>
            <p:ph type="ftr" sz="quarter" idx="10"/>
          </p:nvPr>
        </p:nvSpPr>
        <p:spPr/>
        <p:txBody>
          <a:bodyPr/>
          <a:lstStyle>
            <a:lvl1pPr>
              <a:defRPr/>
            </a:lvl1pPr>
          </a:lstStyle>
          <a:p>
            <a:r>
              <a:rPr lang="en-US"/>
              <a:t>Company Logo</a:t>
            </a:r>
          </a:p>
        </p:txBody>
      </p:sp>
      <p:sp>
        <p:nvSpPr>
          <p:cNvPr id="6" name="عنصر نائب لرقم الشريحة 5"/>
          <p:cNvSpPr>
            <a:spLocks noGrp="1"/>
          </p:cNvSpPr>
          <p:nvPr>
            <p:ph type="sldNum" sz="quarter" idx="11"/>
          </p:nvPr>
        </p:nvSpPr>
        <p:spPr/>
        <p:txBody>
          <a:bodyPr/>
          <a:lstStyle>
            <a:lvl1pPr>
              <a:defRPr/>
            </a:lvl1pPr>
          </a:lstStyle>
          <a:p>
            <a:fld id="{0374ADED-6861-4500-9BAC-5A00E351E68C}" type="slidenum">
              <a:rPr lang="en-US"/>
              <a:pPr/>
              <a:t>‹#›</a:t>
            </a:fld>
            <a:endParaRPr lang="en-US"/>
          </a:p>
        </p:txBody>
      </p:sp>
    </p:spTree>
    <p:extLst>
      <p:ext uri="{BB962C8B-B14F-4D97-AF65-F5344CB8AC3E}">
        <p14:creationId xmlns:p14="http://schemas.microsoft.com/office/powerpoint/2010/main" val="1446227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ذييل 6"/>
          <p:cNvSpPr>
            <a:spLocks noGrp="1"/>
          </p:cNvSpPr>
          <p:nvPr>
            <p:ph type="ftr" sz="quarter" idx="10"/>
          </p:nvPr>
        </p:nvSpPr>
        <p:spPr/>
        <p:txBody>
          <a:bodyPr/>
          <a:lstStyle>
            <a:lvl1pPr>
              <a:defRPr/>
            </a:lvl1pPr>
          </a:lstStyle>
          <a:p>
            <a:r>
              <a:rPr lang="en-US"/>
              <a:t>Company Logo</a:t>
            </a:r>
          </a:p>
        </p:txBody>
      </p:sp>
      <p:sp>
        <p:nvSpPr>
          <p:cNvPr id="8" name="عنصر نائب لرقم الشريحة 7"/>
          <p:cNvSpPr>
            <a:spLocks noGrp="1"/>
          </p:cNvSpPr>
          <p:nvPr>
            <p:ph type="sldNum" sz="quarter" idx="11"/>
          </p:nvPr>
        </p:nvSpPr>
        <p:spPr/>
        <p:txBody>
          <a:bodyPr/>
          <a:lstStyle>
            <a:lvl1pPr>
              <a:defRPr/>
            </a:lvl1pPr>
          </a:lstStyle>
          <a:p>
            <a:fld id="{DDDA2548-A2C7-4E7F-A5EB-B79159882690}" type="slidenum">
              <a:rPr lang="en-US"/>
              <a:pPr/>
              <a:t>‹#›</a:t>
            </a:fld>
            <a:endParaRPr lang="en-US"/>
          </a:p>
        </p:txBody>
      </p:sp>
    </p:spTree>
    <p:extLst>
      <p:ext uri="{BB962C8B-B14F-4D97-AF65-F5344CB8AC3E}">
        <p14:creationId xmlns:p14="http://schemas.microsoft.com/office/powerpoint/2010/main" val="303758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ذييل 2"/>
          <p:cNvSpPr>
            <a:spLocks noGrp="1"/>
          </p:cNvSpPr>
          <p:nvPr>
            <p:ph type="ftr" sz="quarter" idx="10"/>
          </p:nvPr>
        </p:nvSpPr>
        <p:spPr/>
        <p:txBody>
          <a:bodyPr/>
          <a:lstStyle>
            <a:lvl1pPr>
              <a:defRPr/>
            </a:lvl1pPr>
          </a:lstStyle>
          <a:p>
            <a:r>
              <a:rPr lang="en-US"/>
              <a:t>Company Logo</a:t>
            </a:r>
          </a:p>
        </p:txBody>
      </p:sp>
      <p:sp>
        <p:nvSpPr>
          <p:cNvPr id="4" name="عنصر نائب لرقم الشريحة 3"/>
          <p:cNvSpPr>
            <a:spLocks noGrp="1"/>
          </p:cNvSpPr>
          <p:nvPr>
            <p:ph type="sldNum" sz="quarter" idx="11"/>
          </p:nvPr>
        </p:nvSpPr>
        <p:spPr/>
        <p:txBody>
          <a:bodyPr/>
          <a:lstStyle>
            <a:lvl1pPr>
              <a:defRPr/>
            </a:lvl1pPr>
          </a:lstStyle>
          <a:p>
            <a:fld id="{CEC82432-8429-4053-B128-E23DAD6A4166}" type="slidenum">
              <a:rPr lang="en-US"/>
              <a:pPr/>
              <a:t>‹#›</a:t>
            </a:fld>
            <a:endParaRPr lang="en-US"/>
          </a:p>
        </p:txBody>
      </p:sp>
    </p:spTree>
    <p:extLst>
      <p:ext uri="{BB962C8B-B14F-4D97-AF65-F5344CB8AC3E}">
        <p14:creationId xmlns:p14="http://schemas.microsoft.com/office/powerpoint/2010/main" val="4169161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ذييل 1"/>
          <p:cNvSpPr>
            <a:spLocks noGrp="1"/>
          </p:cNvSpPr>
          <p:nvPr>
            <p:ph type="ftr" sz="quarter" idx="10"/>
          </p:nvPr>
        </p:nvSpPr>
        <p:spPr/>
        <p:txBody>
          <a:bodyPr/>
          <a:lstStyle>
            <a:lvl1pPr>
              <a:defRPr/>
            </a:lvl1pPr>
          </a:lstStyle>
          <a:p>
            <a:r>
              <a:rPr lang="en-US"/>
              <a:t>Company Logo</a:t>
            </a:r>
          </a:p>
        </p:txBody>
      </p:sp>
      <p:sp>
        <p:nvSpPr>
          <p:cNvPr id="3" name="عنصر نائب لرقم الشريحة 2"/>
          <p:cNvSpPr>
            <a:spLocks noGrp="1"/>
          </p:cNvSpPr>
          <p:nvPr>
            <p:ph type="sldNum" sz="quarter" idx="11"/>
          </p:nvPr>
        </p:nvSpPr>
        <p:spPr/>
        <p:txBody>
          <a:bodyPr/>
          <a:lstStyle>
            <a:lvl1pPr>
              <a:defRPr/>
            </a:lvl1pPr>
          </a:lstStyle>
          <a:p>
            <a:fld id="{F6575746-A3E2-46FD-84D8-090C66F2D75F}" type="slidenum">
              <a:rPr lang="en-US"/>
              <a:pPr/>
              <a:t>‹#›</a:t>
            </a:fld>
            <a:endParaRPr lang="en-US"/>
          </a:p>
        </p:txBody>
      </p:sp>
    </p:spTree>
    <p:extLst>
      <p:ext uri="{BB962C8B-B14F-4D97-AF65-F5344CB8AC3E}">
        <p14:creationId xmlns:p14="http://schemas.microsoft.com/office/powerpoint/2010/main" val="2328940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ذييل 4"/>
          <p:cNvSpPr>
            <a:spLocks noGrp="1"/>
          </p:cNvSpPr>
          <p:nvPr>
            <p:ph type="ftr" sz="quarter" idx="10"/>
          </p:nvPr>
        </p:nvSpPr>
        <p:spPr/>
        <p:txBody>
          <a:bodyPr/>
          <a:lstStyle>
            <a:lvl1pPr>
              <a:defRPr/>
            </a:lvl1pPr>
          </a:lstStyle>
          <a:p>
            <a:r>
              <a:rPr lang="en-US"/>
              <a:t>Company Logo</a:t>
            </a:r>
          </a:p>
        </p:txBody>
      </p:sp>
      <p:sp>
        <p:nvSpPr>
          <p:cNvPr id="6" name="عنصر نائب لرقم الشريحة 5"/>
          <p:cNvSpPr>
            <a:spLocks noGrp="1"/>
          </p:cNvSpPr>
          <p:nvPr>
            <p:ph type="sldNum" sz="quarter" idx="11"/>
          </p:nvPr>
        </p:nvSpPr>
        <p:spPr/>
        <p:txBody>
          <a:bodyPr/>
          <a:lstStyle>
            <a:lvl1pPr>
              <a:defRPr/>
            </a:lvl1pPr>
          </a:lstStyle>
          <a:p>
            <a:fld id="{700E5AF3-928F-4E60-9AA9-492443331555}" type="slidenum">
              <a:rPr lang="en-US"/>
              <a:pPr/>
              <a:t>‹#›</a:t>
            </a:fld>
            <a:endParaRPr lang="en-US"/>
          </a:p>
        </p:txBody>
      </p:sp>
    </p:spTree>
    <p:extLst>
      <p:ext uri="{BB962C8B-B14F-4D97-AF65-F5344CB8AC3E}">
        <p14:creationId xmlns:p14="http://schemas.microsoft.com/office/powerpoint/2010/main" val="3421169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ذييل 4"/>
          <p:cNvSpPr>
            <a:spLocks noGrp="1"/>
          </p:cNvSpPr>
          <p:nvPr>
            <p:ph type="ftr" sz="quarter" idx="10"/>
          </p:nvPr>
        </p:nvSpPr>
        <p:spPr/>
        <p:txBody>
          <a:bodyPr/>
          <a:lstStyle>
            <a:lvl1pPr>
              <a:defRPr/>
            </a:lvl1pPr>
          </a:lstStyle>
          <a:p>
            <a:r>
              <a:rPr lang="en-US"/>
              <a:t>Company Logo</a:t>
            </a:r>
          </a:p>
        </p:txBody>
      </p:sp>
      <p:sp>
        <p:nvSpPr>
          <p:cNvPr id="6" name="عنصر نائب لرقم الشريحة 5"/>
          <p:cNvSpPr>
            <a:spLocks noGrp="1"/>
          </p:cNvSpPr>
          <p:nvPr>
            <p:ph type="sldNum" sz="quarter" idx="11"/>
          </p:nvPr>
        </p:nvSpPr>
        <p:spPr/>
        <p:txBody>
          <a:bodyPr/>
          <a:lstStyle>
            <a:lvl1pPr>
              <a:defRPr/>
            </a:lvl1pPr>
          </a:lstStyle>
          <a:p>
            <a:fld id="{1AB88B10-B4A2-443C-8A99-84096ACEF29F}" type="slidenum">
              <a:rPr lang="en-US"/>
              <a:pPr/>
              <a:t>‹#›</a:t>
            </a:fld>
            <a:endParaRPr lang="en-US"/>
          </a:p>
        </p:txBody>
      </p:sp>
    </p:spTree>
    <p:extLst>
      <p:ext uri="{BB962C8B-B14F-4D97-AF65-F5344CB8AC3E}">
        <p14:creationId xmlns:p14="http://schemas.microsoft.com/office/powerpoint/2010/main" val="1867627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9" name="Object 15"/>
          <p:cNvGraphicFramePr>
            <a:graphicFrameLocks noChangeAspect="1"/>
          </p:cNvGraphicFramePr>
          <p:nvPr/>
        </p:nvGraphicFramePr>
        <p:xfrm>
          <a:off x="20638" y="22225"/>
          <a:ext cx="9101137" cy="1181100"/>
        </p:xfrm>
        <a:graphic>
          <a:graphicData uri="http://schemas.openxmlformats.org/presentationml/2006/ole">
            <mc:AlternateContent xmlns:mc="http://schemas.openxmlformats.org/markup-compatibility/2006">
              <mc:Choice xmlns:v="urn:schemas-microsoft-com:vml" Requires="v">
                <p:oleObj name="Image" r:id="rId14" imgW="6653968" imgH="1180952" progId="Photoshop.Image.6">
                  <p:embed/>
                </p:oleObj>
              </mc:Choice>
              <mc:Fallback>
                <p:oleObj name="Image" r:id="rId14" imgW="6653968" imgH="1180952" progId="Photoshop.Image.6">
                  <p:embed/>
                  <p:pic>
                    <p:nvPicPr>
                      <p:cNvPr id="0"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638" y="22225"/>
                        <a:ext cx="9101137"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0" name="Rectangle 16"/>
          <p:cNvSpPr>
            <a:spLocks noChangeArrowheads="1"/>
          </p:cNvSpPr>
          <p:nvPr/>
        </p:nvSpPr>
        <p:spPr bwMode="invGray">
          <a:xfrm>
            <a:off x="0" y="6453188"/>
            <a:ext cx="9109075" cy="40481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1027" name="Rectangle 3"/>
          <p:cNvSpPr>
            <a:spLocks noGrp="1" noChangeArrowheads="1"/>
          </p:cNvSpPr>
          <p:nvPr>
            <p:ph type="body" idx="1"/>
          </p:nvPr>
        </p:nvSpPr>
        <p:spPr bwMode="auto">
          <a:xfrm>
            <a:off x="457200" y="1343025"/>
            <a:ext cx="8229600" cy="494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1029" name="Rectangle 5"/>
          <p:cNvSpPr>
            <a:spLocks noGrp="1" noChangeArrowheads="1"/>
          </p:cNvSpPr>
          <p:nvPr>
            <p:ph type="ftr" sz="quarter" idx="3"/>
          </p:nvPr>
        </p:nvSpPr>
        <p:spPr bwMode="auto">
          <a:xfrm>
            <a:off x="7315200" y="6461125"/>
            <a:ext cx="16764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solidFill>
                  <a:schemeClr val="bg1"/>
                </a:solidFill>
                <a:latin typeface="+mn-lt"/>
              </a:defRPr>
            </a:lvl1pPr>
          </a:lstStyle>
          <a:p>
            <a:r>
              <a:rPr lang="en-US"/>
              <a:t>Company Logo</a:t>
            </a:r>
          </a:p>
        </p:txBody>
      </p:sp>
      <p:sp>
        <p:nvSpPr>
          <p:cNvPr id="1030" name="Rectangle 6"/>
          <p:cNvSpPr>
            <a:spLocks noGrp="1" noChangeArrowheads="1"/>
          </p:cNvSpPr>
          <p:nvPr>
            <p:ph type="sldNum" sz="quarter" idx="4"/>
          </p:nvPr>
        </p:nvSpPr>
        <p:spPr bwMode="auto">
          <a:xfrm>
            <a:off x="457200" y="6472238"/>
            <a:ext cx="609600" cy="23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b="1">
                <a:solidFill>
                  <a:schemeClr val="bg1"/>
                </a:solidFill>
                <a:latin typeface="+mn-lt"/>
              </a:defRPr>
            </a:lvl1pPr>
          </a:lstStyle>
          <a:p>
            <a:fld id="{39560CD2-EE42-435D-A524-EB84AE67656E}" type="slidenum">
              <a:rPr lang="en-US"/>
              <a:pPr/>
              <a:t>‹#›</a:t>
            </a:fld>
            <a:endParaRPr lang="en-US"/>
          </a:p>
        </p:txBody>
      </p:sp>
      <p:sp>
        <p:nvSpPr>
          <p:cNvPr id="1026" name="Rectangle 2"/>
          <p:cNvSpPr>
            <a:spLocks noGrp="1" noChangeArrowheads="1"/>
          </p:cNvSpPr>
          <p:nvPr>
            <p:ph type="title"/>
          </p:nvPr>
        </p:nvSpPr>
        <p:spPr bwMode="white">
          <a:xfrm>
            <a:off x="457200" y="228600"/>
            <a:ext cx="8153400" cy="90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t>انقر لتحرير نمط العنوان الرئيسي</a:t>
            </a:r>
            <a:endParaRPr lang="en-US"/>
          </a:p>
        </p:txBody>
      </p:sp>
      <p:grpSp>
        <p:nvGrpSpPr>
          <p:cNvPr id="1041" name="Group 17"/>
          <p:cNvGrpSpPr>
            <a:grpSpLocks/>
          </p:cNvGrpSpPr>
          <p:nvPr/>
        </p:nvGrpSpPr>
        <p:grpSpPr bwMode="auto">
          <a:xfrm>
            <a:off x="-11113" y="0"/>
            <a:ext cx="9159876" cy="6859588"/>
            <a:chOff x="0" y="0"/>
            <a:chExt cx="5764" cy="4321"/>
          </a:xfrm>
        </p:grpSpPr>
        <p:sp>
          <p:nvSpPr>
            <p:cNvPr id="1042" name="AutoShape 18"/>
            <p:cNvSpPr>
              <a:spLocks noChangeArrowheads="1"/>
            </p:cNvSpPr>
            <p:nvPr/>
          </p:nvSpPr>
          <p:spPr bwMode="white">
            <a:xfrm>
              <a:off x="27" y="24"/>
              <a:ext cx="5712" cy="4274"/>
            </a:xfrm>
            <a:prstGeom prst="roundRect">
              <a:avLst>
                <a:gd name="adj" fmla="val 6227"/>
              </a:avLst>
            </a:prstGeom>
            <a:noFill/>
            <a:ln w="76200">
              <a:solidFill>
                <a:schemeClr val="bg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a:p>
          </p:txBody>
        </p:sp>
        <p:sp>
          <p:nvSpPr>
            <p:cNvPr id="1043" name="Freeform 19"/>
            <p:cNvSpPr>
              <a:spLocks/>
            </p:cNvSpPr>
            <p:nvPr/>
          </p:nvSpPr>
          <p:spPr bwMode="white">
            <a:xfrm>
              <a:off x="0" y="0"/>
              <a:ext cx="288" cy="282"/>
            </a:xfrm>
            <a:custGeom>
              <a:avLst/>
              <a:gdLst>
                <a:gd name="T0" fmla="*/ 2 w 288"/>
                <a:gd name="T1" fmla="*/ 282 h 282"/>
                <a:gd name="T2" fmla="*/ 82 w 288"/>
                <a:gd name="T3" fmla="*/ 144 h 282"/>
                <a:gd name="T4" fmla="*/ 165 w 288"/>
                <a:gd name="T5" fmla="*/ 36 h 282"/>
                <a:gd name="T6" fmla="*/ 288 w 288"/>
                <a:gd name="T7" fmla="*/ 0 h 282"/>
                <a:gd name="T8" fmla="*/ 0 w 288"/>
                <a:gd name="T9" fmla="*/ 0 h 282"/>
              </a:gdLst>
              <a:ahLst/>
              <a:cxnLst>
                <a:cxn ang="0">
                  <a:pos x="T0" y="T1"/>
                </a:cxn>
                <a:cxn ang="0">
                  <a:pos x="T2" y="T3"/>
                </a:cxn>
                <a:cxn ang="0">
                  <a:pos x="T4" y="T5"/>
                </a:cxn>
                <a:cxn ang="0">
                  <a:pos x="T6" y="T7"/>
                </a:cxn>
                <a:cxn ang="0">
                  <a:pos x="T8" y="T9"/>
                </a:cxn>
              </a:cxnLst>
              <a:rect l="0" t="0" r="r" b="b"/>
              <a:pathLst>
                <a:path w="288" h="282">
                  <a:moveTo>
                    <a:pt x="2" y="282"/>
                  </a:moveTo>
                  <a:lnTo>
                    <a:pt x="82" y="144"/>
                  </a:lnTo>
                  <a:lnTo>
                    <a:pt x="165" y="36"/>
                  </a:lnTo>
                  <a:lnTo>
                    <a:pt x="288" y="0"/>
                  </a:lnTo>
                  <a:lnTo>
                    <a:pt x="0" y="0"/>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IQ"/>
            </a:p>
          </p:txBody>
        </p:sp>
        <p:sp>
          <p:nvSpPr>
            <p:cNvPr id="1044" name="Freeform 20"/>
            <p:cNvSpPr>
              <a:spLocks/>
            </p:cNvSpPr>
            <p:nvPr/>
          </p:nvSpPr>
          <p:spPr bwMode="white">
            <a:xfrm>
              <a:off x="5" y="3985"/>
              <a:ext cx="244" cy="336"/>
            </a:xfrm>
            <a:custGeom>
              <a:avLst/>
              <a:gdLst>
                <a:gd name="T0" fmla="*/ 243 w 243"/>
                <a:gd name="T1" fmla="*/ 335 h 336"/>
                <a:gd name="T2" fmla="*/ 122 w 243"/>
                <a:gd name="T3" fmla="*/ 239 h 336"/>
                <a:gd name="T4" fmla="*/ 30 w 243"/>
                <a:gd name="T5" fmla="*/ 144 h 336"/>
                <a:gd name="T6" fmla="*/ 0 w 243"/>
                <a:gd name="T7" fmla="*/ 0 h 336"/>
                <a:gd name="T8" fmla="*/ 1 w 243"/>
                <a:gd name="T9" fmla="*/ 336 h 336"/>
              </a:gdLst>
              <a:ahLst/>
              <a:cxnLst>
                <a:cxn ang="0">
                  <a:pos x="T0" y="T1"/>
                </a:cxn>
                <a:cxn ang="0">
                  <a:pos x="T2" y="T3"/>
                </a:cxn>
                <a:cxn ang="0">
                  <a:pos x="T4" y="T5"/>
                </a:cxn>
                <a:cxn ang="0">
                  <a:pos x="T6" y="T7"/>
                </a:cxn>
                <a:cxn ang="0">
                  <a:pos x="T8" y="T9"/>
                </a:cxn>
              </a:cxnLst>
              <a:rect l="0" t="0" r="r" b="b"/>
              <a:pathLst>
                <a:path w="243" h="336">
                  <a:moveTo>
                    <a:pt x="243" y="335"/>
                  </a:moveTo>
                  <a:lnTo>
                    <a:pt x="122" y="239"/>
                  </a:lnTo>
                  <a:lnTo>
                    <a:pt x="30" y="144"/>
                  </a:lnTo>
                  <a:lnTo>
                    <a:pt x="0" y="0"/>
                  </a:lnTo>
                  <a:lnTo>
                    <a:pt x="1" y="336"/>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IQ"/>
            </a:p>
          </p:txBody>
        </p:sp>
        <p:sp>
          <p:nvSpPr>
            <p:cNvPr id="1045" name="Freeform 21"/>
            <p:cNvSpPr>
              <a:spLocks/>
            </p:cNvSpPr>
            <p:nvPr/>
          </p:nvSpPr>
          <p:spPr bwMode="white">
            <a:xfrm>
              <a:off x="5511" y="4029"/>
              <a:ext cx="253" cy="290"/>
            </a:xfrm>
            <a:custGeom>
              <a:avLst/>
              <a:gdLst>
                <a:gd name="T0" fmla="*/ 229 w 232"/>
                <a:gd name="T1" fmla="*/ 0 h 290"/>
                <a:gd name="T2" fmla="*/ 164 w 232"/>
                <a:gd name="T3" fmla="*/ 144 h 290"/>
                <a:gd name="T4" fmla="*/ 98 w 232"/>
                <a:gd name="T5" fmla="*/ 253 h 290"/>
                <a:gd name="T6" fmla="*/ 0 w 232"/>
                <a:gd name="T7" fmla="*/ 290 h 290"/>
                <a:gd name="T8" fmla="*/ 232 w 232"/>
                <a:gd name="T9" fmla="*/ 287 h 290"/>
              </a:gdLst>
              <a:ahLst/>
              <a:cxnLst>
                <a:cxn ang="0">
                  <a:pos x="T0" y="T1"/>
                </a:cxn>
                <a:cxn ang="0">
                  <a:pos x="T2" y="T3"/>
                </a:cxn>
                <a:cxn ang="0">
                  <a:pos x="T4" y="T5"/>
                </a:cxn>
                <a:cxn ang="0">
                  <a:pos x="T6" y="T7"/>
                </a:cxn>
                <a:cxn ang="0">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IQ"/>
            </a:p>
          </p:txBody>
        </p:sp>
        <p:sp>
          <p:nvSpPr>
            <p:cNvPr id="1046" name="Freeform 22"/>
            <p:cNvSpPr>
              <a:spLocks/>
            </p:cNvSpPr>
            <p:nvPr/>
          </p:nvSpPr>
          <p:spPr bwMode="white">
            <a:xfrm>
              <a:off x="5472" y="0"/>
              <a:ext cx="288" cy="288"/>
            </a:xfrm>
            <a:custGeom>
              <a:avLst/>
              <a:gdLst>
                <a:gd name="T0" fmla="*/ 0 w 288"/>
                <a:gd name="T1" fmla="*/ 0 h 288"/>
                <a:gd name="T2" fmla="*/ 144 w 288"/>
                <a:gd name="T3" fmla="*/ 82 h 288"/>
                <a:gd name="T4" fmla="*/ 252 w 288"/>
                <a:gd name="T5" fmla="*/ 165 h 288"/>
                <a:gd name="T6" fmla="*/ 288 w 288"/>
                <a:gd name="T7" fmla="*/ 288 h 288"/>
                <a:gd name="T8" fmla="*/ 288 w 288"/>
                <a:gd name="T9" fmla="*/ 0 h 288"/>
              </a:gdLst>
              <a:ahLst/>
              <a:cxnLst>
                <a:cxn ang="0">
                  <a:pos x="T0" y="T1"/>
                </a:cxn>
                <a:cxn ang="0">
                  <a:pos x="T2" y="T3"/>
                </a:cxn>
                <a:cxn ang="0">
                  <a:pos x="T4" y="T5"/>
                </a:cxn>
                <a:cxn ang="0">
                  <a:pos x="T6" y="T7"/>
                </a:cxn>
                <a:cxn ang="0">
                  <a:pos x="T8" y="T9"/>
                </a:cxn>
              </a:cxnLst>
              <a:rect l="0" t="0" r="r" b="b"/>
              <a:pathLst>
                <a:path w="288" h="288">
                  <a:moveTo>
                    <a:pt x="0" y="0"/>
                  </a:moveTo>
                  <a:lnTo>
                    <a:pt x="144" y="82"/>
                  </a:lnTo>
                  <a:lnTo>
                    <a:pt x="252" y="165"/>
                  </a:lnTo>
                  <a:lnTo>
                    <a:pt x="288" y="288"/>
                  </a:lnTo>
                  <a:lnTo>
                    <a:pt x="288" y="0"/>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ar-IQ"/>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1" eaLnBrk="1" fontAlgn="base" hangingPunct="1">
        <a:spcBef>
          <a:spcPct val="0"/>
        </a:spcBef>
        <a:spcAft>
          <a:spcPct val="0"/>
        </a:spcAft>
        <a:defRPr sz="3600" b="1">
          <a:solidFill>
            <a:schemeClr val="bg1"/>
          </a:solidFill>
          <a:latin typeface="+mj-lt"/>
          <a:ea typeface="+mj-ea"/>
          <a:cs typeface="+mj-cs"/>
        </a:defRPr>
      </a:lvl1pPr>
      <a:lvl2pPr algn="ctr" rtl="1" eaLnBrk="1" fontAlgn="base" hangingPunct="1">
        <a:spcBef>
          <a:spcPct val="0"/>
        </a:spcBef>
        <a:spcAft>
          <a:spcPct val="0"/>
        </a:spcAft>
        <a:defRPr sz="3600" b="1">
          <a:solidFill>
            <a:schemeClr val="bg1"/>
          </a:solidFill>
          <a:latin typeface="Arial" charset="0"/>
        </a:defRPr>
      </a:lvl2pPr>
      <a:lvl3pPr algn="ctr" rtl="1" eaLnBrk="1" fontAlgn="base" hangingPunct="1">
        <a:spcBef>
          <a:spcPct val="0"/>
        </a:spcBef>
        <a:spcAft>
          <a:spcPct val="0"/>
        </a:spcAft>
        <a:defRPr sz="3600" b="1">
          <a:solidFill>
            <a:schemeClr val="bg1"/>
          </a:solidFill>
          <a:latin typeface="Arial" charset="0"/>
        </a:defRPr>
      </a:lvl3pPr>
      <a:lvl4pPr algn="ctr" rtl="1" eaLnBrk="1" fontAlgn="base" hangingPunct="1">
        <a:spcBef>
          <a:spcPct val="0"/>
        </a:spcBef>
        <a:spcAft>
          <a:spcPct val="0"/>
        </a:spcAft>
        <a:defRPr sz="3600" b="1">
          <a:solidFill>
            <a:schemeClr val="bg1"/>
          </a:solidFill>
          <a:latin typeface="Arial" charset="0"/>
        </a:defRPr>
      </a:lvl4pPr>
      <a:lvl5pPr algn="ctr" rtl="1" eaLnBrk="1" fontAlgn="base" hangingPunct="1">
        <a:spcBef>
          <a:spcPct val="0"/>
        </a:spcBef>
        <a:spcAft>
          <a:spcPct val="0"/>
        </a:spcAft>
        <a:defRPr sz="3600" b="1">
          <a:solidFill>
            <a:schemeClr val="bg1"/>
          </a:solidFill>
          <a:latin typeface="Arial" charset="0"/>
        </a:defRPr>
      </a:lvl5pPr>
      <a:lvl6pPr marL="457200" algn="ctr" rtl="1" eaLnBrk="1" fontAlgn="base" hangingPunct="1">
        <a:spcBef>
          <a:spcPct val="0"/>
        </a:spcBef>
        <a:spcAft>
          <a:spcPct val="0"/>
        </a:spcAft>
        <a:defRPr sz="3600" b="1">
          <a:solidFill>
            <a:schemeClr val="bg1"/>
          </a:solidFill>
          <a:latin typeface="Arial" charset="0"/>
        </a:defRPr>
      </a:lvl6pPr>
      <a:lvl7pPr marL="914400" algn="ctr" rtl="1" eaLnBrk="1" fontAlgn="base" hangingPunct="1">
        <a:spcBef>
          <a:spcPct val="0"/>
        </a:spcBef>
        <a:spcAft>
          <a:spcPct val="0"/>
        </a:spcAft>
        <a:defRPr sz="3600" b="1">
          <a:solidFill>
            <a:schemeClr val="bg1"/>
          </a:solidFill>
          <a:latin typeface="Arial" charset="0"/>
        </a:defRPr>
      </a:lvl7pPr>
      <a:lvl8pPr marL="1371600" algn="ctr" rtl="1" eaLnBrk="1" fontAlgn="base" hangingPunct="1">
        <a:spcBef>
          <a:spcPct val="0"/>
        </a:spcBef>
        <a:spcAft>
          <a:spcPct val="0"/>
        </a:spcAft>
        <a:defRPr sz="3600" b="1">
          <a:solidFill>
            <a:schemeClr val="bg1"/>
          </a:solidFill>
          <a:latin typeface="Arial" charset="0"/>
        </a:defRPr>
      </a:lvl8pPr>
      <a:lvl9pPr marL="1828800" algn="ctr" rtl="1" eaLnBrk="1" fontAlgn="base" hangingPunct="1">
        <a:spcBef>
          <a:spcPct val="0"/>
        </a:spcBef>
        <a:spcAft>
          <a:spcPct val="0"/>
        </a:spcAft>
        <a:defRPr sz="3600" b="1">
          <a:solidFill>
            <a:schemeClr val="bg1"/>
          </a:solidFill>
          <a:latin typeface="Arial" charset="0"/>
        </a:defRPr>
      </a:lvl9pPr>
    </p:titleStyle>
    <p:bodyStyle>
      <a:lvl1pPr marL="342900" indent="-342900" algn="r" rtl="1" eaLnBrk="1" fontAlgn="base" hangingPunct="1">
        <a:spcBef>
          <a:spcPct val="20000"/>
        </a:spcBef>
        <a:spcAft>
          <a:spcPct val="0"/>
        </a:spcAft>
        <a:buClr>
          <a:schemeClr val="hlink"/>
        </a:buClr>
        <a:buFont typeface="Wingdings" pitchFamily="2" charset="2"/>
        <a:buChar char="v"/>
        <a:defRPr sz="2800" b="1">
          <a:solidFill>
            <a:schemeClr val="hlink"/>
          </a:solidFill>
          <a:latin typeface="+mn-lt"/>
          <a:ea typeface="+mn-ea"/>
          <a:cs typeface="+mn-cs"/>
        </a:defRPr>
      </a:lvl1pPr>
      <a:lvl2pPr marL="742950" indent="-285750" algn="r" rtl="1"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r" rtl="1" eaLnBrk="1" fontAlgn="base" hangingPunct="1">
        <a:spcBef>
          <a:spcPct val="20000"/>
        </a:spcBef>
        <a:spcAft>
          <a:spcPct val="0"/>
        </a:spcAft>
        <a:buClr>
          <a:schemeClr val="tx1"/>
        </a:buClr>
        <a:buChar char="•"/>
        <a:defRPr sz="2400">
          <a:solidFill>
            <a:schemeClr val="tx1"/>
          </a:solidFill>
          <a:latin typeface="+mj-lt"/>
        </a:defRPr>
      </a:lvl3pPr>
      <a:lvl4pPr marL="1600200" indent="-228600" algn="r" rtl="1" eaLnBrk="1" fontAlgn="base" hangingPunct="1">
        <a:spcBef>
          <a:spcPct val="20000"/>
        </a:spcBef>
        <a:spcAft>
          <a:spcPct val="0"/>
        </a:spcAft>
        <a:buChar char="–"/>
        <a:defRPr sz="2000">
          <a:solidFill>
            <a:schemeClr val="tx1"/>
          </a:solidFill>
          <a:latin typeface="+mj-lt"/>
        </a:defRPr>
      </a:lvl4pPr>
      <a:lvl5pPr marL="2057400" indent="-228600" algn="r" rtl="1" eaLnBrk="1" fontAlgn="base" hangingPunct="1">
        <a:spcBef>
          <a:spcPct val="20000"/>
        </a:spcBef>
        <a:spcAft>
          <a:spcPct val="0"/>
        </a:spcAft>
        <a:buChar char="»"/>
        <a:defRPr sz="2000">
          <a:solidFill>
            <a:schemeClr val="tx1"/>
          </a:solidFill>
          <a:latin typeface="+mj-lt"/>
        </a:defRPr>
      </a:lvl5pPr>
      <a:lvl6pPr marL="2514600" indent="-228600" algn="r" rtl="1" eaLnBrk="1" fontAlgn="base" hangingPunct="1">
        <a:spcBef>
          <a:spcPct val="20000"/>
        </a:spcBef>
        <a:spcAft>
          <a:spcPct val="0"/>
        </a:spcAft>
        <a:buChar char="»"/>
        <a:defRPr sz="2000">
          <a:solidFill>
            <a:schemeClr val="tx1"/>
          </a:solidFill>
          <a:latin typeface="+mj-lt"/>
        </a:defRPr>
      </a:lvl6pPr>
      <a:lvl7pPr marL="2971800" indent="-228600" algn="r" rtl="1" eaLnBrk="1" fontAlgn="base" hangingPunct="1">
        <a:spcBef>
          <a:spcPct val="20000"/>
        </a:spcBef>
        <a:spcAft>
          <a:spcPct val="0"/>
        </a:spcAft>
        <a:buChar char="»"/>
        <a:defRPr sz="2000">
          <a:solidFill>
            <a:schemeClr val="tx1"/>
          </a:solidFill>
          <a:latin typeface="+mj-lt"/>
        </a:defRPr>
      </a:lvl7pPr>
      <a:lvl8pPr marL="3429000" indent="-228600" algn="r" rtl="1" eaLnBrk="1" fontAlgn="base" hangingPunct="1">
        <a:spcBef>
          <a:spcPct val="20000"/>
        </a:spcBef>
        <a:spcAft>
          <a:spcPct val="0"/>
        </a:spcAft>
        <a:buChar char="»"/>
        <a:defRPr sz="2000">
          <a:solidFill>
            <a:schemeClr val="tx1"/>
          </a:solidFill>
          <a:latin typeface="+mj-lt"/>
        </a:defRPr>
      </a:lvl8pPr>
      <a:lvl9pPr marL="3886200" indent="-228600" algn="r" rtl="1" eaLnBrk="1" fontAlgn="base" hangingPunct="1">
        <a:spcBef>
          <a:spcPct val="20000"/>
        </a:spcBef>
        <a:spcAft>
          <a:spcPct val="0"/>
        </a:spcAft>
        <a:buChar char="»"/>
        <a:defRPr sz="2000">
          <a:solidFill>
            <a:schemeClr val="tx1"/>
          </a:solidFill>
          <a:latin typeface="+mj-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br>
              <a:rPr lang="en-US" dirty="0">
                <a:solidFill>
                  <a:srgbClr val="FFC000"/>
                </a:solidFill>
              </a:rPr>
            </a:br>
            <a:r>
              <a:rPr lang="en-US" dirty="0">
                <a:solidFill>
                  <a:srgbClr val="FFC000"/>
                </a:solidFill>
              </a:rPr>
              <a:t>The conceptual framework of financial accounting</a:t>
            </a:r>
            <a:br>
              <a:rPr lang="en-US" dirty="0">
                <a:solidFill>
                  <a:srgbClr val="FFC000"/>
                </a:solidFill>
              </a:rPr>
            </a:br>
            <a:endParaRPr lang="en-US" dirty="0">
              <a:solidFill>
                <a:srgbClr val="FFC000"/>
              </a:solidFill>
            </a:endParaRPr>
          </a:p>
        </p:txBody>
      </p:sp>
      <p:sp>
        <p:nvSpPr>
          <p:cNvPr id="69635" name="Rectangle 3"/>
          <p:cNvSpPr>
            <a:spLocks noGrp="1" noChangeArrowheads="1"/>
          </p:cNvSpPr>
          <p:nvPr>
            <p:ph type="body" idx="1"/>
          </p:nvPr>
        </p:nvSpPr>
        <p:spPr>
          <a:xfrm>
            <a:off x="179513" y="1268761"/>
            <a:ext cx="8640960" cy="5184576"/>
          </a:xfrm>
        </p:spPr>
        <p:txBody>
          <a:bodyPr/>
          <a:lstStyle/>
          <a:p>
            <a:pPr marL="0" indent="0" algn="ctr">
              <a:buNone/>
            </a:pPr>
            <a:r>
              <a:rPr lang="ar-IQ" sz="5400" dirty="0">
                <a:solidFill>
                  <a:schemeClr val="accent4">
                    <a:lumMod val="75000"/>
                  </a:schemeClr>
                </a:solidFill>
              </a:rPr>
              <a:t>الاطار المفاهيمي للمحاسبة المالية</a:t>
            </a:r>
            <a:endParaRPr lang="en-US" sz="5400" dirty="0">
              <a:solidFill>
                <a:schemeClr val="accent4">
                  <a:lumMod val="75000"/>
                </a:schemeClr>
              </a:solidFill>
            </a:endParaRPr>
          </a:p>
          <a:p>
            <a:pPr marL="0" indent="0" algn="ctr">
              <a:buNone/>
            </a:pPr>
            <a:endParaRPr lang="ar-IQ"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استخدام الاطار الفكري في اتخاذ القرارات</a:t>
            </a:r>
            <a:endParaRPr lang="en-US" dirty="0">
              <a:solidFill>
                <a:srgbClr val="FFFF00"/>
              </a:solidFill>
            </a:endParaRPr>
          </a:p>
        </p:txBody>
      </p:sp>
      <p:sp>
        <p:nvSpPr>
          <p:cNvPr id="69635" name="Rectangle 3"/>
          <p:cNvSpPr>
            <a:spLocks noGrp="1" noChangeArrowheads="1"/>
          </p:cNvSpPr>
          <p:nvPr>
            <p:ph type="body" idx="1"/>
          </p:nvPr>
        </p:nvSpPr>
        <p:spPr>
          <a:xfrm>
            <a:off x="179513" y="1412776"/>
            <a:ext cx="8568952" cy="4896543"/>
          </a:xfrm>
        </p:spPr>
        <p:txBody>
          <a:bodyPr/>
          <a:lstStyle/>
          <a:p>
            <a:pPr marL="0" indent="0" algn="just">
              <a:buNone/>
            </a:pPr>
            <a:r>
              <a:rPr lang="ar-IQ" sz="3200" dirty="0">
                <a:solidFill>
                  <a:srgbClr val="002060"/>
                </a:solidFill>
              </a:rPr>
              <a:t>الحكومات والقضاة بحاجة إلى وضع القواعد واتخاذ القرارات حول العقوبات أو تطبيق العقوبات عندما يتم إدانة الأشخاص بجريمة. في هذا المثال فأن المبادئ التوجيهية (المفاهيم الأساسية) قد تكون:-</a:t>
            </a:r>
            <a:endParaRPr lang="en-US" sz="3200" dirty="0">
              <a:solidFill>
                <a:srgbClr val="002060"/>
              </a:solidFill>
            </a:endParaRPr>
          </a:p>
          <a:p>
            <a:pPr algn="just"/>
            <a:r>
              <a:rPr lang="ar-IQ" sz="3200" dirty="0">
                <a:solidFill>
                  <a:srgbClr val="002060"/>
                </a:solidFill>
              </a:rPr>
              <a:t>يجب معاملة جميع الناس بإنصاف.</a:t>
            </a:r>
            <a:endParaRPr lang="en-US" sz="3200" dirty="0">
              <a:solidFill>
                <a:srgbClr val="002060"/>
              </a:solidFill>
            </a:endParaRPr>
          </a:p>
          <a:p>
            <a:pPr algn="just"/>
            <a:r>
              <a:rPr lang="ar-IQ" sz="3200" dirty="0">
                <a:solidFill>
                  <a:srgbClr val="002060"/>
                </a:solidFill>
              </a:rPr>
              <a:t>يجب ضمان سلامة المجتمع.</a:t>
            </a:r>
            <a:endParaRPr lang="en-US" sz="3200" dirty="0">
              <a:solidFill>
                <a:srgbClr val="002060"/>
              </a:solidFill>
            </a:endParaRPr>
          </a:p>
          <a:p>
            <a:pPr algn="just"/>
            <a:r>
              <a:rPr lang="ar-IQ" sz="3200" dirty="0">
                <a:solidFill>
                  <a:srgbClr val="002060"/>
                </a:solidFill>
              </a:rPr>
              <a:t>يجب أن تعكس العقوبات  قيم وتوقعات المجتمع.</a:t>
            </a:r>
          </a:p>
          <a:p>
            <a:pPr marL="0" indent="0" algn="just">
              <a:buNone/>
            </a:pPr>
            <a:r>
              <a:rPr lang="ar-IQ" sz="3200" dirty="0">
                <a:solidFill>
                  <a:srgbClr val="002060"/>
                </a:solidFill>
              </a:rPr>
              <a:t>وبالتالي يجب أن تكون أي قرارات فعلية حول العقوبات التي يجب فرضها متسقة لأن عليها اتباع هذه المبادئ التوجيهية. </a:t>
            </a:r>
            <a:endParaRPr lang="en-US" sz="3200" dirty="0">
              <a:solidFill>
                <a:srgbClr val="002060"/>
              </a:solidFill>
            </a:endParaRPr>
          </a:p>
          <a:p>
            <a:pPr lvl="1" algn="just">
              <a:lnSpc>
                <a:spcPct val="80000"/>
              </a:lnSpc>
            </a:pPr>
            <a:endParaRPr lang="en-US" sz="3600" dirty="0">
              <a:solidFill>
                <a:srgbClr val="002060"/>
              </a:solidFill>
            </a:endParaRPr>
          </a:p>
        </p:txBody>
      </p:sp>
    </p:spTree>
    <p:extLst>
      <p:ext uri="{BB962C8B-B14F-4D97-AF65-F5344CB8AC3E}">
        <p14:creationId xmlns:p14="http://schemas.microsoft.com/office/powerpoint/2010/main" val="2944819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chemeClr val="tx2">
                    <a:lumMod val="50000"/>
                  </a:schemeClr>
                </a:solidFill>
              </a:rPr>
              <a:t>هل فعلا ينتج عن تلك القيم مبادئ متشابهة دائما؟</a:t>
            </a:r>
            <a:endParaRPr lang="en-US" dirty="0">
              <a:solidFill>
                <a:schemeClr val="tx2">
                  <a:lumMod val="50000"/>
                </a:schemeClr>
              </a:solidFill>
            </a:endParaRPr>
          </a:p>
        </p:txBody>
      </p:sp>
      <p:sp>
        <p:nvSpPr>
          <p:cNvPr id="69635" name="Rectangle 3"/>
          <p:cNvSpPr>
            <a:spLocks noGrp="1" noChangeArrowheads="1"/>
          </p:cNvSpPr>
          <p:nvPr>
            <p:ph type="body" idx="1"/>
          </p:nvPr>
        </p:nvSpPr>
        <p:spPr>
          <a:xfrm>
            <a:off x="107504" y="1196752"/>
            <a:ext cx="8856984" cy="5256584"/>
          </a:xfrm>
        </p:spPr>
        <p:txBody>
          <a:bodyPr/>
          <a:lstStyle/>
          <a:p>
            <a:pPr algn="just"/>
            <a:r>
              <a:rPr lang="ar-IQ" dirty="0">
                <a:solidFill>
                  <a:srgbClr val="002060"/>
                </a:solidFill>
              </a:rPr>
              <a:t>إن الواقع يبين ان القرارات لن تكون بالضرورة متطابقة. لان المبادئ التوجيهية واسعة جدا ويمكن أن تختلف القرارات المحددة بسبب تفسيرات مختلفة للمبادئ الواسعة فمثلا قد يفسر بعض الناس المبدأ الأول (أنه ينبغي معاملة جميع الناس بإنصاف) قائلين إنه ينبغي معاملة الجميع بشكل متماثل. فمثلا  أي شخص يسرق الطعام من متجر يجب أن يحصل على نفس الجزاء أو العقوبة. في حين قد يفسر آخرون "معاملة عادلة" على أنها تتطلب منهم مراعاة الظروف الخاصة، فإذا كان الطفل الجائع هو الذي سرق الطعام فينبغي ان تكون العقوبة أقل.</a:t>
            </a:r>
          </a:p>
          <a:p>
            <a:pPr algn="just"/>
            <a:r>
              <a:rPr lang="ar-IQ" dirty="0">
                <a:solidFill>
                  <a:srgbClr val="002060"/>
                </a:solidFill>
              </a:rPr>
              <a:t>فضلا عن ذلك فأن القيم والتوقعات تختلف من مجتمع إلى آخر بسبب التأثيرات الثقافية والدينية وحتى الاقتصادية. ويمكن ملاحظة ذلك في أنواع العقوبة المختلفة المفروضة على نفس الجرائم في مختلف البلدان. وأيضا قد تتغير قيم المجتمع وتوقعاته بمرور الوقت.</a:t>
            </a:r>
            <a:endParaRPr lang="en-US" dirty="0">
              <a:solidFill>
                <a:srgbClr val="002060"/>
              </a:solidFill>
            </a:endParaRPr>
          </a:p>
        </p:txBody>
      </p:sp>
    </p:spTree>
    <p:extLst>
      <p:ext uri="{BB962C8B-B14F-4D97-AF65-F5344CB8AC3E}">
        <p14:creationId xmlns:p14="http://schemas.microsoft.com/office/powerpoint/2010/main" val="1410095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0"/>
            <a:ext cx="8928992" cy="1160761"/>
          </a:xfrm>
        </p:spPr>
        <p:txBody>
          <a:bodyPr/>
          <a:lstStyle/>
          <a:p>
            <a:br>
              <a:rPr lang="ar-IQ" dirty="0">
                <a:solidFill>
                  <a:srgbClr val="FFFF00"/>
                </a:solidFill>
              </a:rPr>
            </a:br>
            <a:r>
              <a:rPr lang="ar-IQ" dirty="0">
                <a:solidFill>
                  <a:srgbClr val="FFFF00"/>
                </a:solidFill>
              </a:rPr>
              <a:t>هل الإطار المفاهيمي نظرية معيارية او وضعية؟</a:t>
            </a:r>
            <a:br>
              <a:rPr lang="ar-IQ" dirty="0">
                <a:solidFill>
                  <a:srgbClr val="FFFF00"/>
                </a:solidFill>
              </a:rPr>
            </a:br>
            <a:r>
              <a:rPr lang="ar-IQ" dirty="0">
                <a:solidFill>
                  <a:srgbClr val="FFFF00"/>
                </a:solidFill>
              </a:rPr>
              <a:t> </a:t>
            </a:r>
            <a:r>
              <a:rPr lang="en-US" sz="2400" dirty="0">
                <a:solidFill>
                  <a:srgbClr val="FFFF00"/>
                </a:solidFill>
              </a:rPr>
              <a:t>conceptual framework theory is normative or positive? </a:t>
            </a:r>
            <a:br>
              <a:rPr lang="en-US" dirty="0">
                <a:solidFill>
                  <a:srgbClr val="FFFF00"/>
                </a:solidFill>
              </a:rPr>
            </a:br>
            <a:endParaRPr lang="en-US" dirty="0">
              <a:solidFill>
                <a:srgbClr val="FFFF00"/>
              </a:solidFill>
            </a:endParaRPr>
          </a:p>
        </p:txBody>
      </p:sp>
      <p:sp>
        <p:nvSpPr>
          <p:cNvPr id="69635" name="Rectangle 3"/>
          <p:cNvSpPr>
            <a:spLocks noGrp="1" noChangeArrowheads="1"/>
          </p:cNvSpPr>
          <p:nvPr>
            <p:ph type="body" idx="1"/>
          </p:nvPr>
        </p:nvSpPr>
        <p:spPr>
          <a:xfrm>
            <a:off x="179513" y="1340769"/>
            <a:ext cx="8640960" cy="4875882"/>
          </a:xfrm>
        </p:spPr>
        <p:txBody>
          <a:bodyPr/>
          <a:lstStyle/>
          <a:p>
            <a:pPr marL="457200" lvl="1" indent="0" algn="just">
              <a:lnSpc>
                <a:spcPct val="80000"/>
              </a:lnSpc>
              <a:buNone/>
            </a:pPr>
            <a:r>
              <a:rPr lang="ar-IQ" sz="3200" b="1" dirty="0">
                <a:solidFill>
                  <a:srgbClr val="002060"/>
                </a:solidFill>
                <a:latin typeface="+mn-lt"/>
                <a:ea typeface="+mn-ea"/>
                <a:cs typeface="+mn-cs"/>
              </a:rPr>
              <a:t>الإطار المفاهيمي هو نظرية معيارية وهو ينص على المبادئ الأساسية التي يجب اتباعها في إعداد البيانات المالية, فعلى الرغم من الاطار الفكري لا يستخدم مصطلحات النظريات المعيارية "ينبغي" أو "يجب" ، الا انه يحدد المفاهيم التي يجب استخدامها في إعداد البيانات المالية فمثلا :-</a:t>
            </a:r>
          </a:p>
          <a:p>
            <a:pPr lvl="1" algn="just">
              <a:buFont typeface="Wingdings" pitchFamily="2" charset="2"/>
              <a:buChar char="v"/>
            </a:pPr>
            <a:r>
              <a:rPr lang="ar-IQ" sz="3200" b="1" dirty="0">
                <a:solidFill>
                  <a:srgbClr val="002060"/>
                </a:solidFill>
              </a:rPr>
              <a:t>الهدف من التقارير المالية للأغراض العامة هو.....</a:t>
            </a:r>
            <a:endParaRPr lang="en-US" sz="3200" b="1" dirty="0">
              <a:solidFill>
                <a:srgbClr val="002060"/>
              </a:solidFill>
            </a:endParaRPr>
          </a:p>
          <a:p>
            <a:pPr lvl="1" algn="just">
              <a:buFont typeface="Wingdings" pitchFamily="2" charset="2"/>
              <a:buChar char="v"/>
            </a:pPr>
            <a:r>
              <a:rPr lang="ar-IQ" sz="3200" b="1" dirty="0">
                <a:solidFill>
                  <a:srgbClr val="002060"/>
                </a:solidFill>
              </a:rPr>
              <a:t>الأصل هو مورد .......</a:t>
            </a:r>
            <a:endParaRPr lang="en-US" sz="3200" b="1" dirty="0">
              <a:solidFill>
                <a:srgbClr val="002060"/>
              </a:solidFill>
            </a:endParaRPr>
          </a:p>
          <a:p>
            <a:pPr lvl="1" algn="just">
              <a:buFont typeface="Wingdings" pitchFamily="2" charset="2"/>
              <a:buChar char="v"/>
            </a:pPr>
            <a:r>
              <a:rPr lang="ar-IQ" sz="3200" b="1" dirty="0">
                <a:solidFill>
                  <a:srgbClr val="002060"/>
                </a:solidFill>
              </a:rPr>
              <a:t>يجب أن تكون المعلومات ملائمة وممثلة بصدق وهي تكون كذلك اذا كانت .......</a:t>
            </a:r>
            <a:endParaRPr lang="en-US" sz="3200" b="1" dirty="0">
              <a:solidFill>
                <a:srgbClr val="002060"/>
              </a:solidFill>
            </a:endParaRPr>
          </a:p>
          <a:p>
            <a:pPr lvl="1" algn="just">
              <a:lnSpc>
                <a:spcPct val="80000"/>
              </a:lnSpc>
            </a:pPr>
            <a:endParaRPr lang="en-US" dirty="0">
              <a:solidFill>
                <a:srgbClr val="002060"/>
              </a:solidFill>
            </a:endParaRPr>
          </a:p>
        </p:txBody>
      </p:sp>
    </p:spTree>
    <p:extLst>
      <p:ext uri="{BB962C8B-B14F-4D97-AF65-F5344CB8AC3E}">
        <p14:creationId xmlns:p14="http://schemas.microsoft.com/office/powerpoint/2010/main" val="901189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228600"/>
            <a:ext cx="8928992" cy="900113"/>
          </a:xfrm>
        </p:spPr>
        <p:txBody>
          <a:bodyPr/>
          <a:lstStyle/>
          <a:p>
            <a:br>
              <a:rPr lang="ar-IQ" dirty="0">
                <a:solidFill>
                  <a:srgbClr val="FFFF00"/>
                </a:solidFill>
              </a:rPr>
            </a:br>
            <a:r>
              <a:rPr lang="ar-IQ" dirty="0">
                <a:solidFill>
                  <a:srgbClr val="FFFF00"/>
                </a:solidFill>
              </a:rPr>
              <a:t>كيف يختلف الإطار المفاهيمي عن المعيار المحاسبي؟</a:t>
            </a:r>
            <a:br>
              <a:rPr lang="en-US" dirty="0">
                <a:solidFill>
                  <a:srgbClr val="FFFF00"/>
                </a:solidFill>
              </a:rPr>
            </a:br>
            <a:r>
              <a:rPr lang="en-US" sz="2000" dirty="0">
                <a:solidFill>
                  <a:srgbClr val="FFFF00"/>
                </a:solidFill>
              </a:rPr>
              <a:t>How a conceptual framework differs from an accounting standard?</a:t>
            </a:r>
            <a:br>
              <a:rPr lang="en-US" dirty="0">
                <a:solidFill>
                  <a:srgbClr val="FFFF00"/>
                </a:solidFill>
              </a:rPr>
            </a:br>
            <a:endParaRPr lang="en-US" dirty="0">
              <a:solidFill>
                <a:srgbClr val="FFFF00"/>
              </a:solidFill>
            </a:endParaRPr>
          </a:p>
        </p:txBody>
      </p:sp>
      <p:sp>
        <p:nvSpPr>
          <p:cNvPr id="69635" name="Rectangle 3"/>
          <p:cNvSpPr>
            <a:spLocks noGrp="1" noChangeArrowheads="1"/>
          </p:cNvSpPr>
          <p:nvPr>
            <p:ph type="body" idx="1"/>
          </p:nvPr>
        </p:nvSpPr>
        <p:spPr>
          <a:xfrm>
            <a:off x="107504" y="1340769"/>
            <a:ext cx="8784977" cy="4875882"/>
          </a:xfrm>
        </p:spPr>
        <p:txBody>
          <a:bodyPr/>
          <a:lstStyle/>
          <a:p>
            <a:pPr marL="0" indent="0" algn="just">
              <a:buNone/>
            </a:pPr>
            <a:r>
              <a:rPr lang="ar-IQ" dirty="0">
                <a:solidFill>
                  <a:srgbClr val="002060"/>
                </a:solidFill>
              </a:rPr>
              <a:t>ان المبادئ في الإطار المفاهيمي هي مفاهيم عامة. وهي مصممة لتوفير التوجيه والتطبيق على مجموعة واسعة من القرارات المتعلقة بإعداد التقارير المالية. بينما توفر المعايير المحاسبية متطلبات محددة لمجال معين من التقارير النهائية فمثلا:</a:t>
            </a:r>
            <a:endParaRPr lang="en-US" sz="1800" dirty="0">
              <a:solidFill>
                <a:srgbClr val="002060"/>
              </a:solidFill>
            </a:endParaRPr>
          </a:p>
          <a:p>
            <a:pPr algn="just"/>
            <a:r>
              <a:rPr lang="ar-IQ" dirty="0">
                <a:solidFill>
                  <a:srgbClr val="002060"/>
                </a:solidFill>
              </a:rPr>
              <a:t>الإطار المفاهيمي: يحدد ماهية الأصول ومتى ينبغي إدراجها في البيانات المالية.</a:t>
            </a:r>
            <a:endParaRPr lang="en-US" sz="1800" dirty="0">
              <a:solidFill>
                <a:srgbClr val="002060"/>
              </a:solidFill>
            </a:endParaRPr>
          </a:p>
          <a:p>
            <a:pPr algn="just"/>
            <a:r>
              <a:rPr lang="ar-IQ" dirty="0">
                <a:solidFill>
                  <a:srgbClr val="002060"/>
                </a:solidFill>
              </a:rPr>
              <a:t>يحدد المعيار المحاسبي لأحد الاصول مثلا وهو المخزون تعريف ما يعتبر مخزون, وما هو المخزون الذي يتم تضمينه ، كما يتطلب قياس هذا الأصل بسعر التكلفة أو صافي القيمة الممكن تحقيقها ، أيهما أقل.</a:t>
            </a:r>
            <a:endParaRPr lang="en-US" sz="1800" dirty="0">
              <a:solidFill>
                <a:srgbClr val="002060"/>
              </a:solidFill>
            </a:endParaRPr>
          </a:p>
          <a:p>
            <a:pPr lvl="1" algn="just">
              <a:lnSpc>
                <a:spcPct val="80000"/>
              </a:lnSpc>
            </a:pPr>
            <a:endParaRPr lang="en-US" dirty="0">
              <a:solidFill>
                <a:srgbClr val="002060"/>
              </a:solidFill>
            </a:endParaRPr>
          </a:p>
        </p:txBody>
      </p:sp>
    </p:spTree>
    <p:extLst>
      <p:ext uri="{BB962C8B-B14F-4D97-AF65-F5344CB8AC3E}">
        <p14:creationId xmlns:p14="http://schemas.microsoft.com/office/powerpoint/2010/main" val="2802286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228600"/>
            <a:ext cx="8928992" cy="900113"/>
          </a:xfrm>
        </p:spPr>
        <p:txBody>
          <a:bodyPr/>
          <a:lstStyle/>
          <a:p>
            <a:br>
              <a:rPr lang="ar-IQ" dirty="0">
                <a:solidFill>
                  <a:srgbClr val="FFFF00"/>
                </a:solidFill>
              </a:rPr>
            </a:br>
            <a:r>
              <a:rPr lang="ar-IQ" dirty="0">
                <a:solidFill>
                  <a:srgbClr val="FFFF00"/>
                </a:solidFill>
              </a:rPr>
              <a:t>كيف يختلف الإطار المفاهيمي عن المعيار المحاسبي؟</a:t>
            </a:r>
            <a:br>
              <a:rPr lang="en-US" dirty="0">
                <a:solidFill>
                  <a:srgbClr val="FFFF00"/>
                </a:solidFill>
              </a:rPr>
            </a:br>
            <a:r>
              <a:rPr lang="en-US" sz="2000" dirty="0">
                <a:solidFill>
                  <a:srgbClr val="FFFF00"/>
                </a:solidFill>
              </a:rPr>
              <a:t>How a conceptual framework differs from an accounting standard?</a:t>
            </a:r>
            <a:br>
              <a:rPr lang="en-US" sz="2000" dirty="0">
                <a:solidFill>
                  <a:srgbClr val="FFFF00"/>
                </a:solidFill>
              </a:rPr>
            </a:br>
            <a:endParaRPr lang="en-US" dirty="0"/>
          </a:p>
        </p:txBody>
      </p:sp>
      <p:sp>
        <p:nvSpPr>
          <p:cNvPr id="69635" name="Rectangle 3"/>
          <p:cNvSpPr>
            <a:spLocks noGrp="1" noChangeArrowheads="1"/>
          </p:cNvSpPr>
          <p:nvPr>
            <p:ph type="body" idx="1"/>
          </p:nvPr>
        </p:nvSpPr>
        <p:spPr>
          <a:xfrm>
            <a:off x="251521" y="1340769"/>
            <a:ext cx="8568952" cy="4875882"/>
          </a:xfrm>
        </p:spPr>
        <p:txBody>
          <a:bodyPr/>
          <a:lstStyle/>
          <a:p>
            <a:pPr algn="just">
              <a:lnSpc>
                <a:spcPct val="80000"/>
              </a:lnSpc>
            </a:pPr>
            <a:r>
              <a:rPr lang="ar-IQ" dirty="0">
                <a:solidFill>
                  <a:srgbClr val="002060"/>
                </a:solidFill>
                <a:latin typeface="+mj-lt"/>
              </a:rPr>
              <a:t>وهناك فرق آخر هو أنه يجب الامتثال للمعايير المحاسبية (وهذا يختلف بين البلدان، ولكن غالبا ما يكون ملزما  من قبل القانون أو هيئات المحاسبة المهنية). في حين لا تكون المبادئ في الأطر المفاهيمية المحاسبية إلزامية (على الرغم من أنه يوصى في كثير من الأحيان باستخدامها للإرشاد)</a:t>
            </a:r>
          </a:p>
          <a:p>
            <a:pPr>
              <a:lnSpc>
                <a:spcPct val="80000"/>
              </a:lnSpc>
            </a:pPr>
            <a:r>
              <a:rPr lang="ar-IQ" b="1" dirty="0">
                <a:solidFill>
                  <a:schemeClr val="bg2">
                    <a:lumMod val="10000"/>
                  </a:schemeClr>
                </a:solidFill>
                <a:ea typeface="+mn-ea"/>
                <a:cs typeface="+mn-cs"/>
              </a:rPr>
              <a:t>اذا تعارضت متطلبات معيار محاسبي مع الاطار المفاهيمي </a:t>
            </a:r>
            <a:r>
              <a:rPr lang="ar-IQ" b="1" dirty="0" err="1">
                <a:solidFill>
                  <a:schemeClr val="bg2">
                    <a:lumMod val="10000"/>
                  </a:schemeClr>
                </a:solidFill>
                <a:ea typeface="+mn-ea"/>
                <a:cs typeface="+mn-cs"/>
              </a:rPr>
              <a:t>ايا</a:t>
            </a:r>
            <a:r>
              <a:rPr lang="ar-IQ" b="1" dirty="0">
                <a:solidFill>
                  <a:schemeClr val="bg2">
                    <a:lumMod val="10000"/>
                  </a:schemeClr>
                </a:solidFill>
                <a:ea typeface="+mn-ea"/>
                <a:cs typeface="+mn-cs"/>
              </a:rPr>
              <a:t> منهم يجب اتباعه؟   </a:t>
            </a:r>
          </a:p>
          <a:p>
            <a:pPr marL="0" indent="0">
              <a:lnSpc>
                <a:spcPct val="80000"/>
              </a:lnSpc>
              <a:buNone/>
            </a:pPr>
            <a:r>
              <a:rPr lang="ar-IQ" b="1" dirty="0">
                <a:solidFill>
                  <a:srgbClr val="FF0000"/>
                </a:solidFill>
                <a:ea typeface="+mn-ea"/>
                <a:cs typeface="+mn-cs"/>
              </a:rPr>
              <a:t>                                   يجب اتباع المعيار .</a:t>
            </a:r>
          </a:p>
          <a:p>
            <a:pPr>
              <a:lnSpc>
                <a:spcPct val="80000"/>
              </a:lnSpc>
            </a:pPr>
            <a:r>
              <a:rPr lang="ar-IQ" b="1" dirty="0">
                <a:solidFill>
                  <a:schemeClr val="bg2">
                    <a:lumMod val="10000"/>
                  </a:schemeClr>
                </a:solidFill>
                <a:ea typeface="+mn-ea"/>
                <a:cs typeface="+mn-cs"/>
              </a:rPr>
              <a:t>لماذا يجب اتباع المعيار والمبادئ تعتبر اعلى مستوى من المعيار وان المعيار قد اشتق منها اساسا؟</a:t>
            </a:r>
          </a:p>
          <a:p>
            <a:pPr marL="0" indent="0">
              <a:lnSpc>
                <a:spcPct val="80000"/>
              </a:lnSpc>
              <a:buNone/>
            </a:pPr>
            <a:r>
              <a:rPr lang="ar-IQ" b="1" dirty="0">
                <a:solidFill>
                  <a:srgbClr val="FF0000"/>
                </a:solidFill>
                <a:ea typeface="+mn-ea"/>
                <a:cs typeface="+mn-cs"/>
              </a:rPr>
              <a:t>                                   لان المعيار تتوفر فيه صفة الالزام.</a:t>
            </a:r>
          </a:p>
          <a:p>
            <a:pPr marL="457200" lvl="1" indent="0">
              <a:lnSpc>
                <a:spcPct val="80000"/>
              </a:lnSpc>
              <a:buNone/>
            </a:pPr>
            <a:endParaRPr lang="en-US" dirty="0"/>
          </a:p>
        </p:txBody>
      </p:sp>
    </p:spTree>
    <p:extLst>
      <p:ext uri="{BB962C8B-B14F-4D97-AF65-F5344CB8AC3E}">
        <p14:creationId xmlns:p14="http://schemas.microsoft.com/office/powerpoint/2010/main" val="202394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9635">
                                            <p:txEl>
                                              <p:pRg st="1" end="1"/>
                                            </p:txEl>
                                          </p:spTgt>
                                        </p:tgtEl>
                                        <p:attrNameLst>
                                          <p:attrName>style.visibility</p:attrName>
                                        </p:attrNameLst>
                                      </p:cBhvr>
                                      <p:to>
                                        <p:strVal val="visible"/>
                                      </p:to>
                                    </p:set>
                                    <p:anim calcmode="lin" valueType="num">
                                      <p:cBhvr additive="base">
                                        <p:cTn id="7" dur="5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96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9635">
                                            <p:txEl>
                                              <p:pRg st="2" end="2"/>
                                            </p:txEl>
                                          </p:spTgt>
                                        </p:tgtEl>
                                        <p:attrNameLst>
                                          <p:attrName>style.visibility</p:attrName>
                                        </p:attrNameLst>
                                      </p:cBhvr>
                                      <p:to>
                                        <p:strVal val="visible"/>
                                      </p:to>
                                    </p:set>
                                    <p:anim calcmode="lin" valueType="num">
                                      <p:cBhvr additive="base">
                                        <p:cTn id="13" dur="5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96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9635">
                                            <p:txEl>
                                              <p:pRg st="3" end="3"/>
                                            </p:txEl>
                                          </p:spTgt>
                                        </p:tgtEl>
                                        <p:attrNameLst>
                                          <p:attrName>style.visibility</p:attrName>
                                        </p:attrNameLst>
                                      </p:cBhvr>
                                      <p:to>
                                        <p:strVal val="visible"/>
                                      </p:to>
                                    </p:set>
                                    <p:anim calcmode="lin" valueType="num">
                                      <p:cBhvr additive="base">
                                        <p:cTn id="19" dur="5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96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9635">
                                            <p:txEl>
                                              <p:pRg st="4" end="4"/>
                                            </p:txEl>
                                          </p:spTgt>
                                        </p:tgtEl>
                                        <p:attrNameLst>
                                          <p:attrName>style.visibility</p:attrName>
                                        </p:attrNameLst>
                                      </p:cBhvr>
                                      <p:to>
                                        <p:strVal val="visible"/>
                                      </p:to>
                                    </p:set>
                                    <p:anim calcmode="lin" valueType="num">
                                      <p:cBhvr additive="base">
                                        <p:cTn id="25" dur="500" fill="hold"/>
                                        <p:tgtEl>
                                          <p:spTgt spid="6963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96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lvl="1"/>
            <a:br>
              <a:rPr lang="ar-IQ" dirty="0">
                <a:solidFill>
                  <a:srgbClr val="FFFF00"/>
                </a:solidFill>
              </a:rPr>
            </a:br>
            <a:r>
              <a:rPr lang="ar-IQ" dirty="0">
                <a:solidFill>
                  <a:srgbClr val="FFFF00"/>
                </a:solidFill>
              </a:rPr>
              <a:t>العلاقة بين الاطار المفاهيمي والمعايير المحاسبية وكذلك منافع الاطار الفكري</a:t>
            </a:r>
            <a:br>
              <a:rPr lang="en-US" dirty="0">
                <a:solidFill>
                  <a:srgbClr val="FFFF00"/>
                </a:solidFill>
              </a:rPr>
            </a:br>
            <a:endParaRPr lang="en-US" dirty="0">
              <a:solidFill>
                <a:srgbClr val="FFFF00"/>
              </a:solidFill>
            </a:endParaRPr>
          </a:p>
        </p:txBody>
      </p:sp>
      <p:sp>
        <p:nvSpPr>
          <p:cNvPr id="69635" name="Rectangle 3"/>
          <p:cNvSpPr>
            <a:spLocks noGrp="1" noChangeArrowheads="1"/>
          </p:cNvSpPr>
          <p:nvPr>
            <p:ph type="body" idx="1"/>
          </p:nvPr>
        </p:nvSpPr>
        <p:spPr>
          <a:xfrm>
            <a:off x="179513" y="1196752"/>
            <a:ext cx="8712968" cy="5256583"/>
          </a:xfrm>
        </p:spPr>
        <p:txBody>
          <a:bodyPr/>
          <a:lstStyle/>
          <a:p>
            <a:pPr marL="457200" lvl="1" indent="0">
              <a:lnSpc>
                <a:spcPct val="80000"/>
              </a:lnSpc>
              <a:buNone/>
            </a:pPr>
            <a:endParaRPr lang="en-US" dirty="0"/>
          </a:p>
        </p:txBody>
      </p:sp>
      <p:pic>
        <p:nvPicPr>
          <p:cNvPr id="4" name="Picture 8"/>
          <p:cNvPicPr/>
          <p:nvPr/>
        </p:nvPicPr>
        <p:blipFill>
          <a:blip r:embed="rId2">
            <a:extLst>
              <a:ext uri="{28A0092B-C50C-407E-A947-70E740481C1C}">
                <a14:useLocalDpi xmlns:a14="http://schemas.microsoft.com/office/drawing/2010/main" val="0"/>
              </a:ext>
            </a:extLst>
          </a:blip>
          <a:stretch>
            <a:fillRect/>
          </a:stretch>
        </p:blipFill>
        <p:spPr>
          <a:xfrm>
            <a:off x="1331640" y="1196752"/>
            <a:ext cx="7272808" cy="5184576"/>
          </a:xfrm>
          <a:prstGeom prst="rect">
            <a:avLst/>
          </a:prstGeom>
        </p:spPr>
      </p:pic>
    </p:spTree>
    <p:extLst>
      <p:ext uri="{BB962C8B-B14F-4D97-AF65-F5344CB8AC3E}">
        <p14:creationId xmlns:p14="http://schemas.microsoft.com/office/powerpoint/2010/main" val="3198483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79512" y="228600"/>
            <a:ext cx="8856984" cy="900113"/>
          </a:xfrm>
        </p:spPr>
        <p:txBody>
          <a:bodyPr/>
          <a:lstStyle/>
          <a:p>
            <a:br>
              <a:rPr lang="ar-IQ" dirty="0">
                <a:solidFill>
                  <a:srgbClr val="FFFF00"/>
                </a:solidFill>
              </a:rPr>
            </a:br>
            <a:r>
              <a:rPr lang="ar-IQ" dirty="0">
                <a:solidFill>
                  <a:srgbClr val="FFFF00"/>
                </a:solidFill>
              </a:rPr>
              <a:t>هيكل ومكونات الإطار المفاهيمي</a:t>
            </a:r>
            <a:br>
              <a:rPr lang="en-US" dirty="0">
                <a:solidFill>
                  <a:srgbClr val="FFFF00"/>
                </a:solidFill>
              </a:rPr>
            </a:br>
            <a:r>
              <a:rPr lang="en-US" sz="1800" dirty="0">
                <a:solidFill>
                  <a:srgbClr val="FFFF00"/>
                </a:solidFill>
              </a:rPr>
              <a:t>THE STRUCTURE AND COMPONENTS OF THE CONCEPTUAL FRAMEWORK</a:t>
            </a:r>
            <a:br>
              <a:rPr lang="en-US" dirty="0">
                <a:solidFill>
                  <a:srgbClr val="FFFF00"/>
                </a:solidFill>
              </a:rPr>
            </a:br>
            <a:endParaRPr lang="en-US" dirty="0">
              <a:solidFill>
                <a:srgbClr val="FFFF00"/>
              </a:solidFill>
            </a:endParaRPr>
          </a:p>
        </p:txBody>
      </p:sp>
      <p:sp>
        <p:nvSpPr>
          <p:cNvPr id="69635" name="Rectangle 3"/>
          <p:cNvSpPr>
            <a:spLocks noGrp="1" noChangeArrowheads="1"/>
          </p:cNvSpPr>
          <p:nvPr>
            <p:ph type="body" idx="1"/>
          </p:nvPr>
        </p:nvSpPr>
        <p:spPr>
          <a:xfrm>
            <a:off x="179513" y="1340768"/>
            <a:ext cx="8712968" cy="4968551"/>
          </a:xfrm>
        </p:spPr>
        <p:txBody>
          <a:bodyPr/>
          <a:lstStyle/>
          <a:p>
            <a:pPr marL="457200" lvl="1" indent="0" algn="just">
              <a:lnSpc>
                <a:spcPct val="80000"/>
              </a:lnSpc>
              <a:buNone/>
            </a:pPr>
            <a:r>
              <a:rPr lang="ar-IQ" sz="3600" b="1" dirty="0">
                <a:solidFill>
                  <a:srgbClr val="002060"/>
                </a:solidFill>
              </a:rPr>
              <a:t>يتحرك الإطار المفاهيمي في سلسلة من الخطوات أو المستويات. ويبدأ بالأهداف التي تنظر في مسائل واسعة النطاق، وينتقل إلى قضايا أضيق وأكثر تحديدا. ويقدم النهج أو الإجابات للأسئلة والتوجيه والتأثير على المبادئ اللاحقة. فمثلا يتأثر القرار بشأن طبيعة المعلومات المدرجة في التقارير المالية بـ (الملائمة والتمثيل الصادق) مباشرة بالمبدأ السابق الذي تم إعداد التقارير المالية عليه بحيث يوفر معلومات للمستخدمين للمساعدة في اتخاذ القرار, بحيث يتم ربط جميع الأجزاء في التسلسل الهرمي.</a:t>
            </a:r>
            <a:endParaRPr lang="en-US" sz="3600" b="1" dirty="0">
              <a:solidFill>
                <a:srgbClr val="002060"/>
              </a:solidFill>
            </a:endParaRPr>
          </a:p>
          <a:p>
            <a:pPr marL="457200" lvl="1" indent="0" algn="just">
              <a:lnSpc>
                <a:spcPct val="80000"/>
              </a:lnSpc>
              <a:buNone/>
            </a:pPr>
            <a:endParaRPr lang="en-US" sz="3600" b="1" dirty="0">
              <a:solidFill>
                <a:srgbClr val="002060"/>
              </a:solidFill>
            </a:endParaRPr>
          </a:p>
        </p:txBody>
      </p:sp>
    </p:spTree>
    <p:extLst>
      <p:ext uri="{BB962C8B-B14F-4D97-AF65-F5344CB8AC3E}">
        <p14:creationId xmlns:p14="http://schemas.microsoft.com/office/powerpoint/2010/main" val="1130689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228600"/>
            <a:ext cx="8928992" cy="900113"/>
          </a:xfrm>
        </p:spPr>
        <p:txBody>
          <a:bodyPr/>
          <a:lstStyle/>
          <a:p>
            <a:br>
              <a:rPr lang="ar-IQ" dirty="0">
                <a:solidFill>
                  <a:srgbClr val="FFFF00"/>
                </a:solidFill>
              </a:rPr>
            </a:br>
            <a:r>
              <a:rPr lang="ar-IQ" dirty="0">
                <a:solidFill>
                  <a:srgbClr val="FFFF00"/>
                </a:solidFill>
              </a:rPr>
              <a:t>هيكل ومكونات الإطار المفاهيمي</a:t>
            </a:r>
            <a:br>
              <a:rPr lang="en-US" dirty="0">
                <a:solidFill>
                  <a:srgbClr val="FFFF00"/>
                </a:solidFill>
              </a:rPr>
            </a:br>
            <a:r>
              <a:rPr lang="en-US" sz="1800" dirty="0">
                <a:solidFill>
                  <a:srgbClr val="FFFF00"/>
                </a:solidFill>
              </a:rPr>
              <a:t>THE STRUCTURE AND COMPONENTS OF THE CONCEPTUAL FRAMEWORK</a:t>
            </a:r>
            <a:br>
              <a:rPr lang="en-US" dirty="0">
                <a:solidFill>
                  <a:srgbClr val="FFFF00"/>
                </a:solidFill>
              </a:rPr>
            </a:br>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8775" y="1196752"/>
            <a:ext cx="5886450" cy="5208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8411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الاسئلة التي يجب ان يجيب عنها الاطار المفاهيمي </a:t>
            </a:r>
            <a:endParaRPr lang="en-US" dirty="0">
              <a:solidFill>
                <a:srgbClr val="FFFF00"/>
              </a:solidFill>
            </a:endParaRPr>
          </a:p>
        </p:txBody>
      </p:sp>
      <p:graphicFrame>
        <p:nvGraphicFramePr>
          <p:cNvPr id="7" name="جدول 6"/>
          <p:cNvGraphicFramePr>
            <a:graphicFrameLocks noGrp="1"/>
          </p:cNvGraphicFramePr>
          <p:nvPr>
            <p:extLst>
              <p:ext uri="{D42A27DB-BD31-4B8C-83A1-F6EECF244321}">
                <p14:modId xmlns:p14="http://schemas.microsoft.com/office/powerpoint/2010/main" val="3470768424"/>
              </p:ext>
            </p:extLst>
          </p:nvPr>
        </p:nvGraphicFramePr>
        <p:xfrm>
          <a:off x="4788024" y="1268760"/>
          <a:ext cx="3960440" cy="981456"/>
        </p:xfrm>
        <a:graphic>
          <a:graphicData uri="http://schemas.openxmlformats.org/drawingml/2006/table">
            <a:tbl>
              <a:tblPr rtl="1" firstRow="1" bandRow="1">
                <a:tableStyleId>{5C22544A-7EE6-4342-B048-85BDC9FD1C3A}</a:tableStyleId>
              </a:tblPr>
              <a:tblGrid>
                <a:gridCol w="3960440">
                  <a:extLst>
                    <a:ext uri="{9D8B030D-6E8A-4147-A177-3AD203B41FA5}">
                      <a16:colId xmlns:a16="http://schemas.microsoft.com/office/drawing/2014/main" val="20000"/>
                    </a:ext>
                  </a:extLst>
                </a:gridCol>
              </a:tblGrid>
              <a:tr h="735856">
                <a:tc>
                  <a:txBody>
                    <a:bodyPr/>
                    <a:lstStyle/>
                    <a:p>
                      <a:pPr algn="just" rtl="1">
                        <a:lnSpc>
                          <a:spcPct val="115000"/>
                        </a:lnSpc>
                        <a:spcAft>
                          <a:spcPts val="0"/>
                        </a:spcAft>
                      </a:pPr>
                      <a:r>
                        <a:rPr lang="ar-IQ" sz="2800" dirty="0">
                          <a:effectLst/>
                          <a:latin typeface="Calibri"/>
                          <a:ea typeface="Calibri"/>
                          <a:cs typeface="Simplified Arabic"/>
                        </a:rPr>
                        <a:t>ما هي التقارير التي تؤخذ بعين الاعتبار؟</a:t>
                      </a:r>
                      <a:endParaRPr lang="en-US" sz="1800" dirty="0">
                        <a:effectLst/>
                        <a:latin typeface="Calibri"/>
                        <a:ea typeface="Calibri"/>
                        <a:cs typeface="Arial"/>
                      </a:endParaRPr>
                    </a:p>
                  </a:txBody>
                  <a:tcPr marL="68580" marR="68580" marT="0" marB="0"/>
                </a:tc>
                <a:extLst>
                  <a:ext uri="{0D108BD9-81ED-4DB2-BD59-A6C34878D82A}">
                    <a16:rowId xmlns:a16="http://schemas.microsoft.com/office/drawing/2014/main" val="10000"/>
                  </a:ext>
                </a:extLst>
              </a:tr>
            </a:tbl>
          </a:graphicData>
        </a:graphic>
      </p:graphicFrame>
      <p:graphicFrame>
        <p:nvGraphicFramePr>
          <p:cNvPr id="9" name="جدول 8"/>
          <p:cNvGraphicFramePr>
            <a:graphicFrameLocks noGrp="1"/>
          </p:cNvGraphicFramePr>
          <p:nvPr>
            <p:extLst>
              <p:ext uri="{D42A27DB-BD31-4B8C-83A1-F6EECF244321}">
                <p14:modId xmlns:p14="http://schemas.microsoft.com/office/powerpoint/2010/main" val="2340270649"/>
              </p:ext>
            </p:extLst>
          </p:nvPr>
        </p:nvGraphicFramePr>
        <p:xfrm>
          <a:off x="179512" y="1268760"/>
          <a:ext cx="4248472" cy="936104"/>
        </p:xfrm>
        <a:graphic>
          <a:graphicData uri="http://schemas.openxmlformats.org/drawingml/2006/table">
            <a:tbl>
              <a:tblPr rtl="1" firstRow="1" bandRow="1">
                <a:tableStyleId>{5C22544A-7EE6-4342-B048-85BDC9FD1C3A}</a:tableStyleId>
              </a:tblPr>
              <a:tblGrid>
                <a:gridCol w="4248472">
                  <a:extLst>
                    <a:ext uri="{9D8B030D-6E8A-4147-A177-3AD203B41FA5}">
                      <a16:colId xmlns:a16="http://schemas.microsoft.com/office/drawing/2014/main" val="20000"/>
                    </a:ext>
                  </a:extLst>
                </a:gridCol>
              </a:tblGrid>
              <a:tr h="936104">
                <a:tc>
                  <a:txBody>
                    <a:bodyPr/>
                    <a:lstStyle/>
                    <a:p>
                      <a:pPr algn="just" rtl="1">
                        <a:lnSpc>
                          <a:spcPct val="115000"/>
                        </a:lnSpc>
                        <a:spcAft>
                          <a:spcPts val="0"/>
                        </a:spcAft>
                      </a:pPr>
                      <a:r>
                        <a:rPr lang="ar-IQ" sz="2800" b="1" dirty="0">
                          <a:effectLst/>
                          <a:latin typeface="Calibri"/>
                          <a:ea typeface="Calibri"/>
                          <a:cs typeface="Simplified Arabic"/>
                        </a:rPr>
                        <a:t>التقارير المالية ذات الأغراض العامة</a:t>
                      </a:r>
                      <a:endParaRPr lang="en-US" sz="1800" b="1" dirty="0">
                        <a:effectLst/>
                        <a:latin typeface="Calibri"/>
                        <a:ea typeface="Calibri"/>
                        <a:cs typeface="Arial"/>
                      </a:endParaRPr>
                    </a:p>
                  </a:txBody>
                  <a:tcPr marL="68580" marR="68580" marT="0" marB="0"/>
                </a:tc>
                <a:extLst>
                  <a:ext uri="{0D108BD9-81ED-4DB2-BD59-A6C34878D82A}">
                    <a16:rowId xmlns:a16="http://schemas.microsoft.com/office/drawing/2014/main" val="10000"/>
                  </a:ext>
                </a:extLst>
              </a:tr>
            </a:tbl>
          </a:graphicData>
        </a:graphic>
      </p:graphicFrame>
      <p:graphicFrame>
        <p:nvGraphicFramePr>
          <p:cNvPr id="10" name="جدول 9"/>
          <p:cNvGraphicFramePr>
            <a:graphicFrameLocks noGrp="1"/>
          </p:cNvGraphicFramePr>
          <p:nvPr>
            <p:extLst>
              <p:ext uri="{D42A27DB-BD31-4B8C-83A1-F6EECF244321}">
                <p14:modId xmlns:p14="http://schemas.microsoft.com/office/powerpoint/2010/main" val="796645965"/>
              </p:ext>
            </p:extLst>
          </p:nvPr>
        </p:nvGraphicFramePr>
        <p:xfrm>
          <a:off x="4788024" y="2420888"/>
          <a:ext cx="3935760" cy="1512168"/>
        </p:xfrm>
        <a:graphic>
          <a:graphicData uri="http://schemas.openxmlformats.org/drawingml/2006/table">
            <a:tbl>
              <a:tblPr rtl="1" firstRow="1" bandRow="1">
                <a:tableStyleId>{5C22544A-7EE6-4342-B048-85BDC9FD1C3A}</a:tableStyleId>
              </a:tblPr>
              <a:tblGrid>
                <a:gridCol w="3935760">
                  <a:extLst>
                    <a:ext uri="{9D8B030D-6E8A-4147-A177-3AD203B41FA5}">
                      <a16:colId xmlns:a16="http://schemas.microsoft.com/office/drawing/2014/main" val="20000"/>
                    </a:ext>
                  </a:extLst>
                </a:gridCol>
              </a:tblGrid>
              <a:tr h="151216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IQ" sz="2800" b="1" kern="1200" dirty="0">
                        <a:solidFill>
                          <a:schemeClr val="lt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ar-IQ" sz="2800" b="1" kern="1200" dirty="0">
                          <a:solidFill>
                            <a:schemeClr val="lt1"/>
                          </a:solidFill>
                          <a:effectLst/>
                          <a:latin typeface="+mn-lt"/>
                          <a:ea typeface="+mn-ea"/>
                          <a:cs typeface="+mn-cs"/>
                        </a:rPr>
                        <a:t>لمن تقدم التقارير المالية؟</a:t>
                      </a:r>
                      <a:endParaRPr lang="en-US" sz="28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graphicFrame>
        <p:nvGraphicFramePr>
          <p:cNvPr id="11" name="جدول 10"/>
          <p:cNvGraphicFramePr>
            <a:graphicFrameLocks noGrp="1"/>
          </p:cNvGraphicFramePr>
          <p:nvPr>
            <p:extLst>
              <p:ext uri="{D42A27DB-BD31-4B8C-83A1-F6EECF244321}">
                <p14:modId xmlns:p14="http://schemas.microsoft.com/office/powerpoint/2010/main" val="631401602"/>
              </p:ext>
            </p:extLst>
          </p:nvPr>
        </p:nvGraphicFramePr>
        <p:xfrm>
          <a:off x="185208" y="2420888"/>
          <a:ext cx="4242776" cy="1554480"/>
        </p:xfrm>
        <a:graphic>
          <a:graphicData uri="http://schemas.openxmlformats.org/drawingml/2006/table">
            <a:tbl>
              <a:tblPr rtl="1" firstRow="1" bandRow="1">
                <a:tableStyleId>{5C22544A-7EE6-4342-B048-85BDC9FD1C3A}</a:tableStyleId>
              </a:tblPr>
              <a:tblGrid>
                <a:gridCol w="4242776">
                  <a:extLst>
                    <a:ext uri="{9D8B030D-6E8A-4147-A177-3AD203B41FA5}">
                      <a16:colId xmlns:a16="http://schemas.microsoft.com/office/drawing/2014/main" val="20000"/>
                    </a:ext>
                  </a:extLst>
                </a:gridCol>
              </a:tblGrid>
              <a:tr h="1152128">
                <a:tc>
                  <a:txBody>
                    <a:bodyPr/>
                    <a:lstStyle/>
                    <a:p>
                      <a:pPr rtl="1"/>
                      <a:r>
                        <a:rPr lang="ar-IQ" sz="2400" b="1" kern="1200" dirty="0">
                          <a:solidFill>
                            <a:schemeClr val="lt1"/>
                          </a:solidFill>
                          <a:effectLst/>
                          <a:latin typeface="+mn-lt"/>
                          <a:ea typeface="+mn-ea"/>
                          <a:cs typeface="+mn-cs"/>
                        </a:rPr>
                        <a:t>بالنسبة إلى مجموعة من المستخدمين بما في ذلك المستثمرين الحاليين أو المرتقبين,  والمقرضون، الدائنون والجهات الحكومية.</a:t>
                      </a:r>
                      <a:endParaRPr lang="ar-IQ" sz="2400" dirty="0"/>
                    </a:p>
                  </a:txBody>
                  <a:tcPr/>
                </a:tc>
                <a:extLst>
                  <a:ext uri="{0D108BD9-81ED-4DB2-BD59-A6C34878D82A}">
                    <a16:rowId xmlns:a16="http://schemas.microsoft.com/office/drawing/2014/main" val="10000"/>
                  </a:ext>
                </a:extLst>
              </a:tr>
            </a:tbl>
          </a:graphicData>
        </a:graphic>
      </p:graphicFrame>
      <p:graphicFrame>
        <p:nvGraphicFramePr>
          <p:cNvPr id="12" name="جدول 11"/>
          <p:cNvGraphicFramePr>
            <a:graphicFrameLocks noGrp="1"/>
          </p:cNvGraphicFramePr>
          <p:nvPr>
            <p:extLst>
              <p:ext uri="{D42A27DB-BD31-4B8C-83A1-F6EECF244321}">
                <p14:modId xmlns:p14="http://schemas.microsoft.com/office/powerpoint/2010/main" val="3882564159"/>
              </p:ext>
            </p:extLst>
          </p:nvPr>
        </p:nvGraphicFramePr>
        <p:xfrm>
          <a:off x="4788023" y="4101440"/>
          <a:ext cx="3959942" cy="1127760"/>
        </p:xfrm>
        <a:graphic>
          <a:graphicData uri="http://schemas.openxmlformats.org/drawingml/2006/table">
            <a:tbl>
              <a:tblPr rtl="1" firstRow="1" bandRow="1">
                <a:tableStyleId>{5C22544A-7EE6-4342-B048-85BDC9FD1C3A}</a:tableStyleId>
              </a:tblPr>
              <a:tblGrid>
                <a:gridCol w="3959942">
                  <a:extLst>
                    <a:ext uri="{9D8B030D-6E8A-4147-A177-3AD203B41FA5}">
                      <a16:colId xmlns:a16="http://schemas.microsoft.com/office/drawing/2014/main" val="20000"/>
                    </a:ext>
                  </a:extLst>
                </a:gridCol>
              </a:tblGrid>
              <a:tr h="100811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IQ" sz="2000" b="1" kern="1200" dirty="0">
                          <a:solidFill>
                            <a:schemeClr val="lt1"/>
                          </a:solidFill>
                          <a:effectLst/>
                          <a:latin typeface="+mn-lt"/>
                          <a:ea typeface="+mn-ea"/>
                          <a:cs typeface="+mn-cs"/>
                        </a:rPr>
                        <a:t>لماذا التقرير؟ ما هو الغرض من التقارير المالية؟</a:t>
                      </a:r>
                      <a:endParaRPr lang="en-US" sz="2000" b="1" kern="1200" dirty="0">
                        <a:solidFill>
                          <a:schemeClr val="lt1"/>
                        </a:solidFill>
                        <a:effectLst/>
                        <a:latin typeface="+mn-lt"/>
                        <a:ea typeface="+mn-ea"/>
                        <a:cs typeface="+mn-cs"/>
                      </a:endParaRPr>
                    </a:p>
                    <a:p>
                      <a:pPr rtl="1"/>
                      <a:endParaRPr lang="ar-IQ" sz="2800" dirty="0"/>
                    </a:p>
                  </a:txBody>
                  <a:tcPr/>
                </a:tc>
                <a:extLst>
                  <a:ext uri="{0D108BD9-81ED-4DB2-BD59-A6C34878D82A}">
                    <a16:rowId xmlns:a16="http://schemas.microsoft.com/office/drawing/2014/main" val="10000"/>
                  </a:ext>
                </a:extLst>
              </a:tr>
            </a:tbl>
          </a:graphicData>
        </a:graphic>
      </p:graphicFrame>
      <p:graphicFrame>
        <p:nvGraphicFramePr>
          <p:cNvPr id="13" name="جدول 12"/>
          <p:cNvGraphicFramePr>
            <a:graphicFrameLocks noGrp="1"/>
          </p:cNvGraphicFramePr>
          <p:nvPr>
            <p:extLst>
              <p:ext uri="{D42A27DB-BD31-4B8C-83A1-F6EECF244321}">
                <p14:modId xmlns:p14="http://schemas.microsoft.com/office/powerpoint/2010/main" val="1542029752"/>
              </p:ext>
            </p:extLst>
          </p:nvPr>
        </p:nvGraphicFramePr>
        <p:xfrm>
          <a:off x="179512" y="4040480"/>
          <a:ext cx="4263548" cy="1188720"/>
        </p:xfrm>
        <a:graphic>
          <a:graphicData uri="http://schemas.openxmlformats.org/drawingml/2006/table">
            <a:tbl>
              <a:tblPr rtl="1" firstRow="1" bandRow="1">
                <a:tableStyleId>{5C22544A-7EE6-4342-B048-85BDC9FD1C3A}</a:tableStyleId>
              </a:tblPr>
              <a:tblGrid>
                <a:gridCol w="4263548">
                  <a:extLst>
                    <a:ext uri="{9D8B030D-6E8A-4147-A177-3AD203B41FA5}">
                      <a16:colId xmlns:a16="http://schemas.microsoft.com/office/drawing/2014/main" val="20000"/>
                    </a:ext>
                  </a:extLst>
                </a:gridCol>
              </a:tblGrid>
              <a:tr h="658872">
                <a:tc>
                  <a:txBody>
                    <a:bodyPr/>
                    <a:lstStyle/>
                    <a:p>
                      <a:pPr rtl="1"/>
                      <a:r>
                        <a:rPr lang="ar-IQ" sz="2400" b="1" kern="1200" dirty="0">
                          <a:solidFill>
                            <a:schemeClr val="lt1"/>
                          </a:solidFill>
                          <a:effectLst/>
                          <a:latin typeface="+mn-lt"/>
                          <a:ea typeface="+mn-ea"/>
                          <a:cs typeface="+mn-cs"/>
                        </a:rPr>
                        <a:t>الهدف الرئيسي هو تلبية احتياجات المستخدمين من المعلومات لاتخاذ القرارات.</a:t>
                      </a:r>
                      <a:endParaRPr lang="ar-IQ" sz="2400" dirty="0"/>
                    </a:p>
                  </a:txBody>
                  <a:tcPr/>
                </a:tc>
                <a:extLst>
                  <a:ext uri="{0D108BD9-81ED-4DB2-BD59-A6C34878D82A}">
                    <a16:rowId xmlns:a16="http://schemas.microsoft.com/office/drawing/2014/main" val="10000"/>
                  </a:ext>
                </a:extLst>
              </a:tr>
            </a:tbl>
          </a:graphicData>
        </a:graphic>
      </p:graphicFrame>
      <p:graphicFrame>
        <p:nvGraphicFramePr>
          <p:cNvPr id="14" name="جدول 13"/>
          <p:cNvGraphicFramePr>
            <a:graphicFrameLocks noGrp="1"/>
          </p:cNvGraphicFramePr>
          <p:nvPr>
            <p:extLst>
              <p:ext uri="{D42A27DB-BD31-4B8C-83A1-F6EECF244321}">
                <p14:modId xmlns:p14="http://schemas.microsoft.com/office/powerpoint/2010/main" val="1979057732"/>
              </p:ext>
            </p:extLst>
          </p:nvPr>
        </p:nvGraphicFramePr>
        <p:xfrm>
          <a:off x="4788024" y="5409780"/>
          <a:ext cx="3960440" cy="841248"/>
        </p:xfrm>
        <a:graphic>
          <a:graphicData uri="http://schemas.openxmlformats.org/drawingml/2006/table">
            <a:tbl>
              <a:tblPr rtl="1" firstRow="1" bandRow="1">
                <a:tableStyleId>{5C22544A-7EE6-4342-B048-85BDC9FD1C3A}</a:tableStyleId>
              </a:tblPr>
              <a:tblGrid>
                <a:gridCol w="3960440">
                  <a:extLst>
                    <a:ext uri="{9D8B030D-6E8A-4147-A177-3AD203B41FA5}">
                      <a16:colId xmlns:a16="http://schemas.microsoft.com/office/drawing/2014/main" val="20000"/>
                    </a:ext>
                  </a:extLst>
                </a:gridCol>
              </a:tblGrid>
              <a:tr h="735856">
                <a:tc>
                  <a:txBody>
                    <a:bodyPr/>
                    <a:lstStyle/>
                    <a:p>
                      <a:pPr algn="just" rtl="1">
                        <a:lnSpc>
                          <a:spcPct val="115000"/>
                        </a:lnSpc>
                        <a:spcAft>
                          <a:spcPts val="0"/>
                        </a:spcAft>
                      </a:pPr>
                      <a:r>
                        <a:rPr lang="ar-IQ" sz="2400" dirty="0">
                          <a:effectLst/>
                          <a:latin typeface="Calibri"/>
                          <a:ea typeface="Calibri"/>
                          <a:cs typeface="Simplified Arabic"/>
                        </a:rPr>
                        <a:t>ما هي الافتراضات التي يجب اتخاذها عند إعداد التقارير المالية؟</a:t>
                      </a:r>
                      <a:endParaRPr lang="en-US" sz="1600" dirty="0">
                        <a:effectLst/>
                        <a:latin typeface="Calibri"/>
                        <a:ea typeface="Calibri"/>
                        <a:cs typeface="Arial"/>
                      </a:endParaRPr>
                    </a:p>
                  </a:txBody>
                  <a:tcPr marL="68580" marR="68580" marT="0" marB="0"/>
                </a:tc>
                <a:extLst>
                  <a:ext uri="{0D108BD9-81ED-4DB2-BD59-A6C34878D82A}">
                    <a16:rowId xmlns:a16="http://schemas.microsoft.com/office/drawing/2014/main" val="10000"/>
                  </a:ext>
                </a:extLst>
              </a:tr>
            </a:tbl>
          </a:graphicData>
        </a:graphic>
      </p:graphicFrame>
      <p:graphicFrame>
        <p:nvGraphicFramePr>
          <p:cNvPr id="15" name="جدول 14"/>
          <p:cNvGraphicFramePr>
            <a:graphicFrameLocks noGrp="1"/>
          </p:cNvGraphicFramePr>
          <p:nvPr>
            <p:extLst>
              <p:ext uri="{D42A27DB-BD31-4B8C-83A1-F6EECF244321}">
                <p14:modId xmlns:p14="http://schemas.microsoft.com/office/powerpoint/2010/main" val="1591719713"/>
              </p:ext>
            </p:extLst>
          </p:nvPr>
        </p:nvGraphicFramePr>
        <p:xfrm>
          <a:off x="179512" y="5364440"/>
          <a:ext cx="4248472" cy="944880"/>
        </p:xfrm>
        <a:graphic>
          <a:graphicData uri="http://schemas.openxmlformats.org/drawingml/2006/table">
            <a:tbl>
              <a:tblPr rtl="1" firstRow="1" bandRow="1">
                <a:tableStyleId>{5C22544A-7EE6-4342-B048-85BDC9FD1C3A}</a:tableStyleId>
              </a:tblPr>
              <a:tblGrid>
                <a:gridCol w="4248472">
                  <a:extLst>
                    <a:ext uri="{9D8B030D-6E8A-4147-A177-3AD203B41FA5}">
                      <a16:colId xmlns:a16="http://schemas.microsoft.com/office/drawing/2014/main" val="20000"/>
                    </a:ext>
                  </a:extLst>
                </a:gridCol>
              </a:tblGrid>
              <a:tr h="663848">
                <a:tc>
                  <a:txBody>
                    <a:bodyPr/>
                    <a:lstStyle/>
                    <a:p>
                      <a:pPr rtl="1"/>
                      <a:r>
                        <a:rPr lang="ar-IQ" sz="2800" b="1" kern="1200" dirty="0">
                          <a:solidFill>
                            <a:schemeClr val="lt1"/>
                          </a:solidFill>
                          <a:effectLst/>
                          <a:latin typeface="+mn-lt"/>
                          <a:ea typeface="+mn-ea"/>
                          <a:cs typeface="+mn-cs"/>
                        </a:rPr>
                        <a:t>هناك افتراض أساسي واحد هو الاستمرارية.</a:t>
                      </a:r>
                      <a:endParaRPr lang="ar-IQ" sz="28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48750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arn(inVertical)">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circle(in)">
                                      <p:cBhvr>
                                        <p:cTn id="41" dur="20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1" fill="hold"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heel(1)">
                                      <p:cBhvr>
                                        <p:cTn id="4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الاسئلة التي يجب ان يجيب عنها الاطار المفاهيمي </a:t>
            </a:r>
            <a:endParaRPr lang="en-US" dirty="0"/>
          </a:p>
        </p:txBody>
      </p:sp>
      <p:graphicFrame>
        <p:nvGraphicFramePr>
          <p:cNvPr id="8" name="جدول 7"/>
          <p:cNvGraphicFramePr>
            <a:graphicFrameLocks noGrp="1"/>
          </p:cNvGraphicFramePr>
          <p:nvPr>
            <p:extLst>
              <p:ext uri="{D42A27DB-BD31-4B8C-83A1-F6EECF244321}">
                <p14:modId xmlns:p14="http://schemas.microsoft.com/office/powerpoint/2010/main" val="1609009007"/>
              </p:ext>
            </p:extLst>
          </p:nvPr>
        </p:nvGraphicFramePr>
        <p:xfrm>
          <a:off x="4788024" y="1268760"/>
          <a:ext cx="3960440" cy="936104"/>
        </p:xfrm>
        <a:graphic>
          <a:graphicData uri="http://schemas.openxmlformats.org/drawingml/2006/table">
            <a:tbl>
              <a:tblPr rtl="1" firstRow="1" bandRow="1">
                <a:tableStyleId>{5C22544A-7EE6-4342-B048-85BDC9FD1C3A}</a:tableStyleId>
              </a:tblPr>
              <a:tblGrid>
                <a:gridCol w="3960440">
                  <a:extLst>
                    <a:ext uri="{9D8B030D-6E8A-4147-A177-3AD203B41FA5}">
                      <a16:colId xmlns:a16="http://schemas.microsoft.com/office/drawing/2014/main" val="20000"/>
                    </a:ext>
                  </a:extLst>
                </a:gridCol>
              </a:tblGrid>
              <a:tr h="936104">
                <a:tc>
                  <a:txBody>
                    <a:bodyPr/>
                    <a:lstStyle/>
                    <a:p>
                      <a:pPr marL="0" marR="0" indent="0" algn="just" defTabSz="914400" rtl="1" eaLnBrk="1" fontAlgn="auto" latinLnBrk="0" hangingPunct="1">
                        <a:lnSpc>
                          <a:spcPct val="115000"/>
                        </a:lnSpc>
                        <a:spcBef>
                          <a:spcPts val="0"/>
                        </a:spcBef>
                        <a:spcAft>
                          <a:spcPts val="0"/>
                        </a:spcAft>
                        <a:buClrTx/>
                        <a:buSzTx/>
                        <a:buFontTx/>
                        <a:buNone/>
                        <a:tabLst/>
                        <a:defRPr/>
                      </a:pPr>
                      <a:r>
                        <a:rPr lang="ar-IQ" sz="2400" b="1" kern="1200" dirty="0">
                          <a:solidFill>
                            <a:schemeClr val="lt1"/>
                          </a:solidFill>
                          <a:effectLst/>
                          <a:latin typeface="+mn-lt"/>
                          <a:ea typeface="+mn-ea"/>
                          <a:cs typeface="+mn-cs"/>
                        </a:rPr>
                        <a:t>ما نوع المعلومات التي يجب تضمينها؟</a:t>
                      </a:r>
                      <a:endParaRPr lang="en-US" sz="2400" b="1" kern="1200" dirty="0">
                        <a:solidFill>
                          <a:schemeClr val="lt1"/>
                        </a:solidFill>
                        <a:effectLst/>
                        <a:latin typeface="+mn-lt"/>
                        <a:ea typeface="+mn-ea"/>
                        <a:cs typeface="+mn-cs"/>
                      </a:endParaRPr>
                    </a:p>
                    <a:p>
                      <a:pPr algn="just" rtl="1">
                        <a:lnSpc>
                          <a:spcPct val="115000"/>
                        </a:lnSpc>
                        <a:spcAft>
                          <a:spcPts val="0"/>
                        </a:spcAft>
                      </a:pPr>
                      <a:endParaRPr lang="en-US" sz="2400" dirty="0">
                        <a:effectLst/>
                        <a:latin typeface="Calibri"/>
                        <a:ea typeface="Calibri"/>
                        <a:cs typeface="Arial"/>
                      </a:endParaRPr>
                    </a:p>
                  </a:txBody>
                  <a:tcPr marL="68580" marR="68580" marT="0" marB="0"/>
                </a:tc>
                <a:extLst>
                  <a:ext uri="{0D108BD9-81ED-4DB2-BD59-A6C34878D82A}">
                    <a16:rowId xmlns:a16="http://schemas.microsoft.com/office/drawing/2014/main" val="10000"/>
                  </a:ext>
                </a:extLst>
              </a:tr>
            </a:tbl>
          </a:graphicData>
        </a:graphic>
      </p:graphicFrame>
      <p:graphicFrame>
        <p:nvGraphicFramePr>
          <p:cNvPr id="9" name="جدول 8"/>
          <p:cNvGraphicFramePr>
            <a:graphicFrameLocks noGrp="1"/>
          </p:cNvGraphicFramePr>
          <p:nvPr>
            <p:extLst>
              <p:ext uri="{D42A27DB-BD31-4B8C-83A1-F6EECF244321}">
                <p14:modId xmlns:p14="http://schemas.microsoft.com/office/powerpoint/2010/main" val="3394804554"/>
              </p:ext>
            </p:extLst>
          </p:nvPr>
        </p:nvGraphicFramePr>
        <p:xfrm>
          <a:off x="179512" y="1268760"/>
          <a:ext cx="4248472" cy="936104"/>
        </p:xfrm>
        <a:graphic>
          <a:graphicData uri="http://schemas.openxmlformats.org/drawingml/2006/table">
            <a:tbl>
              <a:tblPr rtl="1" firstRow="1" bandRow="1">
                <a:tableStyleId>{5C22544A-7EE6-4342-B048-85BDC9FD1C3A}</a:tableStyleId>
              </a:tblPr>
              <a:tblGrid>
                <a:gridCol w="4248472">
                  <a:extLst>
                    <a:ext uri="{9D8B030D-6E8A-4147-A177-3AD203B41FA5}">
                      <a16:colId xmlns:a16="http://schemas.microsoft.com/office/drawing/2014/main" val="20000"/>
                    </a:ext>
                  </a:extLst>
                </a:gridCol>
              </a:tblGrid>
              <a:tr h="936104">
                <a:tc>
                  <a:txBody>
                    <a:bodyPr/>
                    <a:lstStyle/>
                    <a:p>
                      <a:pPr algn="just" rtl="1">
                        <a:lnSpc>
                          <a:spcPct val="115000"/>
                        </a:lnSpc>
                        <a:spcAft>
                          <a:spcPts val="0"/>
                        </a:spcAft>
                      </a:pPr>
                      <a:r>
                        <a:rPr lang="ar-IQ" sz="2400" b="1" kern="1200" dirty="0">
                          <a:solidFill>
                            <a:schemeClr val="lt1"/>
                          </a:solidFill>
                          <a:effectLst/>
                          <a:latin typeface="+mn-lt"/>
                          <a:ea typeface="+mn-ea"/>
                          <a:cs typeface="+mn-cs"/>
                        </a:rPr>
                        <a:t>فقط المعلومات المفيدة للمستخدمين ينبغي تضمينها .</a:t>
                      </a:r>
                      <a:endParaRPr lang="en-US" sz="2400" b="1" dirty="0">
                        <a:effectLst/>
                        <a:latin typeface="Calibri"/>
                        <a:ea typeface="Calibri"/>
                        <a:cs typeface="Arial"/>
                      </a:endParaRPr>
                    </a:p>
                  </a:txBody>
                  <a:tcPr marL="68580" marR="68580" marT="0" marB="0"/>
                </a:tc>
                <a:extLst>
                  <a:ext uri="{0D108BD9-81ED-4DB2-BD59-A6C34878D82A}">
                    <a16:rowId xmlns:a16="http://schemas.microsoft.com/office/drawing/2014/main" val="10000"/>
                  </a:ext>
                </a:extLst>
              </a:tr>
            </a:tbl>
          </a:graphicData>
        </a:graphic>
      </p:graphicFrame>
      <p:graphicFrame>
        <p:nvGraphicFramePr>
          <p:cNvPr id="10" name="جدول 9"/>
          <p:cNvGraphicFramePr>
            <a:graphicFrameLocks noGrp="1"/>
          </p:cNvGraphicFramePr>
          <p:nvPr>
            <p:extLst>
              <p:ext uri="{D42A27DB-BD31-4B8C-83A1-F6EECF244321}">
                <p14:modId xmlns:p14="http://schemas.microsoft.com/office/powerpoint/2010/main" val="1941436312"/>
              </p:ext>
            </p:extLst>
          </p:nvPr>
        </p:nvGraphicFramePr>
        <p:xfrm>
          <a:off x="4788024" y="2348880"/>
          <a:ext cx="3935760" cy="2232248"/>
        </p:xfrm>
        <a:graphic>
          <a:graphicData uri="http://schemas.openxmlformats.org/drawingml/2006/table">
            <a:tbl>
              <a:tblPr rtl="1" firstRow="1" bandRow="1">
                <a:tableStyleId>{5C22544A-7EE6-4342-B048-85BDC9FD1C3A}</a:tableStyleId>
              </a:tblPr>
              <a:tblGrid>
                <a:gridCol w="3935760">
                  <a:extLst>
                    <a:ext uri="{9D8B030D-6E8A-4147-A177-3AD203B41FA5}">
                      <a16:colId xmlns:a16="http://schemas.microsoft.com/office/drawing/2014/main" val="20000"/>
                    </a:ext>
                  </a:extLst>
                </a:gridCol>
              </a:tblGrid>
              <a:tr h="223224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IQ" sz="2800" b="1" kern="1200" dirty="0">
                        <a:solidFill>
                          <a:schemeClr val="lt1"/>
                        </a:solidFill>
                        <a:effectLst/>
                        <a:latin typeface="+mn-lt"/>
                        <a:ea typeface="+mn-ea"/>
                        <a:cs typeface="+mn-cs"/>
                      </a:endParaRPr>
                    </a:p>
                    <a:p>
                      <a:pPr rtl="1"/>
                      <a:r>
                        <a:rPr lang="ar-IQ" sz="2400" b="1" kern="1200" dirty="0">
                          <a:solidFill>
                            <a:schemeClr val="lt1"/>
                          </a:solidFill>
                          <a:effectLst/>
                          <a:latin typeface="+mn-lt"/>
                          <a:ea typeface="+mn-ea"/>
                          <a:cs typeface="+mn-cs"/>
                        </a:rPr>
                        <a:t>ما هي العناصر التي تشكل القوائم المالية؟</a:t>
                      </a:r>
                      <a:endParaRPr lang="en-US" sz="24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graphicFrame>
        <p:nvGraphicFramePr>
          <p:cNvPr id="11" name="جدول 10"/>
          <p:cNvGraphicFramePr>
            <a:graphicFrameLocks noGrp="1"/>
          </p:cNvGraphicFramePr>
          <p:nvPr>
            <p:extLst>
              <p:ext uri="{D42A27DB-BD31-4B8C-83A1-F6EECF244321}">
                <p14:modId xmlns:p14="http://schemas.microsoft.com/office/powerpoint/2010/main" val="3409834516"/>
              </p:ext>
            </p:extLst>
          </p:nvPr>
        </p:nvGraphicFramePr>
        <p:xfrm>
          <a:off x="185208" y="2276872"/>
          <a:ext cx="4242776" cy="2286000"/>
        </p:xfrm>
        <a:graphic>
          <a:graphicData uri="http://schemas.openxmlformats.org/drawingml/2006/table">
            <a:tbl>
              <a:tblPr rtl="1" firstRow="1" bandRow="1">
                <a:tableStyleId>{5C22544A-7EE6-4342-B048-85BDC9FD1C3A}</a:tableStyleId>
              </a:tblPr>
              <a:tblGrid>
                <a:gridCol w="4242776">
                  <a:extLst>
                    <a:ext uri="{9D8B030D-6E8A-4147-A177-3AD203B41FA5}">
                      <a16:colId xmlns:a16="http://schemas.microsoft.com/office/drawing/2014/main" val="20000"/>
                    </a:ext>
                  </a:extLst>
                </a:gridCol>
              </a:tblGrid>
              <a:tr h="1152128">
                <a:tc>
                  <a:txBody>
                    <a:bodyPr/>
                    <a:lstStyle/>
                    <a:p>
                      <a:pPr rtl="1"/>
                      <a:r>
                        <a:rPr lang="ar-IQ" sz="2400" b="1" kern="1200" dirty="0">
                          <a:solidFill>
                            <a:schemeClr val="lt1"/>
                          </a:solidFill>
                          <a:effectLst/>
                          <a:latin typeface="+mn-lt"/>
                          <a:ea typeface="+mn-ea"/>
                          <a:cs typeface="+mn-cs"/>
                        </a:rPr>
                        <a:t>يتم تعريف خمسة عناصر:</a:t>
                      </a:r>
                      <a:endParaRPr lang="en-US" sz="2400" b="1" kern="1200" dirty="0">
                        <a:solidFill>
                          <a:schemeClr val="lt1"/>
                        </a:solidFill>
                        <a:effectLst/>
                        <a:latin typeface="+mn-lt"/>
                        <a:ea typeface="+mn-ea"/>
                        <a:cs typeface="+mn-cs"/>
                      </a:endParaRPr>
                    </a:p>
                    <a:p>
                      <a:pPr rtl="1"/>
                      <a:r>
                        <a:rPr lang="ar-IQ" sz="2400" b="1" kern="1200" dirty="0">
                          <a:solidFill>
                            <a:schemeClr val="lt1"/>
                          </a:solidFill>
                          <a:effectLst/>
                          <a:latin typeface="+mn-lt"/>
                          <a:ea typeface="+mn-ea"/>
                          <a:cs typeface="+mn-cs"/>
                        </a:rPr>
                        <a:t>• الأصول</a:t>
                      </a:r>
                      <a:endParaRPr lang="en-US" sz="2400" b="1" kern="1200" dirty="0">
                        <a:solidFill>
                          <a:schemeClr val="lt1"/>
                        </a:solidFill>
                        <a:effectLst/>
                        <a:latin typeface="+mn-lt"/>
                        <a:ea typeface="+mn-ea"/>
                        <a:cs typeface="+mn-cs"/>
                      </a:endParaRPr>
                    </a:p>
                    <a:p>
                      <a:pPr rtl="1"/>
                      <a:r>
                        <a:rPr lang="ar-IQ" sz="2400" b="1" kern="1200" dirty="0">
                          <a:solidFill>
                            <a:schemeClr val="lt1"/>
                          </a:solidFill>
                          <a:effectLst/>
                          <a:latin typeface="+mn-lt"/>
                          <a:ea typeface="+mn-ea"/>
                          <a:cs typeface="+mn-cs"/>
                        </a:rPr>
                        <a:t>• الخصوم</a:t>
                      </a:r>
                      <a:endParaRPr lang="en-US" sz="2400" b="1" kern="1200" dirty="0">
                        <a:solidFill>
                          <a:schemeClr val="lt1"/>
                        </a:solidFill>
                        <a:effectLst/>
                        <a:latin typeface="+mn-lt"/>
                        <a:ea typeface="+mn-ea"/>
                        <a:cs typeface="+mn-cs"/>
                      </a:endParaRPr>
                    </a:p>
                    <a:p>
                      <a:pPr rtl="1"/>
                      <a:r>
                        <a:rPr lang="ar-IQ" sz="2400" b="1" kern="1200" dirty="0">
                          <a:solidFill>
                            <a:schemeClr val="lt1"/>
                          </a:solidFill>
                          <a:effectLst/>
                          <a:latin typeface="+mn-lt"/>
                          <a:ea typeface="+mn-ea"/>
                          <a:cs typeface="+mn-cs"/>
                        </a:rPr>
                        <a:t>• حقوق</a:t>
                      </a:r>
                      <a:r>
                        <a:rPr lang="ar-IQ" sz="2400" b="1" kern="1200" baseline="0" dirty="0">
                          <a:solidFill>
                            <a:schemeClr val="lt1"/>
                          </a:solidFill>
                          <a:effectLst/>
                          <a:latin typeface="+mn-lt"/>
                          <a:ea typeface="+mn-ea"/>
                          <a:cs typeface="+mn-cs"/>
                        </a:rPr>
                        <a:t> الملكية</a:t>
                      </a:r>
                      <a:endParaRPr lang="en-US" sz="2400" b="1" kern="1200" dirty="0">
                        <a:solidFill>
                          <a:schemeClr val="lt1"/>
                        </a:solidFill>
                        <a:effectLst/>
                        <a:latin typeface="+mn-lt"/>
                        <a:ea typeface="+mn-ea"/>
                        <a:cs typeface="+mn-cs"/>
                      </a:endParaRPr>
                    </a:p>
                    <a:p>
                      <a:pPr rtl="1"/>
                      <a:r>
                        <a:rPr lang="ar-IQ" sz="2400" b="1" kern="1200" dirty="0">
                          <a:solidFill>
                            <a:schemeClr val="lt1"/>
                          </a:solidFill>
                          <a:effectLst/>
                          <a:latin typeface="+mn-lt"/>
                          <a:ea typeface="+mn-ea"/>
                          <a:cs typeface="+mn-cs"/>
                        </a:rPr>
                        <a:t>• الايرادات</a:t>
                      </a:r>
                      <a:endParaRPr lang="en-US" sz="2400" b="1" kern="1200" dirty="0">
                        <a:solidFill>
                          <a:schemeClr val="lt1"/>
                        </a:solidFill>
                        <a:effectLst/>
                        <a:latin typeface="+mn-lt"/>
                        <a:ea typeface="+mn-ea"/>
                        <a:cs typeface="+mn-cs"/>
                      </a:endParaRPr>
                    </a:p>
                    <a:p>
                      <a:r>
                        <a:rPr lang="ar-IQ" sz="2400" b="1" kern="1200" dirty="0">
                          <a:solidFill>
                            <a:schemeClr val="lt1"/>
                          </a:solidFill>
                          <a:effectLst/>
                          <a:latin typeface="+mn-lt"/>
                          <a:ea typeface="+mn-ea"/>
                          <a:cs typeface="+mn-cs"/>
                        </a:rPr>
                        <a:t>• المصروفات</a:t>
                      </a:r>
                      <a:endParaRPr lang="ar-IQ" sz="3200" dirty="0"/>
                    </a:p>
                  </a:txBody>
                  <a:tcPr/>
                </a:tc>
                <a:extLst>
                  <a:ext uri="{0D108BD9-81ED-4DB2-BD59-A6C34878D82A}">
                    <a16:rowId xmlns:a16="http://schemas.microsoft.com/office/drawing/2014/main" val="10000"/>
                  </a:ext>
                </a:extLst>
              </a:tr>
            </a:tbl>
          </a:graphicData>
        </a:graphic>
      </p:graphicFrame>
      <p:graphicFrame>
        <p:nvGraphicFramePr>
          <p:cNvPr id="12" name="جدول 11"/>
          <p:cNvGraphicFramePr>
            <a:graphicFrameLocks noGrp="1"/>
          </p:cNvGraphicFramePr>
          <p:nvPr>
            <p:extLst>
              <p:ext uri="{D42A27DB-BD31-4B8C-83A1-F6EECF244321}">
                <p14:modId xmlns:p14="http://schemas.microsoft.com/office/powerpoint/2010/main" val="3591536355"/>
              </p:ext>
            </p:extLst>
          </p:nvPr>
        </p:nvGraphicFramePr>
        <p:xfrm>
          <a:off x="4788024" y="4725144"/>
          <a:ext cx="3959942" cy="1440160"/>
        </p:xfrm>
        <a:graphic>
          <a:graphicData uri="http://schemas.openxmlformats.org/drawingml/2006/table">
            <a:tbl>
              <a:tblPr rtl="1" firstRow="1" bandRow="1">
                <a:tableStyleId>{5C22544A-7EE6-4342-B048-85BDC9FD1C3A}</a:tableStyleId>
              </a:tblPr>
              <a:tblGrid>
                <a:gridCol w="3959942">
                  <a:extLst>
                    <a:ext uri="{9D8B030D-6E8A-4147-A177-3AD203B41FA5}">
                      <a16:colId xmlns:a16="http://schemas.microsoft.com/office/drawing/2014/main" val="20000"/>
                    </a:ext>
                  </a:extLst>
                </a:gridCol>
              </a:tblGrid>
              <a:tr h="1440160">
                <a:tc>
                  <a:txBody>
                    <a:bodyPr/>
                    <a:lstStyle/>
                    <a:p>
                      <a:pPr algn="ctr" rtl="1">
                        <a:lnSpc>
                          <a:spcPct val="115000"/>
                        </a:lnSpc>
                        <a:spcAft>
                          <a:spcPts val="0"/>
                        </a:spcAft>
                      </a:pPr>
                      <a:r>
                        <a:rPr lang="ar-IQ" sz="2400" dirty="0">
                          <a:effectLst/>
                          <a:latin typeface="Calibri"/>
                          <a:ea typeface="Calibri"/>
                          <a:cs typeface="Simplified Arabic"/>
                        </a:rPr>
                        <a:t>متى يجب إدراج هذه العناصر؟</a:t>
                      </a:r>
                      <a:endParaRPr lang="en-US" sz="1600" dirty="0">
                        <a:effectLst/>
                        <a:latin typeface="Calibri"/>
                        <a:ea typeface="Calibri"/>
                        <a:cs typeface="Arial"/>
                      </a:endParaRP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13" name="جدول 12"/>
          <p:cNvGraphicFramePr>
            <a:graphicFrameLocks noGrp="1"/>
          </p:cNvGraphicFramePr>
          <p:nvPr>
            <p:extLst>
              <p:ext uri="{D42A27DB-BD31-4B8C-83A1-F6EECF244321}">
                <p14:modId xmlns:p14="http://schemas.microsoft.com/office/powerpoint/2010/main" val="217926739"/>
              </p:ext>
            </p:extLst>
          </p:nvPr>
        </p:nvGraphicFramePr>
        <p:xfrm>
          <a:off x="179512" y="4653136"/>
          <a:ext cx="4263548" cy="1554480"/>
        </p:xfrm>
        <a:graphic>
          <a:graphicData uri="http://schemas.openxmlformats.org/drawingml/2006/table">
            <a:tbl>
              <a:tblPr rtl="1" firstRow="1" bandRow="1">
                <a:tableStyleId>{5C22544A-7EE6-4342-B048-85BDC9FD1C3A}</a:tableStyleId>
              </a:tblPr>
              <a:tblGrid>
                <a:gridCol w="4263548">
                  <a:extLst>
                    <a:ext uri="{9D8B030D-6E8A-4147-A177-3AD203B41FA5}">
                      <a16:colId xmlns:a16="http://schemas.microsoft.com/office/drawing/2014/main" val="20000"/>
                    </a:ext>
                  </a:extLst>
                </a:gridCol>
              </a:tblGrid>
              <a:tr h="1152128">
                <a:tc>
                  <a:txBody>
                    <a:bodyPr/>
                    <a:lstStyle/>
                    <a:p>
                      <a:pPr rtl="1"/>
                      <a:r>
                        <a:rPr lang="ar-IQ" sz="2400" b="1" kern="1200" dirty="0">
                          <a:solidFill>
                            <a:schemeClr val="lt1"/>
                          </a:solidFill>
                          <a:effectLst/>
                          <a:latin typeface="+mn-lt"/>
                          <a:ea typeface="+mn-ea"/>
                          <a:cs typeface="+mn-cs"/>
                        </a:rPr>
                        <a:t>هناك معياران مطلوبان ليتم تلبيتهما قبل ادراج العناصر في القوائم المالية.</a:t>
                      </a:r>
                    </a:p>
                    <a:p>
                      <a:pPr rtl="1"/>
                      <a:r>
                        <a:rPr lang="ar-IQ" sz="2400" b="1" kern="1200" dirty="0">
                          <a:solidFill>
                            <a:schemeClr val="lt1"/>
                          </a:solidFill>
                          <a:effectLst/>
                          <a:latin typeface="+mn-lt"/>
                          <a:ea typeface="+mn-ea"/>
                          <a:cs typeface="+mn-cs"/>
                        </a:rPr>
                        <a:t>تسمى معايير الاعتراف هما:</a:t>
                      </a:r>
                      <a:endParaRPr lang="en-US" sz="2400" b="1" kern="1200" dirty="0">
                        <a:solidFill>
                          <a:schemeClr val="lt1"/>
                        </a:solidFill>
                        <a:effectLst/>
                        <a:latin typeface="+mn-lt"/>
                        <a:ea typeface="+mn-ea"/>
                        <a:cs typeface="+mn-cs"/>
                      </a:endParaRPr>
                    </a:p>
                    <a:p>
                      <a:pPr rtl="1"/>
                      <a:r>
                        <a:rPr lang="ar-IQ" sz="2400" b="1" kern="1200" dirty="0">
                          <a:solidFill>
                            <a:schemeClr val="lt1"/>
                          </a:solidFill>
                          <a:effectLst/>
                          <a:latin typeface="+mn-lt"/>
                          <a:ea typeface="+mn-ea"/>
                          <a:cs typeface="+mn-cs"/>
                        </a:rPr>
                        <a:t>• الاحتمال   القدرة على قياس موثوق.</a:t>
                      </a:r>
                      <a:endParaRPr lang="en-US" sz="2400" b="1" kern="1200" dirty="0">
                        <a:solidFill>
                          <a:schemeClr val="lt1"/>
                        </a:solidFill>
                        <a:effectLst/>
                        <a:latin typeface="+mn-lt"/>
                        <a:ea typeface="+mn-ea"/>
                        <a:cs typeface="+mn-cs"/>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6589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ircle(in)">
                                      <p:cBhvr>
                                        <p:cTn id="18" dur="2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heel(1)">
                                      <p:cBhvr>
                                        <p:cTn id="23" dur="20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randombar(horizontal)">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ppt_w</p:attrName>
                                        </p:attrNameLst>
                                      </p:cBhvr>
                                      <p:tavLst>
                                        <p:tav tm="0">
                                          <p:val>
                                            <p:fltVal val="0"/>
                                          </p:val>
                                        </p:tav>
                                        <p:tav tm="100000">
                                          <p:val>
                                            <p:strVal val="#ppt_w"/>
                                          </p:val>
                                        </p:tav>
                                      </p:tavLst>
                                    </p:anim>
                                    <p:anim calcmode="lin" valueType="num">
                                      <p:cBhvr>
                                        <p:cTn id="34" dur="1000" fill="hold"/>
                                        <p:tgtEl>
                                          <p:spTgt spid="13"/>
                                        </p:tgtEl>
                                        <p:attrNameLst>
                                          <p:attrName>ppt_h</p:attrName>
                                        </p:attrNameLst>
                                      </p:cBhvr>
                                      <p:tavLst>
                                        <p:tav tm="0">
                                          <p:val>
                                            <p:fltVal val="0"/>
                                          </p:val>
                                        </p:tav>
                                        <p:tav tm="100000">
                                          <p:val>
                                            <p:strVal val="#ppt_h"/>
                                          </p:val>
                                        </p:tav>
                                      </p:tavLst>
                                    </p:anim>
                                    <p:anim calcmode="lin" valueType="num">
                                      <p:cBhvr>
                                        <p:cTn id="35" dur="1000" fill="hold"/>
                                        <p:tgtEl>
                                          <p:spTgt spid="13"/>
                                        </p:tgtEl>
                                        <p:attrNameLst>
                                          <p:attrName>style.rotation</p:attrName>
                                        </p:attrNameLst>
                                      </p:cBhvr>
                                      <p:tavLst>
                                        <p:tav tm="0">
                                          <p:val>
                                            <p:fltVal val="90"/>
                                          </p:val>
                                        </p:tav>
                                        <p:tav tm="100000">
                                          <p:val>
                                            <p:fltVal val="0"/>
                                          </p:val>
                                        </p:tav>
                                      </p:tavLst>
                                    </p:anim>
                                    <p:animEffect transition="in" filter="fade">
                                      <p:cBhvr>
                                        <p:cTn id="3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sz="6000" dirty="0">
                <a:solidFill>
                  <a:srgbClr val="FFC000"/>
                </a:solidFill>
              </a:rPr>
              <a:t>الاهداف</a:t>
            </a:r>
            <a:endParaRPr lang="en-US" sz="6000" dirty="0">
              <a:solidFill>
                <a:srgbClr val="FFC000"/>
              </a:solidFill>
            </a:endParaRPr>
          </a:p>
        </p:txBody>
      </p:sp>
      <p:sp>
        <p:nvSpPr>
          <p:cNvPr id="69635" name="Rectangle 3"/>
          <p:cNvSpPr>
            <a:spLocks noGrp="1" noChangeArrowheads="1"/>
          </p:cNvSpPr>
          <p:nvPr>
            <p:ph type="body" idx="1"/>
          </p:nvPr>
        </p:nvSpPr>
        <p:spPr>
          <a:xfrm>
            <a:off x="179513" y="1340768"/>
            <a:ext cx="8640960" cy="5040559"/>
          </a:xfrm>
        </p:spPr>
        <p:txBody>
          <a:bodyPr/>
          <a:lstStyle/>
          <a:p>
            <a:pPr lvl="0"/>
            <a:r>
              <a:rPr lang="ar-IQ" dirty="0">
                <a:solidFill>
                  <a:srgbClr val="002060"/>
                </a:solidFill>
              </a:rPr>
              <a:t>بيان ما هو الاطار المفاهيمي</a:t>
            </a:r>
            <a:endParaRPr lang="en-US" sz="1800" dirty="0">
              <a:solidFill>
                <a:srgbClr val="002060"/>
              </a:solidFill>
            </a:endParaRPr>
          </a:p>
          <a:p>
            <a:pPr lvl="0"/>
            <a:r>
              <a:rPr lang="ar-IQ" dirty="0">
                <a:solidFill>
                  <a:srgbClr val="002060"/>
                </a:solidFill>
              </a:rPr>
              <a:t>توضيح اهداف الاطار المفاهيمي  </a:t>
            </a:r>
          </a:p>
          <a:p>
            <a:r>
              <a:rPr lang="ar-IQ" dirty="0">
                <a:solidFill>
                  <a:srgbClr val="002060"/>
                </a:solidFill>
              </a:rPr>
              <a:t>شرح فوائد (منافع) الإطار المفاهيمي     </a:t>
            </a:r>
            <a:endParaRPr lang="en-US" sz="1800" dirty="0">
              <a:solidFill>
                <a:srgbClr val="002060"/>
              </a:solidFill>
            </a:endParaRPr>
          </a:p>
          <a:p>
            <a:pPr lvl="0"/>
            <a:r>
              <a:rPr lang="ar-IQ" dirty="0">
                <a:solidFill>
                  <a:srgbClr val="002060"/>
                </a:solidFill>
              </a:rPr>
              <a:t>هل الاطر المفاهيمية من خصوصيات المحاسبة فقط؟</a:t>
            </a:r>
            <a:endParaRPr lang="en-US" dirty="0">
              <a:solidFill>
                <a:srgbClr val="002060"/>
              </a:solidFill>
            </a:endParaRPr>
          </a:p>
          <a:p>
            <a:pPr lvl="0"/>
            <a:r>
              <a:rPr lang="ar-IQ" dirty="0">
                <a:solidFill>
                  <a:srgbClr val="002060"/>
                </a:solidFill>
              </a:rPr>
              <a:t>تحديد نظرية الإطار المفاهيمي  </a:t>
            </a:r>
            <a:endParaRPr lang="en-US" sz="1800" dirty="0">
              <a:solidFill>
                <a:srgbClr val="002060"/>
              </a:solidFill>
            </a:endParaRPr>
          </a:p>
          <a:p>
            <a:pPr lvl="0"/>
            <a:r>
              <a:rPr lang="ar-IQ" dirty="0">
                <a:solidFill>
                  <a:srgbClr val="002060"/>
                </a:solidFill>
              </a:rPr>
              <a:t>التميز بين الإطار المفاهيمي و المعيار المحاسبي</a:t>
            </a:r>
            <a:endParaRPr lang="en-US" sz="1800" dirty="0">
              <a:solidFill>
                <a:srgbClr val="002060"/>
              </a:solidFill>
            </a:endParaRPr>
          </a:p>
          <a:p>
            <a:pPr lvl="0"/>
            <a:r>
              <a:rPr lang="ar-IQ" dirty="0">
                <a:solidFill>
                  <a:srgbClr val="002060"/>
                </a:solidFill>
              </a:rPr>
              <a:t>وصف هيكل ومكونات الإطار المفاهيمي</a:t>
            </a:r>
            <a:endParaRPr lang="en-US" sz="1800" dirty="0">
              <a:solidFill>
                <a:srgbClr val="002060"/>
              </a:solidFill>
            </a:endParaRPr>
          </a:p>
          <a:p>
            <a:pPr lvl="0"/>
            <a:r>
              <a:rPr lang="ar-IQ" dirty="0">
                <a:solidFill>
                  <a:srgbClr val="002060"/>
                </a:solidFill>
              </a:rPr>
              <a:t>استعراض تاريخ وتطور الإطار المفاهيمي</a:t>
            </a:r>
            <a:endParaRPr lang="en-US" sz="1800" dirty="0">
              <a:solidFill>
                <a:srgbClr val="002060"/>
              </a:solidFill>
            </a:endParaRPr>
          </a:p>
          <a:p>
            <a:pPr lvl="0"/>
            <a:r>
              <a:rPr lang="ar-IQ" dirty="0">
                <a:solidFill>
                  <a:srgbClr val="002060"/>
                </a:solidFill>
              </a:rPr>
              <a:t>التعرف على مكونات الاطار المفاهيمي المنقح الصادر من قبل </a:t>
            </a:r>
            <a:r>
              <a:rPr lang="en-US" dirty="0">
                <a:solidFill>
                  <a:srgbClr val="002060"/>
                </a:solidFill>
              </a:rPr>
              <a:t>IFRS</a:t>
            </a:r>
            <a:r>
              <a:rPr lang="ar-IQ" dirty="0">
                <a:solidFill>
                  <a:srgbClr val="002060"/>
                </a:solidFill>
              </a:rPr>
              <a:t> في سنة 2018.</a:t>
            </a:r>
            <a:endParaRPr lang="en-US" sz="1800" dirty="0">
              <a:solidFill>
                <a:srgbClr val="002060"/>
              </a:solidFill>
            </a:endParaRPr>
          </a:p>
          <a:p>
            <a:pPr marL="457200" lvl="1" indent="0">
              <a:lnSpc>
                <a:spcPct val="80000"/>
              </a:lnSpc>
              <a:buNone/>
            </a:pPr>
            <a:endParaRPr lang="en-US" dirty="0">
              <a:solidFill>
                <a:srgbClr val="002060"/>
              </a:solidFill>
            </a:endParaRPr>
          </a:p>
        </p:txBody>
      </p:sp>
    </p:spTree>
    <p:extLst>
      <p:ext uri="{BB962C8B-B14F-4D97-AF65-F5344CB8AC3E}">
        <p14:creationId xmlns:p14="http://schemas.microsoft.com/office/powerpoint/2010/main" val="457318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116632"/>
            <a:ext cx="8928992" cy="1012081"/>
          </a:xfrm>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solidFill>
                <a:srgbClr val="FFFF00"/>
              </a:solidFill>
            </a:endParaRPr>
          </a:p>
        </p:txBody>
      </p:sp>
      <p:sp>
        <p:nvSpPr>
          <p:cNvPr id="69635" name="Rectangle 3"/>
          <p:cNvSpPr>
            <a:spLocks noGrp="1" noChangeArrowheads="1"/>
          </p:cNvSpPr>
          <p:nvPr>
            <p:ph type="body" idx="1"/>
          </p:nvPr>
        </p:nvSpPr>
        <p:spPr>
          <a:xfrm>
            <a:off x="251520" y="1268760"/>
            <a:ext cx="8712967" cy="5112568"/>
          </a:xfrm>
        </p:spPr>
        <p:txBody>
          <a:bodyPr/>
          <a:lstStyle/>
          <a:p>
            <a:pPr marL="57150" indent="0" algn="just">
              <a:lnSpc>
                <a:spcPct val="80000"/>
              </a:lnSpc>
              <a:buNone/>
            </a:pPr>
            <a:r>
              <a:rPr lang="ar-IQ" sz="4400" b="1" dirty="0">
                <a:solidFill>
                  <a:schemeClr val="tx1"/>
                </a:solidFill>
              </a:rPr>
              <a:t>اولا:- بين عامي 1978 و 1989 نشر مجلس معايير المحاسبة المالية في الولايات المتحدة ستة بيانات مفاهيمية. وكان هذا المشروع الإطاري الأول للولايات المتحدة مؤثراً وكانت جميع الأطر المفاهيمية المستقبلية تتبعه بشكل جوهري في النهج وبدرجة معينة من التفصيل. وخلال هذه الفترة ، عملت المملكة المتحدة وكندا وأستراليا أيضاً على تطوير أطر المفاهيم الخاصة بها. </a:t>
            </a:r>
            <a:endParaRPr lang="en-US" sz="4400" b="1" dirty="0"/>
          </a:p>
        </p:txBody>
      </p:sp>
    </p:spTree>
    <p:extLst>
      <p:ext uri="{BB962C8B-B14F-4D97-AF65-F5344CB8AC3E}">
        <p14:creationId xmlns:p14="http://schemas.microsoft.com/office/powerpoint/2010/main" val="1842045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0" y="260648"/>
            <a:ext cx="9036496" cy="900113"/>
          </a:xfrm>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p>
        </p:txBody>
      </p:sp>
      <p:sp>
        <p:nvSpPr>
          <p:cNvPr id="69635" name="Rectangle 3"/>
          <p:cNvSpPr>
            <a:spLocks noGrp="1" noChangeArrowheads="1"/>
          </p:cNvSpPr>
          <p:nvPr>
            <p:ph type="body" idx="1"/>
          </p:nvPr>
        </p:nvSpPr>
        <p:spPr>
          <a:xfrm>
            <a:off x="0" y="1196752"/>
            <a:ext cx="9144000" cy="5184575"/>
          </a:xfrm>
        </p:spPr>
        <p:txBody>
          <a:bodyPr/>
          <a:lstStyle/>
          <a:p>
            <a:pPr marL="0" indent="0" algn="just">
              <a:lnSpc>
                <a:spcPct val="80000"/>
              </a:lnSpc>
              <a:buNone/>
            </a:pPr>
            <a:r>
              <a:rPr lang="ar-IQ" sz="3200" dirty="0">
                <a:solidFill>
                  <a:srgbClr val="002060"/>
                </a:solidFill>
              </a:rPr>
              <a:t>على الرغم من أن هذا الإطار المفاهيمي الامريكي تم إصداره منذ اكثر من 30 عامًا ، إلا أن فكرة مجموعة من المبادئ في المحاسبة كانت موجودة منذ وقت طويل. منذ وقت مبكر من 1920  و 1930 ، كانت هناك محاولات لوضع بيانات للمبادئ لتوجيه المحاسبة. كانت الحاجة إليها في كثير من الأحيان ردا على الإخفاقات في الإبلاغ, وخاصة المشاكل في القوائم المالية لبعض الشركات الكبيرة ، لان هذه الإخفاقات ادت إلى التشكيك في الممارسات المحاسبية آنذاك, وأنه ما لم تستند المحاسبة على مجموعة من المبادئ الأساسية سيستمر هذا الإخفاق في الإبلاغ ، واقترحت عدة مجموعات من المبادئ في الفترة على سبيل المثال في 1936 أصدرت جمعية المحاسبة الأمريكية بيان مبادئ المحاسبة, وفي عام 1962 نشر مجلس المبادئ المحاسبية التابع للمعهد الامريكي للمحاسبين القانونيين مجموعة مؤقتة من المبادئ المحاسبية الواسعة للمؤسسات التجارية. </a:t>
            </a:r>
            <a:endParaRPr lang="en-US" sz="3200" dirty="0">
              <a:solidFill>
                <a:srgbClr val="002060"/>
              </a:solidFill>
            </a:endParaRPr>
          </a:p>
        </p:txBody>
      </p:sp>
    </p:spTree>
    <p:extLst>
      <p:ext uri="{BB962C8B-B14F-4D97-AF65-F5344CB8AC3E}">
        <p14:creationId xmlns:p14="http://schemas.microsoft.com/office/powerpoint/2010/main" val="1462541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188640"/>
            <a:ext cx="8928992" cy="1044129"/>
          </a:xfrm>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sz="2000" dirty="0"/>
          </a:p>
        </p:txBody>
      </p:sp>
      <p:sp>
        <p:nvSpPr>
          <p:cNvPr id="69635" name="Rectangle 3"/>
          <p:cNvSpPr>
            <a:spLocks noGrp="1" noChangeArrowheads="1"/>
          </p:cNvSpPr>
          <p:nvPr>
            <p:ph type="body" idx="1"/>
          </p:nvPr>
        </p:nvSpPr>
        <p:spPr>
          <a:xfrm>
            <a:off x="179513" y="1340768"/>
            <a:ext cx="8712968" cy="5040559"/>
          </a:xfrm>
        </p:spPr>
        <p:txBody>
          <a:bodyPr/>
          <a:lstStyle/>
          <a:p>
            <a:pPr marL="57150" indent="0" algn="just">
              <a:lnSpc>
                <a:spcPct val="80000"/>
              </a:lnSpc>
              <a:buNone/>
            </a:pPr>
            <a:r>
              <a:rPr lang="ar-IQ" sz="4400" dirty="0">
                <a:solidFill>
                  <a:srgbClr val="002060"/>
                </a:solidFill>
              </a:rPr>
              <a:t>ثانيا :- في العام 1989 قامت لجنة معايير المحاسبة الدولية بوضع ونشر الإطار المفاهيمي لإعداد وعرض القوائم المالية، وفي عام 2001 حل مجلس معايير المحاسبة الدولية مكان لجنة معايير المحاسبة الدولية، وتم تم تعديل هذا الإطار من قبل المجلس المذكور, وقد تم اعتماد الإطار واستخدامه كأساس للأطر المفاهيمية في العديد من البلدان.</a:t>
            </a:r>
            <a:endParaRPr lang="en-US" sz="4400" dirty="0">
              <a:solidFill>
                <a:srgbClr val="002060"/>
              </a:solidFill>
            </a:endParaRPr>
          </a:p>
          <a:p>
            <a:pPr marL="57150" indent="0" algn="just">
              <a:lnSpc>
                <a:spcPct val="80000"/>
              </a:lnSpc>
              <a:buNone/>
            </a:pPr>
            <a:endParaRPr lang="en-US" sz="4400" dirty="0">
              <a:solidFill>
                <a:srgbClr val="002060"/>
              </a:solidFill>
            </a:endParaRPr>
          </a:p>
        </p:txBody>
      </p:sp>
    </p:spTree>
    <p:extLst>
      <p:ext uri="{BB962C8B-B14F-4D97-AF65-F5344CB8AC3E}">
        <p14:creationId xmlns:p14="http://schemas.microsoft.com/office/powerpoint/2010/main" val="2138364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p>
        </p:txBody>
      </p:sp>
      <p:sp>
        <p:nvSpPr>
          <p:cNvPr id="69635" name="Rectangle 3"/>
          <p:cNvSpPr>
            <a:spLocks noGrp="1" noChangeArrowheads="1"/>
          </p:cNvSpPr>
          <p:nvPr>
            <p:ph type="body" idx="1"/>
          </p:nvPr>
        </p:nvSpPr>
        <p:spPr>
          <a:xfrm>
            <a:off x="179512" y="1340768"/>
            <a:ext cx="8784975" cy="5040559"/>
          </a:xfrm>
        </p:spPr>
        <p:txBody>
          <a:bodyPr/>
          <a:lstStyle/>
          <a:p>
            <a:pPr marL="57150" indent="0" algn="just">
              <a:lnSpc>
                <a:spcPct val="80000"/>
              </a:lnSpc>
              <a:buNone/>
            </a:pPr>
            <a:r>
              <a:rPr lang="ar-IQ" sz="4000" dirty="0">
                <a:solidFill>
                  <a:srgbClr val="002060"/>
                </a:solidFill>
              </a:rPr>
              <a:t>ثالثا:- في عام 2010 اصدر مجلس معايير المحاسبة الامريكية </a:t>
            </a:r>
            <a:r>
              <a:rPr lang="en-US" sz="4000" dirty="0">
                <a:solidFill>
                  <a:srgbClr val="002060"/>
                </a:solidFill>
              </a:rPr>
              <a:t>FASB</a:t>
            </a:r>
            <a:r>
              <a:rPr lang="ar-IQ" sz="4000" dirty="0">
                <a:solidFill>
                  <a:srgbClr val="002060"/>
                </a:solidFill>
              </a:rPr>
              <a:t> وبالتعاون مع مجلس معايير الابلاغ المالية الدولية الاطار المفاهيمي المشترك والذي بدأ العمل به من سنة 2004 ،حيث شرع مجلس معايير الابلاغ المالي الدولية ومجلس معايير المحاسبة المالية الامريكي في تنفيذ مشروع لتطوير إطار مفاهيمي مشترك. يجري تنفيذ المشروع على ثمانية مراحل، ومع اكتمال كل مرحلة سيتم تحديث الأقسام ذات الصلة ضمن الإطار المفاهيمي. وفيما يلي موجز لتلك المراحل:</a:t>
            </a:r>
            <a:endParaRPr lang="en-US" sz="4000" dirty="0">
              <a:solidFill>
                <a:srgbClr val="002060"/>
              </a:solidFill>
            </a:endParaRPr>
          </a:p>
          <a:p>
            <a:pPr marL="57150" indent="0">
              <a:lnSpc>
                <a:spcPct val="80000"/>
              </a:lnSpc>
              <a:buNone/>
            </a:pPr>
            <a:endParaRPr lang="en-US" dirty="0"/>
          </a:p>
        </p:txBody>
      </p:sp>
    </p:spTree>
    <p:extLst>
      <p:ext uri="{BB962C8B-B14F-4D97-AF65-F5344CB8AC3E}">
        <p14:creationId xmlns:p14="http://schemas.microsoft.com/office/powerpoint/2010/main" val="1294630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p>
        </p:txBody>
      </p:sp>
      <p:sp>
        <p:nvSpPr>
          <p:cNvPr id="69635" name="Rectangle 3"/>
          <p:cNvSpPr>
            <a:spLocks noGrp="1" noChangeArrowheads="1"/>
          </p:cNvSpPr>
          <p:nvPr>
            <p:ph type="body" idx="1"/>
          </p:nvPr>
        </p:nvSpPr>
        <p:spPr>
          <a:xfrm>
            <a:off x="251519" y="1340768"/>
            <a:ext cx="8640961" cy="4896544"/>
          </a:xfrm>
        </p:spPr>
        <p:txBody>
          <a:bodyPr/>
          <a:lstStyle/>
          <a:p>
            <a:pPr algn="just"/>
            <a:r>
              <a:rPr lang="ar-IQ" sz="2400" dirty="0">
                <a:solidFill>
                  <a:srgbClr val="002060"/>
                </a:solidFill>
              </a:rPr>
              <a:t>المرحلة </a:t>
            </a:r>
            <a:r>
              <a:rPr lang="en-US" sz="2400" dirty="0">
                <a:solidFill>
                  <a:srgbClr val="002060"/>
                </a:solidFill>
              </a:rPr>
              <a:t>A </a:t>
            </a:r>
            <a:r>
              <a:rPr lang="ar-IQ" sz="2400" dirty="0">
                <a:solidFill>
                  <a:srgbClr val="002060"/>
                </a:solidFill>
              </a:rPr>
              <a:t> تتعلق بالأهداف والخصائص النوعية. تم الانتهاء من هذه المرحلة في سبتمبر 2010. اذ تم تحديث الأهداف والخصائص النوعية للمعلومات المحاسبية.</a:t>
            </a:r>
            <a:endParaRPr lang="en-US" sz="1600" dirty="0">
              <a:solidFill>
                <a:srgbClr val="002060"/>
              </a:solidFill>
            </a:endParaRPr>
          </a:p>
          <a:p>
            <a:pPr algn="just"/>
            <a:r>
              <a:rPr lang="ar-IQ" sz="2400" dirty="0">
                <a:solidFill>
                  <a:srgbClr val="002060"/>
                </a:solidFill>
              </a:rPr>
              <a:t>المرحلة </a:t>
            </a:r>
            <a:r>
              <a:rPr lang="en-US" sz="2400" dirty="0">
                <a:solidFill>
                  <a:srgbClr val="002060"/>
                </a:solidFill>
              </a:rPr>
              <a:t>B</a:t>
            </a:r>
            <a:r>
              <a:rPr lang="ar-IQ" sz="2400" dirty="0">
                <a:solidFill>
                  <a:srgbClr val="002060"/>
                </a:solidFill>
              </a:rPr>
              <a:t> تتعلق بالعناصر والاعتراف بها. الهدف من هذه المرحلة هو إعادة النظر (وتنقيح إذا لزم الأمر) لتعريف الأصول والخصوم ومفاهيم معايير الاعتراف ذات الصلة. لم تصدر بعد ورقة النتائج.</a:t>
            </a:r>
            <a:endParaRPr lang="en-US" sz="1600" dirty="0">
              <a:solidFill>
                <a:srgbClr val="002060"/>
              </a:solidFill>
            </a:endParaRPr>
          </a:p>
          <a:p>
            <a:pPr algn="just"/>
            <a:r>
              <a:rPr lang="ar-IQ" sz="2400" dirty="0">
                <a:solidFill>
                  <a:srgbClr val="002060"/>
                </a:solidFill>
              </a:rPr>
              <a:t>المرحلة </a:t>
            </a:r>
            <a:r>
              <a:rPr lang="en-US" sz="2400" dirty="0">
                <a:solidFill>
                  <a:srgbClr val="002060"/>
                </a:solidFill>
              </a:rPr>
              <a:t>C</a:t>
            </a:r>
            <a:r>
              <a:rPr lang="ar-IQ" sz="2400" dirty="0">
                <a:solidFill>
                  <a:srgbClr val="002060"/>
                </a:solidFill>
              </a:rPr>
              <a:t> تتعلق بالقياس. ولعل هذا هو أحد الأجزاء الأكثر إثارة للجدل والأهمية في هذا المشروع ، والهدف منه هو توفير التوجيه لاختيار قواعد القياس للعناصر المعترف بها في القوائم المالية ، وجزء القياس الحالي للإطار المفاهيمي يوفر القليل من التوجيه ويحدد مجموعة محدودة من قواعد القياس المختلفة، مع ملاحظة أن القاعدة الأكثر شيوعًا هي التكلفة التاريخية, الا انه لم تصدر نتائج مقاييس عامة فيما يتعلق بالمرحلة </a:t>
            </a:r>
            <a:r>
              <a:rPr lang="en-US" dirty="0">
                <a:solidFill>
                  <a:srgbClr val="002060"/>
                </a:solidFill>
              </a:rPr>
              <a:t>C</a:t>
            </a:r>
            <a:r>
              <a:rPr lang="ar-IQ" dirty="0">
                <a:solidFill>
                  <a:srgbClr val="002060"/>
                </a:solidFill>
              </a:rPr>
              <a:t>.</a:t>
            </a:r>
            <a:endParaRPr lang="en-US" sz="1800" dirty="0">
              <a:solidFill>
                <a:srgbClr val="002060"/>
              </a:solidFill>
            </a:endParaRPr>
          </a:p>
        </p:txBody>
      </p:sp>
    </p:spTree>
    <p:extLst>
      <p:ext uri="{BB962C8B-B14F-4D97-AF65-F5344CB8AC3E}">
        <p14:creationId xmlns:p14="http://schemas.microsoft.com/office/powerpoint/2010/main" val="2706353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p>
        </p:txBody>
      </p:sp>
      <p:sp>
        <p:nvSpPr>
          <p:cNvPr id="69635" name="Rectangle 3"/>
          <p:cNvSpPr>
            <a:spLocks noGrp="1" noChangeArrowheads="1"/>
          </p:cNvSpPr>
          <p:nvPr>
            <p:ph type="body" idx="1"/>
          </p:nvPr>
        </p:nvSpPr>
        <p:spPr>
          <a:xfrm>
            <a:off x="179513" y="1340768"/>
            <a:ext cx="8712968" cy="5040559"/>
          </a:xfrm>
        </p:spPr>
        <p:txBody>
          <a:bodyPr/>
          <a:lstStyle/>
          <a:p>
            <a:pPr algn="just"/>
            <a:r>
              <a:rPr lang="ar-IQ" sz="3200" dirty="0">
                <a:solidFill>
                  <a:srgbClr val="002060"/>
                </a:solidFill>
              </a:rPr>
              <a:t>تتعلق المرحلة</a:t>
            </a:r>
            <a:r>
              <a:rPr lang="en-US" sz="3200" dirty="0">
                <a:solidFill>
                  <a:srgbClr val="002060"/>
                </a:solidFill>
              </a:rPr>
              <a:t> D </a:t>
            </a:r>
            <a:r>
              <a:rPr lang="ar-IQ" sz="3200" dirty="0">
                <a:solidFill>
                  <a:srgbClr val="002060"/>
                </a:solidFill>
              </a:rPr>
              <a:t>بالوحدة محل التقرير اي تحدد بشكل فعال حدود التقارير المالية. تم إصدار مسودة العرض في مارس 2010. الا انه تم تأجيل العمل الإضافي في هذه المرحلة.</a:t>
            </a:r>
            <a:endParaRPr lang="en-US" sz="2000" dirty="0">
              <a:solidFill>
                <a:srgbClr val="002060"/>
              </a:solidFill>
            </a:endParaRPr>
          </a:p>
          <a:p>
            <a:pPr algn="just"/>
            <a:r>
              <a:rPr lang="ar-IQ" sz="3200" dirty="0">
                <a:solidFill>
                  <a:srgbClr val="002060"/>
                </a:solidFill>
              </a:rPr>
              <a:t>المرحلة </a:t>
            </a:r>
            <a:r>
              <a:rPr lang="en-US" sz="3200" dirty="0">
                <a:solidFill>
                  <a:srgbClr val="002060"/>
                </a:solidFill>
              </a:rPr>
              <a:t>E</a:t>
            </a:r>
            <a:r>
              <a:rPr lang="ar-IQ" sz="3200" dirty="0">
                <a:solidFill>
                  <a:srgbClr val="002060"/>
                </a:solidFill>
              </a:rPr>
              <a:t> (العرض والافصاح) والمرحلة </a:t>
            </a:r>
            <a:r>
              <a:rPr lang="en-US" sz="3200" dirty="0">
                <a:solidFill>
                  <a:srgbClr val="002060"/>
                </a:solidFill>
              </a:rPr>
              <a:t>F</a:t>
            </a:r>
            <a:r>
              <a:rPr lang="ar-IQ" sz="3200" dirty="0">
                <a:solidFill>
                  <a:srgbClr val="002060"/>
                </a:solidFill>
              </a:rPr>
              <a:t> (الهدف والحالة) لم تبدأن اصلا.</a:t>
            </a:r>
            <a:endParaRPr lang="en-US" sz="2000" dirty="0">
              <a:solidFill>
                <a:srgbClr val="002060"/>
              </a:solidFill>
            </a:endParaRPr>
          </a:p>
          <a:p>
            <a:pPr algn="just"/>
            <a:r>
              <a:rPr lang="ar-IQ" sz="3200" dirty="0">
                <a:solidFill>
                  <a:srgbClr val="002060"/>
                </a:solidFill>
              </a:rPr>
              <a:t>تتعلق المرحلة </a:t>
            </a:r>
            <a:r>
              <a:rPr lang="en-US" sz="3200" dirty="0">
                <a:solidFill>
                  <a:srgbClr val="002060"/>
                </a:solidFill>
              </a:rPr>
              <a:t>G</a:t>
            </a:r>
            <a:r>
              <a:rPr lang="ar-IQ" sz="3200" dirty="0">
                <a:solidFill>
                  <a:srgbClr val="002060"/>
                </a:solidFill>
              </a:rPr>
              <a:t> بتطبيق الإطار المفاهيمي للكيانات غير الهادفة للربح ولم تبدأ هذه المرحلة بعد. إن البيانات المالية الحالية المطبقة فقط على شركات الأعمال ومشروع </a:t>
            </a:r>
            <a:r>
              <a:rPr lang="en-US" sz="3200" dirty="0">
                <a:solidFill>
                  <a:srgbClr val="002060"/>
                </a:solidFill>
              </a:rPr>
              <a:t>IASB / FASB</a:t>
            </a:r>
            <a:r>
              <a:rPr lang="ar-IQ" sz="3200" dirty="0">
                <a:solidFill>
                  <a:srgbClr val="002060"/>
                </a:solidFill>
              </a:rPr>
              <a:t> الحالي تعطي الأولوية أيضًا للكيانات التجارية .</a:t>
            </a:r>
            <a:endParaRPr lang="en-US" sz="2000" dirty="0">
              <a:solidFill>
                <a:srgbClr val="002060"/>
              </a:solidFill>
            </a:endParaRPr>
          </a:p>
          <a:p>
            <a:pPr marL="457200" lvl="1" indent="0">
              <a:lnSpc>
                <a:spcPct val="80000"/>
              </a:lnSpc>
              <a:buNone/>
            </a:pPr>
            <a:endParaRPr lang="en-US" dirty="0"/>
          </a:p>
        </p:txBody>
      </p:sp>
    </p:spTree>
    <p:extLst>
      <p:ext uri="{BB962C8B-B14F-4D97-AF65-F5344CB8AC3E}">
        <p14:creationId xmlns:p14="http://schemas.microsoft.com/office/powerpoint/2010/main" val="1524914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p>
        </p:txBody>
      </p:sp>
      <p:sp>
        <p:nvSpPr>
          <p:cNvPr id="69635" name="Rectangle 3"/>
          <p:cNvSpPr>
            <a:spLocks noGrp="1" noChangeArrowheads="1"/>
          </p:cNvSpPr>
          <p:nvPr>
            <p:ph type="body" idx="1"/>
          </p:nvPr>
        </p:nvSpPr>
        <p:spPr>
          <a:xfrm>
            <a:off x="179513" y="1340769"/>
            <a:ext cx="8640960" cy="4875882"/>
          </a:xfrm>
        </p:spPr>
        <p:txBody>
          <a:bodyPr/>
          <a:lstStyle/>
          <a:p>
            <a:pPr algn="just"/>
            <a:r>
              <a:rPr lang="ar-IQ" sz="3200" dirty="0">
                <a:solidFill>
                  <a:srgbClr val="002060"/>
                </a:solidFill>
              </a:rPr>
              <a:t>المرحلة </a:t>
            </a:r>
            <a:r>
              <a:rPr lang="en-US" sz="3200" dirty="0">
                <a:solidFill>
                  <a:srgbClr val="002060"/>
                </a:solidFill>
              </a:rPr>
              <a:t>G</a:t>
            </a:r>
            <a:r>
              <a:rPr lang="ar-IQ" sz="3200" dirty="0">
                <a:solidFill>
                  <a:srgbClr val="002060"/>
                </a:solidFill>
              </a:rPr>
              <a:t> مرحلة لاحقة تدرس تطبيق اطار مفاهيمي على  الكيانات غير الربحية وشركات القطاع العام بعد تحديد المفاهيم الأساسية وتنقيحها. هذا النهج له منتقديه ، بحجة أنه سيكون من الأصعب استيعاب قضايا الكيانات غير التجارية ما لم يتم إعطاء الاعتبار الكافي في جميع مراحل المشروع. </a:t>
            </a:r>
            <a:endParaRPr lang="en-US" sz="2000" dirty="0">
              <a:solidFill>
                <a:srgbClr val="002060"/>
              </a:solidFill>
            </a:endParaRPr>
          </a:p>
          <a:p>
            <a:pPr algn="just"/>
            <a:r>
              <a:rPr lang="ar-IQ" sz="3200" dirty="0">
                <a:solidFill>
                  <a:srgbClr val="002060"/>
                </a:solidFill>
              </a:rPr>
              <a:t>المرحلة </a:t>
            </a:r>
            <a:r>
              <a:rPr lang="en-US" sz="3200" dirty="0">
                <a:solidFill>
                  <a:srgbClr val="002060"/>
                </a:solidFill>
              </a:rPr>
              <a:t>H</a:t>
            </a:r>
            <a:r>
              <a:rPr lang="ar-IQ" sz="3200" dirty="0">
                <a:solidFill>
                  <a:srgbClr val="002060"/>
                </a:solidFill>
              </a:rPr>
              <a:t> المتعلقة بالقضايا المتبقية كان من المقرر ان لا تبدأ إلا بعد اكتمال المراحل السبع السابقة وفقط إذا تم تحديد قضايا أخرى لا يزال يتعين معالجتها, لذا فأنها لم تبدأ لعدم اكتمال المراحل السابقة. </a:t>
            </a:r>
            <a:endParaRPr lang="en-US" sz="2000" dirty="0">
              <a:solidFill>
                <a:srgbClr val="002060"/>
              </a:solidFill>
            </a:endParaRPr>
          </a:p>
        </p:txBody>
      </p:sp>
    </p:spTree>
    <p:extLst>
      <p:ext uri="{BB962C8B-B14F-4D97-AF65-F5344CB8AC3E}">
        <p14:creationId xmlns:p14="http://schemas.microsoft.com/office/powerpoint/2010/main" val="3694238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p>
        </p:txBody>
      </p:sp>
      <p:sp>
        <p:nvSpPr>
          <p:cNvPr id="69635" name="Rectangle 3"/>
          <p:cNvSpPr>
            <a:spLocks noGrp="1" noChangeArrowheads="1"/>
          </p:cNvSpPr>
          <p:nvPr>
            <p:ph type="body" idx="1"/>
          </p:nvPr>
        </p:nvSpPr>
        <p:spPr>
          <a:xfrm>
            <a:off x="251521" y="1412776"/>
            <a:ext cx="8640960" cy="4968551"/>
          </a:xfrm>
        </p:spPr>
        <p:txBody>
          <a:bodyPr/>
          <a:lstStyle/>
          <a:p>
            <a:pPr marL="457200" lvl="1" indent="0" algn="just">
              <a:lnSpc>
                <a:spcPct val="80000"/>
              </a:lnSpc>
              <a:buNone/>
            </a:pPr>
            <a:r>
              <a:rPr lang="ar-IQ" sz="4800" dirty="0">
                <a:solidFill>
                  <a:srgbClr val="002060"/>
                </a:solidFill>
                <a:latin typeface="+mj-lt"/>
              </a:rPr>
              <a:t>ان التقدم في هذا المشروع كان بطيئًا ومتعثرا. وكان من المقرر أن يتم الانتهاء من كافة مراحل المشروع في عام 2010 وأن يكون قد مر على ثماني مراحل. ولكن بحلول عام 2010 تم الانتهاء من مرحلة واحدة فقط ، وهي المرحلة </a:t>
            </a:r>
            <a:r>
              <a:rPr lang="en-US" sz="4800" dirty="0">
                <a:solidFill>
                  <a:srgbClr val="002060"/>
                </a:solidFill>
                <a:latin typeface="+mj-lt"/>
              </a:rPr>
              <a:t>A</a:t>
            </a:r>
            <a:r>
              <a:rPr lang="ar-IQ" sz="4800" dirty="0">
                <a:solidFill>
                  <a:srgbClr val="002060"/>
                </a:solidFill>
                <a:latin typeface="+mj-lt"/>
              </a:rPr>
              <a:t> المتعلقة بأهداف الإبلاغ المالي والخصائص النوعية.</a:t>
            </a:r>
            <a:endParaRPr lang="en-US" sz="4800" dirty="0">
              <a:solidFill>
                <a:srgbClr val="002060"/>
              </a:solidFill>
              <a:latin typeface="+mj-lt"/>
            </a:endParaRPr>
          </a:p>
          <a:p>
            <a:pPr marL="457200" lvl="1" indent="0">
              <a:lnSpc>
                <a:spcPct val="80000"/>
              </a:lnSpc>
              <a:buNone/>
            </a:pPr>
            <a:endParaRPr lang="en-US" dirty="0"/>
          </a:p>
        </p:txBody>
      </p:sp>
    </p:spTree>
    <p:extLst>
      <p:ext uri="{BB962C8B-B14F-4D97-AF65-F5344CB8AC3E}">
        <p14:creationId xmlns:p14="http://schemas.microsoft.com/office/powerpoint/2010/main" val="2385531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p>
        </p:txBody>
      </p:sp>
      <p:sp>
        <p:nvSpPr>
          <p:cNvPr id="69635" name="Rectangle 3"/>
          <p:cNvSpPr>
            <a:spLocks noGrp="1" noChangeArrowheads="1"/>
          </p:cNvSpPr>
          <p:nvPr>
            <p:ph type="body" idx="1"/>
          </p:nvPr>
        </p:nvSpPr>
        <p:spPr>
          <a:xfrm>
            <a:off x="179513" y="1340769"/>
            <a:ext cx="8712968" cy="4875882"/>
          </a:xfrm>
        </p:spPr>
        <p:txBody>
          <a:bodyPr/>
          <a:lstStyle/>
          <a:p>
            <a:pPr marL="0" indent="0" algn="just">
              <a:buNone/>
            </a:pPr>
            <a:r>
              <a:rPr lang="ar-IQ" dirty="0">
                <a:solidFill>
                  <a:srgbClr val="002060"/>
                </a:solidFill>
              </a:rPr>
              <a:t>في عام 2011 ، أجرى مجلس معايير المحاسبة الدولية مشاورات عامة حول برنامج عمله لتحديد المجالات التي ينبغي أن تكون لها الأولوية. ودعا العديد من المجيبين إلى استئناف مشروع الإطار المفاهيمي كأولوية. أشار المستجيبون إلى ما يلي:</a:t>
            </a:r>
            <a:endParaRPr lang="en-US" sz="1800" dirty="0">
              <a:solidFill>
                <a:srgbClr val="002060"/>
              </a:solidFill>
            </a:endParaRPr>
          </a:p>
          <a:p>
            <a:pPr algn="just"/>
            <a:r>
              <a:rPr lang="ar-IQ" sz="2400" dirty="0">
                <a:solidFill>
                  <a:srgbClr val="002060"/>
                </a:solidFill>
              </a:rPr>
              <a:t>يجب أن تستند المعايير القائمة على المبادئ إلى إطار مفاهيمي سليم</a:t>
            </a:r>
            <a:endParaRPr lang="en-US" sz="1600" dirty="0">
              <a:solidFill>
                <a:srgbClr val="002060"/>
              </a:solidFill>
            </a:endParaRPr>
          </a:p>
          <a:p>
            <a:pPr algn="just"/>
            <a:r>
              <a:rPr lang="ar-IQ" sz="2400" dirty="0">
                <a:solidFill>
                  <a:srgbClr val="002060"/>
                </a:solidFill>
              </a:rPr>
              <a:t>كان من المستحسن وجود إطار إفصاح لضمان جدوى المعلومات التي تم الافصاح عنها.</a:t>
            </a:r>
            <a:endParaRPr lang="en-US" sz="1600" dirty="0">
              <a:solidFill>
                <a:srgbClr val="002060"/>
              </a:solidFill>
            </a:endParaRPr>
          </a:p>
          <a:p>
            <a:pPr algn="just"/>
            <a:r>
              <a:rPr lang="ar-IQ" sz="2400" dirty="0">
                <a:solidFill>
                  <a:srgbClr val="002060"/>
                </a:solidFill>
              </a:rPr>
              <a:t>ضرورة توضيح تعاريف الأصول والالتزامات قبل حل عدد من قضايا الإبلاغ (مثل الاصول غير الملموسة).</a:t>
            </a:r>
            <a:endParaRPr lang="en-US" sz="1600" dirty="0">
              <a:solidFill>
                <a:srgbClr val="002060"/>
              </a:solidFill>
            </a:endParaRPr>
          </a:p>
          <a:p>
            <a:pPr algn="just"/>
            <a:r>
              <a:rPr lang="ar-IQ" sz="2400" dirty="0">
                <a:solidFill>
                  <a:srgbClr val="002060"/>
                </a:solidFill>
              </a:rPr>
              <a:t>التوجيه اللازم بشأن القياس يتطلب توسيعه.</a:t>
            </a:r>
            <a:endParaRPr lang="en-US" sz="1600" dirty="0">
              <a:solidFill>
                <a:srgbClr val="002060"/>
              </a:solidFill>
            </a:endParaRPr>
          </a:p>
          <a:p>
            <a:pPr algn="just"/>
            <a:r>
              <a:rPr lang="ar-IQ" sz="2400" dirty="0">
                <a:solidFill>
                  <a:srgbClr val="002060"/>
                </a:solidFill>
              </a:rPr>
              <a:t>يجب وضع مفاهيم لعناصر الأداء (مثل الربح أو الخسارة والدخل الشامل الآخر)</a:t>
            </a:r>
            <a:endParaRPr lang="en-US" sz="1600" dirty="0">
              <a:solidFill>
                <a:srgbClr val="002060"/>
              </a:solidFill>
            </a:endParaRPr>
          </a:p>
          <a:p>
            <a:pPr marL="457200" lvl="1" indent="0" algn="just">
              <a:lnSpc>
                <a:spcPct val="80000"/>
              </a:lnSpc>
              <a:buNone/>
            </a:pPr>
            <a:endParaRPr lang="en-US" sz="2400" dirty="0">
              <a:solidFill>
                <a:srgbClr val="002060"/>
              </a:solidFill>
            </a:endParaRPr>
          </a:p>
        </p:txBody>
      </p:sp>
    </p:spTree>
    <p:extLst>
      <p:ext uri="{BB962C8B-B14F-4D97-AF65-F5344CB8AC3E}">
        <p14:creationId xmlns:p14="http://schemas.microsoft.com/office/powerpoint/2010/main" val="3378139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p>
        </p:txBody>
      </p:sp>
      <p:sp>
        <p:nvSpPr>
          <p:cNvPr id="69635" name="Rectangle 3"/>
          <p:cNvSpPr>
            <a:spLocks noGrp="1" noChangeArrowheads="1"/>
          </p:cNvSpPr>
          <p:nvPr>
            <p:ph type="body" idx="1"/>
          </p:nvPr>
        </p:nvSpPr>
        <p:spPr>
          <a:xfrm>
            <a:off x="179513" y="1340769"/>
            <a:ext cx="8712968" cy="4875882"/>
          </a:xfrm>
        </p:spPr>
        <p:txBody>
          <a:bodyPr/>
          <a:lstStyle/>
          <a:p>
            <a:pPr algn="just"/>
            <a:r>
              <a:rPr lang="ar-IQ" dirty="0">
                <a:solidFill>
                  <a:srgbClr val="002060"/>
                </a:solidFill>
              </a:rPr>
              <a:t>ونتيجة لذلك ، قام مجلس معايير المحاسبة الدولية في عام 2012 من جديد بمناقشة مشروع الإطار المفاهيمي. وفي وقت لاحق  صدرت ورقة مناقشة في عام 2013، وتم إصدار مسودة لإطار كامل (يشار إليه بـ "الإطار المقترح") في مايو 2015. ومن المتوقع إجراء تعديلات طفيفة، بعد تلقي التعليقات على تلك المسودة. وتجدر الإشارة إلى أن هذا المشروع الإطاري المقترح لم يتم بالاشتراك مع مجلس معايير المحاسبة المالية الامريكي.</a:t>
            </a:r>
            <a:endParaRPr lang="en-US" sz="1800" dirty="0">
              <a:solidFill>
                <a:srgbClr val="002060"/>
              </a:solidFill>
            </a:endParaRPr>
          </a:p>
          <a:p>
            <a:pPr algn="just"/>
            <a:r>
              <a:rPr lang="ar-IQ" dirty="0">
                <a:solidFill>
                  <a:srgbClr val="002060"/>
                </a:solidFill>
              </a:rPr>
              <a:t> بدأ مجلس معايير المحاسبة المالية الامريكي على انفراد ايضا بمراجعة إطاره المفاهيمي في عام 2014.</a:t>
            </a:r>
            <a:endParaRPr lang="en-US" sz="1800" dirty="0">
              <a:solidFill>
                <a:srgbClr val="002060"/>
              </a:solidFill>
            </a:endParaRPr>
          </a:p>
          <a:p>
            <a:pPr marL="457200" lvl="1" indent="0">
              <a:lnSpc>
                <a:spcPct val="80000"/>
              </a:lnSpc>
              <a:buNone/>
            </a:pPr>
            <a:endParaRPr lang="en-US" dirty="0"/>
          </a:p>
        </p:txBody>
      </p:sp>
    </p:spTree>
    <p:extLst>
      <p:ext uri="{BB962C8B-B14F-4D97-AF65-F5344CB8AC3E}">
        <p14:creationId xmlns:p14="http://schemas.microsoft.com/office/powerpoint/2010/main" val="3091247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0"/>
            <a:ext cx="8928992" cy="1196752"/>
          </a:xfrm>
        </p:spPr>
        <p:txBody>
          <a:bodyPr/>
          <a:lstStyle/>
          <a:p>
            <a:br>
              <a:rPr lang="ar-IQ" sz="3200" dirty="0">
                <a:solidFill>
                  <a:srgbClr val="FFC000"/>
                </a:solidFill>
              </a:rPr>
            </a:br>
            <a:r>
              <a:rPr lang="ar-IQ" sz="4400" dirty="0">
                <a:solidFill>
                  <a:srgbClr val="FFC000"/>
                </a:solidFill>
              </a:rPr>
              <a:t>ما هو الاطار المفاهيمي</a:t>
            </a:r>
            <a:br>
              <a:rPr lang="ar-IQ" sz="3200" dirty="0">
                <a:solidFill>
                  <a:srgbClr val="FFC000"/>
                </a:solidFill>
              </a:rPr>
            </a:br>
            <a:r>
              <a:rPr lang="ar-IQ" sz="3200" dirty="0">
                <a:solidFill>
                  <a:srgbClr val="FFC000"/>
                </a:solidFill>
              </a:rPr>
              <a:t>         </a:t>
            </a:r>
            <a:r>
              <a:rPr lang="en-US" sz="3200" dirty="0">
                <a:solidFill>
                  <a:srgbClr val="FFC000"/>
                </a:solidFill>
              </a:rPr>
              <a:t>WHAT IS CONCEPTUAL FRAMEWORK  </a:t>
            </a:r>
            <a:br>
              <a:rPr lang="en-US" sz="3200" dirty="0">
                <a:solidFill>
                  <a:srgbClr val="FFC000"/>
                </a:solidFill>
              </a:rPr>
            </a:br>
            <a:endParaRPr lang="en-US" sz="3200" dirty="0">
              <a:solidFill>
                <a:srgbClr val="FFC000"/>
              </a:solidFill>
            </a:endParaRPr>
          </a:p>
        </p:txBody>
      </p:sp>
      <p:sp>
        <p:nvSpPr>
          <p:cNvPr id="69635" name="Rectangle 3"/>
          <p:cNvSpPr>
            <a:spLocks noGrp="1" noChangeArrowheads="1"/>
          </p:cNvSpPr>
          <p:nvPr>
            <p:ph type="body" idx="1"/>
          </p:nvPr>
        </p:nvSpPr>
        <p:spPr>
          <a:xfrm>
            <a:off x="251521" y="1412777"/>
            <a:ext cx="8640960" cy="4803874"/>
          </a:xfrm>
        </p:spPr>
        <p:txBody>
          <a:bodyPr/>
          <a:lstStyle/>
          <a:p>
            <a:pPr algn="just"/>
            <a:r>
              <a:rPr lang="ar-IQ" sz="3600" dirty="0">
                <a:solidFill>
                  <a:srgbClr val="002060"/>
                </a:solidFill>
              </a:rPr>
              <a:t>الإطار المفاهيمي هو المرجعية الفكرية الأساسية في المحاسبة لحل المشكلات العملية الناشئة في إعداد التقارير ويشكل الأساس لبناء مجموعة من القواعد والمعايير المحاسبية المتسقة.</a:t>
            </a:r>
            <a:endParaRPr lang="en-US" sz="2400" dirty="0">
              <a:solidFill>
                <a:srgbClr val="002060"/>
              </a:solidFill>
            </a:endParaRPr>
          </a:p>
          <a:p>
            <a:pPr algn="just"/>
            <a:r>
              <a:rPr lang="ar-IQ" sz="3600" dirty="0">
                <a:solidFill>
                  <a:srgbClr val="002060"/>
                </a:solidFill>
              </a:rPr>
              <a:t>او هو مجموعة من الأهداف والافتراضات والمبادئ المترابطة التي يمكن أن تؤدي إلى مجموعة من المعايير المتسقة في إعداد التقارير المالية. ويعد البديل الفكري لنظرية المحاسبة</a:t>
            </a:r>
            <a:endParaRPr lang="en-US" sz="2400" dirty="0">
              <a:solidFill>
                <a:srgbClr val="002060"/>
              </a:solidFill>
            </a:endParaRPr>
          </a:p>
          <a:p>
            <a:pPr marL="457200" lvl="1" indent="0" algn="just">
              <a:lnSpc>
                <a:spcPct val="80000"/>
              </a:lnSpc>
              <a:buNone/>
            </a:pPr>
            <a:endParaRPr lang="en-US" sz="3600" dirty="0">
              <a:solidFill>
                <a:srgbClr val="002060"/>
              </a:solidFill>
            </a:endParaRPr>
          </a:p>
        </p:txBody>
      </p:sp>
    </p:spTree>
    <p:extLst>
      <p:ext uri="{BB962C8B-B14F-4D97-AF65-F5344CB8AC3E}">
        <p14:creationId xmlns:p14="http://schemas.microsoft.com/office/powerpoint/2010/main" val="29919490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IQ" dirty="0">
                <a:solidFill>
                  <a:srgbClr val="FFFF00"/>
                </a:solidFill>
              </a:rPr>
              <a:t>تاريخ وتطور الإطار المفاهيمي</a:t>
            </a:r>
            <a:br>
              <a:rPr lang="en-US" dirty="0">
                <a:solidFill>
                  <a:srgbClr val="FFFF00"/>
                </a:solidFill>
              </a:rPr>
            </a:br>
            <a:r>
              <a:rPr lang="en-US" sz="2000" dirty="0">
                <a:solidFill>
                  <a:srgbClr val="FFFF00"/>
                </a:solidFill>
              </a:rPr>
              <a:t>HISTORY AND EVOLUTION OF THE CONCEPTUAL FRAMEWORK</a:t>
            </a:r>
            <a:endParaRPr lang="en-US" dirty="0"/>
          </a:p>
        </p:txBody>
      </p:sp>
      <p:sp>
        <p:nvSpPr>
          <p:cNvPr id="69635" name="Rectangle 3"/>
          <p:cNvSpPr>
            <a:spLocks noGrp="1" noChangeArrowheads="1"/>
          </p:cNvSpPr>
          <p:nvPr>
            <p:ph type="body" idx="1"/>
          </p:nvPr>
        </p:nvSpPr>
        <p:spPr>
          <a:xfrm>
            <a:off x="251521" y="1484785"/>
            <a:ext cx="8424936" cy="4731866"/>
          </a:xfrm>
        </p:spPr>
        <p:txBody>
          <a:bodyPr/>
          <a:lstStyle/>
          <a:p>
            <a:pPr marL="457200" lvl="1" indent="0" algn="just">
              <a:lnSpc>
                <a:spcPct val="80000"/>
              </a:lnSpc>
              <a:buNone/>
            </a:pPr>
            <a:r>
              <a:rPr lang="ar-IQ" sz="4000" b="1" dirty="0">
                <a:solidFill>
                  <a:srgbClr val="002060"/>
                </a:solidFill>
                <a:latin typeface="+mj-lt"/>
              </a:rPr>
              <a:t>رابعا :- في عام 2018 نشر مجلس معايير الابلاغ المالي الدولي (</a:t>
            </a:r>
            <a:r>
              <a:rPr lang="en-US" sz="4000" b="1" dirty="0">
                <a:solidFill>
                  <a:srgbClr val="002060"/>
                </a:solidFill>
                <a:latin typeface="+mj-lt"/>
              </a:rPr>
              <a:t>IFRS</a:t>
            </a:r>
            <a:r>
              <a:rPr lang="ar-IQ" sz="4000" b="1" dirty="0">
                <a:solidFill>
                  <a:srgbClr val="002060"/>
                </a:solidFill>
                <a:latin typeface="+mj-lt"/>
              </a:rPr>
              <a:t>) "الإطار المفاهيمي لإعداد التقارير المالية المنقح". وقد ركز المجلس الدولي لمعايير المحاسبة على الموضوعات التي لم يتم تغطيتها حتى الآن أو التي أظهرت أوجه قصور واضحة وتحتاج إلى تعديلات لها. ولم يحقق ما كان مقصوداً في البداية من مراجعة جوهرية شاملة للإطار المفاهيمي . </a:t>
            </a:r>
            <a:endParaRPr lang="en-US" sz="4000" b="1" dirty="0">
              <a:solidFill>
                <a:srgbClr val="002060"/>
              </a:solidFill>
              <a:latin typeface="+mj-lt"/>
            </a:endParaRPr>
          </a:p>
          <a:p>
            <a:pPr marL="457200" lvl="1" indent="0">
              <a:lnSpc>
                <a:spcPct val="80000"/>
              </a:lnSpc>
              <a:buNone/>
            </a:pPr>
            <a:endParaRPr lang="en-US" dirty="0"/>
          </a:p>
        </p:txBody>
      </p:sp>
    </p:spTree>
    <p:extLst>
      <p:ext uri="{BB962C8B-B14F-4D97-AF65-F5344CB8AC3E}">
        <p14:creationId xmlns:p14="http://schemas.microsoft.com/office/powerpoint/2010/main" val="2888860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0" y="116632"/>
            <a:ext cx="9036496" cy="1012081"/>
          </a:xfrm>
        </p:spPr>
        <p:txBody>
          <a:bodyPr/>
          <a:lstStyle/>
          <a:p>
            <a:br>
              <a:rPr lang="ar-IQ" sz="2800" dirty="0">
                <a:solidFill>
                  <a:srgbClr val="FFFF00"/>
                </a:solidFill>
              </a:rPr>
            </a:br>
            <a:r>
              <a:rPr lang="ar-IQ" dirty="0">
                <a:solidFill>
                  <a:srgbClr val="FFFF00"/>
                </a:solidFill>
              </a:rPr>
              <a:t>الاطار المفاهيمي المنقح               </a:t>
            </a:r>
            <a:r>
              <a:rPr lang="ar-IQ" sz="2800" dirty="0">
                <a:solidFill>
                  <a:srgbClr val="FFFF00"/>
                </a:solidFill>
              </a:rPr>
              <a:t>	      </a:t>
            </a:r>
            <a:r>
              <a:rPr lang="ar-IQ" dirty="0">
                <a:solidFill>
                  <a:srgbClr val="FFFF00"/>
                </a:solidFill>
              </a:rPr>
              <a:t>صدر سنة 2018</a:t>
            </a:r>
            <a:br>
              <a:rPr lang="en-US" dirty="0">
                <a:solidFill>
                  <a:srgbClr val="FFFF00"/>
                </a:solidFill>
              </a:rPr>
            </a:br>
            <a:r>
              <a:rPr lang="en-US" sz="2800" dirty="0">
                <a:solidFill>
                  <a:srgbClr val="FFFF00"/>
                </a:solidFill>
              </a:rPr>
              <a:t>Conceptual Framework (Revised)  Issued June 2018</a:t>
            </a:r>
            <a:br>
              <a:rPr lang="en-US" sz="2800" dirty="0">
                <a:solidFill>
                  <a:srgbClr val="FFFF00"/>
                </a:solidFill>
              </a:rPr>
            </a:br>
            <a:endParaRPr lang="en-US" sz="2800" dirty="0">
              <a:solidFill>
                <a:srgbClr val="FFFF00"/>
              </a:solidFill>
            </a:endParaRPr>
          </a:p>
        </p:txBody>
      </p:sp>
      <p:sp>
        <p:nvSpPr>
          <p:cNvPr id="69635" name="Rectangle 3"/>
          <p:cNvSpPr>
            <a:spLocks noGrp="1" noChangeArrowheads="1"/>
          </p:cNvSpPr>
          <p:nvPr>
            <p:ph type="body" idx="1"/>
          </p:nvPr>
        </p:nvSpPr>
        <p:spPr>
          <a:xfrm>
            <a:off x="179513" y="1340769"/>
            <a:ext cx="8640960" cy="4875882"/>
          </a:xfrm>
        </p:spPr>
        <p:txBody>
          <a:bodyPr/>
          <a:lstStyle/>
          <a:p>
            <a:r>
              <a:rPr lang="ar-SA" sz="3200" dirty="0">
                <a:solidFill>
                  <a:srgbClr val="002060"/>
                </a:solidFill>
              </a:rPr>
              <a:t>لماذا تم القيام بمراجعة الإطار المفاهيمي؟</a:t>
            </a:r>
            <a:endParaRPr lang="en-US" sz="3200" dirty="0">
              <a:solidFill>
                <a:srgbClr val="002060"/>
              </a:solidFill>
            </a:endParaRPr>
          </a:p>
          <a:p>
            <a:r>
              <a:rPr lang="ar-SA" sz="3200" dirty="0">
                <a:solidFill>
                  <a:srgbClr val="002060"/>
                </a:solidFill>
              </a:rPr>
              <a:t>ان الاطار المفاهيمي السابق  صدر في عام 1989 ونقح جزئيا في عام 2010</a:t>
            </a:r>
            <a:r>
              <a:rPr lang="ar-IQ" sz="3200" dirty="0">
                <a:solidFill>
                  <a:srgbClr val="002060"/>
                </a:solidFill>
              </a:rPr>
              <a:t> </a:t>
            </a:r>
            <a:r>
              <a:rPr lang="ar-SA" sz="3200" dirty="0">
                <a:solidFill>
                  <a:srgbClr val="002060"/>
                </a:solidFill>
              </a:rPr>
              <a:t>ويعتبر مفيد ولكنه غير مكتمل ويحتاج إلى تحسين وخصوصا في المجالات الاتي:-</a:t>
            </a:r>
            <a:endParaRPr lang="en-US" sz="3200" dirty="0">
              <a:solidFill>
                <a:srgbClr val="002060"/>
              </a:solidFill>
            </a:endParaRPr>
          </a:p>
          <a:p>
            <a:pPr>
              <a:buFont typeface="Wingdings" pitchFamily="2" charset="2"/>
              <a:buChar char="ü"/>
            </a:pPr>
            <a:r>
              <a:rPr lang="ar-SA" sz="3200" dirty="0">
                <a:solidFill>
                  <a:srgbClr val="002060"/>
                </a:solidFill>
              </a:rPr>
              <a:t>ملء الثغرات على سبيل المثال ، إرشادات حول القياس والعرض والإفصاح</a:t>
            </a:r>
            <a:endParaRPr lang="en-US" sz="3200" dirty="0">
              <a:solidFill>
                <a:srgbClr val="002060"/>
              </a:solidFill>
            </a:endParaRPr>
          </a:p>
          <a:p>
            <a:pPr>
              <a:buFont typeface="Wingdings" pitchFamily="2" charset="2"/>
              <a:buChar char="ü"/>
            </a:pPr>
            <a:r>
              <a:rPr lang="ar-SA" sz="3200" dirty="0">
                <a:solidFill>
                  <a:srgbClr val="002060"/>
                </a:solidFill>
              </a:rPr>
              <a:t>التحديث على سبيل المثال ، تعريفات الأصل والالتزام</a:t>
            </a:r>
            <a:endParaRPr lang="en-US" sz="3200" dirty="0">
              <a:solidFill>
                <a:srgbClr val="002060"/>
              </a:solidFill>
            </a:endParaRPr>
          </a:p>
          <a:p>
            <a:pPr>
              <a:buFont typeface="Wingdings" pitchFamily="2" charset="2"/>
              <a:buChar char="ü"/>
            </a:pPr>
            <a:r>
              <a:rPr lang="ar-SA" sz="3200" dirty="0">
                <a:solidFill>
                  <a:srgbClr val="002060"/>
                </a:solidFill>
              </a:rPr>
              <a:t>توضيح على سبيل المثال عدم التأكد في القياس</a:t>
            </a:r>
            <a:endParaRPr lang="en-US" sz="3200" dirty="0">
              <a:solidFill>
                <a:srgbClr val="002060"/>
              </a:solidFill>
            </a:endParaRPr>
          </a:p>
          <a:p>
            <a:pPr marL="57150" indent="0">
              <a:lnSpc>
                <a:spcPct val="80000"/>
              </a:lnSpc>
              <a:buNone/>
            </a:pPr>
            <a:endParaRPr lang="en-US" sz="3200" dirty="0">
              <a:solidFill>
                <a:srgbClr val="002060"/>
              </a:solidFill>
            </a:endParaRPr>
          </a:p>
        </p:txBody>
      </p:sp>
    </p:spTree>
    <p:extLst>
      <p:ext uri="{BB962C8B-B14F-4D97-AF65-F5344CB8AC3E}">
        <p14:creationId xmlns:p14="http://schemas.microsoft.com/office/powerpoint/2010/main" val="2949833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116632"/>
            <a:ext cx="8928992" cy="1152128"/>
          </a:xfrm>
        </p:spPr>
        <p:txBody>
          <a:bodyPr/>
          <a:lstStyle/>
          <a:p>
            <a:br>
              <a:rPr lang="ar-IQ" sz="2800" dirty="0">
                <a:solidFill>
                  <a:srgbClr val="FFFF00"/>
                </a:solidFill>
              </a:rPr>
            </a:br>
            <a:r>
              <a:rPr lang="ar-IQ" dirty="0">
                <a:solidFill>
                  <a:srgbClr val="FFFF00"/>
                </a:solidFill>
              </a:rPr>
              <a:t>الاطار المفاهيمي المنقح       </a:t>
            </a:r>
            <a:r>
              <a:rPr lang="ar-IQ" sz="2800" dirty="0">
                <a:solidFill>
                  <a:srgbClr val="FFFF00"/>
                </a:solidFill>
              </a:rPr>
              <a:t>	      </a:t>
            </a:r>
            <a:r>
              <a:rPr lang="ar-IQ" dirty="0">
                <a:solidFill>
                  <a:srgbClr val="FFFF00"/>
                </a:solidFill>
              </a:rPr>
              <a:t>صدر سنة 2018</a:t>
            </a:r>
            <a:br>
              <a:rPr lang="en-US" dirty="0">
                <a:solidFill>
                  <a:srgbClr val="FFFF00"/>
                </a:solidFill>
              </a:rPr>
            </a:br>
            <a:r>
              <a:rPr lang="en-US" sz="2400" dirty="0">
                <a:solidFill>
                  <a:srgbClr val="FFFF00"/>
                </a:solidFill>
              </a:rPr>
              <a:t>Conceptual Framework (Revised)  Issued June </a:t>
            </a:r>
            <a:r>
              <a:rPr lang="en-US" sz="2800" dirty="0">
                <a:solidFill>
                  <a:srgbClr val="FFFF00"/>
                </a:solidFill>
              </a:rPr>
              <a:t>2018</a:t>
            </a:r>
            <a:br>
              <a:rPr lang="en-US" sz="2800" dirty="0">
                <a:solidFill>
                  <a:srgbClr val="FFFF00"/>
                </a:solidFill>
              </a:rPr>
            </a:br>
            <a:endParaRPr lang="en-US" dirty="0"/>
          </a:p>
        </p:txBody>
      </p:sp>
      <p:sp>
        <p:nvSpPr>
          <p:cNvPr id="69635" name="Rectangle 3"/>
          <p:cNvSpPr>
            <a:spLocks noGrp="1" noChangeArrowheads="1"/>
          </p:cNvSpPr>
          <p:nvPr>
            <p:ph type="body" idx="1"/>
          </p:nvPr>
        </p:nvSpPr>
        <p:spPr>
          <a:xfrm>
            <a:off x="179512" y="1268760"/>
            <a:ext cx="8712967" cy="4947891"/>
          </a:xfrm>
        </p:spPr>
        <p:txBody>
          <a:bodyPr/>
          <a:lstStyle/>
          <a:p>
            <a:pPr marL="0" indent="0" algn="just">
              <a:buNone/>
            </a:pPr>
            <a:r>
              <a:rPr lang="ar-SA" sz="4400" dirty="0">
                <a:solidFill>
                  <a:srgbClr val="002060"/>
                </a:solidFill>
              </a:rPr>
              <a:t>تاريخ النفاذ</a:t>
            </a:r>
            <a:endParaRPr lang="en-US" sz="4400" dirty="0">
              <a:solidFill>
                <a:srgbClr val="002060"/>
              </a:solidFill>
            </a:endParaRPr>
          </a:p>
          <a:p>
            <a:pPr algn="just"/>
            <a:r>
              <a:rPr lang="ar-SA" sz="4400" dirty="0">
                <a:solidFill>
                  <a:srgbClr val="002060"/>
                </a:solidFill>
              </a:rPr>
              <a:t>على الفور بالنسبة لمجلس ولجنة تفسير المعايير الدولية لإعداد التقارير المالية</a:t>
            </a:r>
            <a:r>
              <a:rPr lang="ar-IQ" sz="4400" dirty="0">
                <a:solidFill>
                  <a:srgbClr val="002060"/>
                </a:solidFill>
              </a:rPr>
              <a:t>.</a:t>
            </a:r>
          </a:p>
          <a:p>
            <a:pPr algn="just"/>
            <a:r>
              <a:rPr lang="ar-SA" sz="4400" dirty="0">
                <a:solidFill>
                  <a:srgbClr val="002060"/>
                </a:solidFill>
              </a:rPr>
              <a:t>اﻟﻔﺗرات اﻟﺳﻧوﯾﺔ اﻟﺗﻲ ﺗﺑدأ ﻓﻲ أو ﺑﻌد 1 ﯾﻧﺎﯾر / ﮐﺎﻧون اﻟﺛﺎﻧﻲ 2020 ﻟﻟﻣﻌدّﯾن اﻟذﯾن ﯾطورون ﺳﯾﺎﺳﺔ ﻣﺣﺎﺳﺑﯾﺔ ﺗﺳﺗﻧد إﻟﯽ إلاطﺎر المفاهيمي</a:t>
            </a:r>
            <a:endParaRPr lang="en-US" sz="4400" dirty="0">
              <a:solidFill>
                <a:srgbClr val="002060"/>
              </a:solidFill>
            </a:endParaRPr>
          </a:p>
          <a:p>
            <a:pPr marL="57150" indent="0" algn="just">
              <a:lnSpc>
                <a:spcPct val="80000"/>
              </a:lnSpc>
              <a:buNone/>
            </a:pPr>
            <a:endParaRPr lang="en-US" sz="4400" dirty="0">
              <a:solidFill>
                <a:srgbClr val="002060"/>
              </a:solidFill>
            </a:endParaRPr>
          </a:p>
        </p:txBody>
      </p:sp>
    </p:spTree>
    <p:extLst>
      <p:ext uri="{BB962C8B-B14F-4D97-AF65-F5344CB8AC3E}">
        <p14:creationId xmlns:p14="http://schemas.microsoft.com/office/powerpoint/2010/main" val="3242531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br>
              <a:rPr lang="ar-IQ" dirty="0">
                <a:solidFill>
                  <a:srgbClr val="FFFF00"/>
                </a:solidFill>
              </a:rPr>
            </a:br>
            <a:r>
              <a:rPr lang="ar-SA" dirty="0">
                <a:solidFill>
                  <a:srgbClr val="FFFF00"/>
                </a:solidFill>
              </a:rPr>
              <a:t>التغييرات الرئيسية في الاطار المفاهيمي المنقح</a:t>
            </a:r>
            <a:br>
              <a:rPr lang="en-US" dirty="0">
                <a:solidFill>
                  <a:srgbClr val="FFFF00"/>
                </a:solidFill>
              </a:rPr>
            </a:br>
            <a:endParaRPr lang="en-US" dirty="0">
              <a:solidFill>
                <a:srgbClr val="FFFF00"/>
              </a:solidFill>
            </a:endParaRPr>
          </a:p>
        </p:txBody>
      </p:sp>
      <p:sp>
        <p:nvSpPr>
          <p:cNvPr id="69635" name="Rectangle 3"/>
          <p:cNvSpPr>
            <a:spLocks noGrp="1" noChangeArrowheads="1"/>
          </p:cNvSpPr>
          <p:nvPr>
            <p:ph type="body" idx="1"/>
          </p:nvPr>
        </p:nvSpPr>
        <p:spPr>
          <a:xfrm>
            <a:off x="251521" y="1340769"/>
            <a:ext cx="8568952" cy="4875882"/>
          </a:xfrm>
        </p:spPr>
        <p:txBody>
          <a:bodyPr/>
          <a:lstStyle/>
          <a:p>
            <a:r>
              <a:rPr lang="ar-SA" dirty="0">
                <a:solidFill>
                  <a:srgbClr val="002060"/>
                </a:solidFill>
              </a:rPr>
              <a:t>القياس :-المفاهيم المتعلقة بالقياس ، بما في ذلك العوامل الواجب مراعاتها عند اختيار أساس القياس</a:t>
            </a:r>
            <a:endParaRPr lang="en-US" dirty="0">
              <a:solidFill>
                <a:srgbClr val="002060"/>
              </a:solidFill>
            </a:endParaRPr>
          </a:p>
          <a:p>
            <a:r>
              <a:rPr lang="ar-SA" dirty="0">
                <a:solidFill>
                  <a:srgbClr val="002060"/>
                </a:solidFill>
              </a:rPr>
              <a:t>العرض والافصاح:- مفاهيم العرض والافصاح ، بما في ذلك متى يتم تصنيف الدخل والمصروفات في الدخل الشامل الآخر</a:t>
            </a:r>
            <a:endParaRPr lang="en-US" dirty="0">
              <a:solidFill>
                <a:srgbClr val="002060"/>
              </a:solidFill>
            </a:endParaRPr>
          </a:p>
          <a:p>
            <a:r>
              <a:rPr lang="ar-SA" dirty="0">
                <a:solidFill>
                  <a:srgbClr val="002060"/>
                </a:solidFill>
              </a:rPr>
              <a:t>إلغاء الاعتراف:- إرشادات بشأن إزالة الأصول والخصوم من البيانات المالية</a:t>
            </a:r>
            <a:endParaRPr lang="en-US" dirty="0">
              <a:solidFill>
                <a:srgbClr val="002060"/>
              </a:solidFill>
            </a:endParaRPr>
          </a:p>
          <a:p>
            <a:r>
              <a:rPr lang="ar-SA" dirty="0">
                <a:solidFill>
                  <a:srgbClr val="002060"/>
                </a:solidFill>
              </a:rPr>
              <a:t>التحديثات :- تعريفات التعريفات للأصل والالتزام,</a:t>
            </a:r>
            <a:r>
              <a:rPr lang="ar-IQ" dirty="0">
                <a:solidFill>
                  <a:srgbClr val="002060"/>
                </a:solidFill>
              </a:rPr>
              <a:t> </a:t>
            </a:r>
            <a:r>
              <a:rPr lang="ar-SA" dirty="0">
                <a:solidFill>
                  <a:srgbClr val="002060"/>
                </a:solidFill>
              </a:rPr>
              <a:t>معايير الاعتراف لإدراج الأصول والخصوم في البيانات المالية</a:t>
            </a:r>
            <a:endParaRPr lang="en-US" dirty="0">
              <a:solidFill>
                <a:srgbClr val="002060"/>
              </a:solidFill>
            </a:endParaRPr>
          </a:p>
          <a:p>
            <a:r>
              <a:rPr lang="ar-SA" dirty="0">
                <a:solidFill>
                  <a:srgbClr val="002060"/>
                </a:solidFill>
              </a:rPr>
              <a:t>توضيحات لما يلي:-</a:t>
            </a:r>
            <a:endParaRPr lang="en-US" dirty="0">
              <a:solidFill>
                <a:srgbClr val="002060"/>
              </a:solidFill>
            </a:endParaRPr>
          </a:p>
          <a:p>
            <a:pPr marL="0" indent="0">
              <a:buNone/>
            </a:pPr>
            <a:r>
              <a:rPr lang="ar-IQ" dirty="0">
                <a:solidFill>
                  <a:srgbClr val="002060"/>
                </a:solidFill>
              </a:rPr>
              <a:t>  </a:t>
            </a:r>
            <a:r>
              <a:rPr lang="ar-SA" dirty="0">
                <a:solidFill>
                  <a:srgbClr val="002060"/>
                </a:solidFill>
              </a:rPr>
              <a:t>الحيطة        الإشراف       عدم التأكد في القياس    الجوهر على شكل</a:t>
            </a:r>
            <a:endParaRPr lang="en-US" dirty="0">
              <a:solidFill>
                <a:srgbClr val="002060"/>
              </a:solidFill>
            </a:endParaRPr>
          </a:p>
          <a:p>
            <a:pPr marL="57150" indent="0">
              <a:lnSpc>
                <a:spcPct val="80000"/>
              </a:lnSpc>
              <a:buNone/>
            </a:pPr>
            <a:endParaRPr lang="en-US" dirty="0">
              <a:solidFill>
                <a:srgbClr val="002060"/>
              </a:solidFill>
            </a:endParaRPr>
          </a:p>
        </p:txBody>
      </p:sp>
    </p:spTree>
    <p:extLst>
      <p:ext uri="{BB962C8B-B14F-4D97-AF65-F5344CB8AC3E}">
        <p14:creationId xmlns:p14="http://schemas.microsoft.com/office/powerpoint/2010/main" val="1710018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SA" sz="2400" dirty="0">
                <a:solidFill>
                  <a:srgbClr val="FFFF00"/>
                </a:solidFill>
              </a:rPr>
              <a:t>محتويات الاطار المفاهيمي الجديد </a:t>
            </a:r>
            <a:r>
              <a:rPr lang="ar-IQ" sz="2400" dirty="0">
                <a:solidFill>
                  <a:srgbClr val="FFFF00"/>
                </a:solidFill>
              </a:rPr>
              <a:t>/</a:t>
            </a:r>
            <a:r>
              <a:rPr lang="ar-SA" sz="2400" dirty="0">
                <a:solidFill>
                  <a:srgbClr val="FFFF00"/>
                </a:solidFill>
              </a:rPr>
              <a:t>الفصل الأول - اهداف التقارير المالية</a:t>
            </a:r>
            <a:br>
              <a:rPr lang="en-US" sz="2400" dirty="0">
                <a:solidFill>
                  <a:srgbClr val="FFFF00"/>
                </a:solidFill>
              </a:rPr>
            </a:br>
            <a:r>
              <a:rPr lang="en-US" sz="2400" dirty="0">
                <a:solidFill>
                  <a:srgbClr val="FFFF00"/>
                </a:solidFill>
              </a:rPr>
              <a:t>Chapter 1—The objective of financial reporting</a:t>
            </a:r>
            <a:br>
              <a:rPr lang="en-US" sz="2400" dirty="0">
                <a:solidFill>
                  <a:srgbClr val="FFFF00"/>
                </a:solidFill>
              </a:rPr>
            </a:br>
            <a:endParaRPr lang="en-US" sz="2400" dirty="0">
              <a:solidFill>
                <a:srgbClr val="FFFF00"/>
              </a:solidFill>
            </a:endParaRPr>
          </a:p>
        </p:txBody>
      </p:sp>
      <p:sp>
        <p:nvSpPr>
          <p:cNvPr id="69635" name="Rectangle 3"/>
          <p:cNvSpPr>
            <a:spLocks noGrp="1" noChangeArrowheads="1"/>
          </p:cNvSpPr>
          <p:nvPr>
            <p:ph type="body" idx="1"/>
          </p:nvPr>
        </p:nvSpPr>
        <p:spPr>
          <a:xfrm>
            <a:off x="179513" y="1340768"/>
            <a:ext cx="8712968" cy="5040559"/>
          </a:xfrm>
        </p:spPr>
        <p:txBody>
          <a:bodyPr/>
          <a:lstStyle/>
          <a:p>
            <a:pPr marL="0" indent="0" algn="ctr">
              <a:buNone/>
            </a:pPr>
            <a:r>
              <a:rPr lang="ar-SA" dirty="0">
                <a:solidFill>
                  <a:srgbClr val="002060"/>
                </a:solidFill>
              </a:rPr>
              <a:t>ملخص التغييرات</a:t>
            </a:r>
            <a:endParaRPr lang="ar-IQ" dirty="0">
              <a:solidFill>
                <a:srgbClr val="002060"/>
              </a:solidFill>
            </a:endParaRPr>
          </a:p>
          <a:p>
            <a:pPr algn="just"/>
            <a:r>
              <a:rPr lang="ar-SA" dirty="0">
                <a:solidFill>
                  <a:srgbClr val="002060"/>
                </a:solidFill>
              </a:rPr>
              <a:t>صدر هذا الفصل في عام 2010 وخضع لعملية قانونية واسعة في ذلك الوقت. لذلك ، في مراجعة الإطار المفاهيمي لم يقم المجلس بإعادة النظر بشكل جذري في هذا الفصل. ومع ذلك فقد أوضح سبب الحاجة إلى المعلومات المستخدمة في تقييم الإشراف </a:t>
            </a:r>
            <a:r>
              <a:rPr lang="en-US" dirty="0">
                <a:solidFill>
                  <a:srgbClr val="002060"/>
                </a:solidFill>
              </a:rPr>
              <a:t>stewardship </a:t>
            </a:r>
            <a:r>
              <a:rPr lang="ar-SA" dirty="0">
                <a:solidFill>
                  <a:srgbClr val="002060"/>
                </a:solidFill>
              </a:rPr>
              <a:t>لتحقيق هدف إعداد التقارير المالية.</a:t>
            </a:r>
            <a:endParaRPr lang="en-US" sz="1800" dirty="0">
              <a:solidFill>
                <a:srgbClr val="002060"/>
              </a:solidFill>
            </a:endParaRPr>
          </a:p>
          <a:p>
            <a:pPr algn="just"/>
            <a:r>
              <a:rPr lang="ar-SA" dirty="0">
                <a:solidFill>
                  <a:srgbClr val="002060"/>
                </a:solidFill>
              </a:rPr>
              <a:t>الاشراف </a:t>
            </a:r>
            <a:r>
              <a:rPr lang="en-US" dirty="0">
                <a:solidFill>
                  <a:srgbClr val="002060"/>
                </a:solidFill>
              </a:rPr>
              <a:t>stewardship</a:t>
            </a:r>
            <a:endParaRPr lang="en-US" sz="1800" dirty="0">
              <a:solidFill>
                <a:srgbClr val="002060"/>
              </a:solidFill>
            </a:endParaRPr>
          </a:p>
          <a:p>
            <a:pPr marL="0" indent="0" algn="just">
              <a:buNone/>
            </a:pPr>
            <a:r>
              <a:rPr lang="ar-SA" dirty="0">
                <a:solidFill>
                  <a:srgbClr val="002060"/>
                </a:solidFill>
              </a:rPr>
              <a:t>مستخدمو التقارير المالية يحتاجون إلى معلومات تساعدهم على تقييم الإشراف الإداري. يناقش الإطار المفاهيمي بشكل صريح هذه الحاجة بالإضافة إلى الحاجة إلى المعلومات التي تساعد المستخدمين على تقييم آفاق صافي التدفقات النقدية المستقبلية للكيان.</a:t>
            </a:r>
            <a:endParaRPr lang="en-US" sz="1800" dirty="0">
              <a:solidFill>
                <a:srgbClr val="002060"/>
              </a:solidFill>
            </a:endParaRPr>
          </a:p>
          <a:p>
            <a:pPr marL="457200" lvl="1" indent="0" algn="just">
              <a:lnSpc>
                <a:spcPct val="80000"/>
              </a:lnSpc>
              <a:buNone/>
            </a:pPr>
            <a:endParaRPr lang="en-US" dirty="0">
              <a:solidFill>
                <a:srgbClr val="002060"/>
              </a:solidFill>
            </a:endParaRPr>
          </a:p>
        </p:txBody>
      </p:sp>
    </p:spTree>
    <p:extLst>
      <p:ext uri="{BB962C8B-B14F-4D97-AF65-F5344CB8AC3E}">
        <p14:creationId xmlns:p14="http://schemas.microsoft.com/office/powerpoint/2010/main" val="2081639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228600"/>
            <a:ext cx="8856984" cy="900113"/>
          </a:xfrm>
        </p:spPr>
        <p:txBody>
          <a:bodyPr/>
          <a:lstStyle/>
          <a:p>
            <a:br>
              <a:rPr lang="ar-IQ" sz="2400" dirty="0">
                <a:solidFill>
                  <a:srgbClr val="FFFF00"/>
                </a:solidFill>
              </a:rPr>
            </a:br>
            <a:br>
              <a:rPr lang="en-US" sz="2400" dirty="0">
                <a:solidFill>
                  <a:srgbClr val="FFFF00"/>
                </a:solidFill>
              </a:rPr>
            </a:br>
            <a:r>
              <a:rPr lang="ar-SA" sz="2000" dirty="0">
                <a:solidFill>
                  <a:srgbClr val="FFFF00"/>
                </a:solidFill>
              </a:rPr>
              <a:t>محتويات الاطار المفاهيمي الجديد </a:t>
            </a:r>
            <a:r>
              <a:rPr lang="ar-IQ" sz="2000" dirty="0">
                <a:solidFill>
                  <a:srgbClr val="FFFF00"/>
                </a:solidFill>
              </a:rPr>
              <a:t>/</a:t>
            </a:r>
            <a:r>
              <a:rPr lang="ar-SA" sz="2000" dirty="0">
                <a:solidFill>
                  <a:srgbClr val="FFFF00"/>
                </a:solidFill>
              </a:rPr>
              <a:t>الفصل 2 - الخصائص النوعية للمعلومات المالية المفيدة</a:t>
            </a:r>
            <a:br>
              <a:rPr lang="en-US" sz="2400" dirty="0">
                <a:solidFill>
                  <a:srgbClr val="FFFF00"/>
                </a:solidFill>
              </a:rPr>
            </a:br>
            <a:r>
              <a:rPr lang="en-US" sz="2000" dirty="0">
                <a:solidFill>
                  <a:srgbClr val="FFFF00"/>
                </a:solidFill>
              </a:rPr>
              <a:t>Chapter 2 Qualitative characteristics of useful financial information</a:t>
            </a:r>
            <a:br>
              <a:rPr lang="en-US" sz="2400" dirty="0">
                <a:solidFill>
                  <a:srgbClr val="FFFF00"/>
                </a:solidFill>
              </a:rPr>
            </a:br>
            <a:br>
              <a:rPr lang="en-US" sz="2400" dirty="0">
                <a:solidFill>
                  <a:srgbClr val="FFFF00"/>
                </a:solidFill>
              </a:rPr>
            </a:br>
            <a:endParaRPr lang="en-US" dirty="0">
              <a:solidFill>
                <a:srgbClr val="FFFF00"/>
              </a:solidFill>
            </a:endParaRPr>
          </a:p>
        </p:txBody>
      </p:sp>
      <p:sp>
        <p:nvSpPr>
          <p:cNvPr id="69635" name="Rectangle 3"/>
          <p:cNvSpPr>
            <a:spLocks noGrp="1" noChangeArrowheads="1"/>
          </p:cNvSpPr>
          <p:nvPr>
            <p:ph type="body" idx="1"/>
          </p:nvPr>
        </p:nvSpPr>
        <p:spPr>
          <a:xfrm>
            <a:off x="179512" y="1268760"/>
            <a:ext cx="8784976" cy="5040560"/>
          </a:xfrm>
        </p:spPr>
        <p:txBody>
          <a:bodyPr/>
          <a:lstStyle/>
          <a:p>
            <a:pPr marL="0" indent="0" algn="ctr">
              <a:buNone/>
            </a:pPr>
            <a:r>
              <a:rPr lang="ar-SA" dirty="0">
                <a:solidFill>
                  <a:srgbClr val="002060"/>
                </a:solidFill>
              </a:rPr>
              <a:t>ملخص التغيرات</a:t>
            </a:r>
            <a:endParaRPr lang="en-US" sz="1800" dirty="0">
              <a:solidFill>
                <a:srgbClr val="002060"/>
              </a:solidFill>
            </a:endParaRPr>
          </a:p>
          <a:p>
            <a:pPr algn="just"/>
            <a:r>
              <a:rPr lang="ar-SA" dirty="0">
                <a:solidFill>
                  <a:srgbClr val="002060"/>
                </a:solidFill>
              </a:rPr>
              <a:t>صدر هذا الفصل في عام 2010 وخضع لعملية قانونية واسعة في ذلك الوقت. ﻟذﻟك ﻋﻧد ﻣراﺟﻌﺔ اﻹطﺎر المفاهيمي ، ﻟم يقم اﻟﻣﺟﻟس بإﻋﺎدة اﻟﻧظر ﺑﺷﮐل أﺳﺎﺳﻲ ﻓﻲ هذا اﻟﻔﺻل.</a:t>
            </a:r>
            <a:endParaRPr lang="en-US" sz="1800" dirty="0">
              <a:solidFill>
                <a:srgbClr val="002060"/>
              </a:solidFill>
            </a:endParaRPr>
          </a:p>
          <a:p>
            <a:pPr algn="just"/>
            <a:r>
              <a:rPr lang="ar-SA" dirty="0">
                <a:solidFill>
                  <a:srgbClr val="002060"/>
                </a:solidFill>
              </a:rPr>
              <a:t>ومع ذلك ، أوضح المجلس أدوار الحيطة </a:t>
            </a:r>
            <a:r>
              <a:rPr lang="en-US" dirty="0">
                <a:solidFill>
                  <a:srgbClr val="002060"/>
                </a:solidFill>
              </a:rPr>
              <a:t>prudence </a:t>
            </a:r>
            <a:r>
              <a:rPr lang="ar-SA" dirty="0">
                <a:solidFill>
                  <a:srgbClr val="002060"/>
                </a:solidFill>
              </a:rPr>
              <a:t>، عدم التأكد في القياس </a:t>
            </a:r>
            <a:r>
              <a:rPr lang="en-US" dirty="0">
                <a:solidFill>
                  <a:srgbClr val="002060"/>
                </a:solidFill>
              </a:rPr>
              <a:t>measurement uncertainty</a:t>
            </a:r>
            <a:r>
              <a:rPr lang="ar-SA" dirty="0">
                <a:solidFill>
                  <a:srgbClr val="002060"/>
                </a:solidFill>
              </a:rPr>
              <a:t>, والجوهر أكثر من الشكل </a:t>
            </a:r>
            <a:r>
              <a:rPr lang="en-US" dirty="0">
                <a:solidFill>
                  <a:srgbClr val="002060"/>
                </a:solidFill>
              </a:rPr>
              <a:t>substance over form </a:t>
            </a:r>
            <a:r>
              <a:rPr lang="ar-SA" dirty="0">
                <a:solidFill>
                  <a:srgbClr val="002060"/>
                </a:solidFill>
              </a:rPr>
              <a:t>في تقييم ما إذا كانت المعلومات مفيدة.</a:t>
            </a:r>
            <a:endParaRPr lang="en-US" sz="1800" dirty="0">
              <a:solidFill>
                <a:srgbClr val="002060"/>
              </a:solidFill>
            </a:endParaRPr>
          </a:p>
          <a:p>
            <a:pPr algn="just"/>
            <a:r>
              <a:rPr lang="ar-SA" dirty="0">
                <a:solidFill>
                  <a:srgbClr val="002060"/>
                </a:solidFill>
              </a:rPr>
              <a:t>الحيطة </a:t>
            </a:r>
            <a:r>
              <a:rPr lang="en-US" dirty="0">
                <a:solidFill>
                  <a:srgbClr val="002060"/>
                </a:solidFill>
              </a:rPr>
              <a:t>prudence </a:t>
            </a:r>
            <a:r>
              <a:rPr lang="ar-SA" dirty="0">
                <a:solidFill>
                  <a:srgbClr val="002060"/>
                </a:solidFill>
              </a:rPr>
              <a:t>هي ممارسة الحذر عند إصدار الأحكام في ظل ظروف من عدم التأكد. وهي لا تسمح بالمبالغة في التقدير أو التقليل من قيمة الأصول أو الخصوم أو الإيرادات أو النفقات.</a:t>
            </a:r>
            <a:endParaRPr lang="en-US" sz="1800" dirty="0">
              <a:solidFill>
                <a:srgbClr val="002060"/>
              </a:solidFill>
            </a:endParaRPr>
          </a:p>
          <a:p>
            <a:pPr lvl="1" algn="just">
              <a:lnSpc>
                <a:spcPct val="80000"/>
              </a:lnSpc>
            </a:pPr>
            <a:endParaRPr lang="en-US" dirty="0">
              <a:solidFill>
                <a:srgbClr val="002060"/>
              </a:solidFill>
            </a:endParaRPr>
          </a:p>
        </p:txBody>
      </p:sp>
    </p:spTree>
    <p:extLst>
      <p:ext uri="{BB962C8B-B14F-4D97-AF65-F5344CB8AC3E}">
        <p14:creationId xmlns:p14="http://schemas.microsoft.com/office/powerpoint/2010/main" val="14258172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228600"/>
            <a:ext cx="8856984" cy="900113"/>
          </a:xfrm>
        </p:spPr>
        <p:txBody>
          <a:bodyPr/>
          <a:lstStyle/>
          <a:p>
            <a:r>
              <a:rPr lang="ar-SA" sz="2400" dirty="0">
                <a:solidFill>
                  <a:srgbClr val="FFFF00"/>
                </a:solidFill>
              </a:rPr>
              <a:t>محتويات الاطار المفاهيمي الجديد </a:t>
            </a:r>
            <a:r>
              <a:rPr lang="ar-IQ" sz="2400" dirty="0">
                <a:solidFill>
                  <a:srgbClr val="FFFF00"/>
                </a:solidFill>
              </a:rPr>
              <a:t>/ الفصل الثالث القوائم المالية والوحدة محل التقرير</a:t>
            </a:r>
            <a:br>
              <a:rPr lang="en-US" sz="2800" dirty="0">
                <a:solidFill>
                  <a:srgbClr val="FFFF00"/>
                </a:solidFill>
              </a:rPr>
            </a:br>
            <a:r>
              <a:rPr lang="en-US" sz="2400" dirty="0">
                <a:solidFill>
                  <a:srgbClr val="FFFF00"/>
                </a:solidFill>
              </a:rPr>
              <a:t>Chapter 3 Financial statements and the reporting entity</a:t>
            </a:r>
            <a:endParaRPr lang="en-US" sz="4000" dirty="0">
              <a:solidFill>
                <a:srgbClr val="FFFF00"/>
              </a:solidFill>
            </a:endParaRPr>
          </a:p>
        </p:txBody>
      </p:sp>
      <p:sp>
        <p:nvSpPr>
          <p:cNvPr id="69635" name="Rectangle 3"/>
          <p:cNvSpPr>
            <a:spLocks noGrp="1" noChangeArrowheads="1"/>
          </p:cNvSpPr>
          <p:nvPr>
            <p:ph type="body" idx="1"/>
          </p:nvPr>
        </p:nvSpPr>
        <p:spPr>
          <a:xfrm>
            <a:off x="179513" y="1340769"/>
            <a:ext cx="8712968" cy="4875882"/>
          </a:xfrm>
        </p:spPr>
        <p:txBody>
          <a:bodyPr/>
          <a:lstStyle/>
          <a:p>
            <a:pPr algn="just"/>
            <a:r>
              <a:rPr lang="ar-IQ" sz="2400" dirty="0">
                <a:solidFill>
                  <a:srgbClr val="002060"/>
                </a:solidFill>
              </a:rPr>
              <a:t>هذا الفصل اضافة جديدة, ويبين هدف ونطاق القوائم المالية ويقدم وصفا للوحدة محل التقرير.</a:t>
            </a:r>
            <a:endParaRPr lang="en-US" sz="2400" dirty="0">
              <a:solidFill>
                <a:srgbClr val="002060"/>
              </a:solidFill>
            </a:endParaRPr>
          </a:p>
          <a:p>
            <a:pPr algn="just"/>
            <a:r>
              <a:rPr lang="ar-IQ" sz="2400" dirty="0">
                <a:solidFill>
                  <a:srgbClr val="002060"/>
                </a:solidFill>
              </a:rPr>
              <a:t>الوحدة محل التقرير :- هي الوحدة المطلوب إعداد القوائم المالية لها, وليس بالضرورة ان تكون كيانًا قانونيًا – بل يمكن أن يكون جزءًا من كيان أو ان تشمل على أكثر من كيان واحد.</a:t>
            </a:r>
            <a:endParaRPr lang="en-US" sz="2400" dirty="0">
              <a:solidFill>
                <a:srgbClr val="002060"/>
              </a:solidFill>
            </a:endParaRPr>
          </a:p>
          <a:p>
            <a:pPr algn="just"/>
            <a:r>
              <a:rPr lang="ar-IQ" sz="2400" dirty="0">
                <a:solidFill>
                  <a:srgbClr val="002060"/>
                </a:solidFill>
              </a:rPr>
              <a:t>حدود الوحدة محل التقرير:- يمكن أن يكون تحديد الحدود المناسبة للوحدة محل التقرير أمرًا صعبًا إذا لم يكن للوحدة كيانًا قانونيًا.</a:t>
            </a:r>
            <a:endParaRPr lang="en-US" sz="2400" dirty="0">
              <a:solidFill>
                <a:srgbClr val="002060"/>
              </a:solidFill>
            </a:endParaRPr>
          </a:p>
          <a:p>
            <a:pPr algn="just"/>
            <a:r>
              <a:rPr lang="ar-IQ" sz="2400" dirty="0">
                <a:solidFill>
                  <a:srgbClr val="002060"/>
                </a:solidFill>
              </a:rPr>
              <a:t>في مثل هذه الحالات ، يتم تحديد الحدود من خلال مراعاة احتياجات مستخدمي القوائم المالية, والذين يحتاجون إلى معلومات ملائمة وتمثل بصدق ما تدعي تمثيله.</a:t>
            </a:r>
            <a:endParaRPr lang="en-US" sz="2400" dirty="0">
              <a:solidFill>
                <a:srgbClr val="002060"/>
              </a:solidFill>
            </a:endParaRPr>
          </a:p>
          <a:p>
            <a:pPr algn="just"/>
            <a:r>
              <a:rPr lang="ar-IQ" sz="2400" dirty="0">
                <a:solidFill>
                  <a:srgbClr val="002060"/>
                </a:solidFill>
              </a:rPr>
              <a:t>القوائم المالية:- شكل معين من التقارير المالية التي تقدم معلومات حول اصول والتزامات وحقوق المساهمين والإيرادات والمصروفات للوحدة محل التقرير.</a:t>
            </a:r>
            <a:endParaRPr lang="en-US" sz="2400" dirty="0">
              <a:solidFill>
                <a:srgbClr val="002060"/>
              </a:solidFill>
            </a:endParaRPr>
          </a:p>
        </p:txBody>
      </p:sp>
    </p:spTree>
    <p:extLst>
      <p:ext uri="{BB962C8B-B14F-4D97-AF65-F5344CB8AC3E}">
        <p14:creationId xmlns:p14="http://schemas.microsoft.com/office/powerpoint/2010/main" val="6012672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0" y="228600"/>
            <a:ext cx="8892480" cy="900113"/>
          </a:xfrm>
        </p:spPr>
        <p:txBody>
          <a:bodyPr/>
          <a:lstStyle/>
          <a:p>
            <a:r>
              <a:rPr lang="ar-SA" sz="2400" dirty="0">
                <a:solidFill>
                  <a:srgbClr val="FFFF00"/>
                </a:solidFill>
              </a:rPr>
              <a:t>محتويات الاطار المفاهيمي الجديد </a:t>
            </a:r>
            <a:r>
              <a:rPr lang="ar-IQ" sz="2400" dirty="0">
                <a:solidFill>
                  <a:srgbClr val="FFFF00"/>
                </a:solidFill>
              </a:rPr>
              <a:t>/ الفصل الثالث القوائم المالية والوحدة محل التقرير</a:t>
            </a:r>
            <a:br>
              <a:rPr lang="en-US" sz="2800" dirty="0">
                <a:solidFill>
                  <a:srgbClr val="FFFF00"/>
                </a:solidFill>
              </a:rPr>
            </a:br>
            <a:r>
              <a:rPr lang="en-US" sz="2400" dirty="0">
                <a:solidFill>
                  <a:srgbClr val="FFFF00"/>
                </a:solidFill>
              </a:rPr>
              <a:t>Chapter 3 Financial statements and the reporting entity</a:t>
            </a:r>
            <a:endParaRPr lang="en-US" dirty="0"/>
          </a:p>
        </p:txBody>
      </p:sp>
      <p:sp>
        <p:nvSpPr>
          <p:cNvPr id="69635" name="Rectangle 3"/>
          <p:cNvSpPr>
            <a:spLocks noGrp="1" noChangeArrowheads="1"/>
          </p:cNvSpPr>
          <p:nvPr>
            <p:ph type="body" idx="1"/>
          </p:nvPr>
        </p:nvSpPr>
        <p:spPr>
          <a:xfrm>
            <a:off x="251521" y="1268760"/>
            <a:ext cx="8640960" cy="4947891"/>
          </a:xfrm>
        </p:spPr>
        <p:txBody>
          <a:bodyPr/>
          <a:lstStyle/>
          <a:p>
            <a:pPr algn="just"/>
            <a:r>
              <a:rPr lang="ar-IQ" sz="2400" dirty="0">
                <a:solidFill>
                  <a:srgbClr val="002060"/>
                </a:solidFill>
              </a:rPr>
              <a:t>القوائم المالية الموحدة </a:t>
            </a:r>
            <a:r>
              <a:rPr lang="en-US" sz="2400" dirty="0">
                <a:solidFill>
                  <a:srgbClr val="002060"/>
                </a:solidFill>
              </a:rPr>
              <a:t>financial statements Consolidated</a:t>
            </a:r>
            <a:r>
              <a:rPr lang="ar-IQ" sz="2400" dirty="0">
                <a:solidFill>
                  <a:srgbClr val="002060"/>
                </a:solidFill>
              </a:rPr>
              <a:t>:- تقديم معلومات حول الموجودات والمطلوبات وحقوق الملكية والإيرادات والمصروفات لكل من الشركة القابضة وشركاتها التابعة كوحدة واحدة للتقرير (كيان واحد)</a:t>
            </a:r>
            <a:endParaRPr lang="en-US" sz="1600" dirty="0">
              <a:solidFill>
                <a:srgbClr val="002060"/>
              </a:solidFill>
            </a:endParaRPr>
          </a:p>
          <a:p>
            <a:pPr algn="just"/>
            <a:r>
              <a:rPr lang="ar-IQ" sz="2400" dirty="0">
                <a:solidFill>
                  <a:srgbClr val="002060"/>
                </a:solidFill>
              </a:rPr>
              <a:t>القوائم المالية غير الموحدة </a:t>
            </a:r>
            <a:r>
              <a:rPr lang="en-US" sz="2400" dirty="0">
                <a:solidFill>
                  <a:srgbClr val="002060"/>
                </a:solidFill>
              </a:rPr>
              <a:t>Unconsolidated financial statements</a:t>
            </a:r>
            <a:r>
              <a:rPr lang="en-US" sz="1200" dirty="0">
                <a:solidFill>
                  <a:srgbClr val="002060"/>
                </a:solidFill>
              </a:rPr>
              <a:t>  </a:t>
            </a:r>
            <a:r>
              <a:rPr lang="ar-IQ" sz="2400" dirty="0">
                <a:solidFill>
                  <a:srgbClr val="002060"/>
                </a:solidFill>
              </a:rPr>
              <a:t>:- تقديم معلومات حول الموجودات والمطلوبات وحقوق الملكية والإيرادات والمصروفات الشركة القابضة فقط.</a:t>
            </a:r>
          </a:p>
          <a:p>
            <a:pPr marL="0" indent="0" algn="just">
              <a:buNone/>
            </a:pPr>
            <a:endParaRPr lang="en-US" sz="1800" dirty="0">
              <a:solidFill>
                <a:srgbClr val="002060"/>
              </a:solidFill>
            </a:endParaRPr>
          </a:p>
          <a:p>
            <a:pPr algn="just"/>
            <a:r>
              <a:rPr lang="ar-IQ" sz="2400" dirty="0">
                <a:solidFill>
                  <a:srgbClr val="002060"/>
                </a:solidFill>
              </a:rPr>
              <a:t>القوائم المالية المجمعة </a:t>
            </a:r>
            <a:r>
              <a:rPr lang="en-US" sz="2400" dirty="0">
                <a:solidFill>
                  <a:srgbClr val="002060"/>
                </a:solidFill>
              </a:rPr>
              <a:t>-:Combined financial statements </a:t>
            </a:r>
            <a:r>
              <a:rPr lang="ar-IQ" sz="2400" dirty="0">
                <a:solidFill>
                  <a:srgbClr val="002060"/>
                </a:solidFill>
              </a:rPr>
              <a:t>تقديم معلومات عن الأصول والخصوم وحقوق الملكية والإيرادات والمصروفات لاثنين أو أكثر من الكيانات التي لا ترتبط جميعها بعلاقة شركة قابضة – تابعة.</a:t>
            </a:r>
            <a:endParaRPr lang="en-US" sz="1600" dirty="0">
              <a:solidFill>
                <a:srgbClr val="002060"/>
              </a:solidFill>
            </a:endParaRPr>
          </a:p>
          <a:p>
            <a:pPr marL="457200" lvl="1" indent="0" algn="just">
              <a:lnSpc>
                <a:spcPct val="80000"/>
              </a:lnSpc>
              <a:buNone/>
            </a:pPr>
            <a:endParaRPr lang="en-US" sz="2400" dirty="0">
              <a:solidFill>
                <a:srgbClr val="002060"/>
              </a:solidFill>
            </a:endParaRPr>
          </a:p>
        </p:txBody>
      </p:sp>
    </p:spTree>
    <p:extLst>
      <p:ext uri="{BB962C8B-B14F-4D97-AF65-F5344CB8AC3E}">
        <p14:creationId xmlns:p14="http://schemas.microsoft.com/office/powerpoint/2010/main" val="33695253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79512" y="228600"/>
            <a:ext cx="8856984" cy="900113"/>
          </a:xfrm>
        </p:spPr>
        <p:txBody>
          <a:bodyPr/>
          <a:lstStyle/>
          <a:p>
            <a:r>
              <a:rPr lang="ar-SA" sz="2800" dirty="0">
                <a:solidFill>
                  <a:srgbClr val="FFFF00"/>
                </a:solidFill>
              </a:rPr>
              <a:t>محتويات الاطار المفاهيمي الجديد </a:t>
            </a:r>
            <a:r>
              <a:rPr lang="ar-IQ" sz="2800" dirty="0">
                <a:solidFill>
                  <a:srgbClr val="FFFF00"/>
                </a:solidFill>
              </a:rPr>
              <a:t>/ الفصل الرابع عناصر القوائم المالية</a:t>
            </a:r>
            <a:br>
              <a:rPr lang="en-US" sz="3200" dirty="0">
                <a:solidFill>
                  <a:srgbClr val="FFFF00"/>
                </a:solidFill>
              </a:rPr>
            </a:br>
            <a:r>
              <a:rPr lang="en-US" sz="2800" dirty="0">
                <a:solidFill>
                  <a:srgbClr val="FFFF00"/>
                </a:solidFill>
              </a:rPr>
              <a:t>Chapter 4 The elements of financial statements</a:t>
            </a:r>
            <a:endParaRPr lang="en-US" sz="4000" dirty="0">
              <a:solidFill>
                <a:srgbClr val="FFFF00"/>
              </a:solidFill>
            </a:endParaRPr>
          </a:p>
        </p:txBody>
      </p:sp>
      <p:sp>
        <p:nvSpPr>
          <p:cNvPr id="69635" name="Rectangle 3"/>
          <p:cNvSpPr>
            <a:spLocks noGrp="1" noChangeArrowheads="1"/>
          </p:cNvSpPr>
          <p:nvPr>
            <p:ph type="body" idx="1"/>
          </p:nvPr>
        </p:nvSpPr>
        <p:spPr>
          <a:xfrm>
            <a:off x="179512" y="1268760"/>
            <a:ext cx="8784975" cy="5112567"/>
          </a:xfrm>
        </p:spPr>
        <p:txBody>
          <a:bodyPr/>
          <a:lstStyle/>
          <a:p>
            <a:pPr marL="0" indent="0" algn="ctr">
              <a:buNone/>
            </a:pPr>
            <a:r>
              <a:rPr lang="ar-IQ" sz="4000" dirty="0">
                <a:solidFill>
                  <a:srgbClr val="002060"/>
                </a:solidFill>
              </a:rPr>
              <a:t>ملخص التغيرات</a:t>
            </a:r>
            <a:endParaRPr lang="en-US" dirty="0">
              <a:solidFill>
                <a:srgbClr val="002060"/>
              </a:solidFill>
            </a:endParaRPr>
          </a:p>
          <a:p>
            <a:pPr algn="just"/>
            <a:r>
              <a:rPr lang="ar-IQ" sz="4000" dirty="0">
                <a:solidFill>
                  <a:srgbClr val="002060"/>
                </a:solidFill>
              </a:rPr>
              <a:t>تم تنقيح تعريفات الأصل والالتزام وتم تحديث تعريفات الإيرادات والمصروفات .</a:t>
            </a:r>
            <a:endParaRPr lang="en-US" dirty="0">
              <a:solidFill>
                <a:srgbClr val="002060"/>
              </a:solidFill>
            </a:endParaRPr>
          </a:p>
          <a:p>
            <a:pPr algn="just"/>
            <a:r>
              <a:rPr lang="ar-IQ" sz="4000" dirty="0">
                <a:solidFill>
                  <a:srgbClr val="002060"/>
                </a:solidFill>
              </a:rPr>
              <a:t>لم يتغير تعريف حقوق الملكية كحصة متبقية في موجودات الوحدة بعد خصم جميع مطلوباتها. يستكشف المشروع البحثي للمجلس بشأن الأدوات المالية ذات خصائص الأسهم التمييز بين الالتزامات وحقوق الملكية.</a:t>
            </a:r>
            <a:endParaRPr lang="en-US" sz="4000" dirty="0">
              <a:solidFill>
                <a:srgbClr val="002060"/>
              </a:solidFill>
            </a:endParaRPr>
          </a:p>
        </p:txBody>
      </p:sp>
    </p:spTree>
    <p:extLst>
      <p:ext uri="{BB962C8B-B14F-4D97-AF65-F5344CB8AC3E}">
        <p14:creationId xmlns:p14="http://schemas.microsoft.com/office/powerpoint/2010/main" val="16084590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6600" dirty="0">
                <a:solidFill>
                  <a:srgbClr val="FFFF00"/>
                </a:solidFill>
              </a:rPr>
              <a:t>عناصر القوائم المالية</a:t>
            </a:r>
          </a:p>
        </p:txBody>
      </p:sp>
      <p:sp>
        <p:nvSpPr>
          <p:cNvPr id="4" name="عنصر نائب للتذييل 3"/>
          <p:cNvSpPr>
            <a:spLocks noGrp="1"/>
          </p:cNvSpPr>
          <p:nvPr>
            <p:ph type="ftr" sz="quarter" idx="10"/>
          </p:nvPr>
        </p:nvSpPr>
        <p:spPr/>
        <p:txBody>
          <a:bodyPr/>
          <a:lstStyle/>
          <a:p>
            <a:r>
              <a:rPr lang="en-US"/>
              <a:t>Company Logo</a:t>
            </a:r>
          </a:p>
        </p:txBody>
      </p:sp>
      <p:graphicFrame>
        <p:nvGraphicFramePr>
          <p:cNvPr id="8" name="عنصر نائب للمحتوى 7"/>
          <p:cNvGraphicFramePr>
            <a:graphicFrameLocks noGrp="1"/>
          </p:cNvGraphicFramePr>
          <p:nvPr>
            <p:ph idx="1"/>
            <p:extLst>
              <p:ext uri="{D42A27DB-BD31-4B8C-83A1-F6EECF244321}">
                <p14:modId xmlns:p14="http://schemas.microsoft.com/office/powerpoint/2010/main" val="2929706829"/>
              </p:ext>
            </p:extLst>
          </p:nvPr>
        </p:nvGraphicFramePr>
        <p:xfrm>
          <a:off x="457200" y="1343022"/>
          <a:ext cx="8229600" cy="4679321"/>
        </p:xfrm>
        <a:graphic>
          <a:graphicData uri="http://schemas.openxmlformats.org/drawingml/2006/table">
            <a:tbl>
              <a:tblPr rtl="1" firstRow="1" bandRow="1">
                <a:tableStyleId>{5C22544A-7EE6-4342-B048-85BDC9FD1C3A}</a:tableStyleId>
              </a:tblPr>
              <a:tblGrid>
                <a:gridCol w="1290356">
                  <a:extLst>
                    <a:ext uri="{9D8B030D-6E8A-4147-A177-3AD203B41FA5}">
                      <a16:colId xmlns:a16="http://schemas.microsoft.com/office/drawing/2014/main" val="20000"/>
                    </a:ext>
                  </a:extLst>
                </a:gridCol>
                <a:gridCol w="3330322">
                  <a:extLst>
                    <a:ext uri="{9D8B030D-6E8A-4147-A177-3AD203B41FA5}">
                      <a16:colId xmlns:a16="http://schemas.microsoft.com/office/drawing/2014/main" val="20001"/>
                    </a:ext>
                  </a:extLst>
                </a:gridCol>
                <a:gridCol w="3608922">
                  <a:extLst>
                    <a:ext uri="{9D8B030D-6E8A-4147-A177-3AD203B41FA5}">
                      <a16:colId xmlns:a16="http://schemas.microsoft.com/office/drawing/2014/main" val="20002"/>
                    </a:ext>
                  </a:extLst>
                </a:gridCol>
              </a:tblGrid>
              <a:tr h="460254">
                <a:tc>
                  <a:txBody>
                    <a:bodyPr/>
                    <a:lstStyle/>
                    <a:p>
                      <a:pPr rtl="1"/>
                      <a:r>
                        <a:rPr lang="ar-IQ" sz="2400" b="1" dirty="0">
                          <a:solidFill>
                            <a:srgbClr val="002060"/>
                          </a:solidFill>
                        </a:rPr>
                        <a:t>العنصر</a:t>
                      </a:r>
                    </a:p>
                  </a:txBody>
                  <a:tcPr>
                    <a:solidFill>
                      <a:schemeClr val="bg1">
                        <a:lumMod val="95000"/>
                      </a:schemeClr>
                    </a:solidFill>
                  </a:tcPr>
                </a:tc>
                <a:tc>
                  <a:txBody>
                    <a:bodyPr/>
                    <a:lstStyle/>
                    <a:p>
                      <a:pPr algn="ctr" rtl="1"/>
                      <a:r>
                        <a:rPr lang="ar-IQ" sz="2400" b="1" dirty="0">
                          <a:solidFill>
                            <a:srgbClr val="002060"/>
                          </a:solidFill>
                        </a:rPr>
                        <a:t>التعريف السابق</a:t>
                      </a:r>
                    </a:p>
                  </a:txBody>
                  <a:tcPr>
                    <a:solidFill>
                      <a:schemeClr val="bg1">
                        <a:lumMod val="95000"/>
                      </a:schemeClr>
                    </a:solidFill>
                  </a:tcPr>
                </a:tc>
                <a:tc>
                  <a:txBody>
                    <a:bodyPr/>
                    <a:lstStyle/>
                    <a:p>
                      <a:pPr algn="ctr" rtl="1"/>
                      <a:r>
                        <a:rPr lang="ar-IQ" sz="2400" b="1" dirty="0">
                          <a:solidFill>
                            <a:srgbClr val="002060"/>
                          </a:solidFill>
                        </a:rPr>
                        <a:t>التعريف الجديد</a:t>
                      </a:r>
                    </a:p>
                  </a:txBody>
                  <a:tcPr>
                    <a:solidFill>
                      <a:schemeClr val="bg1">
                        <a:lumMod val="95000"/>
                      </a:schemeClr>
                    </a:solidFill>
                  </a:tcPr>
                </a:tc>
                <a:extLst>
                  <a:ext uri="{0D108BD9-81ED-4DB2-BD59-A6C34878D82A}">
                    <a16:rowId xmlns:a16="http://schemas.microsoft.com/office/drawing/2014/main" val="10000"/>
                  </a:ext>
                </a:extLst>
              </a:tr>
              <a:tr h="1933067">
                <a:tc>
                  <a:txBody>
                    <a:bodyPr/>
                    <a:lstStyle/>
                    <a:p>
                      <a:pPr rtl="1"/>
                      <a:r>
                        <a:rPr lang="ar-IQ" sz="2400" b="1" dirty="0">
                          <a:solidFill>
                            <a:srgbClr val="002060"/>
                          </a:solidFill>
                        </a:rPr>
                        <a:t>الاصول</a:t>
                      </a:r>
                    </a:p>
                  </a:txBody>
                  <a:tcPr>
                    <a:solidFill>
                      <a:schemeClr val="bg1">
                        <a:lumMod val="95000"/>
                      </a:schemeClr>
                    </a:solidFill>
                  </a:tcPr>
                </a:tc>
                <a:tc>
                  <a:txBody>
                    <a:bodyPr/>
                    <a:lstStyle/>
                    <a:p>
                      <a:pPr algn="just" rtl="1"/>
                      <a:r>
                        <a:rPr lang="ar-IQ" sz="2400" b="1" dirty="0">
                          <a:solidFill>
                            <a:srgbClr val="002060"/>
                          </a:solidFill>
                        </a:rPr>
                        <a:t>هي موارد اقتصادية</a:t>
                      </a:r>
                      <a:r>
                        <a:rPr lang="ar-IQ" sz="2400" b="1" baseline="0" dirty="0">
                          <a:solidFill>
                            <a:srgbClr val="002060"/>
                          </a:solidFill>
                        </a:rPr>
                        <a:t> متوقع الحصول عليها بالمستقبل وان الشركة قد اكتسبت حق الحصول او السيطرة عليها نتيجة احداث ماضية</a:t>
                      </a:r>
                      <a:endParaRPr lang="ar-IQ" sz="2400" b="1" dirty="0">
                        <a:solidFill>
                          <a:srgbClr val="002060"/>
                        </a:solidFill>
                      </a:endParaRPr>
                    </a:p>
                  </a:txBody>
                  <a:tcPr>
                    <a:solidFill>
                      <a:schemeClr val="bg1">
                        <a:lumMod val="95000"/>
                      </a:schemeClr>
                    </a:solidFill>
                  </a:tcPr>
                </a:tc>
                <a:tc>
                  <a:txBody>
                    <a:bodyPr/>
                    <a:lstStyle/>
                    <a:p>
                      <a:pPr algn="just" rtl="1"/>
                      <a:r>
                        <a:rPr lang="ar-IQ" sz="2400" b="1" dirty="0">
                          <a:solidFill>
                            <a:srgbClr val="002060"/>
                          </a:solidFill>
                        </a:rPr>
                        <a:t>هي</a:t>
                      </a:r>
                      <a:r>
                        <a:rPr lang="ar-IQ" sz="2400" b="1" baseline="0" dirty="0">
                          <a:solidFill>
                            <a:srgbClr val="002060"/>
                          </a:solidFill>
                        </a:rPr>
                        <a:t> </a:t>
                      </a:r>
                      <a:r>
                        <a:rPr lang="ar-IQ" sz="2400" b="1" dirty="0">
                          <a:solidFill>
                            <a:srgbClr val="002060"/>
                          </a:solidFill>
                        </a:rPr>
                        <a:t>الموارد الاقتصادية الحالية التي يسيطر عليها الكيان نتيجة للأحداث الماضية.</a:t>
                      </a:r>
                    </a:p>
                    <a:p>
                      <a:pPr algn="just" rtl="1"/>
                      <a:r>
                        <a:rPr lang="ar-IQ" sz="2400" b="1" dirty="0">
                          <a:solidFill>
                            <a:srgbClr val="002060"/>
                          </a:solidFill>
                        </a:rPr>
                        <a:t>المورد الاقتصادي هي حقوق لديها القدرة على تحقيق منافع اقتصادية</a:t>
                      </a:r>
                    </a:p>
                  </a:txBody>
                  <a:tcPr>
                    <a:solidFill>
                      <a:schemeClr val="bg1">
                        <a:lumMod val="95000"/>
                      </a:schemeClr>
                    </a:solidFill>
                  </a:tcPr>
                </a:tc>
                <a:extLst>
                  <a:ext uri="{0D108BD9-81ED-4DB2-BD59-A6C34878D82A}">
                    <a16:rowId xmlns:a16="http://schemas.microsoft.com/office/drawing/2014/main" val="10001"/>
                  </a:ext>
                </a:extLst>
              </a:tr>
              <a:tr h="1564864">
                <a:tc>
                  <a:txBody>
                    <a:bodyPr/>
                    <a:lstStyle/>
                    <a:p>
                      <a:pPr rtl="1"/>
                      <a:r>
                        <a:rPr lang="ar-IQ" sz="2400" b="1" dirty="0">
                          <a:solidFill>
                            <a:srgbClr val="002060"/>
                          </a:solidFill>
                        </a:rPr>
                        <a:t>الخصوم</a:t>
                      </a:r>
                    </a:p>
                  </a:txBody>
                  <a:tcPr>
                    <a:solidFill>
                      <a:schemeClr val="bg1">
                        <a:lumMod val="95000"/>
                      </a:schemeClr>
                    </a:solidFill>
                  </a:tcPr>
                </a:tc>
                <a:tc>
                  <a:txBody>
                    <a:bodyPr/>
                    <a:lstStyle/>
                    <a:p>
                      <a:pPr algn="just" rtl="1"/>
                      <a:r>
                        <a:rPr lang="ar-IQ" sz="2400" b="1" dirty="0">
                          <a:solidFill>
                            <a:srgbClr val="002060"/>
                          </a:solidFill>
                        </a:rPr>
                        <a:t>هي موارد اقتصادية متوقع التضحية بها مستقبل نتيجة التزام قائم على الشركة في الوقت الحاضر بتحويل اصول او تقديم خدمات لشركات اخرى نتيجة احداث ماضية</a:t>
                      </a:r>
                    </a:p>
                  </a:txBody>
                  <a:tcPr>
                    <a:solidFill>
                      <a:schemeClr val="bg1">
                        <a:lumMod val="95000"/>
                      </a:schemeClr>
                    </a:solidFill>
                  </a:tcPr>
                </a:tc>
                <a:tc>
                  <a:txBody>
                    <a:bodyPr/>
                    <a:lstStyle/>
                    <a:p>
                      <a:pPr algn="just" rtl="1"/>
                      <a:r>
                        <a:rPr lang="ar-IQ" sz="2400" b="1" dirty="0">
                          <a:solidFill>
                            <a:srgbClr val="002060"/>
                          </a:solidFill>
                        </a:rPr>
                        <a:t>التزام حالي للكيان بنقل مورد اقتصادي نتيجة لأحداث سابقة.</a:t>
                      </a:r>
                    </a:p>
                    <a:p>
                      <a:pPr algn="just" rtl="1"/>
                      <a:r>
                        <a:rPr lang="ar-IQ" sz="2400" b="1" dirty="0">
                          <a:solidFill>
                            <a:srgbClr val="002060"/>
                          </a:solidFill>
                        </a:rPr>
                        <a:t>الالتزام واجب أو مسؤولية لا يملك الكيان قدرة عملية على تجنبها.</a:t>
                      </a:r>
                    </a:p>
                  </a:txBody>
                  <a:tcPr>
                    <a:solidFill>
                      <a:schemeClr val="bg1">
                        <a:lumMod val="95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13815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0"/>
            <a:ext cx="8928992" cy="1196752"/>
          </a:xfrm>
        </p:spPr>
        <p:txBody>
          <a:bodyPr/>
          <a:lstStyle/>
          <a:p>
            <a:r>
              <a:rPr lang="ar-IQ" sz="3200" dirty="0">
                <a:solidFill>
                  <a:srgbClr val="FFC000"/>
                </a:solidFill>
              </a:rPr>
              <a:t>اهداف الاطار المفاهيمي</a:t>
            </a:r>
            <a:br>
              <a:rPr lang="en-US" sz="3200" dirty="0">
                <a:solidFill>
                  <a:srgbClr val="FFC000"/>
                </a:solidFill>
              </a:rPr>
            </a:br>
            <a:r>
              <a:rPr lang="ar-IQ" sz="3200" dirty="0">
                <a:solidFill>
                  <a:srgbClr val="FFC000"/>
                </a:solidFill>
              </a:rPr>
              <a:t>  </a:t>
            </a:r>
            <a:r>
              <a:rPr lang="en-US" sz="3200" dirty="0">
                <a:solidFill>
                  <a:srgbClr val="FFC000"/>
                </a:solidFill>
              </a:rPr>
              <a:t>OBJECTIVE OF CONCEPTUAL RAMEWORK</a:t>
            </a:r>
          </a:p>
        </p:txBody>
      </p:sp>
      <p:sp>
        <p:nvSpPr>
          <p:cNvPr id="69635" name="Rectangle 3"/>
          <p:cNvSpPr>
            <a:spLocks noGrp="1" noChangeArrowheads="1"/>
          </p:cNvSpPr>
          <p:nvPr>
            <p:ph type="body" idx="1"/>
          </p:nvPr>
        </p:nvSpPr>
        <p:spPr>
          <a:xfrm>
            <a:off x="107504" y="1412777"/>
            <a:ext cx="8928991" cy="4803874"/>
          </a:xfrm>
        </p:spPr>
        <p:txBody>
          <a:bodyPr/>
          <a:lstStyle/>
          <a:p>
            <a:pPr lvl="0"/>
            <a:r>
              <a:rPr lang="ar-IQ" sz="3600" dirty="0">
                <a:solidFill>
                  <a:srgbClr val="002060"/>
                </a:solidFill>
              </a:rPr>
              <a:t>لتوجيه المنظمات المهنية في صياغة معايير المحاسبة.</a:t>
            </a:r>
            <a:endParaRPr lang="en-US" sz="3600" dirty="0">
              <a:solidFill>
                <a:srgbClr val="002060"/>
              </a:solidFill>
            </a:endParaRPr>
          </a:p>
          <a:p>
            <a:pPr lvl="0"/>
            <a:r>
              <a:rPr lang="ar-IQ" sz="4000" dirty="0">
                <a:solidFill>
                  <a:srgbClr val="002060"/>
                </a:solidFill>
              </a:rPr>
              <a:t>لتوفير إطار مرجعي لحل المسائل المحاسبية في الحالات التي لا يوجد فيها معيار محدد.</a:t>
            </a:r>
            <a:endParaRPr lang="en-US" sz="4000" dirty="0">
              <a:solidFill>
                <a:srgbClr val="002060"/>
              </a:solidFill>
            </a:endParaRPr>
          </a:p>
          <a:p>
            <a:pPr lvl="0"/>
            <a:r>
              <a:rPr lang="ar-IQ" sz="4000" dirty="0">
                <a:solidFill>
                  <a:srgbClr val="002060"/>
                </a:solidFill>
              </a:rPr>
              <a:t>لتحديد حدود الحكم في إعداد القوائم المالية.</a:t>
            </a:r>
            <a:endParaRPr lang="en-US" sz="4000" dirty="0">
              <a:solidFill>
                <a:srgbClr val="002060"/>
              </a:solidFill>
            </a:endParaRPr>
          </a:p>
          <a:p>
            <a:pPr lvl="0"/>
            <a:r>
              <a:rPr lang="ar-IQ" sz="3600" dirty="0">
                <a:solidFill>
                  <a:srgbClr val="002060"/>
                </a:solidFill>
              </a:rPr>
              <a:t>لزيادة فهم المستخدمين وتعزيز الثقة بالتقارير المالية.</a:t>
            </a:r>
            <a:endParaRPr lang="en-US" sz="3600" dirty="0">
              <a:solidFill>
                <a:srgbClr val="002060"/>
              </a:solidFill>
            </a:endParaRPr>
          </a:p>
          <a:p>
            <a:pPr lvl="0"/>
            <a:r>
              <a:rPr lang="ar-IQ" sz="4000" dirty="0">
                <a:solidFill>
                  <a:srgbClr val="002060"/>
                </a:solidFill>
              </a:rPr>
              <a:t>لتعزيز قابلية المقارنة.</a:t>
            </a:r>
            <a:endParaRPr lang="en-US" sz="4000" dirty="0">
              <a:solidFill>
                <a:srgbClr val="002060"/>
              </a:solidFill>
            </a:endParaRPr>
          </a:p>
          <a:p>
            <a:pPr marL="457200" lvl="1" indent="0" algn="just">
              <a:lnSpc>
                <a:spcPct val="80000"/>
              </a:lnSpc>
              <a:buNone/>
            </a:pPr>
            <a:endParaRPr lang="en-US" sz="3600" dirty="0">
              <a:solidFill>
                <a:srgbClr val="002060"/>
              </a:solidFill>
            </a:endParaRPr>
          </a:p>
        </p:txBody>
      </p:sp>
    </p:spTree>
    <p:extLst>
      <p:ext uri="{BB962C8B-B14F-4D97-AF65-F5344CB8AC3E}">
        <p14:creationId xmlns:p14="http://schemas.microsoft.com/office/powerpoint/2010/main" val="42870878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6000" dirty="0">
                <a:solidFill>
                  <a:srgbClr val="FFFF00"/>
                </a:solidFill>
              </a:rPr>
              <a:t>عناصر القوائم المالية</a:t>
            </a: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1284366741"/>
              </p:ext>
            </p:extLst>
          </p:nvPr>
        </p:nvGraphicFramePr>
        <p:xfrm>
          <a:off x="107504" y="1343025"/>
          <a:ext cx="8928992" cy="4970596"/>
        </p:xfrm>
        <a:graphic>
          <a:graphicData uri="http://schemas.openxmlformats.org/drawingml/2006/table">
            <a:tbl>
              <a:tblPr rtl="1" firstRow="1" bandRow="1">
                <a:tableStyleId>{5C22544A-7EE6-4342-B048-85BDC9FD1C3A}</a:tableStyleId>
              </a:tblPr>
              <a:tblGrid>
                <a:gridCol w="1480684">
                  <a:extLst>
                    <a:ext uri="{9D8B030D-6E8A-4147-A177-3AD203B41FA5}">
                      <a16:colId xmlns:a16="http://schemas.microsoft.com/office/drawing/2014/main" val="20000"/>
                    </a:ext>
                  </a:extLst>
                </a:gridCol>
                <a:gridCol w="3532682">
                  <a:extLst>
                    <a:ext uri="{9D8B030D-6E8A-4147-A177-3AD203B41FA5}">
                      <a16:colId xmlns:a16="http://schemas.microsoft.com/office/drawing/2014/main" val="20001"/>
                    </a:ext>
                  </a:extLst>
                </a:gridCol>
                <a:gridCol w="3915626">
                  <a:extLst>
                    <a:ext uri="{9D8B030D-6E8A-4147-A177-3AD203B41FA5}">
                      <a16:colId xmlns:a16="http://schemas.microsoft.com/office/drawing/2014/main" val="20002"/>
                    </a:ext>
                  </a:extLst>
                </a:gridCol>
              </a:tblGrid>
              <a:tr h="520516">
                <a:tc>
                  <a:txBody>
                    <a:bodyPr/>
                    <a:lstStyle/>
                    <a:p>
                      <a:pPr rtl="1"/>
                      <a:r>
                        <a:rPr lang="ar-IQ" sz="2400" b="1" dirty="0">
                          <a:solidFill>
                            <a:srgbClr val="002060"/>
                          </a:solidFill>
                        </a:rPr>
                        <a:t>العنصر</a:t>
                      </a:r>
                    </a:p>
                  </a:txBody>
                  <a:tcPr>
                    <a:solidFill>
                      <a:schemeClr val="bg1">
                        <a:lumMod val="95000"/>
                      </a:schemeClr>
                    </a:solidFill>
                  </a:tcPr>
                </a:tc>
                <a:tc>
                  <a:txBody>
                    <a:bodyPr/>
                    <a:lstStyle/>
                    <a:p>
                      <a:pPr algn="ctr" rtl="1"/>
                      <a:r>
                        <a:rPr lang="ar-IQ" sz="2400" b="1" dirty="0">
                          <a:solidFill>
                            <a:srgbClr val="002060"/>
                          </a:solidFill>
                        </a:rPr>
                        <a:t>التعريف السابق</a:t>
                      </a:r>
                    </a:p>
                  </a:txBody>
                  <a:tcPr>
                    <a:solidFill>
                      <a:schemeClr val="bg1">
                        <a:lumMod val="95000"/>
                      </a:schemeClr>
                    </a:solidFill>
                  </a:tcPr>
                </a:tc>
                <a:tc>
                  <a:txBody>
                    <a:bodyPr/>
                    <a:lstStyle/>
                    <a:p>
                      <a:pPr algn="ctr" rtl="1"/>
                      <a:r>
                        <a:rPr lang="ar-IQ" sz="2400" b="1" dirty="0">
                          <a:solidFill>
                            <a:srgbClr val="002060"/>
                          </a:solidFill>
                        </a:rPr>
                        <a:t>التعريف الجديد</a:t>
                      </a:r>
                    </a:p>
                  </a:txBody>
                  <a:tcPr>
                    <a:solidFill>
                      <a:schemeClr val="bg1">
                        <a:lumMod val="95000"/>
                      </a:schemeClr>
                    </a:solidFill>
                  </a:tcPr>
                </a:tc>
                <a:extLst>
                  <a:ext uri="{0D108BD9-81ED-4DB2-BD59-A6C34878D82A}">
                    <a16:rowId xmlns:a16="http://schemas.microsoft.com/office/drawing/2014/main" val="10000"/>
                  </a:ext>
                </a:extLst>
              </a:tr>
              <a:tr h="1770325">
                <a:tc>
                  <a:txBody>
                    <a:bodyPr/>
                    <a:lstStyle/>
                    <a:p>
                      <a:pPr rtl="1"/>
                      <a:r>
                        <a:rPr lang="ar-IQ" sz="2800" b="1" dirty="0">
                          <a:solidFill>
                            <a:srgbClr val="002060"/>
                          </a:solidFill>
                        </a:rPr>
                        <a:t>الايرادات</a:t>
                      </a:r>
                    </a:p>
                  </a:txBody>
                  <a:tcPr>
                    <a:solidFill>
                      <a:schemeClr val="bg1">
                        <a:lumMod val="95000"/>
                      </a:schemeClr>
                    </a:solidFill>
                  </a:tcPr>
                </a:tc>
                <a:tc>
                  <a:txBody>
                    <a:bodyPr/>
                    <a:lstStyle/>
                    <a:p>
                      <a:pPr algn="just" rtl="1"/>
                      <a:r>
                        <a:rPr lang="ar-IQ" sz="2800" b="1" dirty="0">
                          <a:solidFill>
                            <a:srgbClr val="002060"/>
                          </a:solidFill>
                        </a:rPr>
                        <a:t>هي تدفقات داخلة للشركة من عملياتها الرئيسية تحدث زيادة في اصولها او نقص في خصومها وكليهما معا.</a:t>
                      </a:r>
                    </a:p>
                  </a:txBody>
                  <a:tcPr>
                    <a:solidFill>
                      <a:schemeClr val="bg1">
                        <a:lumMod val="95000"/>
                      </a:schemeClr>
                    </a:solidFill>
                  </a:tcPr>
                </a:tc>
                <a:tc>
                  <a:txBody>
                    <a:bodyPr/>
                    <a:lstStyle/>
                    <a:p>
                      <a:pPr algn="just" rtl="1"/>
                      <a:r>
                        <a:rPr lang="ar-IQ" sz="2800" b="1" dirty="0">
                          <a:solidFill>
                            <a:srgbClr val="002060"/>
                          </a:solidFill>
                        </a:rPr>
                        <a:t>الزيادات في الأصول ، أو النقصان في الخصوم، التي تؤدي إلى زيادات في حقوق الملكية ، عدا تلك المتعلقة بالمساهمات من أصحاب حقوق الملكية.</a:t>
                      </a:r>
                    </a:p>
                  </a:txBody>
                  <a:tcPr>
                    <a:solidFill>
                      <a:schemeClr val="bg1">
                        <a:lumMod val="95000"/>
                      </a:schemeClr>
                    </a:solidFill>
                  </a:tcPr>
                </a:tc>
                <a:extLst>
                  <a:ext uri="{0D108BD9-81ED-4DB2-BD59-A6C34878D82A}">
                    <a16:rowId xmlns:a16="http://schemas.microsoft.com/office/drawing/2014/main" val="10001"/>
                  </a:ext>
                </a:extLst>
              </a:tr>
              <a:tr h="1612067">
                <a:tc>
                  <a:txBody>
                    <a:bodyPr/>
                    <a:lstStyle/>
                    <a:p>
                      <a:pPr rtl="1"/>
                      <a:r>
                        <a:rPr lang="ar-IQ" sz="2400" b="1" dirty="0">
                          <a:solidFill>
                            <a:srgbClr val="002060"/>
                          </a:solidFill>
                        </a:rPr>
                        <a:t>المصروفات</a:t>
                      </a:r>
                    </a:p>
                  </a:txBody>
                  <a:tcPr>
                    <a:solidFill>
                      <a:schemeClr val="bg1">
                        <a:lumMod val="95000"/>
                      </a:schemeClr>
                    </a:solidFill>
                  </a:tcPr>
                </a:tc>
                <a:tc>
                  <a:txBody>
                    <a:bodyPr/>
                    <a:lstStyle/>
                    <a:p>
                      <a:pPr algn="just" rtl="1"/>
                      <a:r>
                        <a:rPr lang="ar-IQ" sz="2800" b="1" dirty="0">
                          <a:solidFill>
                            <a:srgbClr val="002060"/>
                          </a:solidFill>
                        </a:rPr>
                        <a:t>هي تدفقات خارجة من الشركة للقيام بعملياتها الرئيسية تحدث نقص في اصولها او زيادة في خصومها اوكليهما معا.</a:t>
                      </a:r>
                    </a:p>
                  </a:txBody>
                  <a:tcPr>
                    <a:solidFill>
                      <a:schemeClr val="bg1">
                        <a:lumMod val="95000"/>
                      </a:schemeClr>
                    </a:solidFill>
                  </a:tcPr>
                </a:tc>
                <a:tc>
                  <a:txBody>
                    <a:bodyPr/>
                    <a:lstStyle/>
                    <a:p>
                      <a:pPr algn="just" rtl="1"/>
                      <a:r>
                        <a:rPr lang="ar-IQ" sz="2800" b="1" dirty="0">
                          <a:solidFill>
                            <a:srgbClr val="002060"/>
                          </a:solidFill>
                        </a:rPr>
                        <a:t>انخفاض في الاصول أو الزيادة في الخصوم والتي تؤدي إلى انخفاض في حقوق الملكية ، عدا تلك المتعلقة بالتوزيعات لحاملي حقوق الملكية.</a:t>
                      </a:r>
                    </a:p>
                  </a:txBody>
                  <a:tcPr>
                    <a:solidFill>
                      <a:schemeClr val="bg1">
                        <a:lumMod val="95000"/>
                      </a:schemeClr>
                    </a:solidFill>
                  </a:tcPr>
                </a:tc>
                <a:extLst>
                  <a:ext uri="{0D108BD9-81ED-4DB2-BD59-A6C34878D82A}">
                    <a16:rowId xmlns:a16="http://schemas.microsoft.com/office/drawing/2014/main" val="10002"/>
                  </a:ext>
                </a:extLst>
              </a:tr>
            </a:tbl>
          </a:graphicData>
        </a:graphic>
      </p:graphicFrame>
      <p:sp>
        <p:nvSpPr>
          <p:cNvPr id="4" name="عنصر نائب للتذييل 3"/>
          <p:cNvSpPr>
            <a:spLocks noGrp="1"/>
          </p:cNvSpPr>
          <p:nvPr>
            <p:ph type="ftr" sz="quarter" idx="10"/>
          </p:nvPr>
        </p:nvSpPr>
        <p:spPr/>
        <p:txBody>
          <a:bodyPr/>
          <a:lstStyle/>
          <a:p>
            <a:r>
              <a:rPr lang="en-US"/>
              <a:t>Company Logo</a:t>
            </a:r>
          </a:p>
        </p:txBody>
      </p:sp>
    </p:spTree>
    <p:extLst>
      <p:ext uri="{BB962C8B-B14F-4D97-AF65-F5344CB8AC3E}">
        <p14:creationId xmlns:p14="http://schemas.microsoft.com/office/powerpoint/2010/main" val="28099078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79512" y="228600"/>
            <a:ext cx="8856984" cy="900113"/>
          </a:xfrm>
        </p:spPr>
        <p:txBody>
          <a:bodyPr/>
          <a:lstStyle/>
          <a:p>
            <a:r>
              <a:rPr lang="ar-SA" sz="2400" dirty="0">
                <a:solidFill>
                  <a:srgbClr val="FFFF00"/>
                </a:solidFill>
              </a:rPr>
              <a:t>محتويات الاطار المفاهيمي الجديد </a:t>
            </a:r>
            <a:r>
              <a:rPr lang="ar-IQ" sz="2400" dirty="0">
                <a:solidFill>
                  <a:srgbClr val="FFFF00"/>
                </a:solidFill>
              </a:rPr>
              <a:t>/ الفصل الخامس الاعتراف وإلغاء الاعتراف</a:t>
            </a:r>
            <a:br>
              <a:rPr lang="en-US" sz="3200" dirty="0">
                <a:solidFill>
                  <a:srgbClr val="FFFF00"/>
                </a:solidFill>
              </a:rPr>
            </a:br>
            <a:r>
              <a:rPr lang="en-US" sz="2800" dirty="0">
                <a:solidFill>
                  <a:srgbClr val="FFFF00"/>
                </a:solidFill>
              </a:rPr>
              <a:t>Chapter 5 Recognition and derecognition</a:t>
            </a:r>
            <a:endParaRPr lang="en-US" dirty="0">
              <a:solidFill>
                <a:srgbClr val="FFFF00"/>
              </a:solidFill>
            </a:endParaRPr>
          </a:p>
        </p:txBody>
      </p:sp>
      <p:sp>
        <p:nvSpPr>
          <p:cNvPr id="69635" name="Rectangle 3"/>
          <p:cNvSpPr>
            <a:spLocks noGrp="1" noChangeArrowheads="1"/>
          </p:cNvSpPr>
          <p:nvPr>
            <p:ph type="body" idx="1"/>
          </p:nvPr>
        </p:nvSpPr>
        <p:spPr>
          <a:xfrm>
            <a:off x="107504" y="1268760"/>
            <a:ext cx="8856983" cy="5184576"/>
          </a:xfrm>
        </p:spPr>
        <p:txBody>
          <a:bodyPr/>
          <a:lstStyle/>
          <a:p>
            <a:pPr marL="0" indent="0" algn="ctr">
              <a:buNone/>
            </a:pPr>
            <a:r>
              <a:rPr lang="ar-IQ" sz="2400" dirty="0">
                <a:solidFill>
                  <a:srgbClr val="002060"/>
                </a:solidFill>
              </a:rPr>
              <a:t>ملخص التغيرات</a:t>
            </a:r>
            <a:endParaRPr lang="en-US" sz="1600" dirty="0">
              <a:solidFill>
                <a:srgbClr val="002060"/>
              </a:solidFill>
            </a:endParaRPr>
          </a:p>
          <a:p>
            <a:pPr algn="just"/>
            <a:r>
              <a:rPr lang="ar-IQ" sz="2400" dirty="0">
                <a:solidFill>
                  <a:srgbClr val="002060"/>
                </a:solidFill>
              </a:rPr>
              <a:t>كانت معايير الاعتراف السابقة هي أن الكيان يجب أن يعترف ببند استوفى تعريف احد العناصر إذا كان من المحتمل أن تتدفق المنافع الاقتصادية إلى الكيان وإذا كان للبند تكلفة أو قيمة يمكن تحديدها بشكل موثوق.</a:t>
            </a:r>
            <a:endParaRPr lang="en-US" sz="1600" dirty="0">
              <a:solidFill>
                <a:srgbClr val="002060"/>
              </a:solidFill>
            </a:endParaRPr>
          </a:p>
          <a:p>
            <a:pPr algn="just"/>
            <a:r>
              <a:rPr lang="ar-IQ" sz="2400" dirty="0">
                <a:solidFill>
                  <a:srgbClr val="002060"/>
                </a:solidFill>
              </a:rPr>
              <a:t>تشير معايير الاعتراف المنقحة صراحة إلى الخصائص النوعية للمعلومات المفيدة. وكان هدف المجلس هو تطوير مجموعة أكثر تماسكا من المفاهيم ، وليس لزيادة أو تقليل نطاق الأصول والخصوم المعترف بها.</a:t>
            </a:r>
            <a:endParaRPr lang="en-US" sz="1600" dirty="0">
              <a:solidFill>
                <a:srgbClr val="002060"/>
              </a:solidFill>
            </a:endParaRPr>
          </a:p>
          <a:p>
            <a:pPr algn="just"/>
            <a:r>
              <a:rPr lang="ar-IQ" sz="2400" dirty="0">
                <a:solidFill>
                  <a:srgbClr val="002060"/>
                </a:solidFill>
              </a:rPr>
              <a:t>اما الغاء الاعتراف فهو من الاضافات الجديدة في هذا الاطار المفاهيمي المنقح</a:t>
            </a:r>
            <a:endParaRPr lang="en-US" sz="1600" dirty="0">
              <a:solidFill>
                <a:srgbClr val="002060"/>
              </a:solidFill>
            </a:endParaRPr>
          </a:p>
          <a:p>
            <a:pPr algn="just"/>
            <a:r>
              <a:rPr lang="ar-IQ" sz="2400" dirty="0">
                <a:solidFill>
                  <a:srgbClr val="002060"/>
                </a:solidFill>
              </a:rPr>
              <a:t>الاعتراف :- هو ادراج البند او العنصر - الذي يستوفي تعريف الأصل أو الالتزام أو حقوق الملكية أو الدخل أو المصروفات-  في قائمة المركز المالي أو قائمة الأداء المالي.</a:t>
            </a:r>
            <a:endParaRPr lang="en-US" sz="1600" dirty="0">
              <a:solidFill>
                <a:srgbClr val="002060"/>
              </a:solidFill>
            </a:endParaRPr>
          </a:p>
          <a:p>
            <a:pPr algn="just"/>
            <a:r>
              <a:rPr lang="ar-IQ" sz="2400" dirty="0">
                <a:solidFill>
                  <a:srgbClr val="002060"/>
                </a:solidFill>
              </a:rPr>
              <a:t>الغاء الاعتراف:- إزالة كل أو جزء من أصل أو التزام معترف به من قائمة المركز المالي للوحدة.</a:t>
            </a:r>
            <a:endParaRPr lang="en-US" sz="1600" dirty="0">
              <a:solidFill>
                <a:srgbClr val="002060"/>
              </a:solidFill>
            </a:endParaRPr>
          </a:p>
          <a:p>
            <a:pPr marL="457200" lvl="1" indent="0" algn="just">
              <a:lnSpc>
                <a:spcPct val="80000"/>
              </a:lnSpc>
              <a:buNone/>
            </a:pPr>
            <a:endParaRPr lang="en-US" sz="2400" dirty="0">
              <a:solidFill>
                <a:srgbClr val="002060"/>
              </a:solidFill>
            </a:endParaRPr>
          </a:p>
        </p:txBody>
      </p:sp>
    </p:spTree>
    <p:extLst>
      <p:ext uri="{BB962C8B-B14F-4D97-AF65-F5344CB8AC3E}">
        <p14:creationId xmlns:p14="http://schemas.microsoft.com/office/powerpoint/2010/main" val="2639929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SA" sz="2800" dirty="0">
                <a:solidFill>
                  <a:srgbClr val="FFFF00"/>
                </a:solidFill>
              </a:rPr>
              <a:t>محتويات الاطار المفاهيمي الجديد </a:t>
            </a:r>
            <a:r>
              <a:rPr lang="ar-IQ" sz="2800" dirty="0">
                <a:solidFill>
                  <a:srgbClr val="FFFF00"/>
                </a:solidFill>
              </a:rPr>
              <a:t>/ الفصل السادس :- القياس </a:t>
            </a:r>
            <a:br>
              <a:rPr lang="en-US" dirty="0">
                <a:solidFill>
                  <a:srgbClr val="FFFF00"/>
                </a:solidFill>
              </a:rPr>
            </a:br>
            <a:r>
              <a:rPr lang="en-US" sz="3200" dirty="0">
                <a:solidFill>
                  <a:srgbClr val="FFFF00"/>
                </a:solidFill>
              </a:rPr>
              <a:t>Chapter 6—Measurement</a:t>
            </a:r>
            <a:endParaRPr lang="en-US" sz="4000" dirty="0">
              <a:solidFill>
                <a:srgbClr val="FFFF00"/>
              </a:solidFill>
            </a:endParaRPr>
          </a:p>
        </p:txBody>
      </p:sp>
      <p:sp>
        <p:nvSpPr>
          <p:cNvPr id="69635" name="Rectangle 3"/>
          <p:cNvSpPr>
            <a:spLocks noGrp="1" noChangeArrowheads="1"/>
          </p:cNvSpPr>
          <p:nvPr>
            <p:ph type="body" idx="1"/>
          </p:nvPr>
        </p:nvSpPr>
        <p:spPr>
          <a:xfrm>
            <a:off x="251521" y="1340769"/>
            <a:ext cx="8640960" cy="4875882"/>
          </a:xfrm>
        </p:spPr>
        <p:txBody>
          <a:bodyPr/>
          <a:lstStyle/>
          <a:p>
            <a:pPr marL="0" indent="0" algn="ctr">
              <a:buNone/>
            </a:pPr>
            <a:r>
              <a:rPr lang="ar-IQ" sz="3600" dirty="0">
                <a:solidFill>
                  <a:srgbClr val="002060"/>
                </a:solidFill>
              </a:rPr>
              <a:t>ملخص التغيرات</a:t>
            </a:r>
            <a:endParaRPr lang="en-US" sz="2400" dirty="0">
              <a:solidFill>
                <a:srgbClr val="002060"/>
              </a:solidFill>
            </a:endParaRPr>
          </a:p>
          <a:p>
            <a:pPr algn="just"/>
            <a:r>
              <a:rPr lang="ar-IQ" sz="3600" dirty="0">
                <a:solidFill>
                  <a:srgbClr val="002060"/>
                </a:solidFill>
              </a:rPr>
              <a:t>تضمنت الصيغة السابقة للإطار المفاهيمي القليل من الإرشادات حول القياس. يصف الإطار المفاهيمي المنقح قواعد قياس المعلومات التي يوفرها ويشرح العوامل الواجب مراعاتها عند اختيار أساس القياس.</a:t>
            </a:r>
            <a:endParaRPr lang="en-US" sz="2400" dirty="0">
              <a:solidFill>
                <a:srgbClr val="002060"/>
              </a:solidFill>
            </a:endParaRPr>
          </a:p>
          <a:p>
            <a:pPr algn="just"/>
            <a:r>
              <a:rPr lang="ar-IQ" sz="3600" dirty="0">
                <a:solidFill>
                  <a:srgbClr val="002060"/>
                </a:solidFill>
              </a:rPr>
              <a:t>وبشكل عام يتم اعتماد الكلفة التاريخية والقيمة الحالية (تتضمن القيمة العادلة, قيمة الاستخدام, قيمة التنفيذ والكلفة الحالية) كأساس للقياس</a:t>
            </a:r>
            <a:endParaRPr lang="en-US" sz="2400" dirty="0">
              <a:solidFill>
                <a:srgbClr val="002060"/>
              </a:solidFill>
            </a:endParaRPr>
          </a:p>
          <a:p>
            <a:pPr lvl="1">
              <a:lnSpc>
                <a:spcPct val="80000"/>
              </a:lnSpc>
            </a:pPr>
            <a:endParaRPr lang="en-US" dirty="0"/>
          </a:p>
        </p:txBody>
      </p:sp>
    </p:spTree>
    <p:extLst>
      <p:ext uri="{BB962C8B-B14F-4D97-AF65-F5344CB8AC3E}">
        <p14:creationId xmlns:p14="http://schemas.microsoft.com/office/powerpoint/2010/main" val="1442119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br>
              <a:rPr lang="ar-IQ" sz="2400" dirty="0">
                <a:solidFill>
                  <a:srgbClr val="FFFF00"/>
                </a:solidFill>
              </a:rPr>
            </a:br>
            <a:r>
              <a:rPr lang="ar-SA" sz="2400" dirty="0">
                <a:solidFill>
                  <a:srgbClr val="FFFF00"/>
                </a:solidFill>
              </a:rPr>
              <a:t>محتويات الاطار المفاهيمي الجديد </a:t>
            </a:r>
            <a:r>
              <a:rPr lang="ar-IQ" sz="2400" dirty="0">
                <a:solidFill>
                  <a:srgbClr val="FFFF00"/>
                </a:solidFill>
              </a:rPr>
              <a:t>/ الفصل السابع :- العرض والافصاح</a:t>
            </a:r>
            <a:br>
              <a:rPr lang="en-US" dirty="0">
                <a:solidFill>
                  <a:srgbClr val="FFFF00"/>
                </a:solidFill>
              </a:rPr>
            </a:br>
            <a:r>
              <a:rPr lang="en-US" sz="3200" dirty="0">
                <a:solidFill>
                  <a:srgbClr val="FFFF00"/>
                </a:solidFill>
              </a:rPr>
              <a:t>Chapter 7—Presentation and  disclosure</a:t>
            </a:r>
            <a:br>
              <a:rPr lang="en-US" sz="4000" dirty="0">
                <a:solidFill>
                  <a:srgbClr val="FFFF00"/>
                </a:solidFill>
              </a:rPr>
            </a:br>
            <a:endParaRPr lang="en-US" dirty="0">
              <a:solidFill>
                <a:srgbClr val="FFFF00"/>
              </a:solidFill>
            </a:endParaRPr>
          </a:p>
        </p:txBody>
      </p:sp>
      <p:sp>
        <p:nvSpPr>
          <p:cNvPr id="69635" name="Rectangle 3"/>
          <p:cNvSpPr>
            <a:spLocks noGrp="1" noChangeArrowheads="1"/>
          </p:cNvSpPr>
          <p:nvPr>
            <p:ph type="body" idx="1"/>
          </p:nvPr>
        </p:nvSpPr>
        <p:spPr>
          <a:xfrm>
            <a:off x="179512" y="1340769"/>
            <a:ext cx="8856983" cy="4875882"/>
          </a:xfrm>
        </p:spPr>
        <p:txBody>
          <a:bodyPr/>
          <a:lstStyle/>
          <a:p>
            <a:pPr marL="57150" indent="0" algn="just">
              <a:lnSpc>
                <a:spcPct val="80000"/>
              </a:lnSpc>
              <a:buNone/>
            </a:pPr>
            <a:r>
              <a:rPr lang="ar-IQ" sz="6000" dirty="0">
                <a:solidFill>
                  <a:schemeClr val="tx1"/>
                </a:solidFill>
              </a:rPr>
              <a:t>ان هذا الفصل من الاضافات الجديدة في هذا الاطار, ويتضمن مفاهيم حول العرض والافصاح والتوجيه حول إدراج الدخل والمصروفات في قائمة الربح أو الخسارة او الدخل الشامل الآخر.</a:t>
            </a:r>
            <a:endParaRPr lang="en-US" sz="6000" dirty="0">
              <a:solidFill>
                <a:schemeClr val="tx1"/>
              </a:solidFill>
            </a:endParaRPr>
          </a:p>
          <a:p>
            <a:pPr marL="57150" indent="0" algn="just">
              <a:lnSpc>
                <a:spcPct val="80000"/>
              </a:lnSpc>
              <a:buNone/>
            </a:pPr>
            <a:endParaRPr lang="en-US" sz="6000" dirty="0"/>
          </a:p>
        </p:txBody>
      </p:sp>
    </p:spTree>
    <p:extLst>
      <p:ext uri="{BB962C8B-B14F-4D97-AF65-F5344CB8AC3E}">
        <p14:creationId xmlns:p14="http://schemas.microsoft.com/office/powerpoint/2010/main" val="39950525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z="6600" dirty="0">
                <a:solidFill>
                  <a:srgbClr val="FFFF00"/>
                </a:solidFill>
              </a:rPr>
              <a:t>الاستنتاجات</a:t>
            </a:r>
            <a:endParaRPr lang="ar-IQ" sz="3200" dirty="0">
              <a:solidFill>
                <a:srgbClr val="FFFF00"/>
              </a:solidFill>
            </a:endParaRPr>
          </a:p>
        </p:txBody>
      </p:sp>
      <p:sp>
        <p:nvSpPr>
          <p:cNvPr id="3" name="عنصر نائب للمحتوى 2"/>
          <p:cNvSpPr>
            <a:spLocks noGrp="1"/>
          </p:cNvSpPr>
          <p:nvPr>
            <p:ph idx="1"/>
          </p:nvPr>
        </p:nvSpPr>
        <p:spPr>
          <a:xfrm>
            <a:off x="179512" y="1343024"/>
            <a:ext cx="8784976" cy="5038303"/>
          </a:xfrm>
        </p:spPr>
        <p:txBody>
          <a:bodyPr/>
          <a:lstStyle/>
          <a:p>
            <a:pPr algn="just"/>
            <a:r>
              <a:rPr lang="ar-IQ" sz="2000" dirty="0">
                <a:solidFill>
                  <a:srgbClr val="002060"/>
                </a:solidFill>
              </a:rPr>
              <a:t>ان التطورات والتحديثات المستمرة في الاطار المفاهيمي للمحاسبة المالية تعكس البيئة الديناميكية للمحاسبة وضرورة مواكبتها لمختلف التطورات المحيطة بها.</a:t>
            </a:r>
          </a:p>
          <a:p>
            <a:pPr algn="just"/>
            <a:r>
              <a:rPr lang="ar-IQ" sz="2000" dirty="0">
                <a:solidFill>
                  <a:srgbClr val="002060"/>
                </a:solidFill>
              </a:rPr>
              <a:t>ينبغي تثقيف معدي ومستخدمي المعلومات المحاسبية بشكل مستمر بالتطورات الحاصلة بالاطار المفاهيمي واثر تلك التطورات على المعايير المحاسبية, وتجدر الاشارة الى ان تكييف المحاسبين والمدققين مع التطورات الحاصلة في الاطار المفاهيمي اكثر سهولة وسرعة من باقي جمهور مستخدمي المعلومات المحاسبية من غير المحاسبين لان الاخيرين يفتقرون الى المعرفة المحاسبية على نحو العموم.</a:t>
            </a:r>
          </a:p>
          <a:p>
            <a:pPr algn="just"/>
            <a:r>
              <a:rPr lang="ar-IQ" sz="2000" dirty="0">
                <a:solidFill>
                  <a:srgbClr val="002060"/>
                </a:solidFill>
              </a:rPr>
              <a:t>ان المبادئ الواسعة التي تسند اليها الاطر المفاهيمية تعد سلاح ذو حدين, فهي من جانب تكون ميزة للأطر المفاهيمية من حيث صلاحيتها لاتخاذ قرارات عبر مجموعة واسعة من المواقف, الا ان ذلك التوسع قد يفقدها التناسق المطلوب في ظروف مختلفة.</a:t>
            </a:r>
          </a:p>
          <a:p>
            <a:pPr algn="just"/>
            <a:r>
              <a:rPr lang="ar-IQ" sz="2000" dirty="0">
                <a:solidFill>
                  <a:srgbClr val="002060"/>
                </a:solidFill>
              </a:rPr>
              <a:t>ان اختلاف الاطار المفاهيمي الدولي عن الاطار المفاهيمي الامريكي ناتج عن اختلاف القيم والتوقعات وكذلك بسبب التأثيرات الثقافية والاقتصادية والنزعة التسلطية.</a:t>
            </a:r>
          </a:p>
          <a:p>
            <a:pPr algn="just"/>
            <a:r>
              <a:rPr lang="ar-IQ" sz="2000" dirty="0">
                <a:solidFill>
                  <a:srgbClr val="002060"/>
                </a:solidFill>
              </a:rPr>
              <a:t>على الرغم من ان الاطار المفاهيمي هو البديل العملي لنظرية المحاسبة الان انه ينبغي الاستمرار في البحث عن نظرية محاسبية وفق مختلف المناهج القديمة او الحديثة لسد الثغرات التي تبرز في التطبيق العملي.</a:t>
            </a:r>
          </a:p>
          <a:p>
            <a:pPr algn="just"/>
            <a:endParaRPr lang="ar-IQ" sz="2000" dirty="0">
              <a:solidFill>
                <a:srgbClr val="002060"/>
              </a:solidFill>
            </a:endParaRPr>
          </a:p>
        </p:txBody>
      </p:sp>
    </p:spTree>
    <p:extLst>
      <p:ext uri="{BB962C8B-B14F-4D97-AF65-F5344CB8AC3E}">
        <p14:creationId xmlns:p14="http://schemas.microsoft.com/office/powerpoint/2010/main" val="17495275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6" name="WordArt 6"/>
          <p:cNvSpPr>
            <a:spLocks noChangeArrowheads="1" noChangeShapeType="1" noTextEdit="1"/>
          </p:cNvSpPr>
          <p:nvPr/>
        </p:nvSpPr>
        <p:spPr bwMode="gray">
          <a:xfrm>
            <a:off x="1752600" y="5259288"/>
            <a:ext cx="5759450" cy="762000"/>
          </a:xfrm>
          <a:prstGeom prst="rect">
            <a:avLst/>
          </a:prstGeom>
        </p:spPr>
        <p:txBody>
          <a:bodyPr wrap="none" fromWordArt="1">
            <a:prstTxWarp prst="textDeflate">
              <a:avLst>
                <a:gd name="adj" fmla="val 0"/>
              </a:avLst>
            </a:prstTxWarp>
          </a:bodyPr>
          <a:lstStyle/>
          <a:p>
            <a:pPr algn="ctr"/>
            <a:r>
              <a:rPr lang="en-US" sz="3600" b="1" kern="10" dirty="0">
                <a:ln w="19050">
                  <a:solidFill>
                    <a:schemeClr val="bg1"/>
                  </a:solidFill>
                  <a:round/>
                  <a:headEnd/>
                  <a:tailEnd/>
                </a:ln>
                <a:solidFill>
                  <a:schemeClr val="bg1"/>
                </a:solidFill>
                <a:effectLst>
                  <a:outerShdw dist="63500" dir="2212194" algn="ctr" rotWithShape="0">
                    <a:srgbClr val="868686">
                      <a:alpha val="50000"/>
                    </a:srgbClr>
                  </a:outerShdw>
                </a:effectLst>
                <a:latin typeface="Arial"/>
                <a:cs typeface="Arial"/>
              </a:rPr>
              <a:t>Thank You</a:t>
            </a:r>
            <a:endParaRPr lang="ar-IQ" sz="3600" b="1" kern="10" dirty="0">
              <a:ln w="19050">
                <a:solidFill>
                  <a:schemeClr val="bg1"/>
                </a:solidFill>
                <a:round/>
                <a:headEnd/>
                <a:tailEnd/>
              </a:ln>
              <a:solidFill>
                <a:schemeClr val="bg1"/>
              </a:solidFill>
              <a:effectLst>
                <a:outerShdw dist="63500" dir="2212194" algn="ctr" rotWithShape="0">
                  <a:srgbClr val="868686">
                    <a:alpha val="50000"/>
                  </a:srgbClr>
                </a:outerShdw>
              </a:effectLst>
              <a:latin typeface="Arial"/>
              <a:cs typeface="Arial"/>
            </a:endParaRPr>
          </a:p>
        </p:txBody>
      </p:sp>
      <p:sp>
        <p:nvSpPr>
          <p:cNvPr id="2" name="مستطيل 1"/>
          <p:cNvSpPr/>
          <p:nvPr/>
        </p:nvSpPr>
        <p:spPr>
          <a:xfrm>
            <a:off x="2286000" y="620688"/>
            <a:ext cx="4572000" cy="1446550"/>
          </a:xfrm>
          <a:prstGeom prst="rect">
            <a:avLst/>
          </a:prstGeom>
        </p:spPr>
        <p:txBody>
          <a:bodyPr>
            <a:spAutoFit/>
          </a:bodyPr>
          <a:lstStyle/>
          <a:p>
            <a:pPr rtl="1"/>
            <a:r>
              <a:rPr lang="en-US" sz="8800" dirty="0">
                <a:solidFill>
                  <a:schemeClr val="bg1"/>
                </a:solidFill>
              </a:rPr>
              <a:t>The end</a:t>
            </a:r>
          </a:p>
        </p:txBody>
      </p:sp>
    </p:spTree>
    <p:extLst>
      <p:ext uri="{BB962C8B-B14F-4D97-AF65-F5344CB8AC3E}">
        <p14:creationId xmlns:p14="http://schemas.microsoft.com/office/powerpoint/2010/main" val="23723823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7046"/>
                                        </p:tgtEl>
                                        <p:attrNameLst>
                                          <p:attrName>style.visibility</p:attrName>
                                        </p:attrNameLst>
                                      </p:cBhvr>
                                      <p:to>
                                        <p:strVal val="visible"/>
                                      </p:to>
                                    </p:set>
                                    <p:anim calcmode="lin" valueType="num">
                                      <p:cBhvr>
                                        <p:cTn id="7" dur="500" fill="hold"/>
                                        <p:tgtEl>
                                          <p:spTgt spid="87046"/>
                                        </p:tgtEl>
                                        <p:attrNameLst>
                                          <p:attrName>ppt_w</p:attrName>
                                        </p:attrNameLst>
                                      </p:cBhvr>
                                      <p:tavLst>
                                        <p:tav tm="0">
                                          <p:val>
                                            <p:fltVal val="0"/>
                                          </p:val>
                                        </p:tav>
                                        <p:tav tm="100000">
                                          <p:val>
                                            <p:strVal val="#ppt_w"/>
                                          </p:val>
                                        </p:tav>
                                      </p:tavLst>
                                    </p:anim>
                                    <p:anim calcmode="lin" valueType="num">
                                      <p:cBhvr>
                                        <p:cTn id="8" dur="500" fill="hold"/>
                                        <p:tgtEl>
                                          <p:spTgt spid="87046"/>
                                        </p:tgtEl>
                                        <p:attrNameLst>
                                          <p:attrName>ppt_h</p:attrName>
                                        </p:attrNameLst>
                                      </p:cBhvr>
                                      <p:tavLst>
                                        <p:tav tm="0">
                                          <p:val>
                                            <p:fltVal val="0"/>
                                          </p:val>
                                        </p:tav>
                                        <p:tav tm="100000">
                                          <p:val>
                                            <p:strVal val="#ppt_h"/>
                                          </p:val>
                                        </p:tav>
                                      </p:tavLst>
                                    </p:anim>
                                    <p:animEffect transition="in" filter="fade">
                                      <p:cBhvr>
                                        <p:cTn id="9" dur="500"/>
                                        <p:tgtEl>
                                          <p:spTgt spid="8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45000"/>
          </a:schemeClr>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0"/>
            <a:ext cx="8153400" cy="1196752"/>
          </a:xfrm>
        </p:spPr>
        <p:txBody>
          <a:bodyPr/>
          <a:lstStyle/>
          <a:p>
            <a:br>
              <a:rPr lang="ar-IQ" dirty="0"/>
            </a:br>
            <a:r>
              <a:rPr lang="ar-IQ" dirty="0">
                <a:solidFill>
                  <a:srgbClr val="FFC000"/>
                </a:solidFill>
              </a:rPr>
              <a:t>فوائد (منافع) الإطار المفاهيمي </a:t>
            </a:r>
            <a:br>
              <a:rPr lang="en-US" dirty="0">
                <a:solidFill>
                  <a:srgbClr val="FFC000"/>
                </a:solidFill>
              </a:rPr>
            </a:br>
            <a:r>
              <a:rPr lang="ar-IQ" dirty="0">
                <a:solidFill>
                  <a:srgbClr val="FFC000"/>
                </a:solidFill>
              </a:rPr>
              <a:t>  </a:t>
            </a:r>
            <a:r>
              <a:rPr lang="en-US" sz="2400" dirty="0">
                <a:solidFill>
                  <a:srgbClr val="FFC000"/>
                </a:solidFill>
              </a:rPr>
              <a:t>THE BENEFITS OF A CONCEPTUAL FRAMEWORK</a:t>
            </a:r>
            <a:br>
              <a:rPr lang="en-US" sz="2400" dirty="0"/>
            </a:br>
            <a:endParaRPr lang="en-US" dirty="0"/>
          </a:p>
        </p:txBody>
      </p:sp>
      <p:sp>
        <p:nvSpPr>
          <p:cNvPr id="69635" name="Rectangle 3"/>
          <p:cNvSpPr>
            <a:spLocks noGrp="1" noChangeArrowheads="1"/>
          </p:cNvSpPr>
          <p:nvPr>
            <p:ph type="body" idx="1"/>
          </p:nvPr>
        </p:nvSpPr>
        <p:spPr>
          <a:xfrm>
            <a:off x="251521" y="1340769"/>
            <a:ext cx="8568952" cy="4875882"/>
          </a:xfrm>
        </p:spPr>
        <p:txBody>
          <a:bodyPr/>
          <a:lstStyle/>
          <a:p>
            <a:pPr marL="0" indent="0">
              <a:buNone/>
            </a:pPr>
            <a:r>
              <a:rPr lang="ar-IQ" sz="4800" dirty="0">
                <a:solidFill>
                  <a:srgbClr val="002060"/>
                </a:solidFill>
              </a:rPr>
              <a:t>ان فوائد الإطار المفاهيمي في المحاسبة. يمكن ترتيبها في ثلاث فئات هي:</a:t>
            </a:r>
            <a:endParaRPr lang="en-US" sz="3600" dirty="0">
              <a:solidFill>
                <a:srgbClr val="002060"/>
              </a:solidFill>
            </a:endParaRPr>
          </a:p>
          <a:p>
            <a:r>
              <a:rPr lang="ar-IQ" sz="4800" dirty="0">
                <a:solidFill>
                  <a:srgbClr val="002060"/>
                </a:solidFill>
              </a:rPr>
              <a:t>تقنية</a:t>
            </a:r>
            <a:endParaRPr lang="en-US" sz="3600" dirty="0">
              <a:solidFill>
                <a:srgbClr val="002060"/>
              </a:solidFill>
            </a:endParaRPr>
          </a:p>
          <a:p>
            <a:r>
              <a:rPr lang="ar-IQ" sz="4800" dirty="0">
                <a:solidFill>
                  <a:srgbClr val="002060"/>
                </a:solidFill>
              </a:rPr>
              <a:t>سياسية</a:t>
            </a:r>
            <a:endParaRPr lang="en-US" sz="3600" dirty="0">
              <a:solidFill>
                <a:srgbClr val="002060"/>
              </a:solidFill>
            </a:endParaRPr>
          </a:p>
          <a:p>
            <a:r>
              <a:rPr lang="ar-IQ" sz="4800" dirty="0">
                <a:solidFill>
                  <a:srgbClr val="002060"/>
                </a:solidFill>
              </a:rPr>
              <a:t>مهنية</a:t>
            </a:r>
            <a:endParaRPr lang="en-US" sz="3600" dirty="0">
              <a:solidFill>
                <a:srgbClr val="002060"/>
              </a:solidFill>
            </a:endParaRPr>
          </a:p>
          <a:p>
            <a:pPr lvl="1">
              <a:lnSpc>
                <a:spcPct val="80000"/>
              </a:lnSpc>
            </a:pPr>
            <a:endParaRPr lang="en-US" sz="4800" dirty="0">
              <a:solidFill>
                <a:srgbClr val="002060"/>
              </a:solidFill>
            </a:endParaRPr>
          </a:p>
        </p:txBody>
      </p:sp>
    </p:spTree>
    <p:extLst>
      <p:ext uri="{BB962C8B-B14F-4D97-AF65-F5344CB8AC3E}">
        <p14:creationId xmlns:p14="http://schemas.microsoft.com/office/powerpoint/2010/main" val="794877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116632"/>
            <a:ext cx="8928992" cy="1012081"/>
          </a:xfrm>
        </p:spPr>
        <p:txBody>
          <a:bodyPr/>
          <a:lstStyle/>
          <a:p>
            <a:br>
              <a:rPr lang="ar-IQ" sz="4400" dirty="0">
                <a:solidFill>
                  <a:srgbClr val="FFFF00"/>
                </a:solidFill>
              </a:rPr>
            </a:br>
            <a:r>
              <a:rPr lang="ar-IQ" sz="4400" dirty="0">
                <a:solidFill>
                  <a:srgbClr val="FFFF00"/>
                </a:solidFill>
              </a:rPr>
              <a:t>الفوائد التقنية      </a:t>
            </a:r>
            <a:r>
              <a:rPr lang="en-US" sz="4400" dirty="0">
                <a:solidFill>
                  <a:srgbClr val="FFFF00"/>
                </a:solidFill>
              </a:rPr>
              <a:t>Technical benefits</a:t>
            </a:r>
            <a:br>
              <a:rPr lang="en-US" sz="4400" dirty="0">
                <a:solidFill>
                  <a:srgbClr val="FFFF00"/>
                </a:solidFill>
              </a:rPr>
            </a:br>
            <a:endParaRPr lang="en-US" sz="4400" dirty="0">
              <a:solidFill>
                <a:srgbClr val="FFFF00"/>
              </a:solidFill>
            </a:endParaRPr>
          </a:p>
        </p:txBody>
      </p:sp>
      <p:sp>
        <p:nvSpPr>
          <p:cNvPr id="69635" name="Rectangle 3"/>
          <p:cNvSpPr>
            <a:spLocks noGrp="1" noChangeArrowheads="1"/>
          </p:cNvSpPr>
          <p:nvPr>
            <p:ph type="body" idx="1"/>
          </p:nvPr>
        </p:nvSpPr>
        <p:spPr>
          <a:xfrm>
            <a:off x="107504" y="1412777"/>
            <a:ext cx="8856983" cy="4803874"/>
          </a:xfrm>
        </p:spPr>
        <p:txBody>
          <a:bodyPr/>
          <a:lstStyle/>
          <a:p>
            <a:pPr algn="just"/>
            <a:r>
              <a:rPr lang="ar-IQ" dirty="0">
                <a:solidFill>
                  <a:srgbClr val="002060"/>
                </a:solidFill>
              </a:rPr>
              <a:t>التحسينات "التقنية" هي التغييرات التي تجعل شيء ما يعمل بشكل أفضل. </a:t>
            </a:r>
          </a:p>
          <a:p>
            <a:pPr algn="just"/>
            <a:r>
              <a:rPr lang="ar-IQ" dirty="0">
                <a:solidFill>
                  <a:srgbClr val="002060"/>
                </a:solidFill>
              </a:rPr>
              <a:t>لذا فإن الفائدة الرئيسية من وجود إطار مفاهيمي هو تحسين المحاسبة نفسها .</a:t>
            </a:r>
          </a:p>
          <a:p>
            <a:pPr algn="just"/>
            <a:r>
              <a:rPr lang="ar-IQ" dirty="0">
                <a:solidFill>
                  <a:srgbClr val="002060"/>
                </a:solidFill>
              </a:rPr>
              <a:t> لتحسين الممارسة المحاسبية وتوفير أساس للإجابة على الأسئلة والمشاكل المحاسبية المحددة. فإن الإطار المفاهيمي يقوم بذلك بطريقتين:-</a:t>
            </a:r>
            <a:endParaRPr lang="en-US" sz="1800" dirty="0">
              <a:solidFill>
                <a:srgbClr val="002060"/>
              </a:solidFill>
            </a:endParaRPr>
          </a:p>
          <a:p>
            <a:pPr marL="0" indent="0" algn="just">
              <a:buNone/>
            </a:pPr>
            <a:r>
              <a:rPr lang="ar-IQ" dirty="0">
                <a:solidFill>
                  <a:srgbClr val="002060"/>
                </a:solidFill>
              </a:rPr>
              <a:t>• من خلال توفير أساس وتوجيه لأولئك الذين يضعون قواعد محاسبية محددة (مثل معايير المحاسبة أو التفسيرات)</a:t>
            </a:r>
            <a:endParaRPr lang="en-US" sz="1800" dirty="0">
              <a:solidFill>
                <a:srgbClr val="002060"/>
              </a:solidFill>
            </a:endParaRPr>
          </a:p>
          <a:p>
            <a:pPr marL="0" indent="0" algn="just">
              <a:buNone/>
            </a:pPr>
            <a:r>
              <a:rPr lang="ar-IQ" dirty="0">
                <a:solidFill>
                  <a:srgbClr val="002060"/>
                </a:solidFill>
              </a:rPr>
              <a:t>• عن طريق مساعدة الأفراد المشاركين في إعداد أو تدقيق أو استخدام البيانات المالية.</a:t>
            </a:r>
            <a:endParaRPr lang="en-US" sz="1800" dirty="0">
              <a:solidFill>
                <a:srgbClr val="002060"/>
              </a:solidFill>
            </a:endParaRPr>
          </a:p>
          <a:p>
            <a:pPr lvl="1">
              <a:lnSpc>
                <a:spcPct val="80000"/>
              </a:lnSpc>
            </a:pPr>
            <a:endParaRPr lang="en-US" dirty="0">
              <a:solidFill>
                <a:srgbClr val="002060"/>
              </a:solidFill>
            </a:endParaRPr>
          </a:p>
        </p:txBody>
      </p:sp>
    </p:spTree>
    <p:extLst>
      <p:ext uri="{BB962C8B-B14F-4D97-AF65-F5344CB8AC3E}">
        <p14:creationId xmlns:p14="http://schemas.microsoft.com/office/powerpoint/2010/main" val="3558255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br>
              <a:rPr lang="ar-IQ" sz="4000" dirty="0">
                <a:solidFill>
                  <a:srgbClr val="FFFF00"/>
                </a:solidFill>
              </a:rPr>
            </a:br>
            <a:r>
              <a:rPr lang="ar-IQ" sz="4000" dirty="0">
                <a:solidFill>
                  <a:srgbClr val="FFFF00"/>
                </a:solidFill>
              </a:rPr>
              <a:t>المنافع السياسية       </a:t>
            </a:r>
            <a:r>
              <a:rPr lang="en-US" sz="4000" dirty="0">
                <a:solidFill>
                  <a:srgbClr val="FFFF00"/>
                </a:solidFill>
              </a:rPr>
              <a:t>Political benefits</a:t>
            </a:r>
            <a:br>
              <a:rPr lang="en-US" sz="4000" dirty="0">
                <a:solidFill>
                  <a:srgbClr val="FFFF00"/>
                </a:solidFill>
              </a:rPr>
            </a:br>
            <a:endParaRPr lang="en-US" sz="4000" dirty="0">
              <a:solidFill>
                <a:srgbClr val="FFFF00"/>
              </a:solidFill>
            </a:endParaRPr>
          </a:p>
        </p:txBody>
      </p:sp>
      <p:sp>
        <p:nvSpPr>
          <p:cNvPr id="69635" name="Rectangle 3"/>
          <p:cNvSpPr>
            <a:spLocks noGrp="1" noChangeArrowheads="1"/>
          </p:cNvSpPr>
          <p:nvPr>
            <p:ph type="body" idx="1"/>
          </p:nvPr>
        </p:nvSpPr>
        <p:spPr>
          <a:xfrm>
            <a:off x="179513" y="1412776"/>
            <a:ext cx="8712968" cy="4968551"/>
          </a:xfrm>
        </p:spPr>
        <p:txBody>
          <a:bodyPr/>
          <a:lstStyle/>
          <a:p>
            <a:pPr algn="just">
              <a:lnSpc>
                <a:spcPct val="80000"/>
              </a:lnSpc>
            </a:pPr>
            <a:r>
              <a:rPr lang="ar-IQ" sz="3200" b="1" dirty="0">
                <a:solidFill>
                  <a:schemeClr val="tx1"/>
                </a:solidFill>
              </a:rPr>
              <a:t>من مزايا الإطار المفاهيمي هو منع التدخل السياسي في وضع معايير المحاسبة. ويتخذ الضغط السياسي شكل الافراد أو الجماعات الذين يحاولون التأثير على واضعي المعايير (بواسطة مجموعة من الأساليب، بما في ذلك الضغط على واضعي المعايير مباشرة أو من خلال الضغط على الحكومات) للتأكد من ان المعايير المحاسبية الصادرة تلبي أفضل مصالحهم الخاصة بهم ولا تؤدي إلى عواقب اقتصاديه غير مواتيه من شأنها أن "تضر بهم".</a:t>
            </a:r>
            <a:endParaRPr lang="en-US" sz="3200" b="1" dirty="0">
              <a:solidFill>
                <a:schemeClr val="tx1"/>
              </a:solidFill>
            </a:endParaRPr>
          </a:p>
          <a:p>
            <a:pPr algn="just">
              <a:lnSpc>
                <a:spcPct val="80000"/>
              </a:lnSpc>
            </a:pPr>
            <a:r>
              <a:rPr lang="ar-IQ" sz="3200" b="1" dirty="0">
                <a:solidFill>
                  <a:schemeClr val="tx1"/>
                </a:solidFill>
              </a:rPr>
              <a:t>ويوفر الإطار المفاهيمي بعض الدفاع ضد "المصالح الفردية" والمطالبات ذات العواقب الاقتصادية. اذ يمكن للحجج المعيارية أن تجادل بصحة قراراتهم النظرية بالإشارة إلى المبادئ في الإطار المفاهيمي.</a:t>
            </a:r>
            <a:endParaRPr lang="en-US" sz="3200" b="1" dirty="0">
              <a:solidFill>
                <a:schemeClr val="tx1"/>
              </a:solidFill>
            </a:endParaRPr>
          </a:p>
          <a:p>
            <a:pPr marL="457200" lvl="1" indent="0" algn="just">
              <a:lnSpc>
                <a:spcPct val="80000"/>
              </a:lnSpc>
              <a:buNone/>
            </a:pPr>
            <a:endParaRPr lang="en-US" sz="3200" b="1" dirty="0"/>
          </a:p>
        </p:txBody>
      </p:sp>
    </p:spTree>
    <p:extLst>
      <p:ext uri="{BB962C8B-B14F-4D97-AF65-F5344CB8AC3E}">
        <p14:creationId xmlns:p14="http://schemas.microsoft.com/office/powerpoint/2010/main" val="79420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228600"/>
            <a:ext cx="8928992" cy="900113"/>
          </a:xfrm>
        </p:spPr>
        <p:txBody>
          <a:bodyPr/>
          <a:lstStyle/>
          <a:p>
            <a:br>
              <a:rPr lang="ar-IQ" sz="4000" dirty="0">
                <a:solidFill>
                  <a:srgbClr val="FFFF00"/>
                </a:solidFill>
              </a:rPr>
            </a:br>
            <a:r>
              <a:rPr lang="ar-IQ" sz="4000" dirty="0">
                <a:solidFill>
                  <a:srgbClr val="FFFF00"/>
                </a:solidFill>
              </a:rPr>
              <a:t>المنافع المهنية    </a:t>
            </a:r>
            <a:r>
              <a:rPr lang="en-US" sz="4000" dirty="0">
                <a:solidFill>
                  <a:srgbClr val="FFFF00"/>
                </a:solidFill>
              </a:rPr>
              <a:t>Professional benefits</a:t>
            </a:r>
            <a:br>
              <a:rPr lang="en-US" sz="4000" dirty="0">
                <a:solidFill>
                  <a:srgbClr val="FFFF00"/>
                </a:solidFill>
              </a:rPr>
            </a:br>
            <a:endParaRPr lang="en-US" sz="4000" dirty="0">
              <a:solidFill>
                <a:srgbClr val="FFFF00"/>
              </a:solidFill>
            </a:endParaRPr>
          </a:p>
        </p:txBody>
      </p:sp>
      <p:sp>
        <p:nvSpPr>
          <p:cNvPr id="69635" name="Rectangle 3"/>
          <p:cNvSpPr>
            <a:spLocks noGrp="1" noChangeArrowheads="1"/>
          </p:cNvSpPr>
          <p:nvPr>
            <p:ph type="body" idx="1"/>
          </p:nvPr>
        </p:nvSpPr>
        <p:spPr>
          <a:xfrm>
            <a:off x="107504" y="1340769"/>
            <a:ext cx="8856983" cy="4875882"/>
          </a:xfrm>
        </p:spPr>
        <p:txBody>
          <a:bodyPr/>
          <a:lstStyle/>
          <a:p>
            <a:pPr algn="just"/>
            <a:r>
              <a:rPr lang="ar-IQ" sz="3600" dirty="0">
                <a:solidFill>
                  <a:srgbClr val="002060"/>
                </a:solidFill>
              </a:rPr>
              <a:t>الفائدة الاخرى لوجود الإطار مفاهيمي هي تلك التي قد يوفرها لمهنة المحاسبة نفسها. الحجة هنا هي أن الأطر المفاهيمية لا توجد لتحسين الممارسة المحاسبية فحسب، بل لحماية الوضع المهني للمحاسبة والمحاسبين.</a:t>
            </a:r>
            <a:endParaRPr lang="en-US" sz="2400" dirty="0">
              <a:solidFill>
                <a:srgbClr val="002060"/>
              </a:solidFill>
            </a:endParaRPr>
          </a:p>
          <a:p>
            <a:pPr algn="just"/>
            <a:r>
              <a:rPr lang="ar-IQ" sz="3600" dirty="0">
                <a:solidFill>
                  <a:srgbClr val="002060"/>
                </a:solidFill>
              </a:rPr>
              <a:t>فالمركز المهني هو ذو قيمة وعادةً ما يتمتع الأفراد والمجموعات والأعضاء في المهن بمزيد من التأثير والمكانة ، ويحصلون على مكافآت أعلى من أولئك الذين يُنظر إليهم على أنهم غير مهنيين .</a:t>
            </a:r>
            <a:endParaRPr lang="en-US" sz="2400" dirty="0">
              <a:solidFill>
                <a:srgbClr val="002060"/>
              </a:solidFill>
            </a:endParaRPr>
          </a:p>
          <a:p>
            <a:pPr lvl="1">
              <a:lnSpc>
                <a:spcPct val="80000"/>
              </a:lnSpc>
            </a:pPr>
            <a:endParaRPr lang="en-US" dirty="0"/>
          </a:p>
        </p:txBody>
      </p:sp>
    </p:spTree>
    <p:extLst>
      <p:ext uri="{BB962C8B-B14F-4D97-AF65-F5344CB8AC3E}">
        <p14:creationId xmlns:p14="http://schemas.microsoft.com/office/powerpoint/2010/main" val="3437374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7504" y="228600"/>
            <a:ext cx="8928992" cy="900113"/>
          </a:xfrm>
        </p:spPr>
        <p:txBody>
          <a:bodyPr/>
          <a:lstStyle/>
          <a:p>
            <a:r>
              <a:rPr lang="ar-IQ" sz="3200" dirty="0">
                <a:solidFill>
                  <a:srgbClr val="FFFF00"/>
                </a:solidFill>
              </a:rPr>
              <a:t>هل الاطر المفاهيمية من خصوصيات المحاسبة فقط؟</a:t>
            </a:r>
            <a:br>
              <a:rPr lang="en-US" sz="3200" dirty="0">
                <a:solidFill>
                  <a:srgbClr val="FFFF00"/>
                </a:solidFill>
              </a:rPr>
            </a:br>
            <a:r>
              <a:rPr lang="en-US" sz="2000" dirty="0">
                <a:solidFill>
                  <a:srgbClr val="FFFF00"/>
                </a:solidFill>
              </a:rPr>
              <a:t>Are the conceptual frameworks of accounting peculiarities only?</a:t>
            </a:r>
          </a:p>
        </p:txBody>
      </p:sp>
      <p:sp>
        <p:nvSpPr>
          <p:cNvPr id="69635" name="Rectangle 3"/>
          <p:cNvSpPr>
            <a:spLocks noGrp="1" noChangeArrowheads="1"/>
          </p:cNvSpPr>
          <p:nvPr>
            <p:ph type="body" idx="1"/>
          </p:nvPr>
        </p:nvSpPr>
        <p:spPr>
          <a:xfrm>
            <a:off x="251519" y="1340768"/>
            <a:ext cx="8640961" cy="4968551"/>
          </a:xfrm>
        </p:spPr>
        <p:txBody>
          <a:bodyPr/>
          <a:lstStyle/>
          <a:p>
            <a:pPr marL="457200" lvl="1" indent="0" algn="just">
              <a:lnSpc>
                <a:spcPct val="80000"/>
              </a:lnSpc>
              <a:buNone/>
            </a:pPr>
            <a:r>
              <a:rPr lang="ar-IQ" sz="4400" b="1" dirty="0">
                <a:solidFill>
                  <a:srgbClr val="002060"/>
                </a:solidFill>
              </a:rPr>
              <a:t>الأطر المفاهيمية لا توجد فقط في المحاسبة ولكنها تستخدم في العديد من المجالات للمساعدة في وضع مبادئ توجيهية محددة، اتخاذ القرارات أو حل المشكلات على سبيل المثال وقبل دراسة الإطار المفاهيمي المحاسبي بالتفصيل لا بأس بالتعرض الى مثال بسيط عن كيفية استخدام مبادئ توجيهية محددة للمساعدة في التأثير واتخاذ القرارات المباشرة.</a:t>
            </a:r>
            <a:endParaRPr lang="en-US" sz="4400" b="1" dirty="0">
              <a:solidFill>
                <a:srgbClr val="002060"/>
              </a:solidFill>
            </a:endParaRPr>
          </a:p>
        </p:txBody>
      </p:sp>
    </p:spTree>
    <p:extLst>
      <p:ext uri="{BB962C8B-B14F-4D97-AF65-F5344CB8AC3E}">
        <p14:creationId xmlns:p14="http://schemas.microsoft.com/office/powerpoint/2010/main" val="931578283"/>
      </p:ext>
    </p:extLst>
  </p:cSld>
  <p:clrMapOvr>
    <a:masterClrMapping/>
  </p:clrMapOvr>
</p:sld>
</file>

<file path=ppt/theme/theme1.xml><?xml version="1.0" encoding="utf-8"?>
<a:theme xmlns:a="http://schemas.openxmlformats.org/drawingml/2006/main" name="template (15)">
  <a:themeElements>
    <a:clrScheme name="sample 3">
      <a:dk1>
        <a:srgbClr val="18418C"/>
      </a:dk1>
      <a:lt1>
        <a:srgbClr val="FFFFFF"/>
      </a:lt1>
      <a:dk2>
        <a:srgbClr val="FFFFE7"/>
      </a:dk2>
      <a:lt2>
        <a:srgbClr val="DDDDDD"/>
      </a:lt2>
      <a:accent1>
        <a:srgbClr val="3492B4"/>
      </a:accent1>
      <a:accent2>
        <a:srgbClr val="7CB444"/>
      </a:accent2>
      <a:accent3>
        <a:srgbClr val="FFFFFF"/>
      </a:accent3>
      <a:accent4>
        <a:srgbClr val="133677"/>
      </a:accent4>
      <a:accent5>
        <a:srgbClr val="AEC7D6"/>
      </a:accent5>
      <a:accent6>
        <a:srgbClr val="70A33D"/>
      </a:accent6>
      <a:hlink>
        <a:srgbClr val="6A9EB0"/>
      </a:hlink>
      <a:folHlink>
        <a:srgbClr val="336699"/>
      </a:folHlink>
    </a:clrScheme>
    <a:fontScheme name="sampl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1">
        <a:dk1>
          <a:srgbClr val="000066"/>
        </a:dk1>
        <a:lt1>
          <a:srgbClr val="FFFFFF"/>
        </a:lt1>
        <a:dk2>
          <a:srgbClr val="FFFFFF"/>
        </a:dk2>
        <a:lt2>
          <a:srgbClr val="B2B2B2"/>
        </a:lt2>
        <a:accent1>
          <a:srgbClr val="C0D070"/>
        </a:accent1>
        <a:accent2>
          <a:srgbClr val="0099CC"/>
        </a:accent2>
        <a:accent3>
          <a:srgbClr val="FFFFFF"/>
        </a:accent3>
        <a:accent4>
          <a:srgbClr val="000056"/>
        </a:accent4>
        <a:accent5>
          <a:srgbClr val="DCE4BB"/>
        </a:accent5>
        <a:accent6>
          <a:srgbClr val="008AB9"/>
        </a:accent6>
        <a:hlink>
          <a:srgbClr val="CA9938"/>
        </a:hlink>
        <a:folHlink>
          <a:srgbClr val="166A84"/>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FFFFE7"/>
        </a:dk2>
        <a:lt2>
          <a:srgbClr val="B2B2B2"/>
        </a:lt2>
        <a:accent1>
          <a:srgbClr val="6D77BF"/>
        </a:accent1>
        <a:accent2>
          <a:srgbClr val="FF9966"/>
        </a:accent2>
        <a:accent3>
          <a:srgbClr val="FFFFFF"/>
        </a:accent3>
        <a:accent4>
          <a:srgbClr val="000056"/>
        </a:accent4>
        <a:accent5>
          <a:srgbClr val="BABDDC"/>
        </a:accent5>
        <a:accent6>
          <a:srgbClr val="E78A5C"/>
        </a:accent6>
        <a:hlink>
          <a:srgbClr val="A959A1"/>
        </a:hlink>
        <a:folHlink>
          <a:srgbClr val="3AABC6"/>
        </a:folHlink>
      </a:clrScheme>
      <a:clrMap bg1="lt1" tx1="dk1" bg2="lt2" tx2="dk2" accent1="accent1" accent2="accent2" accent3="accent3" accent4="accent4" accent5="accent5" accent6="accent6" hlink="hlink" folHlink="folHlink"/>
    </a:extraClrScheme>
    <a:extraClrScheme>
      <a:clrScheme name="sample 3">
        <a:dk1>
          <a:srgbClr val="18418C"/>
        </a:dk1>
        <a:lt1>
          <a:srgbClr val="FFFFFF"/>
        </a:lt1>
        <a:dk2>
          <a:srgbClr val="FFFFE7"/>
        </a:dk2>
        <a:lt2>
          <a:srgbClr val="DDDDDD"/>
        </a:lt2>
        <a:accent1>
          <a:srgbClr val="3492B4"/>
        </a:accent1>
        <a:accent2>
          <a:srgbClr val="7CB444"/>
        </a:accent2>
        <a:accent3>
          <a:srgbClr val="FFFFFF"/>
        </a:accent3>
        <a:accent4>
          <a:srgbClr val="133677"/>
        </a:accent4>
        <a:accent5>
          <a:srgbClr val="AEC7D6"/>
        </a:accent5>
        <a:accent6>
          <a:srgbClr val="70A33D"/>
        </a:accent6>
        <a:hlink>
          <a:srgbClr val="6A9EB0"/>
        </a:hlink>
        <a:folHlink>
          <a:srgbClr val="33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template (15)</Template>
  <TotalTime>392</TotalTime>
  <Words>3848</Words>
  <Application>Microsoft Macintosh PowerPoint</Application>
  <PresentationFormat>On-screen Show (4:3)</PresentationFormat>
  <Paragraphs>213</Paragraphs>
  <Slides>45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1" baseType="lpstr">
      <vt:lpstr>Arial</vt:lpstr>
      <vt:lpstr>Calibri</vt:lpstr>
      <vt:lpstr>Verdana</vt:lpstr>
      <vt:lpstr>Wingdings</vt:lpstr>
      <vt:lpstr>template (15)</vt:lpstr>
      <vt:lpstr>Image</vt:lpstr>
      <vt:lpstr> The conceptual framework of financial accounting </vt:lpstr>
      <vt:lpstr>الاهداف</vt:lpstr>
      <vt:lpstr> ما هو الاطار المفاهيمي          WHAT IS CONCEPTUAL FRAMEWORK   </vt:lpstr>
      <vt:lpstr>اهداف الاطار المفاهيمي   OBJECTIVE OF CONCEPTUAL RAMEWORK</vt:lpstr>
      <vt:lpstr> فوائد (منافع) الإطار المفاهيمي    THE BENEFITS OF A CONCEPTUAL FRAMEWORK </vt:lpstr>
      <vt:lpstr> الفوائد التقنية      Technical benefits </vt:lpstr>
      <vt:lpstr> المنافع السياسية       Political benefits </vt:lpstr>
      <vt:lpstr> المنافع المهنية    Professional benefits </vt:lpstr>
      <vt:lpstr>هل الاطر المفاهيمية من خصوصيات المحاسبة فقط؟ Are the conceptual frameworks of accounting peculiarities only?</vt:lpstr>
      <vt:lpstr>استخدام الاطار الفكري في اتخاذ القرارات</vt:lpstr>
      <vt:lpstr>هل فعلا ينتج عن تلك القيم مبادئ متشابهة دائما؟</vt:lpstr>
      <vt:lpstr> هل الإطار المفاهيمي نظرية معيارية او وضعية؟  conceptual framework theory is normative or positive?  </vt:lpstr>
      <vt:lpstr> كيف يختلف الإطار المفاهيمي عن المعيار المحاسبي؟ How a conceptual framework differs from an accounting standard? </vt:lpstr>
      <vt:lpstr> كيف يختلف الإطار المفاهيمي عن المعيار المحاسبي؟ How a conceptual framework differs from an accounting standard? </vt:lpstr>
      <vt:lpstr> العلاقة بين الاطار المفاهيمي والمعايير المحاسبية وكذلك منافع الاطار الفكري </vt:lpstr>
      <vt:lpstr> هيكل ومكونات الإطار المفاهيمي THE STRUCTURE AND COMPONENTS OF THE CONCEPTUAL FRAMEWORK </vt:lpstr>
      <vt:lpstr> هيكل ومكونات الإطار المفاهيمي THE STRUCTURE AND COMPONENTS OF THE CONCEPTUAL FRAMEWORK </vt:lpstr>
      <vt:lpstr>الاسئلة التي يجب ان يجيب عنها الاطار المفاهيمي </vt:lpstr>
      <vt:lpstr>الاسئلة التي يجب ان يجيب عنها الاطار المفاهيمي </vt:lpstr>
      <vt:lpstr>تاريخ وتطور الإطار المفاهيمي HISTORY AND EVOLUTION OF THE CONCEPTUAL FRAMEWORK</vt:lpstr>
      <vt:lpstr>تاريخ وتطور الإطار المفاهيمي HISTORY AND EVOLUTION OF THE CONCEPTUAL FRAMEWORK</vt:lpstr>
      <vt:lpstr>تاريخ وتطور الإطار المفاهيمي HISTORY AND EVOLUTION OF THE CONCEPTUAL FRAMEWORK</vt:lpstr>
      <vt:lpstr>تاريخ وتطور الإطار المفاهيمي HISTORY AND EVOLUTION OF THE CONCEPTUAL FRAMEWORK</vt:lpstr>
      <vt:lpstr>تاريخ وتطور الإطار المفاهيمي HISTORY AND EVOLUTION OF THE CONCEPTUAL FRAMEWORK</vt:lpstr>
      <vt:lpstr>تاريخ وتطور الإطار المفاهيمي HISTORY AND EVOLUTION OF THE CONCEPTUAL FRAMEWORK</vt:lpstr>
      <vt:lpstr>تاريخ وتطور الإطار المفاهيمي HISTORY AND EVOLUTION OF THE CONCEPTUAL FRAMEWORK</vt:lpstr>
      <vt:lpstr>تاريخ وتطور الإطار المفاهيمي HISTORY AND EVOLUTION OF THE CONCEPTUAL FRAMEWORK</vt:lpstr>
      <vt:lpstr>تاريخ وتطور الإطار المفاهيمي HISTORY AND EVOLUTION OF THE CONCEPTUAL FRAMEWORK</vt:lpstr>
      <vt:lpstr>تاريخ وتطور الإطار المفاهيمي HISTORY AND EVOLUTION OF THE CONCEPTUAL FRAMEWORK</vt:lpstr>
      <vt:lpstr>تاريخ وتطور الإطار المفاهيمي HISTORY AND EVOLUTION OF THE CONCEPTUAL FRAMEWORK</vt:lpstr>
      <vt:lpstr> الاطار المفاهيمي المنقح                      صدر سنة 2018 Conceptual Framework (Revised)  Issued June 2018 </vt:lpstr>
      <vt:lpstr> الاطار المفاهيمي المنقح              صدر سنة 2018 Conceptual Framework (Revised)  Issued June 2018 </vt:lpstr>
      <vt:lpstr> التغييرات الرئيسية في الاطار المفاهيمي المنقح </vt:lpstr>
      <vt:lpstr>محتويات الاطار المفاهيمي الجديد /الفصل الأول - اهداف التقارير المالية Chapter 1—The objective of financial reporting </vt:lpstr>
      <vt:lpstr>  محتويات الاطار المفاهيمي الجديد /الفصل 2 - الخصائص النوعية للمعلومات المالية المفيدة Chapter 2 Qualitative characteristics of useful financial information  </vt:lpstr>
      <vt:lpstr>محتويات الاطار المفاهيمي الجديد / الفصل الثالث القوائم المالية والوحدة محل التقرير Chapter 3 Financial statements and the reporting entity</vt:lpstr>
      <vt:lpstr>محتويات الاطار المفاهيمي الجديد / الفصل الثالث القوائم المالية والوحدة محل التقرير Chapter 3 Financial statements and the reporting entity</vt:lpstr>
      <vt:lpstr>محتويات الاطار المفاهيمي الجديد / الفصل الرابع عناصر القوائم المالية Chapter 4 The elements of financial statements</vt:lpstr>
      <vt:lpstr>عناصر القوائم المالية</vt:lpstr>
      <vt:lpstr>عناصر القوائم المالية</vt:lpstr>
      <vt:lpstr>محتويات الاطار المفاهيمي الجديد / الفصل الخامس الاعتراف وإلغاء الاعتراف Chapter 5 Recognition and derecognition</vt:lpstr>
      <vt:lpstr>محتويات الاطار المفاهيمي الجديد / الفصل السادس :- القياس  Chapter 6—Measurement</vt:lpstr>
      <vt:lpstr> محتويات الاطار المفاهيمي الجديد / الفصل السابع :- العرض والافصاح Chapter 7—Presentation and  disclosure </vt:lpstr>
      <vt:lpstr>الاستنتاجات</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conceptual framework of financial accounting </dc:title>
  <dc:creator>DR.KARAR</dc:creator>
  <cp:lastModifiedBy>TALAL ALJAJAWY</cp:lastModifiedBy>
  <cp:revision>61</cp:revision>
  <dcterms:created xsi:type="dcterms:W3CDTF">2018-11-30T06:05:59Z</dcterms:created>
  <dcterms:modified xsi:type="dcterms:W3CDTF">2025-01-17T15:33:24Z</dcterms:modified>
</cp:coreProperties>
</file>