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5" r:id="rId18"/>
    <p:sldId id="278" r:id="rId19"/>
    <p:sldId id="276" r:id="rId20"/>
    <p:sldId id="277" r:id="rId21"/>
    <p:sldId id="271" r:id="rId22"/>
    <p:sldId id="272" r:id="rId23"/>
    <p:sldId id="273"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p:cViewPr varScale="1">
        <p:scale>
          <a:sx n="120" d="100"/>
          <a:sy n="120" d="100"/>
        </p:scale>
        <p:origin x="194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E04642-96C2-4C75-9F3A-F30A414F035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pPr rtl="1"/>
          <a:endParaRPr lang="ar-IQ"/>
        </a:p>
      </dgm:t>
    </dgm:pt>
    <dgm:pt modelId="{3CA36351-694E-44F7-8B51-5DDA13A9BEBC}">
      <dgm:prSet phldrT="[نص]"/>
      <dgm:spPr/>
      <dgm:t>
        <a:bodyPr/>
        <a:lstStyle/>
        <a:p>
          <a:pPr algn="r" rtl="1"/>
          <a:endParaRPr lang="ar-IQ" sz="2200" dirty="0"/>
        </a:p>
      </dgm:t>
    </dgm:pt>
    <dgm:pt modelId="{78213A3C-A13C-4D6C-B279-74C4AB5B37BD}" type="parTrans" cxnId="{F021FBED-73EE-4904-9EAE-AEDF9E5CC97D}">
      <dgm:prSet/>
      <dgm:spPr/>
      <dgm:t>
        <a:bodyPr/>
        <a:lstStyle/>
        <a:p>
          <a:pPr rtl="1"/>
          <a:endParaRPr lang="ar-IQ"/>
        </a:p>
      </dgm:t>
    </dgm:pt>
    <dgm:pt modelId="{D80CD34A-8059-4934-9463-A704A9F078F6}" type="sibTrans" cxnId="{F021FBED-73EE-4904-9EAE-AEDF9E5CC97D}">
      <dgm:prSet/>
      <dgm:spPr/>
      <dgm:t>
        <a:bodyPr/>
        <a:lstStyle/>
        <a:p>
          <a:pPr rtl="1"/>
          <a:endParaRPr lang="ar-IQ"/>
        </a:p>
      </dgm:t>
    </dgm:pt>
    <dgm:pt modelId="{1A6E2A2D-5711-401B-A8F8-827221E1CA4F}">
      <dgm:prSet phldrT="[نص]" custT="1"/>
      <dgm:spPr/>
      <dgm:t>
        <a:bodyPr/>
        <a:lstStyle/>
        <a:p>
          <a:pPr algn="r" rtl="1"/>
          <a:r>
            <a:rPr lang="ar-JO" sz="2400" dirty="0"/>
            <a:t>طبيعة المحاسبة</a:t>
          </a:r>
          <a:endParaRPr lang="ar-IQ" sz="2400" dirty="0"/>
        </a:p>
      </dgm:t>
    </dgm:pt>
    <dgm:pt modelId="{C4110B9B-F89A-452D-8231-F8DF520F4A97}" type="parTrans" cxnId="{EF7AC39B-9378-4E59-B1E6-80FF1E175499}">
      <dgm:prSet/>
      <dgm:spPr/>
      <dgm:t>
        <a:bodyPr/>
        <a:lstStyle/>
        <a:p>
          <a:pPr rtl="1"/>
          <a:endParaRPr lang="ar-IQ"/>
        </a:p>
      </dgm:t>
    </dgm:pt>
    <dgm:pt modelId="{037B1085-611D-4FF3-A661-A5C39DE5AABF}" type="sibTrans" cxnId="{EF7AC39B-9378-4E59-B1E6-80FF1E175499}">
      <dgm:prSet/>
      <dgm:spPr/>
      <dgm:t>
        <a:bodyPr/>
        <a:lstStyle/>
        <a:p>
          <a:pPr rtl="1"/>
          <a:endParaRPr lang="ar-IQ"/>
        </a:p>
      </dgm:t>
    </dgm:pt>
    <dgm:pt modelId="{31935567-CC91-4A3E-853C-B07CAE06AF0F}">
      <dgm:prSet phldrT="[نص]" custT="1"/>
      <dgm:spPr/>
      <dgm:t>
        <a:bodyPr/>
        <a:lstStyle/>
        <a:p>
          <a:pPr algn="r" rtl="1"/>
          <a:r>
            <a:rPr lang="ar-JO" sz="2400" dirty="0"/>
            <a:t>بناء النظرية والتحقق من صدقها</a:t>
          </a:r>
          <a:r>
            <a:rPr lang="en-US" sz="2400" dirty="0"/>
            <a:t> </a:t>
          </a:r>
          <a:endParaRPr lang="ar-IQ" sz="2400" dirty="0"/>
        </a:p>
      </dgm:t>
    </dgm:pt>
    <dgm:pt modelId="{EFD92638-566F-4E1D-BFDC-A2335826AB9D}" type="parTrans" cxnId="{9DB5AC77-73E8-4847-A69A-AE7AC647DFF1}">
      <dgm:prSet/>
      <dgm:spPr/>
      <dgm:t>
        <a:bodyPr/>
        <a:lstStyle/>
        <a:p>
          <a:pPr rtl="1"/>
          <a:endParaRPr lang="ar-IQ"/>
        </a:p>
      </dgm:t>
    </dgm:pt>
    <dgm:pt modelId="{8B346848-32C6-4D2C-A78D-2F4D5316002D}" type="sibTrans" cxnId="{9DB5AC77-73E8-4847-A69A-AE7AC647DFF1}">
      <dgm:prSet/>
      <dgm:spPr/>
      <dgm:t>
        <a:bodyPr/>
        <a:lstStyle/>
        <a:p>
          <a:pPr rtl="1"/>
          <a:endParaRPr lang="ar-IQ"/>
        </a:p>
      </dgm:t>
    </dgm:pt>
    <dgm:pt modelId="{E5EEEE5E-318B-4663-B93A-FDB9589A04F5}">
      <dgm:prSet phldrT="[نص]" custT="1"/>
      <dgm:spPr/>
      <dgm:t>
        <a:bodyPr/>
        <a:lstStyle/>
        <a:p>
          <a:pPr marL="171450" indent="0" defTabSz="800100" rtl="1">
            <a:lnSpc>
              <a:spcPct val="90000"/>
            </a:lnSpc>
            <a:spcBef>
              <a:spcPct val="0"/>
            </a:spcBef>
            <a:spcAft>
              <a:spcPct val="15000"/>
            </a:spcAft>
            <a:buNone/>
          </a:pPr>
          <a:r>
            <a:rPr lang="ar-JO" sz="2400" dirty="0"/>
            <a:t>المدخل الانتقائي لصياغة النظر</a:t>
          </a:r>
          <a:r>
            <a:rPr lang="ar-IQ" sz="2400" dirty="0"/>
            <a:t>ي</a:t>
          </a:r>
          <a:r>
            <a:rPr lang="ar-JO" sz="2400" dirty="0"/>
            <a:t>ة المحاسبية</a:t>
          </a:r>
          <a:r>
            <a:rPr lang="en-US" sz="2400" dirty="0"/>
            <a:t> </a:t>
          </a:r>
          <a:endParaRPr lang="ar-IQ" sz="2400" dirty="0"/>
        </a:p>
      </dgm:t>
    </dgm:pt>
    <dgm:pt modelId="{5C4F42B3-8896-4BEE-A99B-C102EE2E252C}" type="parTrans" cxnId="{7656B829-562F-4876-8A7E-D7DC4D2926BC}">
      <dgm:prSet/>
      <dgm:spPr/>
      <dgm:t>
        <a:bodyPr/>
        <a:lstStyle/>
        <a:p>
          <a:pPr rtl="1"/>
          <a:endParaRPr lang="ar-IQ"/>
        </a:p>
      </dgm:t>
    </dgm:pt>
    <dgm:pt modelId="{61966A49-CD53-41DF-AC13-D745C185CA6B}" type="sibTrans" cxnId="{7656B829-562F-4876-8A7E-D7DC4D2926BC}">
      <dgm:prSet/>
      <dgm:spPr/>
      <dgm:t>
        <a:bodyPr/>
        <a:lstStyle/>
        <a:p>
          <a:pPr rtl="1"/>
          <a:endParaRPr lang="ar-IQ"/>
        </a:p>
      </dgm:t>
    </dgm:pt>
    <dgm:pt modelId="{2430A72A-873D-48A1-8317-B87B203364FE}">
      <dgm:prSet phldrT="[نص]" custT="1"/>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JO" sz="2400" dirty="0"/>
            <a:t>المداخل لصياغة النظرية المحاسبية </a:t>
          </a:r>
          <a:endParaRPr lang="ar-IQ" sz="2400" dirty="0"/>
        </a:p>
      </dgm:t>
    </dgm:pt>
    <dgm:pt modelId="{3D0C5CB2-0E9B-47BF-95F4-8E48D139C51D}" type="sibTrans" cxnId="{D6D9CF81-4C5B-4FB2-889B-1E923A676AF8}">
      <dgm:prSet/>
      <dgm:spPr/>
      <dgm:t>
        <a:bodyPr/>
        <a:lstStyle/>
        <a:p>
          <a:pPr rtl="1"/>
          <a:endParaRPr lang="ar-IQ"/>
        </a:p>
      </dgm:t>
    </dgm:pt>
    <dgm:pt modelId="{78F68914-65D1-41C6-A4BC-166592B3DA9F}" type="parTrans" cxnId="{D6D9CF81-4C5B-4FB2-889B-1E923A676AF8}">
      <dgm:prSet/>
      <dgm:spPr/>
      <dgm:t>
        <a:bodyPr/>
        <a:lstStyle/>
        <a:p>
          <a:pPr rtl="1"/>
          <a:endParaRPr lang="ar-IQ"/>
        </a:p>
      </dgm:t>
    </dgm:pt>
    <dgm:pt modelId="{9FB9B84D-955E-4983-92BA-79BDCF0F78EA}">
      <dgm:prSet phldrT="[نص]" custT="1"/>
      <dgm:spPr/>
      <dgm:t>
        <a:bodyPr/>
        <a:lstStyle/>
        <a:p>
          <a:pPr rtl="1"/>
          <a:r>
            <a:rPr lang="ar-JO" sz="2000" dirty="0"/>
            <a:t>منهجيات البحث العلمي لصياغة النظرية المحاسبية </a:t>
          </a:r>
          <a:endParaRPr lang="ar-IQ" sz="2000" dirty="0"/>
        </a:p>
      </dgm:t>
    </dgm:pt>
    <dgm:pt modelId="{17568082-C238-4102-BEAF-7D47E9727DFD}" type="sibTrans" cxnId="{219AF5EC-CDCF-4600-8282-FAC9EC005300}">
      <dgm:prSet/>
      <dgm:spPr/>
      <dgm:t>
        <a:bodyPr/>
        <a:lstStyle/>
        <a:p>
          <a:pPr rtl="1"/>
          <a:endParaRPr lang="ar-IQ"/>
        </a:p>
      </dgm:t>
    </dgm:pt>
    <dgm:pt modelId="{296ADC4C-372F-4221-82DE-876755D24FFE}" type="parTrans" cxnId="{219AF5EC-CDCF-4600-8282-FAC9EC005300}">
      <dgm:prSet/>
      <dgm:spPr/>
      <dgm:t>
        <a:bodyPr/>
        <a:lstStyle/>
        <a:p>
          <a:pPr rtl="1"/>
          <a:endParaRPr lang="ar-IQ"/>
        </a:p>
      </dgm:t>
    </dgm:pt>
    <dgm:pt modelId="{7899E34E-995B-49CF-AB56-64960FC19970}">
      <dgm:prSet phldrT="[نص]" custT="1"/>
      <dgm:spPr/>
      <dgm:t>
        <a:bodyPr/>
        <a:lstStyle/>
        <a:p>
          <a:pPr rtl="1"/>
          <a:r>
            <a:rPr lang="ar-JO" sz="2200" dirty="0"/>
            <a:t>طبيعة النظرية المحاسبية </a:t>
          </a:r>
          <a:endParaRPr lang="ar-IQ" sz="2200" dirty="0"/>
        </a:p>
      </dgm:t>
    </dgm:pt>
    <dgm:pt modelId="{1855607E-F785-4CC7-B5D7-EF30909B2077}" type="sibTrans" cxnId="{2CCD3CD0-3427-4644-AA5B-CB162BF7B605}">
      <dgm:prSet/>
      <dgm:spPr/>
      <dgm:t>
        <a:bodyPr/>
        <a:lstStyle/>
        <a:p>
          <a:pPr rtl="1"/>
          <a:endParaRPr lang="ar-IQ"/>
        </a:p>
      </dgm:t>
    </dgm:pt>
    <dgm:pt modelId="{DBB509E7-3610-4B58-AAE4-DDD70C859BE1}" type="parTrans" cxnId="{2CCD3CD0-3427-4644-AA5B-CB162BF7B605}">
      <dgm:prSet/>
      <dgm:spPr/>
      <dgm:t>
        <a:bodyPr/>
        <a:lstStyle/>
        <a:p>
          <a:pPr rtl="1"/>
          <a:endParaRPr lang="ar-IQ"/>
        </a:p>
      </dgm:t>
    </dgm:pt>
    <dgm:pt modelId="{7903F503-8061-4DC7-8B20-F5ACE07EB7A3}" type="pres">
      <dgm:prSet presAssocID="{A4E04642-96C2-4C75-9F3A-F30A414F0352}" presName="outerComposite" presStyleCnt="0">
        <dgm:presLayoutVars>
          <dgm:chMax val="5"/>
          <dgm:dir/>
          <dgm:resizeHandles val="exact"/>
        </dgm:presLayoutVars>
      </dgm:prSet>
      <dgm:spPr/>
    </dgm:pt>
    <dgm:pt modelId="{123BEC78-9F08-4D45-B854-344513671A65}" type="pres">
      <dgm:prSet presAssocID="{A4E04642-96C2-4C75-9F3A-F30A414F0352}" presName="dummyMaxCanvas" presStyleCnt="0">
        <dgm:presLayoutVars/>
      </dgm:prSet>
      <dgm:spPr/>
    </dgm:pt>
    <dgm:pt modelId="{ADC601B4-95EE-4D8A-A126-F98FA879DAD6}" type="pres">
      <dgm:prSet presAssocID="{A4E04642-96C2-4C75-9F3A-F30A414F0352}" presName="ThreeNodes_1" presStyleLbl="node1" presStyleIdx="0" presStyleCnt="3">
        <dgm:presLayoutVars>
          <dgm:bulletEnabled val="1"/>
        </dgm:presLayoutVars>
      </dgm:prSet>
      <dgm:spPr/>
    </dgm:pt>
    <dgm:pt modelId="{A59EEEC4-6797-4788-8BD0-B1D30E8EED65}" type="pres">
      <dgm:prSet presAssocID="{A4E04642-96C2-4C75-9F3A-F30A414F0352}" presName="ThreeNodes_2" presStyleLbl="node1" presStyleIdx="1" presStyleCnt="3">
        <dgm:presLayoutVars>
          <dgm:bulletEnabled val="1"/>
        </dgm:presLayoutVars>
      </dgm:prSet>
      <dgm:spPr/>
    </dgm:pt>
    <dgm:pt modelId="{FEC503E1-E39F-43DF-8F7D-15B4976C9DEF}" type="pres">
      <dgm:prSet presAssocID="{A4E04642-96C2-4C75-9F3A-F30A414F0352}" presName="ThreeNodes_3" presStyleLbl="node1" presStyleIdx="2" presStyleCnt="3" custScaleX="107500" custLinFactNeighborX="-3684" custLinFactNeighborY="2913">
        <dgm:presLayoutVars>
          <dgm:bulletEnabled val="1"/>
        </dgm:presLayoutVars>
      </dgm:prSet>
      <dgm:spPr/>
    </dgm:pt>
    <dgm:pt modelId="{B19E5CAD-274C-4B32-9976-8B6CC1F7A2D9}" type="pres">
      <dgm:prSet presAssocID="{A4E04642-96C2-4C75-9F3A-F30A414F0352}" presName="ThreeConn_1-2" presStyleLbl="fgAccFollowNode1" presStyleIdx="0" presStyleCnt="2">
        <dgm:presLayoutVars>
          <dgm:bulletEnabled val="1"/>
        </dgm:presLayoutVars>
      </dgm:prSet>
      <dgm:spPr/>
    </dgm:pt>
    <dgm:pt modelId="{B05AB85B-4E42-4F64-A2C2-0BC4C91757B1}" type="pres">
      <dgm:prSet presAssocID="{A4E04642-96C2-4C75-9F3A-F30A414F0352}" presName="ThreeConn_2-3" presStyleLbl="fgAccFollowNode1" presStyleIdx="1" presStyleCnt="2">
        <dgm:presLayoutVars>
          <dgm:bulletEnabled val="1"/>
        </dgm:presLayoutVars>
      </dgm:prSet>
      <dgm:spPr/>
    </dgm:pt>
    <dgm:pt modelId="{1094D7C1-96D7-4F25-8678-A5DEF69AA841}" type="pres">
      <dgm:prSet presAssocID="{A4E04642-96C2-4C75-9F3A-F30A414F0352}" presName="ThreeNodes_1_text" presStyleLbl="node1" presStyleIdx="2" presStyleCnt="3">
        <dgm:presLayoutVars>
          <dgm:bulletEnabled val="1"/>
        </dgm:presLayoutVars>
      </dgm:prSet>
      <dgm:spPr/>
    </dgm:pt>
    <dgm:pt modelId="{CC1D3EA9-DDBE-4D4E-8A6F-A79675800AE0}" type="pres">
      <dgm:prSet presAssocID="{A4E04642-96C2-4C75-9F3A-F30A414F0352}" presName="ThreeNodes_2_text" presStyleLbl="node1" presStyleIdx="2" presStyleCnt="3">
        <dgm:presLayoutVars>
          <dgm:bulletEnabled val="1"/>
        </dgm:presLayoutVars>
      </dgm:prSet>
      <dgm:spPr/>
    </dgm:pt>
    <dgm:pt modelId="{50BA9AAB-222F-4DB1-8504-70DFC2AEC3AC}" type="pres">
      <dgm:prSet presAssocID="{A4E04642-96C2-4C75-9F3A-F30A414F0352}" presName="ThreeNodes_3_text" presStyleLbl="node1" presStyleIdx="2" presStyleCnt="3">
        <dgm:presLayoutVars>
          <dgm:bulletEnabled val="1"/>
        </dgm:presLayoutVars>
      </dgm:prSet>
      <dgm:spPr/>
    </dgm:pt>
  </dgm:ptLst>
  <dgm:cxnLst>
    <dgm:cxn modelId="{7EEB2709-5992-40AA-8902-1A48D700B128}" type="presOf" srcId="{E5EEEE5E-318B-4663-B93A-FDB9589A04F5}" destId="{FEC503E1-E39F-43DF-8F7D-15B4976C9DEF}" srcOrd="0" destOrd="1" presId="urn:microsoft.com/office/officeart/2005/8/layout/vProcess5"/>
    <dgm:cxn modelId="{F4A1C816-FED9-4995-9A4C-4291E3C774F4}" type="presOf" srcId="{D80CD34A-8059-4934-9463-A704A9F078F6}" destId="{B19E5CAD-274C-4B32-9976-8B6CC1F7A2D9}" srcOrd="0" destOrd="0" presId="urn:microsoft.com/office/officeart/2005/8/layout/vProcess5"/>
    <dgm:cxn modelId="{504F9D1C-F7C7-4D03-97A8-F5B9E93F4B4E}" type="presOf" srcId="{9FB9B84D-955E-4983-92BA-79BDCF0F78EA}" destId="{A59EEEC4-6797-4788-8BD0-B1D30E8EED65}" srcOrd="0" destOrd="1" presId="urn:microsoft.com/office/officeart/2005/8/layout/vProcess5"/>
    <dgm:cxn modelId="{7C820324-09DF-4001-BCD9-2A2400123AF3}" type="presOf" srcId="{3CA36351-694E-44F7-8B51-5DDA13A9BEBC}" destId="{ADC601B4-95EE-4D8A-A126-F98FA879DAD6}" srcOrd="0" destOrd="0" presId="urn:microsoft.com/office/officeart/2005/8/layout/vProcess5"/>
    <dgm:cxn modelId="{7656B829-562F-4876-8A7E-D7DC4D2926BC}" srcId="{2430A72A-873D-48A1-8317-B87B203364FE}" destId="{E5EEEE5E-318B-4663-B93A-FDB9589A04F5}" srcOrd="0" destOrd="0" parTransId="{5C4F42B3-8896-4BEE-A99B-C102EE2E252C}" sibTransId="{61966A49-CD53-41DF-AC13-D745C185CA6B}"/>
    <dgm:cxn modelId="{BE23D648-5F7E-48BA-B092-3237E25F74BA}" type="presOf" srcId="{1855607E-F785-4CC7-B5D7-EF30909B2077}" destId="{B05AB85B-4E42-4F64-A2C2-0BC4C91757B1}" srcOrd="0" destOrd="0" presId="urn:microsoft.com/office/officeart/2005/8/layout/vProcess5"/>
    <dgm:cxn modelId="{4B58EE5D-268A-411F-A3F7-0F9775459342}" type="presOf" srcId="{31935567-CC91-4A3E-853C-B07CAE06AF0F}" destId="{ADC601B4-95EE-4D8A-A126-F98FA879DAD6}" srcOrd="0" destOrd="2" presId="urn:microsoft.com/office/officeart/2005/8/layout/vProcess5"/>
    <dgm:cxn modelId="{9F88D970-6A6A-4742-9146-66C33A6B17FB}" type="presOf" srcId="{1A6E2A2D-5711-401B-A8F8-827221E1CA4F}" destId="{1094D7C1-96D7-4F25-8678-A5DEF69AA841}" srcOrd="1" destOrd="1" presId="urn:microsoft.com/office/officeart/2005/8/layout/vProcess5"/>
    <dgm:cxn modelId="{9DB5AC77-73E8-4847-A69A-AE7AC647DFF1}" srcId="{3CA36351-694E-44F7-8B51-5DDA13A9BEBC}" destId="{31935567-CC91-4A3E-853C-B07CAE06AF0F}" srcOrd="1" destOrd="0" parTransId="{EFD92638-566F-4E1D-BFDC-A2335826AB9D}" sibTransId="{8B346848-32C6-4D2C-A78D-2F4D5316002D}"/>
    <dgm:cxn modelId="{D6D9CF81-4C5B-4FB2-889B-1E923A676AF8}" srcId="{A4E04642-96C2-4C75-9F3A-F30A414F0352}" destId="{2430A72A-873D-48A1-8317-B87B203364FE}" srcOrd="2" destOrd="0" parTransId="{78F68914-65D1-41C6-A4BC-166592B3DA9F}" sibTransId="{3D0C5CB2-0E9B-47BF-95F4-8E48D139C51D}"/>
    <dgm:cxn modelId="{B87D608D-68C7-43AE-9978-B216478A51C7}" type="presOf" srcId="{9FB9B84D-955E-4983-92BA-79BDCF0F78EA}" destId="{CC1D3EA9-DDBE-4D4E-8A6F-A79675800AE0}" srcOrd="1" destOrd="1" presId="urn:microsoft.com/office/officeart/2005/8/layout/vProcess5"/>
    <dgm:cxn modelId="{39384894-27AC-470F-96AD-92A960C726DE}" type="presOf" srcId="{31935567-CC91-4A3E-853C-B07CAE06AF0F}" destId="{1094D7C1-96D7-4F25-8678-A5DEF69AA841}" srcOrd="1" destOrd="2" presId="urn:microsoft.com/office/officeart/2005/8/layout/vProcess5"/>
    <dgm:cxn modelId="{EF7AC39B-9378-4E59-B1E6-80FF1E175499}" srcId="{3CA36351-694E-44F7-8B51-5DDA13A9BEBC}" destId="{1A6E2A2D-5711-401B-A8F8-827221E1CA4F}" srcOrd="0" destOrd="0" parTransId="{C4110B9B-F89A-452D-8231-F8DF520F4A97}" sibTransId="{037B1085-611D-4FF3-A661-A5C39DE5AABF}"/>
    <dgm:cxn modelId="{641DD8A0-9D4F-46FB-AA8E-ACBCA1BF1D76}" type="presOf" srcId="{2430A72A-873D-48A1-8317-B87B203364FE}" destId="{50BA9AAB-222F-4DB1-8504-70DFC2AEC3AC}" srcOrd="1" destOrd="0" presId="urn:microsoft.com/office/officeart/2005/8/layout/vProcess5"/>
    <dgm:cxn modelId="{B066CCB5-4DDA-4F44-8EB4-74C9A9F517EB}" type="presOf" srcId="{E5EEEE5E-318B-4663-B93A-FDB9589A04F5}" destId="{50BA9AAB-222F-4DB1-8504-70DFC2AEC3AC}" srcOrd="1" destOrd="1" presId="urn:microsoft.com/office/officeart/2005/8/layout/vProcess5"/>
    <dgm:cxn modelId="{E84D52B6-E607-487E-826B-2B8216DE1CBA}" type="presOf" srcId="{7899E34E-995B-49CF-AB56-64960FC19970}" destId="{CC1D3EA9-DDBE-4D4E-8A6F-A79675800AE0}" srcOrd="1" destOrd="0" presId="urn:microsoft.com/office/officeart/2005/8/layout/vProcess5"/>
    <dgm:cxn modelId="{1ED7BEB9-624D-424B-AA6C-4B3C3DEB79E4}" type="presOf" srcId="{A4E04642-96C2-4C75-9F3A-F30A414F0352}" destId="{7903F503-8061-4DC7-8B20-F5ACE07EB7A3}" srcOrd="0" destOrd="0" presId="urn:microsoft.com/office/officeart/2005/8/layout/vProcess5"/>
    <dgm:cxn modelId="{048952BA-5059-484E-9A08-B59DDDEC8883}" type="presOf" srcId="{3CA36351-694E-44F7-8B51-5DDA13A9BEBC}" destId="{1094D7C1-96D7-4F25-8678-A5DEF69AA841}" srcOrd="1" destOrd="0" presId="urn:microsoft.com/office/officeart/2005/8/layout/vProcess5"/>
    <dgm:cxn modelId="{5EB454BD-33C8-489C-8AB2-1D31EA2176DB}" type="presOf" srcId="{2430A72A-873D-48A1-8317-B87B203364FE}" destId="{FEC503E1-E39F-43DF-8F7D-15B4976C9DEF}" srcOrd="0" destOrd="0" presId="urn:microsoft.com/office/officeart/2005/8/layout/vProcess5"/>
    <dgm:cxn modelId="{0F509BBD-89EB-44A3-84D9-515FBF473F75}" type="presOf" srcId="{7899E34E-995B-49CF-AB56-64960FC19970}" destId="{A59EEEC4-6797-4788-8BD0-B1D30E8EED65}" srcOrd="0" destOrd="0" presId="urn:microsoft.com/office/officeart/2005/8/layout/vProcess5"/>
    <dgm:cxn modelId="{2CCD3CD0-3427-4644-AA5B-CB162BF7B605}" srcId="{A4E04642-96C2-4C75-9F3A-F30A414F0352}" destId="{7899E34E-995B-49CF-AB56-64960FC19970}" srcOrd="1" destOrd="0" parTransId="{DBB509E7-3610-4B58-AAE4-DDD70C859BE1}" sibTransId="{1855607E-F785-4CC7-B5D7-EF30909B2077}"/>
    <dgm:cxn modelId="{C9517DE7-FB07-42C8-84AC-2F8FE9DDBCA7}" type="presOf" srcId="{1A6E2A2D-5711-401B-A8F8-827221E1CA4F}" destId="{ADC601B4-95EE-4D8A-A126-F98FA879DAD6}" srcOrd="0" destOrd="1" presId="urn:microsoft.com/office/officeart/2005/8/layout/vProcess5"/>
    <dgm:cxn modelId="{219AF5EC-CDCF-4600-8282-FAC9EC005300}" srcId="{7899E34E-995B-49CF-AB56-64960FC19970}" destId="{9FB9B84D-955E-4983-92BA-79BDCF0F78EA}" srcOrd="0" destOrd="0" parTransId="{296ADC4C-372F-4221-82DE-876755D24FFE}" sibTransId="{17568082-C238-4102-BEAF-7D47E9727DFD}"/>
    <dgm:cxn modelId="{F021FBED-73EE-4904-9EAE-AEDF9E5CC97D}" srcId="{A4E04642-96C2-4C75-9F3A-F30A414F0352}" destId="{3CA36351-694E-44F7-8B51-5DDA13A9BEBC}" srcOrd="0" destOrd="0" parTransId="{78213A3C-A13C-4D6C-B279-74C4AB5B37BD}" sibTransId="{D80CD34A-8059-4934-9463-A704A9F078F6}"/>
    <dgm:cxn modelId="{0975D1A3-AAC1-41E4-BE2B-21D2BDAEBCC9}" type="presParOf" srcId="{7903F503-8061-4DC7-8B20-F5ACE07EB7A3}" destId="{123BEC78-9F08-4D45-B854-344513671A65}" srcOrd="0" destOrd="0" presId="urn:microsoft.com/office/officeart/2005/8/layout/vProcess5"/>
    <dgm:cxn modelId="{12A7713D-2671-46D3-B43D-97E98DFDCFC7}" type="presParOf" srcId="{7903F503-8061-4DC7-8B20-F5ACE07EB7A3}" destId="{ADC601B4-95EE-4D8A-A126-F98FA879DAD6}" srcOrd="1" destOrd="0" presId="urn:microsoft.com/office/officeart/2005/8/layout/vProcess5"/>
    <dgm:cxn modelId="{CC590F74-6231-494B-90F8-4F197BA930F5}" type="presParOf" srcId="{7903F503-8061-4DC7-8B20-F5ACE07EB7A3}" destId="{A59EEEC4-6797-4788-8BD0-B1D30E8EED65}" srcOrd="2" destOrd="0" presId="urn:microsoft.com/office/officeart/2005/8/layout/vProcess5"/>
    <dgm:cxn modelId="{FF4953F4-D6D6-44BC-820C-2316365BF635}" type="presParOf" srcId="{7903F503-8061-4DC7-8B20-F5ACE07EB7A3}" destId="{FEC503E1-E39F-43DF-8F7D-15B4976C9DEF}" srcOrd="3" destOrd="0" presId="urn:microsoft.com/office/officeart/2005/8/layout/vProcess5"/>
    <dgm:cxn modelId="{ADD6DCB8-EBB9-49EC-A2BA-AD4EE92190A5}" type="presParOf" srcId="{7903F503-8061-4DC7-8B20-F5ACE07EB7A3}" destId="{B19E5CAD-274C-4B32-9976-8B6CC1F7A2D9}" srcOrd="4" destOrd="0" presId="urn:microsoft.com/office/officeart/2005/8/layout/vProcess5"/>
    <dgm:cxn modelId="{C8643444-8179-4F2F-B3A5-2A5CDB96A1A0}" type="presParOf" srcId="{7903F503-8061-4DC7-8B20-F5ACE07EB7A3}" destId="{B05AB85B-4E42-4F64-A2C2-0BC4C91757B1}" srcOrd="5" destOrd="0" presId="urn:microsoft.com/office/officeart/2005/8/layout/vProcess5"/>
    <dgm:cxn modelId="{13972A48-8BA5-468F-92A4-CF5E72FE3981}" type="presParOf" srcId="{7903F503-8061-4DC7-8B20-F5ACE07EB7A3}" destId="{1094D7C1-96D7-4F25-8678-A5DEF69AA841}" srcOrd="6" destOrd="0" presId="urn:microsoft.com/office/officeart/2005/8/layout/vProcess5"/>
    <dgm:cxn modelId="{ECE7A812-E69E-4D22-B445-B2E06F107762}" type="presParOf" srcId="{7903F503-8061-4DC7-8B20-F5ACE07EB7A3}" destId="{CC1D3EA9-DDBE-4D4E-8A6F-A79675800AE0}" srcOrd="7" destOrd="0" presId="urn:microsoft.com/office/officeart/2005/8/layout/vProcess5"/>
    <dgm:cxn modelId="{2F6F3414-FC52-4659-9ED8-BBF88611BB5E}" type="presParOf" srcId="{7903F503-8061-4DC7-8B20-F5ACE07EB7A3}" destId="{50BA9AAB-222F-4DB1-8504-70DFC2AEC3A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82680D-AA25-4CD5-AF8C-AFDAAAED18D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pPr rtl="1"/>
          <a:endParaRPr lang="ar-IQ"/>
        </a:p>
      </dgm:t>
    </dgm:pt>
    <dgm:pt modelId="{F04E4D82-DD80-4E8B-A77B-B8BDD069C733}">
      <dgm:prSet phldrT="[نص]" custT="1"/>
      <dgm:spPr/>
      <dgm:t>
        <a:bodyPr/>
        <a:lstStyle/>
        <a:p>
          <a:pPr rtl="1"/>
          <a:r>
            <a:rPr lang="ar-JO" sz="1800" b="1" dirty="0"/>
            <a:t>المحاسبة كعقيدة </a:t>
          </a:r>
          <a:r>
            <a:rPr lang="en-US" sz="1800" b="1" dirty="0"/>
            <a:t>Accounting as an Ideology                      </a:t>
          </a:r>
          <a:r>
            <a:rPr lang="en-US" sz="1400" b="1" dirty="0"/>
            <a:t>       </a:t>
          </a:r>
          <a:endParaRPr lang="ar-IQ" sz="1400" dirty="0"/>
        </a:p>
      </dgm:t>
    </dgm:pt>
    <dgm:pt modelId="{2AE4AD9E-1EBF-43BD-8738-8D25042CFA27}" type="parTrans" cxnId="{0285E1E8-48D1-47F1-B621-2AE175C0E217}">
      <dgm:prSet/>
      <dgm:spPr/>
      <dgm:t>
        <a:bodyPr/>
        <a:lstStyle/>
        <a:p>
          <a:pPr rtl="1"/>
          <a:endParaRPr lang="ar-IQ"/>
        </a:p>
      </dgm:t>
    </dgm:pt>
    <dgm:pt modelId="{3C795C9E-1151-4654-9D5D-697F60C85940}" type="sibTrans" cxnId="{0285E1E8-48D1-47F1-B621-2AE175C0E217}">
      <dgm:prSet/>
      <dgm:spPr/>
      <dgm:t>
        <a:bodyPr/>
        <a:lstStyle/>
        <a:p>
          <a:pPr rtl="1"/>
          <a:endParaRPr lang="ar-IQ"/>
        </a:p>
      </dgm:t>
    </dgm:pt>
    <dgm:pt modelId="{0CFE3989-80DF-4572-A3B4-F69DC7E12557}">
      <dgm:prSet phldrT="[نص]" custT="1"/>
      <dgm:spPr/>
      <dgm:t>
        <a:bodyPr/>
        <a:lstStyle/>
        <a:p>
          <a:pPr rtl="1"/>
          <a:r>
            <a:rPr lang="ar-JO" sz="1600" b="1" dirty="0"/>
            <a:t>المحاسبة كنظام معلومات </a:t>
          </a:r>
          <a:r>
            <a:rPr lang="en-US" sz="1600" b="1" dirty="0"/>
            <a:t>Accounting as an </a:t>
          </a:r>
          <a:r>
            <a:rPr lang="ar-IQ" sz="1600" b="1" dirty="0"/>
            <a:t> </a:t>
          </a:r>
          <a:r>
            <a:rPr lang="en-US" sz="1600" b="1" dirty="0"/>
            <a:t>Information System</a:t>
          </a:r>
          <a:r>
            <a:rPr lang="ar-IQ" sz="1600" b="1" dirty="0"/>
            <a:t> &amp; </a:t>
          </a:r>
          <a:r>
            <a:rPr lang="ar-JO" sz="1600" b="1" dirty="0"/>
            <a:t>.</a:t>
          </a:r>
          <a:endParaRPr lang="ar-IQ" sz="1600" b="1" dirty="0"/>
        </a:p>
        <a:p>
          <a:pPr rtl="1"/>
          <a:r>
            <a:rPr lang="ar-IQ" sz="1600" b="1" dirty="0"/>
            <a:t>و</a:t>
          </a:r>
          <a:r>
            <a:rPr lang="ar-JO" sz="1600" b="1" dirty="0"/>
            <a:t> المحاسبة كسلعة </a:t>
          </a:r>
          <a:r>
            <a:rPr lang="en-US" sz="1600" b="1" dirty="0"/>
            <a:t>Accounting as a Commo</a:t>
          </a:r>
          <a:r>
            <a:rPr lang="en-US" sz="1400" b="1" dirty="0"/>
            <a:t>dity                          </a:t>
          </a:r>
          <a:endParaRPr lang="ar-IQ" sz="1400" dirty="0"/>
        </a:p>
      </dgm:t>
    </dgm:pt>
    <dgm:pt modelId="{CF57604D-D17D-49DB-BA3E-F675C674548D}" type="parTrans" cxnId="{313DD6FA-4941-444B-A00D-1AE47AD650DE}">
      <dgm:prSet/>
      <dgm:spPr/>
      <dgm:t>
        <a:bodyPr/>
        <a:lstStyle/>
        <a:p>
          <a:pPr rtl="1"/>
          <a:endParaRPr lang="ar-IQ"/>
        </a:p>
      </dgm:t>
    </dgm:pt>
    <dgm:pt modelId="{6F4CB16A-43D6-4D9D-9BCB-0B683A4B990A}" type="sibTrans" cxnId="{313DD6FA-4941-444B-A00D-1AE47AD650DE}">
      <dgm:prSet/>
      <dgm:spPr/>
      <dgm:t>
        <a:bodyPr/>
        <a:lstStyle/>
        <a:p>
          <a:pPr rtl="1"/>
          <a:endParaRPr lang="ar-IQ"/>
        </a:p>
      </dgm:t>
    </dgm:pt>
    <dgm:pt modelId="{E5397E2B-54D5-464D-8953-4BCEF5E89A20}">
      <dgm:prSet phldrT="[نص]"/>
      <dgm:spPr/>
      <dgm:t>
        <a:bodyPr/>
        <a:lstStyle/>
        <a:p>
          <a:pPr rtl="1"/>
          <a:endParaRPr lang="ar-SA"/>
        </a:p>
      </dgm:t>
    </dgm:pt>
    <dgm:pt modelId="{CCA957FF-C9F8-48BE-8F74-DED983AB3CEF}" type="parTrans" cxnId="{E1F65FC6-2ACF-49DB-8781-6A9B88D998BA}">
      <dgm:prSet/>
      <dgm:spPr/>
      <dgm:t>
        <a:bodyPr/>
        <a:lstStyle/>
        <a:p>
          <a:pPr rtl="1"/>
          <a:endParaRPr lang="ar-IQ"/>
        </a:p>
      </dgm:t>
    </dgm:pt>
    <dgm:pt modelId="{97AC54F5-A7CA-4828-96A4-031F39D6D392}" type="sibTrans" cxnId="{E1F65FC6-2ACF-49DB-8781-6A9B88D998BA}">
      <dgm:prSet/>
      <dgm:spPr/>
      <dgm:t>
        <a:bodyPr/>
        <a:lstStyle/>
        <a:p>
          <a:pPr rtl="1"/>
          <a:endParaRPr lang="ar-IQ"/>
        </a:p>
      </dgm:t>
    </dgm:pt>
    <dgm:pt modelId="{3FA34D44-85AB-4B43-9FB1-1EADA83B9CBC}">
      <dgm:prSet custT="1"/>
      <dgm:spPr/>
      <dgm:t>
        <a:bodyPr/>
        <a:lstStyle/>
        <a:p>
          <a:pPr rtl="1"/>
          <a:r>
            <a:rPr lang="ar-JO" sz="1600" b="1" dirty="0"/>
            <a:t>المحاسبة كحقيقة اقتصادية حالية </a:t>
          </a:r>
          <a:r>
            <a:rPr lang="en-US" sz="1600" b="1" dirty="0"/>
            <a:t>Accounting as Current Economic Reality                             </a:t>
          </a:r>
          <a:endParaRPr lang="ar-IQ" sz="1600" dirty="0"/>
        </a:p>
      </dgm:t>
    </dgm:pt>
    <dgm:pt modelId="{C5859F07-B150-4DF8-9835-06EA9604A925}" type="parTrans" cxnId="{89361B4F-C28E-4C7F-90D6-9F6FD71465FA}">
      <dgm:prSet/>
      <dgm:spPr/>
      <dgm:t>
        <a:bodyPr/>
        <a:lstStyle/>
        <a:p>
          <a:pPr rtl="1"/>
          <a:endParaRPr lang="ar-IQ"/>
        </a:p>
      </dgm:t>
    </dgm:pt>
    <dgm:pt modelId="{2F79AED1-83CC-44C9-9C55-EB95353924B3}" type="sibTrans" cxnId="{89361B4F-C28E-4C7F-90D6-9F6FD71465FA}">
      <dgm:prSet/>
      <dgm:spPr/>
      <dgm:t>
        <a:bodyPr/>
        <a:lstStyle/>
        <a:p>
          <a:pPr rtl="1"/>
          <a:endParaRPr lang="ar-IQ"/>
        </a:p>
      </dgm:t>
    </dgm:pt>
    <dgm:pt modelId="{155D4108-E3EC-4400-9FF2-0D4DF61071F5}">
      <dgm:prSet custT="1"/>
      <dgm:spPr/>
      <dgm:t>
        <a:bodyPr/>
        <a:lstStyle/>
        <a:p>
          <a:pPr rtl="1"/>
          <a:r>
            <a:rPr lang="ar-JO" sz="1800" b="1" dirty="0"/>
            <a:t>المحاسبة </a:t>
          </a:r>
          <a:r>
            <a:rPr lang="ar-SA" sz="1800" b="1" dirty="0"/>
            <a:t>كسجل </a:t>
          </a:r>
          <a:r>
            <a:rPr lang="ar-JO" sz="2400" b="1" dirty="0"/>
            <a:t>تاريخي</a:t>
          </a:r>
          <a:r>
            <a:rPr lang="ar-JO" sz="1600" b="1" dirty="0"/>
            <a:t> </a:t>
          </a:r>
          <a:r>
            <a:rPr lang="en-US" sz="1600" b="1" dirty="0"/>
            <a:t>Accounting as a Historical Record                </a:t>
          </a:r>
          <a:r>
            <a:rPr lang="en-US" sz="1400" b="1" dirty="0"/>
            <a:t>                   </a:t>
          </a:r>
          <a:endParaRPr lang="ar-IQ" sz="1400" dirty="0"/>
        </a:p>
      </dgm:t>
    </dgm:pt>
    <dgm:pt modelId="{A487EE7C-5558-4D17-A523-F4CC6A0745FC}" type="parTrans" cxnId="{4DDBF950-91D2-4E65-9110-C6993BEDB875}">
      <dgm:prSet/>
      <dgm:spPr/>
      <dgm:t>
        <a:bodyPr/>
        <a:lstStyle/>
        <a:p>
          <a:pPr rtl="1"/>
          <a:endParaRPr lang="ar-IQ"/>
        </a:p>
      </dgm:t>
    </dgm:pt>
    <dgm:pt modelId="{5805D701-1E7B-450E-B2FF-0C1E8A64ACF2}" type="sibTrans" cxnId="{4DDBF950-91D2-4E65-9110-C6993BEDB875}">
      <dgm:prSet/>
      <dgm:spPr/>
      <dgm:t>
        <a:bodyPr/>
        <a:lstStyle/>
        <a:p>
          <a:pPr rtl="1"/>
          <a:endParaRPr lang="ar-IQ"/>
        </a:p>
      </dgm:t>
    </dgm:pt>
    <dgm:pt modelId="{9770E6CA-8C1A-472F-B368-4A5A44264C2C}">
      <dgm:prSet custT="1"/>
      <dgm:spPr/>
      <dgm:t>
        <a:bodyPr/>
        <a:lstStyle/>
        <a:p>
          <a:pPr algn="r" rtl="1"/>
          <a:r>
            <a:rPr lang="ar-JO" sz="2000" b="1" dirty="0"/>
            <a:t>المحاسبة كلغة </a:t>
          </a:r>
          <a:r>
            <a:rPr lang="en-US" sz="2000" b="1" dirty="0"/>
            <a:t>Accounting as a Language                     </a:t>
          </a:r>
          <a:r>
            <a:rPr lang="en-US" sz="1400" b="1" dirty="0"/>
            <a:t>       </a:t>
          </a:r>
          <a:endParaRPr lang="ar-IQ" sz="1400" dirty="0"/>
        </a:p>
      </dgm:t>
    </dgm:pt>
    <dgm:pt modelId="{C495AF8A-8406-424C-86C4-A0FE65174A69}" type="parTrans" cxnId="{3F319CA5-999E-4AC5-8D1C-9DAEA77FE371}">
      <dgm:prSet/>
      <dgm:spPr/>
      <dgm:t>
        <a:bodyPr/>
        <a:lstStyle/>
        <a:p>
          <a:pPr rtl="1"/>
          <a:endParaRPr lang="ar-IQ"/>
        </a:p>
      </dgm:t>
    </dgm:pt>
    <dgm:pt modelId="{0B83F2F6-655B-4767-8122-506E6A80FF5F}" type="sibTrans" cxnId="{3F319CA5-999E-4AC5-8D1C-9DAEA77FE371}">
      <dgm:prSet/>
      <dgm:spPr/>
      <dgm:t>
        <a:bodyPr/>
        <a:lstStyle/>
        <a:p>
          <a:pPr rtl="1"/>
          <a:endParaRPr lang="ar-IQ"/>
        </a:p>
      </dgm:t>
    </dgm:pt>
    <dgm:pt modelId="{27C55A23-521A-48F0-9BE5-E4404F85F1C7}">
      <dgm:prSet/>
      <dgm:spPr/>
      <dgm:t>
        <a:bodyPr/>
        <a:lstStyle/>
        <a:p>
          <a:pPr rtl="1"/>
          <a:endParaRPr lang="ar-IQ" dirty="0"/>
        </a:p>
      </dgm:t>
    </dgm:pt>
    <dgm:pt modelId="{FFC39B1E-E476-44D4-9B74-FCF6C5F85B74}" type="parTrans" cxnId="{4A00B0A1-62D7-48B3-ABAD-ABE16554D4CB}">
      <dgm:prSet/>
      <dgm:spPr/>
      <dgm:t>
        <a:bodyPr/>
        <a:lstStyle/>
        <a:p>
          <a:pPr rtl="1"/>
          <a:endParaRPr lang="ar-IQ"/>
        </a:p>
      </dgm:t>
    </dgm:pt>
    <dgm:pt modelId="{336C16B1-2EEE-4806-A04B-70774EF729DB}" type="sibTrans" cxnId="{4A00B0A1-62D7-48B3-ABAD-ABE16554D4CB}">
      <dgm:prSet/>
      <dgm:spPr/>
      <dgm:t>
        <a:bodyPr/>
        <a:lstStyle/>
        <a:p>
          <a:pPr rtl="1"/>
          <a:endParaRPr lang="ar-IQ"/>
        </a:p>
      </dgm:t>
    </dgm:pt>
    <dgm:pt modelId="{9679B3A9-AA60-48D6-BBAE-D7BE1AE16763}" type="pres">
      <dgm:prSet presAssocID="{0282680D-AA25-4CD5-AF8C-AFDAAAED18DF}" presName="outerComposite" presStyleCnt="0">
        <dgm:presLayoutVars>
          <dgm:chMax val="5"/>
          <dgm:dir/>
          <dgm:resizeHandles val="exact"/>
        </dgm:presLayoutVars>
      </dgm:prSet>
      <dgm:spPr/>
    </dgm:pt>
    <dgm:pt modelId="{A140E3C4-0FF7-4C49-BF25-4CF2B3FDDF1C}" type="pres">
      <dgm:prSet presAssocID="{0282680D-AA25-4CD5-AF8C-AFDAAAED18DF}" presName="dummyMaxCanvas" presStyleCnt="0">
        <dgm:presLayoutVars/>
      </dgm:prSet>
      <dgm:spPr/>
    </dgm:pt>
    <dgm:pt modelId="{ABD1C5E6-13F5-45A1-A1B9-97D389259786}" type="pres">
      <dgm:prSet presAssocID="{0282680D-AA25-4CD5-AF8C-AFDAAAED18DF}" presName="FiveNodes_1" presStyleLbl="node1" presStyleIdx="0" presStyleCnt="5">
        <dgm:presLayoutVars>
          <dgm:bulletEnabled val="1"/>
        </dgm:presLayoutVars>
      </dgm:prSet>
      <dgm:spPr/>
    </dgm:pt>
    <dgm:pt modelId="{042E4EDD-39FF-4293-A38F-71BE7F133473}" type="pres">
      <dgm:prSet presAssocID="{0282680D-AA25-4CD5-AF8C-AFDAAAED18DF}" presName="FiveNodes_2" presStyleLbl="node1" presStyleIdx="1" presStyleCnt="5" custLinFactNeighborX="14" custLinFactNeighborY="-5557">
        <dgm:presLayoutVars>
          <dgm:bulletEnabled val="1"/>
        </dgm:presLayoutVars>
      </dgm:prSet>
      <dgm:spPr/>
    </dgm:pt>
    <dgm:pt modelId="{C08BC900-8F11-432E-ACAA-4E2B25ACDE7A}" type="pres">
      <dgm:prSet presAssocID="{0282680D-AA25-4CD5-AF8C-AFDAAAED18DF}" presName="FiveNodes_3" presStyleLbl="node1" presStyleIdx="2" presStyleCnt="5" custLinFactNeighborX="29" custLinFactNeighborY="-2781">
        <dgm:presLayoutVars>
          <dgm:bulletEnabled val="1"/>
        </dgm:presLayoutVars>
      </dgm:prSet>
      <dgm:spPr/>
    </dgm:pt>
    <dgm:pt modelId="{B4FBDEDE-F988-4C3F-BC82-E3E355746210}" type="pres">
      <dgm:prSet presAssocID="{0282680D-AA25-4CD5-AF8C-AFDAAAED18DF}" presName="FiveNodes_4" presStyleLbl="node1" presStyleIdx="3" presStyleCnt="5" custLinFactNeighborX="43" custLinFactNeighborY="-8338">
        <dgm:presLayoutVars>
          <dgm:bulletEnabled val="1"/>
        </dgm:presLayoutVars>
      </dgm:prSet>
      <dgm:spPr/>
    </dgm:pt>
    <dgm:pt modelId="{652C6E38-BA22-4E13-8081-3C1C7AE85D5A}" type="pres">
      <dgm:prSet presAssocID="{0282680D-AA25-4CD5-AF8C-AFDAAAED18DF}" presName="FiveNodes_5" presStyleLbl="node1" presStyleIdx="4" presStyleCnt="5" custScaleY="127790">
        <dgm:presLayoutVars>
          <dgm:bulletEnabled val="1"/>
        </dgm:presLayoutVars>
      </dgm:prSet>
      <dgm:spPr/>
    </dgm:pt>
    <dgm:pt modelId="{C370595D-D1A4-46F4-B9E4-CFB2324ADEB6}" type="pres">
      <dgm:prSet presAssocID="{0282680D-AA25-4CD5-AF8C-AFDAAAED18DF}" presName="FiveConn_1-2" presStyleLbl="fgAccFollowNode1" presStyleIdx="0" presStyleCnt="4">
        <dgm:presLayoutVars>
          <dgm:bulletEnabled val="1"/>
        </dgm:presLayoutVars>
      </dgm:prSet>
      <dgm:spPr/>
    </dgm:pt>
    <dgm:pt modelId="{11039AA5-91F5-4FF1-B02F-EDF8DE101442}" type="pres">
      <dgm:prSet presAssocID="{0282680D-AA25-4CD5-AF8C-AFDAAAED18DF}" presName="FiveConn_2-3" presStyleLbl="fgAccFollowNode1" presStyleIdx="1" presStyleCnt="4">
        <dgm:presLayoutVars>
          <dgm:bulletEnabled val="1"/>
        </dgm:presLayoutVars>
      </dgm:prSet>
      <dgm:spPr/>
    </dgm:pt>
    <dgm:pt modelId="{D5729821-0BF9-4F00-B93C-40D7E8EE1B48}" type="pres">
      <dgm:prSet presAssocID="{0282680D-AA25-4CD5-AF8C-AFDAAAED18DF}" presName="FiveConn_3-4" presStyleLbl="fgAccFollowNode1" presStyleIdx="2" presStyleCnt="4">
        <dgm:presLayoutVars>
          <dgm:bulletEnabled val="1"/>
        </dgm:presLayoutVars>
      </dgm:prSet>
      <dgm:spPr/>
    </dgm:pt>
    <dgm:pt modelId="{78DCE7E9-191F-422E-8C05-D2B79B380441}" type="pres">
      <dgm:prSet presAssocID="{0282680D-AA25-4CD5-AF8C-AFDAAAED18DF}" presName="FiveConn_4-5" presStyleLbl="fgAccFollowNode1" presStyleIdx="3" presStyleCnt="4">
        <dgm:presLayoutVars>
          <dgm:bulletEnabled val="1"/>
        </dgm:presLayoutVars>
      </dgm:prSet>
      <dgm:spPr/>
    </dgm:pt>
    <dgm:pt modelId="{DEBFDFC2-066E-46B5-8E94-88E65F053501}" type="pres">
      <dgm:prSet presAssocID="{0282680D-AA25-4CD5-AF8C-AFDAAAED18DF}" presName="FiveNodes_1_text" presStyleLbl="node1" presStyleIdx="4" presStyleCnt="5">
        <dgm:presLayoutVars>
          <dgm:bulletEnabled val="1"/>
        </dgm:presLayoutVars>
      </dgm:prSet>
      <dgm:spPr/>
    </dgm:pt>
    <dgm:pt modelId="{947EC6D0-59D3-43D2-9E4C-0B52FEFA4656}" type="pres">
      <dgm:prSet presAssocID="{0282680D-AA25-4CD5-AF8C-AFDAAAED18DF}" presName="FiveNodes_2_text" presStyleLbl="node1" presStyleIdx="4" presStyleCnt="5">
        <dgm:presLayoutVars>
          <dgm:bulletEnabled val="1"/>
        </dgm:presLayoutVars>
      </dgm:prSet>
      <dgm:spPr/>
    </dgm:pt>
    <dgm:pt modelId="{81A43465-096B-4CAD-9613-0F555D3E4F33}" type="pres">
      <dgm:prSet presAssocID="{0282680D-AA25-4CD5-AF8C-AFDAAAED18DF}" presName="FiveNodes_3_text" presStyleLbl="node1" presStyleIdx="4" presStyleCnt="5">
        <dgm:presLayoutVars>
          <dgm:bulletEnabled val="1"/>
        </dgm:presLayoutVars>
      </dgm:prSet>
      <dgm:spPr/>
    </dgm:pt>
    <dgm:pt modelId="{51F89F23-D8B6-4BCF-8A2E-2D940DA93BAA}" type="pres">
      <dgm:prSet presAssocID="{0282680D-AA25-4CD5-AF8C-AFDAAAED18DF}" presName="FiveNodes_4_text" presStyleLbl="node1" presStyleIdx="4" presStyleCnt="5">
        <dgm:presLayoutVars>
          <dgm:bulletEnabled val="1"/>
        </dgm:presLayoutVars>
      </dgm:prSet>
      <dgm:spPr/>
    </dgm:pt>
    <dgm:pt modelId="{09054CDF-9B24-4B13-8FC9-BAD1AF246EAD}" type="pres">
      <dgm:prSet presAssocID="{0282680D-AA25-4CD5-AF8C-AFDAAAED18DF}" presName="FiveNodes_5_text" presStyleLbl="node1" presStyleIdx="4" presStyleCnt="5">
        <dgm:presLayoutVars>
          <dgm:bulletEnabled val="1"/>
        </dgm:presLayoutVars>
      </dgm:prSet>
      <dgm:spPr/>
    </dgm:pt>
  </dgm:ptLst>
  <dgm:cxnLst>
    <dgm:cxn modelId="{966C0024-3BD2-4378-BCD3-70DC162BEEED}" type="presOf" srcId="{0CFE3989-80DF-4572-A3B4-F69DC7E12557}" destId="{09054CDF-9B24-4B13-8FC9-BAD1AF246EAD}" srcOrd="1" destOrd="0" presId="urn:microsoft.com/office/officeart/2005/8/layout/vProcess5"/>
    <dgm:cxn modelId="{F889672C-CF39-40D9-93B3-64FDCA5CE4CB}" type="presOf" srcId="{3FA34D44-85AB-4B43-9FB1-1EADA83B9CBC}" destId="{B4FBDEDE-F988-4C3F-BC82-E3E355746210}" srcOrd="0" destOrd="0" presId="urn:microsoft.com/office/officeart/2005/8/layout/vProcess5"/>
    <dgm:cxn modelId="{B0EB552D-8522-4E7E-98EE-CA6F3439AFAB}" type="presOf" srcId="{F04E4D82-DD80-4E8B-A77B-B8BDD069C733}" destId="{ABD1C5E6-13F5-45A1-A1B9-97D389259786}" srcOrd="0" destOrd="0" presId="urn:microsoft.com/office/officeart/2005/8/layout/vProcess5"/>
    <dgm:cxn modelId="{EFDB3D2F-F903-4F2A-B86E-9EB531F39DAD}" type="presOf" srcId="{2F79AED1-83CC-44C9-9C55-EB95353924B3}" destId="{78DCE7E9-191F-422E-8C05-D2B79B380441}" srcOrd="0" destOrd="0" presId="urn:microsoft.com/office/officeart/2005/8/layout/vProcess5"/>
    <dgm:cxn modelId="{228EF03C-DF02-4AAE-83C0-40E107E769B3}" type="presOf" srcId="{9770E6CA-8C1A-472F-B368-4A5A44264C2C}" destId="{042E4EDD-39FF-4293-A38F-71BE7F133473}" srcOrd="0" destOrd="0" presId="urn:microsoft.com/office/officeart/2005/8/layout/vProcess5"/>
    <dgm:cxn modelId="{A4616E40-CA5B-4DF3-B80B-0DAEDCE6773B}" type="presOf" srcId="{155D4108-E3EC-4400-9FF2-0D4DF61071F5}" destId="{C08BC900-8F11-432E-ACAA-4E2B25ACDE7A}" srcOrd="0" destOrd="0" presId="urn:microsoft.com/office/officeart/2005/8/layout/vProcess5"/>
    <dgm:cxn modelId="{D095E644-A52D-4E42-B77A-5957AD5048AF}" type="presOf" srcId="{155D4108-E3EC-4400-9FF2-0D4DF61071F5}" destId="{81A43465-096B-4CAD-9613-0F555D3E4F33}" srcOrd="1" destOrd="0" presId="urn:microsoft.com/office/officeart/2005/8/layout/vProcess5"/>
    <dgm:cxn modelId="{741B9448-D283-47CF-9EB3-3E8B8BBBA86D}" type="presOf" srcId="{9770E6CA-8C1A-472F-B368-4A5A44264C2C}" destId="{947EC6D0-59D3-43D2-9E4C-0B52FEFA4656}" srcOrd="1" destOrd="0" presId="urn:microsoft.com/office/officeart/2005/8/layout/vProcess5"/>
    <dgm:cxn modelId="{1628AA4A-4EF1-471E-9DC8-E3AF5AB42A97}" type="presOf" srcId="{3FA34D44-85AB-4B43-9FB1-1EADA83B9CBC}" destId="{51F89F23-D8B6-4BCF-8A2E-2D940DA93BAA}" srcOrd="1" destOrd="0" presId="urn:microsoft.com/office/officeart/2005/8/layout/vProcess5"/>
    <dgm:cxn modelId="{89361B4F-C28E-4C7F-90D6-9F6FD71465FA}" srcId="{0282680D-AA25-4CD5-AF8C-AFDAAAED18DF}" destId="{3FA34D44-85AB-4B43-9FB1-1EADA83B9CBC}" srcOrd="3" destOrd="0" parTransId="{C5859F07-B150-4DF8-9835-06EA9604A925}" sibTransId="{2F79AED1-83CC-44C9-9C55-EB95353924B3}"/>
    <dgm:cxn modelId="{4DDBF950-91D2-4E65-9110-C6993BEDB875}" srcId="{0282680D-AA25-4CD5-AF8C-AFDAAAED18DF}" destId="{155D4108-E3EC-4400-9FF2-0D4DF61071F5}" srcOrd="2" destOrd="0" parTransId="{A487EE7C-5558-4D17-A523-F4CC6A0745FC}" sibTransId="{5805D701-1E7B-450E-B2FF-0C1E8A64ACF2}"/>
    <dgm:cxn modelId="{D6FE3C72-8EE3-4E5C-BD5E-46C223121B99}" type="presOf" srcId="{5805D701-1E7B-450E-B2FF-0C1E8A64ACF2}" destId="{D5729821-0BF9-4F00-B93C-40D7E8EE1B48}" srcOrd="0" destOrd="0" presId="urn:microsoft.com/office/officeart/2005/8/layout/vProcess5"/>
    <dgm:cxn modelId="{E050DB87-EE01-43AF-A711-29CEE667B88E}" type="presOf" srcId="{F04E4D82-DD80-4E8B-A77B-B8BDD069C733}" destId="{DEBFDFC2-066E-46B5-8E94-88E65F053501}" srcOrd="1" destOrd="0" presId="urn:microsoft.com/office/officeart/2005/8/layout/vProcess5"/>
    <dgm:cxn modelId="{4A00B0A1-62D7-48B3-ABAD-ABE16554D4CB}" srcId="{0282680D-AA25-4CD5-AF8C-AFDAAAED18DF}" destId="{27C55A23-521A-48F0-9BE5-E4404F85F1C7}" srcOrd="6" destOrd="0" parTransId="{FFC39B1E-E476-44D4-9B74-FCF6C5F85B74}" sibTransId="{336C16B1-2EEE-4806-A04B-70774EF729DB}"/>
    <dgm:cxn modelId="{3F319CA5-999E-4AC5-8D1C-9DAEA77FE371}" srcId="{0282680D-AA25-4CD5-AF8C-AFDAAAED18DF}" destId="{9770E6CA-8C1A-472F-B368-4A5A44264C2C}" srcOrd="1" destOrd="0" parTransId="{C495AF8A-8406-424C-86C4-A0FE65174A69}" sibTransId="{0B83F2F6-655B-4767-8122-506E6A80FF5F}"/>
    <dgm:cxn modelId="{DEC8D6AF-259F-4516-9D00-CCC4E50598F9}" type="presOf" srcId="{0282680D-AA25-4CD5-AF8C-AFDAAAED18DF}" destId="{9679B3A9-AA60-48D6-BBAE-D7BE1AE16763}" srcOrd="0" destOrd="0" presId="urn:microsoft.com/office/officeart/2005/8/layout/vProcess5"/>
    <dgm:cxn modelId="{75E238C5-AC41-48A2-BBCB-AA69BD61F6EA}" type="presOf" srcId="{0CFE3989-80DF-4572-A3B4-F69DC7E12557}" destId="{652C6E38-BA22-4E13-8081-3C1C7AE85D5A}" srcOrd="0" destOrd="0" presId="urn:microsoft.com/office/officeart/2005/8/layout/vProcess5"/>
    <dgm:cxn modelId="{E1F65FC6-2ACF-49DB-8781-6A9B88D998BA}" srcId="{0282680D-AA25-4CD5-AF8C-AFDAAAED18DF}" destId="{E5397E2B-54D5-464D-8953-4BCEF5E89A20}" srcOrd="5" destOrd="0" parTransId="{CCA957FF-C9F8-48BE-8F74-DED983AB3CEF}" sibTransId="{97AC54F5-A7CA-4828-96A4-031F39D6D392}"/>
    <dgm:cxn modelId="{70680DD6-961D-4CA6-9FC9-39375D10294E}" type="presOf" srcId="{3C795C9E-1151-4654-9D5D-697F60C85940}" destId="{C370595D-D1A4-46F4-B9E4-CFB2324ADEB6}" srcOrd="0" destOrd="0" presId="urn:microsoft.com/office/officeart/2005/8/layout/vProcess5"/>
    <dgm:cxn modelId="{FCC9B9D8-ECAB-4DDD-9C4C-749D1E9C2168}" type="presOf" srcId="{0B83F2F6-655B-4767-8122-506E6A80FF5F}" destId="{11039AA5-91F5-4FF1-B02F-EDF8DE101442}" srcOrd="0" destOrd="0" presId="urn:microsoft.com/office/officeart/2005/8/layout/vProcess5"/>
    <dgm:cxn modelId="{0285E1E8-48D1-47F1-B621-2AE175C0E217}" srcId="{0282680D-AA25-4CD5-AF8C-AFDAAAED18DF}" destId="{F04E4D82-DD80-4E8B-A77B-B8BDD069C733}" srcOrd="0" destOrd="0" parTransId="{2AE4AD9E-1EBF-43BD-8738-8D25042CFA27}" sibTransId="{3C795C9E-1151-4654-9D5D-697F60C85940}"/>
    <dgm:cxn modelId="{313DD6FA-4941-444B-A00D-1AE47AD650DE}" srcId="{0282680D-AA25-4CD5-AF8C-AFDAAAED18DF}" destId="{0CFE3989-80DF-4572-A3B4-F69DC7E12557}" srcOrd="4" destOrd="0" parTransId="{CF57604D-D17D-49DB-BA3E-F675C674548D}" sibTransId="{6F4CB16A-43D6-4D9D-9BCB-0B683A4B990A}"/>
    <dgm:cxn modelId="{42B20094-100C-4E28-9013-E1E5FB266A82}" type="presParOf" srcId="{9679B3A9-AA60-48D6-BBAE-D7BE1AE16763}" destId="{A140E3C4-0FF7-4C49-BF25-4CF2B3FDDF1C}" srcOrd="0" destOrd="0" presId="urn:microsoft.com/office/officeart/2005/8/layout/vProcess5"/>
    <dgm:cxn modelId="{852D6231-C1A0-42F4-AADD-BCC418C4DE2B}" type="presParOf" srcId="{9679B3A9-AA60-48D6-BBAE-D7BE1AE16763}" destId="{ABD1C5E6-13F5-45A1-A1B9-97D389259786}" srcOrd="1" destOrd="0" presId="urn:microsoft.com/office/officeart/2005/8/layout/vProcess5"/>
    <dgm:cxn modelId="{D9241E5B-CA4F-4662-9C27-05160317C481}" type="presParOf" srcId="{9679B3A9-AA60-48D6-BBAE-D7BE1AE16763}" destId="{042E4EDD-39FF-4293-A38F-71BE7F133473}" srcOrd="2" destOrd="0" presId="urn:microsoft.com/office/officeart/2005/8/layout/vProcess5"/>
    <dgm:cxn modelId="{A2379132-C5D8-4A3D-8ABE-6333BFE8B21B}" type="presParOf" srcId="{9679B3A9-AA60-48D6-BBAE-D7BE1AE16763}" destId="{C08BC900-8F11-432E-ACAA-4E2B25ACDE7A}" srcOrd="3" destOrd="0" presId="urn:microsoft.com/office/officeart/2005/8/layout/vProcess5"/>
    <dgm:cxn modelId="{AC1D4032-D35F-4E3A-BFA3-59388AB2DB3F}" type="presParOf" srcId="{9679B3A9-AA60-48D6-BBAE-D7BE1AE16763}" destId="{B4FBDEDE-F988-4C3F-BC82-E3E355746210}" srcOrd="4" destOrd="0" presId="urn:microsoft.com/office/officeart/2005/8/layout/vProcess5"/>
    <dgm:cxn modelId="{69D3D732-E935-4C73-870C-286615412470}" type="presParOf" srcId="{9679B3A9-AA60-48D6-BBAE-D7BE1AE16763}" destId="{652C6E38-BA22-4E13-8081-3C1C7AE85D5A}" srcOrd="5" destOrd="0" presId="urn:microsoft.com/office/officeart/2005/8/layout/vProcess5"/>
    <dgm:cxn modelId="{572EB170-1F71-4FBA-BFFA-0A8B57EC4355}" type="presParOf" srcId="{9679B3A9-AA60-48D6-BBAE-D7BE1AE16763}" destId="{C370595D-D1A4-46F4-B9E4-CFB2324ADEB6}" srcOrd="6" destOrd="0" presId="urn:microsoft.com/office/officeart/2005/8/layout/vProcess5"/>
    <dgm:cxn modelId="{D005AB85-2448-4885-A53C-B7D9EB33C44F}" type="presParOf" srcId="{9679B3A9-AA60-48D6-BBAE-D7BE1AE16763}" destId="{11039AA5-91F5-4FF1-B02F-EDF8DE101442}" srcOrd="7" destOrd="0" presId="urn:microsoft.com/office/officeart/2005/8/layout/vProcess5"/>
    <dgm:cxn modelId="{F7C88653-5C9A-4CA8-940B-CAC3516A1908}" type="presParOf" srcId="{9679B3A9-AA60-48D6-BBAE-D7BE1AE16763}" destId="{D5729821-0BF9-4F00-B93C-40D7E8EE1B48}" srcOrd="8" destOrd="0" presId="urn:microsoft.com/office/officeart/2005/8/layout/vProcess5"/>
    <dgm:cxn modelId="{9B4CFCFA-58EC-46CD-B2CF-189FD74883C0}" type="presParOf" srcId="{9679B3A9-AA60-48D6-BBAE-D7BE1AE16763}" destId="{78DCE7E9-191F-422E-8C05-D2B79B380441}" srcOrd="9" destOrd="0" presId="urn:microsoft.com/office/officeart/2005/8/layout/vProcess5"/>
    <dgm:cxn modelId="{E2381471-4A69-4C7B-8C24-C7435AC90EEA}" type="presParOf" srcId="{9679B3A9-AA60-48D6-BBAE-D7BE1AE16763}" destId="{DEBFDFC2-066E-46B5-8E94-88E65F053501}" srcOrd="10" destOrd="0" presId="urn:microsoft.com/office/officeart/2005/8/layout/vProcess5"/>
    <dgm:cxn modelId="{A7EFB439-1FC1-4E63-8684-CC8D14013F25}" type="presParOf" srcId="{9679B3A9-AA60-48D6-BBAE-D7BE1AE16763}" destId="{947EC6D0-59D3-43D2-9E4C-0B52FEFA4656}" srcOrd="11" destOrd="0" presId="urn:microsoft.com/office/officeart/2005/8/layout/vProcess5"/>
    <dgm:cxn modelId="{4CD6C519-1A24-4FE5-8D6F-994A83C25D8D}" type="presParOf" srcId="{9679B3A9-AA60-48D6-BBAE-D7BE1AE16763}" destId="{81A43465-096B-4CAD-9613-0F555D3E4F33}" srcOrd="12" destOrd="0" presId="urn:microsoft.com/office/officeart/2005/8/layout/vProcess5"/>
    <dgm:cxn modelId="{B2A1B189-52E8-44A6-8FAB-8A868BA583F3}" type="presParOf" srcId="{9679B3A9-AA60-48D6-BBAE-D7BE1AE16763}" destId="{51F89F23-D8B6-4BCF-8A2E-2D940DA93BAA}" srcOrd="13" destOrd="0" presId="urn:microsoft.com/office/officeart/2005/8/layout/vProcess5"/>
    <dgm:cxn modelId="{611D28BB-0D43-4D70-A248-0D76C4E43170}" type="presParOf" srcId="{9679B3A9-AA60-48D6-BBAE-D7BE1AE16763}" destId="{09054CDF-9B24-4B13-8FC9-BAD1AF246EA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C65541-179A-49D7-8FDD-2852EE481B3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pPr rtl="1"/>
          <a:endParaRPr lang="ar-IQ"/>
        </a:p>
      </dgm:t>
    </dgm:pt>
    <dgm:pt modelId="{EAE17360-7085-437B-A732-BE4430502D0F}">
      <dgm:prSet phldrT="[نص]"/>
      <dgm:spPr/>
      <dgm:t>
        <a:bodyPr/>
        <a:lstStyle/>
        <a:p>
          <a:pPr rtl="1"/>
          <a:r>
            <a:rPr lang="ar-IQ" dirty="0"/>
            <a:t>المداخل لصياغه النظرية</a:t>
          </a:r>
        </a:p>
      </dgm:t>
    </dgm:pt>
    <dgm:pt modelId="{B82952E1-7853-4F40-A44F-F7BF3107C175}" type="parTrans" cxnId="{EA208A04-D4C4-4F98-9765-E7AFF8E9F1B6}">
      <dgm:prSet/>
      <dgm:spPr/>
      <dgm:t>
        <a:bodyPr/>
        <a:lstStyle/>
        <a:p>
          <a:pPr rtl="1"/>
          <a:endParaRPr lang="ar-IQ"/>
        </a:p>
      </dgm:t>
    </dgm:pt>
    <dgm:pt modelId="{FE11ADFB-7C3F-498B-BCA6-277E6BF200F0}" type="sibTrans" cxnId="{EA208A04-D4C4-4F98-9765-E7AFF8E9F1B6}">
      <dgm:prSet/>
      <dgm:spPr/>
      <dgm:t>
        <a:bodyPr/>
        <a:lstStyle/>
        <a:p>
          <a:pPr rtl="1"/>
          <a:endParaRPr lang="ar-IQ"/>
        </a:p>
      </dgm:t>
    </dgm:pt>
    <dgm:pt modelId="{AA895C7C-D63B-48FC-A9F0-48D06FEB5802}">
      <dgm:prSet phldrT="[نص]"/>
      <dgm:spPr/>
      <dgm:t>
        <a:bodyPr/>
        <a:lstStyle/>
        <a:p>
          <a:pPr rtl="1"/>
          <a:r>
            <a:rPr lang="ar-IQ" dirty="0"/>
            <a:t>النظرية</a:t>
          </a:r>
        </a:p>
      </dgm:t>
    </dgm:pt>
    <dgm:pt modelId="{16351E7E-003D-4708-B064-2CC6E24BFEE1}" type="parTrans" cxnId="{B86CCDF1-4C8B-47EC-9399-42BD53ACBC3E}">
      <dgm:prSet/>
      <dgm:spPr/>
      <dgm:t>
        <a:bodyPr/>
        <a:lstStyle/>
        <a:p>
          <a:pPr rtl="1"/>
          <a:endParaRPr lang="ar-IQ"/>
        </a:p>
      </dgm:t>
    </dgm:pt>
    <dgm:pt modelId="{CA933462-82CF-46D1-AF72-B41DE43820D8}" type="sibTrans" cxnId="{B86CCDF1-4C8B-47EC-9399-42BD53ACBC3E}">
      <dgm:prSet/>
      <dgm:spPr/>
      <dgm:t>
        <a:bodyPr/>
        <a:lstStyle/>
        <a:p>
          <a:pPr rtl="1"/>
          <a:endParaRPr lang="ar-IQ"/>
        </a:p>
      </dgm:t>
    </dgm:pt>
    <dgm:pt modelId="{16946916-981E-49F6-BDA3-9A1A065B0538}">
      <dgm:prSet phldrT="[نص]"/>
      <dgm:spPr/>
      <dgm:t>
        <a:bodyPr/>
        <a:lstStyle/>
        <a:p>
          <a:pPr rtl="1"/>
          <a:r>
            <a:rPr lang="ar-IQ"/>
            <a:t>غير النظرية</a:t>
          </a:r>
          <a:endParaRPr lang="ar-IQ" dirty="0"/>
        </a:p>
      </dgm:t>
    </dgm:pt>
    <dgm:pt modelId="{0C28D739-6114-48CD-B45E-CF1F8EF7D556}" type="sibTrans" cxnId="{1B482F4B-40A3-4F99-B935-86DECCD8F598}">
      <dgm:prSet/>
      <dgm:spPr/>
      <dgm:t>
        <a:bodyPr/>
        <a:lstStyle/>
        <a:p>
          <a:pPr rtl="1"/>
          <a:endParaRPr lang="ar-IQ"/>
        </a:p>
      </dgm:t>
    </dgm:pt>
    <dgm:pt modelId="{45EDE4FC-AF5B-4B07-8C08-43A21D4F5C6C}" type="parTrans" cxnId="{1B482F4B-40A3-4F99-B935-86DECCD8F598}">
      <dgm:prSet/>
      <dgm:spPr/>
      <dgm:t>
        <a:bodyPr/>
        <a:lstStyle/>
        <a:p>
          <a:pPr rtl="1"/>
          <a:endParaRPr lang="ar-IQ"/>
        </a:p>
      </dgm:t>
    </dgm:pt>
    <dgm:pt modelId="{D955EE0E-6DB3-458E-8896-E437C0600C78}" type="pres">
      <dgm:prSet presAssocID="{0EC65541-179A-49D7-8FDD-2852EE481B33}" presName="diagram" presStyleCnt="0">
        <dgm:presLayoutVars>
          <dgm:chPref val="1"/>
          <dgm:dir/>
          <dgm:animOne val="branch"/>
          <dgm:animLvl val="lvl"/>
          <dgm:resizeHandles val="exact"/>
        </dgm:presLayoutVars>
      </dgm:prSet>
      <dgm:spPr/>
    </dgm:pt>
    <dgm:pt modelId="{E200A078-C860-4B35-96B0-ADC3B3449140}" type="pres">
      <dgm:prSet presAssocID="{EAE17360-7085-437B-A732-BE4430502D0F}" presName="root1" presStyleCnt="0"/>
      <dgm:spPr/>
    </dgm:pt>
    <dgm:pt modelId="{FC2A76BB-5233-4F58-8F62-AEC691CCE1A2}" type="pres">
      <dgm:prSet presAssocID="{EAE17360-7085-437B-A732-BE4430502D0F}" presName="LevelOneTextNode" presStyleLbl="node0" presStyleIdx="0" presStyleCnt="2" custLinFactNeighborX="-1102" custLinFactNeighborY="48366">
        <dgm:presLayoutVars>
          <dgm:chPref val="3"/>
        </dgm:presLayoutVars>
      </dgm:prSet>
      <dgm:spPr/>
    </dgm:pt>
    <dgm:pt modelId="{4266C543-1306-40BB-99BC-7B8EE81207E2}" type="pres">
      <dgm:prSet presAssocID="{EAE17360-7085-437B-A732-BE4430502D0F}" presName="level2hierChild" presStyleCnt="0"/>
      <dgm:spPr/>
    </dgm:pt>
    <dgm:pt modelId="{3725E8E3-2349-497B-99BC-D5E1B14EA6B9}" type="pres">
      <dgm:prSet presAssocID="{16351E7E-003D-4708-B064-2CC6E24BFEE1}" presName="conn2-1" presStyleLbl="parChTrans1D2" presStyleIdx="0" presStyleCnt="1"/>
      <dgm:spPr/>
    </dgm:pt>
    <dgm:pt modelId="{A42B5254-8E66-4F47-AA39-B9BAC583B07A}" type="pres">
      <dgm:prSet presAssocID="{16351E7E-003D-4708-B064-2CC6E24BFEE1}" presName="connTx" presStyleLbl="parChTrans1D2" presStyleIdx="0" presStyleCnt="1"/>
      <dgm:spPr/>
    </dgm:pt>
    <dgm:pt modelId="{A83AE8DC-2AE8-4479-BAB7-9F5D777FD30F}" type="pres">
      <dgm:prSet presAssocID="{AA895C7C-D63B-48FC-A9F0-48D06FEB5802}" presName="root2" presStyleCnt="0"/>
      <dgm:spPr/>
    </dgm:pt>
    <dgm:pt modelId="{0B05817B-7086-44F9-AE73-8AA69A575127}" type="pres">
      <dgm:prSet presAssocID="{AA895C7C-D63B-48FC-A9F0-48D06FEB5802}" presName="LevelTwoTextNode" presStyleLbl="node2" presStyleIdx="0" presStyleCnt="1">
        <dgm:presLayoutVars>
          <dgm:chPref val="3"/>
        </dgm:presLayoutVars>
      </dgm:prSet>
      <dgm:spPr/>
    </dgm:pt>
    <dgm:pt modelId="{B9393FF5-FF3C-43B9-8B00-3ABA1CA2BA01}" type="pres">
      <dgm:prSet presAssocID="{AA895C7C-D63B-48FC-A9F0-48D06FEB5802}" presName="level3hierChild" presStyleCnt="0"/>
      <dgm:spPr/>
    </dgm:pt>
    <dgm:pt modelId="{7806FE04-6E0B-443D-844D-2A51C38B8153}" type="pres">
      <dgm:prSet presAssocID="{16946916-981E-49F6-BDA3-9A1A065B0538}" presName="root1" presStyleCnt="0"/>
      <dgm:spPr/>
    </dgm:pt>
    <dgm:pt modelId="{9BBF31BD-6DA7-43F0-93C2-F09E02F8660D}" type="pres">
      <dgm:prSet presAssocID="{16946916-981E-49F6-BDA3-9A1A065B0538}" presName="LevelOneTextNode" presStyleLbl="node0" presStyleIdx="1" presStyleCnt="2" custLinFactX="32662" custLinFactNeighborX="100000" custLinFactNeighborY="11780">
        <dgm:presLayoutVars>
          <dgm:chPref val="3"/>
        </dgm:presLayoutVars>
      </dgm:prSet>
      <dgm:spPr/>
    </dgm:pt>
    <dgm:pt modelId="{050616AF-B025-4DE8-BB31-692CD93579BC}" type="pres">
      <dgm:prSet presAssocID="{16946916-981E-49F6-BDA3-9A1A065B0538}" presName="level2hierChild" presStyleCnt="0"/>
      <dgm:spPr/>
    </dgm:pt>
  </dgm:ptLst>
  <dgm:cxnLst>
    <dgm:cxn modelId="{60D32E00-52C0-4DF0-88CF-7BF77FD78096}" type="presOf" srcId="{0EC65541-179A-49D7-8FDD-2852EE481B33}" destId="{D955EE0E-6DB3-458E-8896-E437C0600C78}" srcOrd="0" destOrd="0" presId="urn:microsoft.com/office/officeart/2005/8/layout/hierarchy2"/>
    <dgm:cxn modelId="{46E7B901-FA86-4E47-BFC3-F6A637F33FB3}" type="presOf" srcId="{16351E7E-003D-4708-B064-2CC6E24BFEE1}" destId="{3725E8E3-2349-497B-99BC-D5E1B14EA6B9}" srcOrd="0" destOrd="0" presId="urn:microsoft.com/office/officeart/2005/8/layout/hierarchy2"/>
    <dgm:cxn modelId="{EA208A04-D4C4-4F98-9765-E7AFF8E9F1B6}" srcId="{0EC65541-179A-49D7-8FDD-2852EE481B33}" destId="{EAE17360-7085-437B-A732-BE4430502D0F}" srcOrd="0" destOrd="0" parTransId="{B82952E1-7853-4F40-A44F-F7BF3107C175}" sibTransId="{FE11ADFB-7C3F-498B-BCA6-277E6BF200F0}"/>
    <dgm:cxn modelId="{AC259F08-CE58-4804-A49F-D73D7194481D}" type="presOf" srcId="{AA895C7C-D63B-48FC-A9F0-48D06FEB5802}" destId="{0B05817B-7086-44F9-AE73-8AA69A575127}" srcOrd="0" destOrd="0" presId="urn:microsoft.com/office/officeart/2005/8/layout/hierarchy2"/>
    <dgm:cxn modelId="{7437652E-D52C-4C83-AF1F-7ADD3F19ADCB}" type="presOf" srcId="{16946916-981E-49F6-BDA3-9A1A065B0538}" destId="{9BBF31BD-6DA7-43F0-93C2-F09E02F8660D}" srcOrd="0" destOrd="0" presId="urn:microsoft.com/office/officeart/2005/8/layout/hierarchy2"/>
    <dgm:cxn modelId="{1B482F4B-40A3-4F99-B935-86DECCD8F598}" srcId="{0EC65541-179A-49D7-8FDD-2852EE481B33}" destId="{16946916-981E-49F6-BDA3-9A1A065B0538}" srcOrd="1" destOrd="0" parTransId="{45EDE4FC-AF5B-4B07-8C08-43A21D4F5C6C}" sibTransId="{0C28D739-6114-48CD-B45E-CF1F8EF7D556}"/>
    <dgm:cxn modelId="{93F86C97-6490-4458-A6C0-E1592BA328E8}" type="presOf" srcId="{EAE17360-7085-437B-A732-BE4430502D0F}" destId="{FC2A76BB-5233-4F58-8F62-AEC691CCE1A2}" srcOrd="0" destOrd="0" presId="urn:microsoft.com/office/officeart/2005/8/layout/hierarchy2"/>
    <dgm:cxn modelId="{295696EB-06EB-48A5-9829-E048ECF83A8D}" type="presOf" srcId="{16351E7E-003D-4708-B064-2CC6E24BFEE1}" destId="{A42B5254-8E66-4F47-AA39-B9BAC583B07A}" srcOrd="1" destOrd="0" presId="urn:microsoft.com/office/officeart/2005/8/layout/hierarchy2"/>
    <dgm:cxn modelId="{B86CCDF1-4C8B-47EC-9399-42BD53ACBC3E}" srcId="{EAE17360-7085-437B-A732-BE4430502D0F}" destId="{AA895C7C-D63B-48FC-A9F0-48D06FEB5802}" srcOrd="0" destOrd="0" parTransId="{16351E7E-003D-4708-B064-2CC6E24BFEE1}" sibTransId="{CA933462-82CF-46D1-AF72-B41DE43820D8}"/>
    <dgm:cxn modelId="{C990A6F3-BA9E-4B03-8D67-6CE40ED0B0A4}" type="presParOf" srcId="{D955EE0E-6DB3-458E-8896-E437C0600C78}" destId="{E200A078-C860-4B35-96B0-ADC3B3449140}" srcOrd="0" destOrd="0" presId="urn:microsoft.com/office/officeart/2005/8/layout/hierarchy2"/>
    <dgm:cxn modelId="{8DFE819F-FB09-4E3F-A51E-2B2961EC789F}" type="presParOf" srcId="{E200A078-C860-4B35-96B0-ADC3B3449140}" destId="{FC2A76BB-5233-4F58-8F62-AEC691CCE1A2}" srcOrd="0" destOrd="0" presId="urn:microsoft.com/office/officeart/2005/8/layout/hierarchy2"/>
    <dgm:cxn modelId="{F10DADFE-9A6E-475C-AEF3-BFA69B30FEF1}" type="presParOf" srcId="{E200A078-C860-4B35-96B0-ADC3B3449140}" destId="{4266C543-1306-40BB-99BC-7B8EE81207E2}" srcOrd="1" destOrd="0" presId="urn:microsoft.com/office/officeart/2005/8/layout/hierarchy2"/>
    <dgm:cxn modelId="{FD6427A4-345B-44DB-8EC2-F9D412113EAB}" type="presParOf" srcId="{4266C543-1306-40BB-99BC-7B8EE81207E2}" destId="{3725E8E3-2349-497B-99BC-D5E1B14EA6B9}" srcOrd="0" destOrd="0" presId="urn:microsoft.com/office/officeart/2005/8/layout/hierarchy2"/>
    <dgm:cxn modelId="{949CA35E-68F1-4350-AA8A-68C321087014}" type="presParOf" srcId="{3725E8E3-2349-497B-99BC-D5E1B14EA6B9}" destId="{A42B5254-8E66-4F47-AA39-B9BAC583B07A}" srcOrd="0" destOrd="0" presId="urn:microsoft.com/office/officeart/2005/8/layout/hierarchy2"/>
    <dgm:cxn modelId="{7876028C-7AE4-4745-BAF1-41BA51E64271}" type="presParOf" srcId="{4266C543-1306-40BB-99BC-7B8EE81207E2}" destId="{A83AE8DC-2AE8-4479-BAB7-9F5D777FD30F}" srcOrd="1" destOrd="0" presId="urn:microsoft.com/office/officeart/2005/8/layout/hierarchy2"/>
    <dgm:cxn modelId="{9C251860-9ACE-44E5-8337-F1FF227F757B}" type="presParOf" srcId="{A83AE8DC-2AE8-4479-BAB7-9F5D777FD30F}" destId="{0B05817B-7086-44F9-AE73-8AA69A575127}" srcOrd="0" destOrd="0" presId="urn:microsoft.com/office/officeart/2005/8/layout/hierarchy2"/>
    <dgm:cxn modelId="{530EBA57-5005-4899-92FB-39565A8A2C88}" type="presParOf" srcId="{A83AE8DC-2AE8-4479-BAB7-9F5D777FD30F}" destId="{B9393FF5-FF3C-43B9-8B00-3ABA1CA2BA01}" srcOrd="1" destOrd="0" presId="urn:microsoft.com/office/officeart/2005/8/layout/hierarchy2"/>
    <dgm:cxn modelId="{8E40B797-90EA-44EF-A1F8-E91D9737F5C7}" type="presParOf" srcId="{D955EE0E-6DB3-458E-8896-E437C0600C78}" destId="{7806FE04-6E0B-443D-844D-2A51C38B8153}" srcOrd="1" destOrd="0" presId="urn:microsoft.com/office/officeart/2005/8/layout/hierarchy2"/>
    <dgm:cxn modelId="{579E1A10-A7CD-460A-8456-F3E1368817FA}" type="presParOf" srcId="{7806FE04-6E0B-443D-844D-2A51C38B8153}" destId="{9BBF31BD-6DA7-43F0-93C2-F09E02F8660D}" srcOrd="0" destOrd="0" presId="urn:microsoft.com/office/officeart/2005/8/layout/hierarchy2"/>
    <dgm:cxn modelId="{BCC5CEAE-2147-4EFD-8562-C923CA44B7A9}" type="presParOf" srcId="{7806FE04-6E0B-443D-844D-2A51C38B8153}" destId="{050616AF-B025-4DE8-BB31-692CD93579B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DE11AF-FB9F-4F8C-BA9B-122A95738435}"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pPr rtl="1"/>
          <a:endParaRPr lang="ar-IQ"/>
        </a:p>
      </dgm:t>
    </dgm:pt>
    <dgm:pt modelId="{31DA3A29-8A1F-4AD3-A164-128E52BF2A98}">
      <dgm:prSet phldrT="[نص]" custT="1"/>
      <dgm:spPr/>
      <dgm:t>
        <a:bodyPr/>
        <a:lstStyle/>
        <a:p>
          <a:pPr rtl="1"/>
          <a:r>
            <a:rPr lang="ar-IQ" sz="2000" dirty="0"/>
            <a:t>الاستقرائي</a:t>
          </a:r>
        </a:p>
      </dgm:t>
    </dgm:pt>
    <dgm:pt modelId="{27A85FB0-9E21-4D0E-B558-B6CBAB77C872}" type="parTrans" cxnId="{EAF5E8FC-4C70-4BFD-82F6-7492ED98EFBB}">
      <dgm:prSet/>
      <dgm:spPr/>
      <dgm:t>
        <a:bodyPr/>
        <a:lstStyle/>
        <a:p>
          <a:pPr rtl="1"/>
          <a:endParaRPr lang="ar-IQ"/>
        </a:p>
      </dgm:t>
    </dgm:pt>
    <dgm:pt modelId="{88E3260C-FCA5-499B-9978-773D19F6DCB9}" type="sibTrans" cxnId="{EAF5E8FC-4C70-4BFD-82F6-7492ED98EFBB}">
      <dgm:prSet/>
      <dgm:spPr/>
      <dgm:t>
        <a:bodyPr/>
        <a:lstStyle/>
        <a:p>
          <a:pPr rtl="1"/>
          <a:r>
            <a:rPr lang="ar-IQ" dirty="0"/>
            <a:t>الاستنباطي</a:t>
          </a:r>
        </a:p>
      </dgm:t>
    </dgm:pt>
    <dgm:pt modelId="{F9FC9C10-28CB-433A-8318-2EE679A9EE8E}">
      <dgm:prSet phldrT="[نص]"/>
      <dgm:spPr/>
      <dgm:t>
        <a:bodyPr/>
        <a:lstStyle/>
        <a:p>
          <a:pPr rtl="1"/>
          <a:r>
            <a:rPr lang="ar-IQ" dirty="0"/>
            <a:t>0</a:t>
          </a:r>
        </a:p>
      </dgm:t>
    </dgm:pt>
    <dgm:pt modelId="{6763F841-2068-483D-B321-049415B78A6C}" type="parTrans" cxnId="{816DE4ED-C80F-457F-855E-A54D44573A1E}">
      <dgm:prSet/>
      <dgm:spPr/>
      <dgm:t>
        <a:bodyPr/>
        <a:lstStyle/>
        <a:p>
          <a:pPr rtl="1"/>
          <a:endParaRPr lang="ar-IQ"/>
        </a:p>
      </dgm:t>
    </dgm:pt>
    <dgm:pt modelId="{4093E78E-6E73-4C54-B223-930357B31B2E}" type="sibTrans" cxnId="{816DE4ED-C80F-457F-855E-A54D44573A1E}">
      <dgm:prSet/>
      <dgm:spPr/>
      <dgm:t>
        <a:bodyPr/>
        <a:lstStyle/>
        <a:p>
          <a:pPr rtl="1"/>
          <a:endParaRPr lang="ar-IQ"/>
        </a:p>
      </dgm:t>
    </dgm:pt>
    <dgm:pt modelId="{67EFFE45-8B41-4B07-B312-64AE13B08D87}">
      <dgm:prSet phldrT="[نص]"/>
      <dgm:spPr/>
      <dgm:t>
        <a:bodyPr/>
        <a:lstStyle/>
        <a:p>
          <a:pPr rtl="1"/>
          <a:r>
            <a:rPr lang="ar-IQ" dirty="0"/>
            <a:t>الاخلاقي</a:t>
          </a:r>
        </a:p>
      </dgm:t>
    </dgm:pt>
    <dgm:pt modelId="{1C22A7BC-AAAC-471E-AD4D-215DD79964B0}" type="parTrans" cxnId="{154A3B65-0FFD-46F0-8023-6922533715DB}">
      <dgm:prSet/>
      <dgm:spPr/>
      <dgm:t>
        <a:bodyPr/>
        <a:lstStyle/>
        <a:p>
          <a:pPr rtl="1"/>
          <a:endParaRPr lang="ar-IQ"/>
        </a:p>
      </dgm:t>
    </dgm:pt>
    <dgm:pt modelId="{2EDE20AC-8727-4FA6-8C68-314D2389BF6E}" type="sibTrans" cxnId="{154A3B65-0FFD-46F0-8023-6922533715DB}">
      <dgm:prSet/>
      <dgm:spPr/>
      <dgm:t>
        <a:bodyPr/>
        <a:lstStyle/>
        <a:p>
          <a:pPr rtl="1"/>
          <a:r>
            <a:rPr lang="ar-IQ" dirty="0"/>
            <a:t>الاجتماعي</a:t>
          </a:r>
        </a:p>
      </dgm:t>
    </dgm:pt>
    <dgm:pt modelId="{DB359DAB-421B-4160-BEF1-FBFF38A7548A}">
      <dgm:prSet phldrT="[نص]" custT="1"/>
      <dgm:spPr/>
      <dgm:t>
        <a:bodyPr/>
        <a:lstStyle/>
        <a:p>
          <a:pPr rtl="1"/>
          <a:r>
            <a:rPr lang="ar-IQ" sz="2400" dirty="0"/>
            <a:t>المداخل النظري</a:t>
          </a:r>
          <a:r>
            <a:rPr lang="ar-SA" sz="2400" dirty="0"/>
            <a:t>ة</a:t>
          </a:r>
          <a:endParaRPr lang="ar-IQ" sz="2400" dirty="0"/>
        </a:p>
      </dgm:t>
    </dgm:pt>
    <dgm:pt modelId="{049CE039-7D69-416A-A30C-ECEB5B9538ED}" type="parTrans" cxnId="{DCA824C5-FC9E-402A-9004-50BE2B78325A}">
      <dgm:prSet/>
      <dgm:spPr/>
      <dgm:t>
        <a:bodyPr/>
        <a:lstStyle/>
        <a:p>
          <a:pPr rtl="1"/>
          <a:endParaRPr lang="ar-IQ"/>
        </a:p>
      </dgm:t>
    </dgm:pt>
    <dgm:pt modelId="{E80BAC6D-A91E-431F-BF71-96C7465ADD4F}" type="sibTrans" cxnId="{DCA824C5-FC9E-402A-9004-50BE2B78325A}">
      <dgm:prSet/>
      <dgm:spPr/>
      <dgm:t>
        <a:bodyPr/>
        <a:lstStyle/>
        <a:p>
          <a:pPr rtl="1"/>
          <a:endParaRPr lang="ar-IQ"/>
        </a:p>
      </dgm:t>
    </dgm:pt>
    <dgm:pt modelId="{1B3A0E5E-2E21-4299-9DC3-1ECE905E0FEF}">
      <dgm:prSet phldrT="[نص]"/>
      <dgm:spPr/>
      <dgm:t>
        <a:bodyPr/>
        <a:lstStyle/>
        <a:p>
          <a:pPr rtl="1"/>
          <a:r>
            <a:rPr lang="ar-IQ" dirty="0"/>
            <a:t>الاقتصادي</a:t>
          </a:r>
        </a:p>
      </dgm:t>
    </dgm:pt>
    <dgm:pt modelId="{E21CA54F-4E59-4FCE-B242-2C4340B6EE52}" type="parTrans" cxnId="{57ABB597-ADC2-48C5-87BB-79A6B055F02F}">
      <dgm:prSet/>
      <dgm:spPr/>
      <dgm:t>
        <a:bodyPr/>
        <a:lstStyle/>
        <a:p>
          <a:pPr rtl="1"/>
          <a:endParaRPr lang="ar-IQ"/>
        </a:p>
      </dgm:t>
    </dgm:pt>
    <dgm:pt modelId="{9613BDEC-B649-4BAC-8527-8B69E92C02BE}" type="sibTrans" cxnId="{57ABB597-ADC2-48C5-87BB-79A6B055F02F}">
      <dgm:prSet/>
      <dgm:spPr/>
      <dgm:t>
        <a:bodyPr/>
        <a:lstStyle/>
        <a:p>
          <a:pPr rtl="1"/>
          <a:r>
            <a:rPr lang="ar-IQ" dirty="0"/>
            <a:t>الانتقائي</a:t>
          </a:r>
        </a:p>
      </dgm:t>
    </dgm:pt>
    <dgm:pt modelId="{4A8FEA46-EFFD-4413-9710-39F33E101F0B}">
      <dgm:prSet phldrT="[نص]"/>
      <dgm:spPr/>
      <dgm:t>
        <a:bodyPr/>
        <a:lstStyle/>
        <a:p>
          <a:pPr rtl="1"/>
          <a:r>
            <a:rPr lang="ar-IQ" dirty="0"/>
            <a:t>0</a:t>
          </a:r>
        </a:p>
      </dgm:t>
    </dgm:pt>
    <dgm:pt modelId="{A670CD9D-719D-4015-9469-F5025A1A8B0D}" type="parTrans" cxnId="{E8FD8A4E-15C1-46E6-A90B-0A4AEAA8DF1A}">
      <dgm:prSet/>
      <dgm:spPr/>
      <dgm:t>
        <a:bodyPr/>
        <a:lstStyle/>
        <a:p>
          <a:pPr rtl="1"/>
          <a:endParaRPr lang="ar-IQ"/>
        </a:p>
      </dgm:t>
    </dgm:pt>
    <dgm:pt modelId="{962FBA82-EEF0-4E74-BF8A-54EA591CCC29}" type="sibTrans" cxnId="{E8FD8A4E-15C1-46E6-A90B-0A4AEAA8DF1A}">
      <dgm:prSet/>
      <dgm:spPr/>
      <dgm:t>
        <a:bodyPr/>
        <a:lstStyle/>
        <a:p>
          <a:pPr rtl="1"/>
          <a:endParaRPr lang="ar-IQ"/>
        </a:p>
      </dgm:t>
    </dgm:pt>
    <dgm:pt modelId="{B10ECE83-E61D-4ACB-AFB5-B66FC4514B16}" type="pres">
      <dgm:prSet presAssocID="{8FDE11AF-FB9F-4F8C-BA9B-122A95738435}" presName="Name0" presStyleCnt="0">
        <dgm:presLayoutVars>
          <dgm:chMax/>
          <dgm:chPref/>
          <dgm:dir/>
          <dgm:animLvl val="lvl"/>
        </dgm:presLayoutVars>
      </dgm:prSet>
      <dgm:spPr/>
    </dgm:pt>
    <dgm:pt modelId="{2DEB38EE-6775-43F9-A971-8F2A0E190CDE}" type="pres">
      <dgm:prSet presAssocID="{31DA3A29-8A1F-4AD3-A164-128E52BF2A98}" presName="composite" presStyleCnt="0"/>
      <dgm:spPr/>
    </dgm:pt>
    <dgm:pt modelId="{262A3D8B-F9E6-4E89-94CC-93D84961D2FC}" type="pres">
      <dgm:prSet presAssocID="{31DA3A29-8A1F-4AD3-A164-128E52BF2A98}" presName="Parent1" presStyleLbl="node1" presStyleIdx="0" presStyleCnt="6" custLinFactNeighborX="3420" custLinFactNeighborY="-2090">
        <dgm:presLayoutVars>
          <dgm:chMax val="1"/>
          <dgm:chPref val="1"/>
          <dgm:bulletEnabled val="1"/>
        </dgm:presLayoutVars>
      </dgm:prSet>
      <dgm:spPr/>
    </dgm:pt>
    <dgm:pt modelId="{A4A6B14A-6C8A-4C7A-9569-EE369070BC40}" type="pres">
      <dgm:prSet presAssocID="{31DA3A29-8A1F-4AD3-A164-128E52BF2A98}" presName="Childtext1" presStyleLbl="revTx" presStyleIdx="0" presStyleCnt="3">
        <dgm:presLayoutVars>
          <dgm:chMax val="0"/>
          <dgm:chPref val="0"/>
          <dgm:bulletEnabled val="1"/>
        </dgm:presLayoutVars>
      </dgm:prSet>
      <dgm:spPr/>
    </dgm:pt>
    <dgm:pt modelId="{E8C1CAF7-74F1-4C7B-A87A-DDCC069CDE50}" type="pres">
      <dgm:prSet presAssocID="{31DA3A29-8A1F-4AD3-A164-128E52BF2A98}" presName="BalanceSpacing" presStyleCnt="0"/>
      <dgm:spPr/>
    </dgm:pt>
    <dgm:pt modelId="{94A0EFDA-DC4A-456B-9CE0-B0A70037B8E8}" type="pres">
      <dgm:prSet presAssocID="{31DA3A29-8A1F-4AD3-A164-128E52BF2A98}" presName="BalanceSpacing1" presStyleCnt="0"/>
      <dgm:spPr/>
    </dgm:pt>
    <dgm:pt modelId="{9E7DB942-013B-4F22-9625-112FF4AD4242}" type="pres">
      <dgm:prSet presAssocID="{88E3260C-FCA5-499B-9978-773D19F6DCB9}" presName="Accent1Text" presStyleLbl="node1" presStyleIdx="1" presStyleCnt="6"/>
      <dgm:spPr/>
    </dgm:pt>
    <dgm:pt modelId="{60B24D39-B040-4A6F-8F23-A0E9BAFAA1DE}" type="pres">
      <dgm:prSet presAssocID="{88E3260C-FCA5-499B-9978-773D19F6DCB9}" presName="spaceBetweenRectangles" presStyleCnt="0"/>
      <dgm:spPr/>
    </dgm:pt>
    <dgm:pt modelId="{E4FEC756-0ECB-4987-9EEC-18F7B796187C}" type="pres">
      <dgm:prSet presAssocID="{67EFFE45-8B41-4B07-B312-64AE13B08D87}" presName="composite" presStyleCnt="0"/>
      <dgm:spPr/>
    </dgm:pt>
    <dgm:pt modelId="{A3936122-4A1A-4633-84D1-6A7FCD21DCE9}" type="pres">
      <dgm:prSet presAssocID="{67EFFE45-8B41-4B07-B312-64AE13B08D87}" presName="Parent1" presStyleLbl="node1" presStyleIdx="2" presStyleCnt="6">
        <dgm:presLayoutVars>
          <dgm:chMax val="1"/>
          <dgm:chPref val="1"/>
          <dgm:bulletEnabled val="1"/>
        </dgm:presLayoutVars>
      </dgm:prSet>
      <dgm:spPr/>
    </dgm:pt>
    <dgm:pt modelId="{F92D298A-EEF9-4C50-824E-8F0FF3DFCC82}" type="pres">
      <dgm:prSet presAssocID="{67EFFE45-8B41-4B07-B312-64AE13B08D87}" presName="Childtext1" presStyleLbl="revTx" presStyleIdx="1" presStyleCnt="3">
        <dgm:presLayoutVars>
          <dgm:chMax val="0"/>
          <dgm:chPref val="0"/>
          <dgm:bulletEnabled val="1"/>
        </dgm:presLayoutVars>
      </dgm:prSet>
      <dgm:spPr/>
    </dgm:pt>
    <dgm:pt modelId="{136C4584-F183-469B-90DC-53735F45F4EC}" type="pres">
      <dgm:prSet presAssocID="{67EFFE45-8B41-4B07-B312-64AE13B08D87}" presName="BalanceSpacing" presStyleCnt="0"/>
      <dgm:spPr/>
    </dgm:pt>
    <dgm:pt modelId="{8917DA1D-87F0-4C73-8F1A-0268E8C99627}" type="pres">
      <dgm:prSet presAssocID="{67EFFE45-8B41-4B07-B312-64AE13B08D87}" presName="BalanceSpacing1" presStyleCnt="0"/>
      <dgm:spPr/>
    </dgm:pt>
    <dgm:pt modelId="{797C4274-839B-47DE-8B56-5038F069F8F1}" type="pres">
      <dgm:prSet presAssocID="{2EDE20AC-8727-4FA6-8C68-314D2389BF6E}" presName="Accent1Text" presStyleLbl="node1" presStyleIdx="3" presStyleCnt="6"/>
      <dgm:spPr/>
    </dgm:pt>
    <dgm:pt modelId="{3B686BDD-AE4C-4732-A352-1E58427010D3}" type="pres">
      <dgm:prSet presAssocID="{2EDE20AC-8727-4FA6-8C68-314D2389BF6E}" presName="spaceBetweenRectangles" presStyleCnt="0"/>
      <dgm:spPr/>
    </dgm:pt>
    <dgm:pt modelId="{183721B8-AF98-40BD-AD97-F45304252ADD}" type="pres">
      <dgm:prSet presAssocID="{1B3A0E5E-2E21-4299-9DC3-1ECE905E0FEF}" presName="composite" presStyleCnt="0"/>
      <dgm:spPr/>
    </dgm:pt>
    <dgm:pt modelId="{426C3EBB-3262-4055-AAD9-4F88A94F27DF}" type="pres">
      <dgm:prSet presAssocID="{1B3A0E5E-2E21-4299-9DC3-1ECE905E0FEF}" presName="Parent1" presStyleLbl="node1" presStyleIdx="4" presStyleCnt="6">
        <dgm:presLayoutVars>
          <dgm:chMax val="1"/>
          <dgm:chPref val="1"/>
          <dgm:bulletEnabled val="1"/>
        </dgm:presLayoutVars>
      </dgm:prSet>
      <dgm:spPr/>
    </dgm:pt>
    <dgm:pt modelId="{2A77C975-5E12-4534-B902-EDFF635BFAFB}" type="pres">
      <dgm:prSet presAssocID="{1B3A0E5E-2E21-4299-9DC3-1ECE905E0FEF}" presName="Childtext1" presStyleLbl="revTx" presStyleIdx="2" presStyleCnt="3">
        <dgm:presLayoutVars>
          <dgm:chMax val="0"/>
          <dgm:chPref val="0"/>
          <dgm:bulletEnabled val="1"/>
        </dgm:presLayoutVars>
      </dgm:prSet>
      <dgm:spPr/>
    </dgm:pt>
    <dgm:pt modelId="{CFDE3764-5333-448F-B17B-4C70A11F1046}" type="pres">
      <dgm:prSet presAssocID="{1B3A0E5E-2E21-4299-9DC3-1ECE905E0FEF}" presName="BalanceSpacing" presStyleCnt="0"/>
      <dgm:spPr/>
    </dgm:pt>
    <dgm:pt modelId="{C99FD1EE-85C7-4173-9717-492E758EDB15}" type="pres">
      <dgm:prSet presAssocID="{1B3A0E5E-2E21-4299-9DC3-1ECE905E0FEF}" presName="BalanceSpacing1" presStyleCnt="0"/>
      <dgm:spPr/>
    </dgm:pt>
    <dgm:pt modelId="{B7B865A3-AEC7-49B3-9500-29D08FA0C85F}" type="pres">
      <dgm:prSet presAssocID="{9613BDEC-B649-4BAC-8527-8B69E92C02BE}" presName="Accent1Text" presStyleLbl="node1" presStyleIdx="5" presStyleCnt="6"/>
      <dgm:spPr/>
    </dgm:pt>
  </dgm:ptLst>
  <dgm:cxnLst>
    <dgm:cxn modelId="{E8FD8A4E-15C1-46E6-A90B-0A4AEAA8DF1A}" srcId="{1B3A0E5E-2E21-4299-9DC3-1ECE905E0FEF}" destId="{4A8FEA46-EFFD-4413-9710-39F33E101F0B}" srcOrd="0" destOrd="0" parTransId="{A670CD9D-719D-4015-9469-F5025A1A8B0D}" sibTransId="{962FBA82-EEF0-4E74-BF8A-54EA591CCC29}"/>
    <dgm:cxn modelId="{50F29551-42CD-47C6-8E5C-71F6FE09DEEB}" type="presOf" srcId="{67EFFE45-8B41-4B07-B312-64AE13B08D87}" destId="{A3936122-4A1A-4633-84D1-6A7FCD21DCE9}" srcOrd="0" destOrd="0" presId="urn:microsoft.com/office/officeart/2008/layout/AlternatingHexagons"/>
    <dgm:cxn modelId="{154A3B65-0FFD-46F0-8023-6922533715DB}" srcId="{8FDE11AF-FB9F-4F8C-BA9B-122A95738435}" destId="{67EFFE45-8B41-4B07-B312-64AE13B08D87}" srcOrd="1" destOrd="0" parTransId="{1C22A7BC-AAAC-471E-AD4D-215DD79964B0}" sibTransId="{2EDE20AC-8727-4FA6-8C68-314D2389BF6E}"/>
    <dgm:cxn modelId="{CE5C0667-608E-4044-BDCE-999282E6F248}" type="presOf" srcId="{2EDE20AC-8727-4FA6-8C68-314D2389BF6E}" destId="{797C4274-839B-47DE-8B56-5038F069F8F1}" srcOrd="0" destOrd="0" presId="urn:microsoft.com/office/officeart/2008/layout/AlternatingHexagons"/>
    <dgm:cxn modelId="{1151D771-042C-498C-9A39-F348FBDFC3BC}" type="presOf" srcId="{F9FC9C10-28CB-433A-8318-2EE679A9EE8E}" destId="{A4A6B14A-6C8A-4C7A-9569-EE369070BC40}" srcOrd="0" destOrd="0" presId="urn:microsoft.com/office/officeart/2008/layout/AlternatingHexagons"/>
    <dgm:cxn modelId="{4ECFD579-3951-40F2-8264-B5A68E9D8A63}" type="presOf" srcId="{31DA3A29-8A1F-4AD3-A164-128E52BF2A98}" destId="{262A3D8B-F9E6-4E89-94CC-93D84961D2FC}" srcOrd="0" destOrd="0" presId="urn:microsoft.com/office/officeart/2008/layout/AlternatingHexagons"/>
    <dgm:cxn modelId="{9BD0BF7F-B228-43AC-A1D2-87145A368E90}" type="presOf" srcId="{88E3260C-FCA5-499B-9978-773D19F6DCB9}" destId="{9E7DB942-013B-4F22-9625-112FF4AD4242}" srcOrd="0" destOrd="0" presId="urn:microsoft.com/office/officeart/2008/layout/AlternatingHexagons"/>
    <dgm:cxn modelId="{7C737486-4744-447C-9A94-43A9DA219D02}" type="presOf" srcId="{1B3A0E5E-2E21-4299-9DC3-1ECE905E0FEF}" destId="{426C3EBB-3262-4055-AAD9-4F88A94F27DF}" srcOrd="0" destOrd="0" presId="urn:microsoft.com/office/officeart/2008/layout/AlternatingHexagons"/>
    <dgm:cxn modelId="{57ABB597-ADC2-48C5-87BB-79A6B055F02F}" srcId="{8FDE11AF-FB9F-4F8C-BA9B-122A95738435}" destId="{1B3A0E5E-2E21-4299-9DC3-1ECE905E0FEF}" srcOrd="2" destOrd="0" parTransId="{E21CA54F-4E59-4FCE-B242-2C4340B6EE52}" sibTransId="{9613BDEC-B649-4BAC-8527-8B69E92C02BE}"/>
    <dgm:cxn modelId="{12B8049B-A898-4962-8E7F-68C7753AD2C3}" type="presOf" srcId="{8FDE11AF-FB9F-4F8C-BA9B-122A95738435}" destId="{B10ECE83-E61D-4ACB-AFB5-B66FC4514B16}" srcOrd="0" destOrd="0" presId="urn:microsoft.com/office/officeart/2008/layout/AlternatingHexagons"/>
    <dgm:cxn modelId="{10A103B9-D478-40DF-8D32-9A0221EC6FA6}" type="presOf" srcId="{9613BDEC-B649-4BAC-8527-8B69E92C02BE}" destId="{B7B865A3-AEC7-49B3-9500-29D08FA0C85F}" srcOrd="0" destOrd="0" presId="urn:microsoft.com/office/officeart/2008/layout/AlternatingHexagons"/>
    <dgm:cxn modelId="{D4A777B9-B71F-434F-AD54-2FCE80A9A459}" type="presOf" srcId="{4A8FEA46-EFFD-4413-9710-39F33E101F0B}" destId="{2A77C975-5E12-4534-B902-EDFF635BFAFB}" srcOrd="0" destOrd="0" presId="urn:microsoft.com/office/officeart/2008/layout/AlternatingHexagons"/>
    <dgm:cxn modelId="{DCA824C5-FC9E-402A-9004-50BE2B78325A}" srcId="{67EFFE45-8B41-4B07-B312-64AE13B08D87}" destId="{DB359DAB-421B-4160-BEF1-FBFF38A7548A}" srcOrd="0" destOrd="0" parTransId="{049CE039-7D69-416A-A30C-ECEB5B9538ED}" sibTransId="{E80BAC6D-A91E-431F-BF71-96C7465ADD4F}"/>
    <dgm:cxn modelId="{816DE4ED-C80F-457F-855E-A54D44573A1E}" srcId="{31DA3A29-8A1F-4AD3-A164-128E52BF2A98}" destId="{F9FC9C10-28CB-433A-8318-2EE679A9EE8E}" srcOrd="0" destOrd="0" parTransId="{6763F841-2068-483D-B321-049415B78A6C}" sibTransId="{4093E78E-6E73-4C54-B223-930357B31B2E}"/>
    <dgm:cxn modelId="{62056BF9-393C-4E7D-A5E4-20DB2A8BF95E}" type="presOf" srcId="{DB359DAB-421B-4160-BEF1-FBFF38A7548A}" destId="{F92D298A-EEF9-4C50-824E-8F0FF3DFCC82}" srcOrd="0" destOrd="0" presId="urn:microsoft.com/office/officeart/2008/layout/AlternatingHexagons"/>
    <dgm:cxn modelId="{EAF5E8FC-4C70-4BFD-82F6-7492ED98EFBB}" srcId="{8FDE11AF-FB9F-4F8C-BA9B-122A95738435}" destId="{31DA3A29-8A1F-4AD3-A164-128E52BF2A98}" srcOrd="0" destOrd="0" parTransId="{27A85FB0-9E21-4D0E-B558-B6CBAB77C872}" sibTransId="{88E3260C-FCA5-499B-9978-773D19F6DCB9}"/>
    <dgm:cxn modelId="{A1603AFB-A303-4194-96C5-CD3F3F0D2F00}" type="presParOf" srcId="{B10ECE83-E61D-4ACB-AFB5-B66FC4514B16}" destId="{2DEB38EE-6775-43F9-A971-8F2A0E190CDE}" srcOrd="0" destOrd="0" presId="urn:microsoft.com/office/officeart/2008/layout/AlternatingHexagons"/>
    <dgm:cxn modelId="{C267BBC4-F19B-40BD-9F75-8530840A2A72}" type="presParOf" srcId="{2DEB38EE-6775-43F9-A971-8F2A0E190CDE}" destId="{262A3D8B-F9E6-4E89-94CC-93D84961D2FC}" srcOrd="0" destOrd="0" presId="urn:microsoft.com/office/officeart/2008/layout/AlternatingHexagons"/>
    <dgm:cxn modelId="{F030BABE-F543-400E-88FE-EBB3AA22CA72}" type="presParOf" srcId="{2DEB38EE-6775-43F9-A971-8F2A0E190CDE}" destId="{A4A6B14A-6C8A-4C7A-9569-EE369070BC40}" srcOrd="1" destOrd="0" presId="urn:microsoft.com/office/officeart/2008/layout/AlternatingHexagons"/>
    <dgm:cxn modelId="{668F225A-457A-4AEE-98BB-FAFE6AC04240}" type="presParOf" srcId="{2DEB38EE-6775-43F9-A971-8F2A0E190CDE}" destId="{E8C1CAF7-74F1-4C7B-A87A-DDCC069CDE50}" srcOrd="2" destOrd="0" presId="urn:microsoft.com/office/officeart/2008/layout/AlternatingHexagons"/>
    <dgm:cxn modelId="{5B0BA496-4563-47E7-90A9-EEBC3A11BE56}" type="presParOf" srcId="{2DEB38EE-6775-43F9-A971-8F2A0E190CDE}" destId="{94A0EFDA-DC4A-456B-9CE0-B0A70037B8E8}" srcOrd="3" destOrd="0" presId="urn:microsoft.com/office/officeart/2008/layout/AlternatingHexagons"/>
    <dgm:cxn modelId="{6D9663C3-C5A5-4A0D-9FCC-85B970144DD3}" type="presParOf" srcId="{2DEB38EE-6775-43F9-A971-8F2A0E190CDE}" destId="{9E7DB942-013B-4F22-9625-112FF4AD4242}" srcOrd="4" destOrd="0" presId="urn:microsoft.com/office/officeart/2008/layout/AlternatingHexagons"/>
    <dgm:cxn modelId="{43123544-136D-4BB1-AB65-4DD7A0F04260}" type="presParOf" srcId="{B10ECE83-E61D-4ACB-AFB5-B66FC4514B16}" destId="{60B24D39-B040-4A6F-8F23-A0E9BAFAA1DE}" srcOrd="1" destOrd="0" presId="urn:microsoft.com/office/officeart/2008/layout/AlternatingHexagons"/>
    <dgm:cxn modelId="{9823D7E7-3788-4FBB-A4B9-62BF0FF7083A}" type="presParOf" srcId="{B10ECE83-E61D-4ACB-AFB5-B66FC4514B16}" destId="{E4FEC756-0ECB-4987-9EEC-18F7B796187C}" srcOrd="2" destOrd="0" presId="urn:microsoft.com/office/officeart/2008/layout/AlternatingHexagons"/>
    <dgm:cxn modelId="{2DD31062-D022-49A8-9521-F155B59D1E91}" type="presParOf" srcId="{E4FEC756-0ECB-4987-9EEC-18F7B796187C}" destId="{A3936122-4A1A-4633-84D1-6A7FCD21DCE9}" srcOrd="0" destOrd="0" presId="urn:microsoft.com/office/officeart/2008/layout/AlternatingHexagons"/>
    <dgm:cxn modelId="{F3F70A39-13C0-42E9-8163-D2E2DA17D1F6}" type="presParOf" srcId="{E4FEC756-0ECB-4987-9EEC-18F7B796187C}" destId="{F92D298A-EEF9-4C50-824E-8F0FF3DFCC82}" srcOrd="1" destOrd="0" presId="urn:microsoft.com/office/officeart/2008/layout/AlternatingHexagons"/>
    <dgm:cxn modelId="{F2A35C4F-047D-4AFB-A7CD-2B09A6012D5A}" type="presParOf" srcId="{E4FEC756-0ECB-4987-9EEC-18F7B796187C}" destId="{136C4584-F183-469B-90DC-53735F45F4EC}" srcOrd="2" destOrd="0" presId="urn:microsoft.com/office/officeart/2008/layout/AlternatingHexagons"/>
    <dgm:cxn modelId="{F83DEAA7-3BD3-4C3F-887B-C710E38975BA}" type="presParOf" srcId="{E4FEC756-0ECB-4987-9EEC-18F7B796187C}" destId="{8917DA1D-87F0-4C73-8F1A-0268E8C99627}" srcOrd="3" destOrd="0" presId="urn:microsoft.com/office/officeart/2008/layout/AlternatingHexagons"/>
    <dgm:cxn modelId="{980F870D-A786-4268-9B40-FBB2E4C37F91}" type="presParOf" srcId="{E4FEC756-0ECB-4987-9EEC-18F7B796187C}" destId="{797C4274-839B-47DE-8B56-5038F069F8F1}" srcOrd="4" destOrd="0" presId="urn:microsoft.com/office/officeart/2008/layout/AlternatingHexagons"/>
    <dgm:cxn modelId="{DBBC52A8-4A34-41EC-A5AE-145D273DBE86}" type="presParOf" srcId="{B10ECE83-E61D-4ACB-AFB5-B66FC4514B16}" destId="{3B686BDD-AE4C-4732-A352-1E58427010D3}" srcOrd="3" destOrd="0" presId="urn:microsoft.com/office/officeart/2008/layout/AlternatingHexagons"/>
    <dgm:cxn modelId="{3A26D9F1-C5E6-4A9F-AA0A-FADF96EE92F4}" type="presParOf" srcId="{B10ECE83-E61D-4ACB-AFB5-B66FC4514B16}" destId="{183721B8-AF98-40BD-AD97-F45304252ADD}" srcOrd="4" destOrd="0" presId="urn:microsoft.com/office/officeart/2008/layout/AlternatingHexagons"/>
    <dgm:cxn modelId="{03D3C199-A797-47E6-9998-8309487FCE2E}" type="presParOf" srcId="{183721B8-AF98-40BD-AD97-F45304252ADD}" destId="{426C3EBB-3262-4055-AAD9-4F88A94F27DF}" srcOrd="0" destOrd="0" presId="urn:microsoft.com/office/officeart/2008/layout/AlternatingHexagons"/>
    <dgm:cxn modelId="{C963D19A-EC6F-412B-BD61-85191074811E}" type="presParOf" srcId="{183721B8-AF98-40BD-AD97-F45304252ADD}" destId="{2A77C975-5E12-4534-B902-EDFF635BFAFB}" srcOrd="1" destOrd="0" presId="urn:microsoft.com/office/officeart/2008/layout/AlternatingHexagons"/>
    <dgm:cxn modelId="{57850514-38A6-458A-8916-9AA59746885F}" type="presParOf" srcId="{183721B8-AF98-40BD-AD97-F45304252ADD}" destId="{CFDE3764-5333-448F-B17B-4C70A11F1046}" srcOrd="2" destOrd="0" presId="urn:microsoft.com/office/officeart/2008/layout/AlternatingHexagons"/>
    <dgm:cxn modelId="{7F1DB680-D38E-4289-BD0C-628C7A0A1957}" type="presParOf" srcId="{183721B8-AF98-40BD-AD97-F45304252ADD}" destId="{C99FD1EE-85C7-4173-9717-492E758EDB15}" srcOrd="3" destOrd="0" presId="urn:microsoft.com/office/officeart/2008/layout/AlternatingHexagons"/>
    <dgm:cxn modelId="{6458F1F2-9428-4901-A856-CB708E69A5FC}" type="presParOf" srcId="{183721B8-AF98-40BD-AD97-F45304252ADD}" destId="{B7B865A3-AEC7-49B3-9500-29D08FA0C85F}"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C601B4-95EE-4D8A-A126-F98FA879DAD6}">
      <dsp:nvSpPr>
        <dsp:cNvPr id="0" name=""/>
        <dsp:cNvSpPr/>
      </dsp:nvSpPr>
      <dsp:spPr>
        <a:xfrm>
          <a:off x="-97155" y="0"/>
          <a:ext cx="5181600"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977900" rtl="1">
            <a:lnSpc>
              <a:spcPct val="90000"/>
            </a:lnSpc>
            <a:spcBef>
              <a:spcPct val="0"/>
            </a:spcBef>
            <a:spcAft>
              <a:spcPct val="35000"/>
            </a:spcAft>
            <a:buNone/>
          </a:pPr>
          <a:endParaRPr lang="ar-IQ" sz="2200" kern="1200" dirty="0"/>
        </a:p>
        <a:p>
          <a:pPr marL="228600" lvl="1" indent="-228600" algn="r" defTabSz="1066800" rtl="1">
            <a:lnSpc>
              <a:spcPct val="90000"/>
            </a:lnSpc>
            <a:spcBef>
              <a:spcPct val="0"/>
            </a:spcBef>
            <a:spcAft>
              <a:spcPct val="15000"/>
            </a:spcAft>
            <a:buChar char="•"/>
          </a:pPr>
          <a:r>
            <a:rPr lang="ar-JO" sz="2400" kern="1200" dirty="0"/>
            <a:t>طبيعة المحاسبة</a:t>
          </a:r>
          <a:endParaRPr lang="ar-IQ" sz="2400" kern="1200" dirty="0"/>
        </a:p>
        <a:p>
          <a:pPr marL="228600" lvl="1" indent="-228600" algn="r" defTabSz="1066800" rtl="1">
            <a:lnSpc>
              <a:spcPct val="90000"/>
            </a:lnSpc>
            <a:spcBef>
              <a:spcPct val="0"/>
            </a:spcBef>
            <a:spcAft>
              <a:spcPct val="15000"/>
            </a:spcAft>
            <a:buChar char="•"/>
          </a:pPr>
          <a:r>
            <a:rPr lang="ar-JO" sz="2400" kern="1200" dirty="0"/>
            <a:t>بناء النظرية والتحقق من صدقها</a:t>
          </a:r>
          <a:r>
            <a:rPr lang="en-US" sz="2400" kern="1200" dirty="0"/>
            <a:t> </a:t>
          </a:r>
          <a:endParaRPr lang="ar-IQ" sz="2400" kern="1200" dirty="0"/>
        </a:p>
      </dsp:txBody>
      <dsp:txXfrm>
        <a:off x="-61446" y="35709"/>
        <a:ext cx="3865988" cy="1147782"/>
      </dsp:txXfrm>
    </dsp:sp>
    <dsp:sp modelId="{A59EEEC4-6797-4788-8BD0-B1D30E8EED65}">
      <dsp:nvSpPr>
        <dsp:cNvPr id="0" name=""/>
        <dsp:cNvSpPr/>
      </dsp:nvSpPr>
      <dsp:spPr>
        <a:xfrm>
          <a:off x="360044" y="1422399"/>
          <a:ext cx="5181600"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r" defTabSz="977900" rtl="1">
            <a:lnSpc>
              <a:spcPct val="90000"/>
            </a:lnSpc>
            <a:spcBef>
              <a:spcPct val="0"/>
            </a:spcBef>
            <a:spcAft>
              <a:spcPct val="35000"/>
            </a:spcAft>
            <a:buNone/>
          </a:pPr>
          <a:r>
            <a:rPr lang="ar-JO" sz="2200" kern="1200" dirty="0"/>
            <a:t>طبيعة النظرية المحاسبية </a:t>
          </a:r>
          <a:endParaRPr lang="ar-IQ" sz="2200" kern="1200" dirty="0"/>
        </a:p>
        <a:p>
          <a:pPr marL="228600" lvl="1" indent="-228600" algn="r" defTabSz="889000" rtl="1">
            <a:lnSpc>
              <a:spcPct val="90000"/>
            </a:lnSpc>
            <a:spcBef>
              <a:spcPct val="0"/>
            </a:spcBef>
            <a:spcAft>
              <a:spcPct val="15000"/>
            </a:spcAft>
            <a:buChar char="•"/>
          </a:pPr>
          <a:r>
            <a:rPr lang="ar-JO" sz="2000" kern="1200" dirty="0"/>
            <a:t>منهجيات البحث العلمي لصياغة النظرية المحاسبية </a:t>
          </a:r>
          <a:endParaRPr lang="ar-IQ" sz="2000" kern="1200" dirty="0"/>
        </a:p>
      </dsp:txBody>
      <dsp:txXfrm>
        <a:off x="395753" y="1458108"/>
        <a:ext cx="3860502" cy="1147782"/>
      </dsp:txXfrm>
    </dsp:sp>
    <dsp:sp modelId="{FEC503E1-E39F-43DF-8F7D-15B4976C9DEF}">
      <dsp:nvSpPr>
        <dsp:cNvPr id="0" name=""/>
        <dsp:cNvSpPr/>
      </dsp:nvSpPr>
      <dsp:spPr>
        <a:xfrm>
          <a:off x="432044" y="2844799"/>
          <a:ext cx="5570220"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JO" sz="2400" kern="1200" dirty="0"/>
            <a:t>المداخل لصياغة النظرية المحاسبية </a:t>
          </a:r>
          <a:endParaRPr lang="ar-IQ" sz="2400" kern="1200" dirty="0"/>
        </a:p>
        <a:p>
          <a:pPr marL="171450" lvl="1" indent="0" algn="r" defTabSz="800100" rtl="1">
            <a:lnSpc>
              <a:spcPct val="90000"/>
            </a:lnSpc>
            <a:spcBef>
              <a:spcPct val="0"/>
            </a:spcBef>
            <a:spcAft>
              <a:spcPct val="15000"/>
            </a:spcAft>
            <a:buNone/>
          </a:pPr>
          <a:r>
            <a:rPr lang="ar-JO" sz="2400" kern="1200" dirty="0"/>
            <a:t>المدخل الانتقائي لصياغة النظر</a:t>
          </a:r>
          <a:r>
            <a:rPr lang="ar-IQ" sz="2400" kern="1200" dirty="0"/>
            <a:t>ي</a:t>
          </a:r>
          <a:r>
            <a:rPr lang="ar-JO" sz="2400" kern="1200" dirty="0"/>
            <a:t>ة المحاسبية</a:t>
          </a:r>
          <a:r>
            <a:rPr lang="en-US" sz="2400" kern="1200" dirty="0"/>
            <a:t> </a:t>
          </a:r>
          <a:endParaRPr lang="ar-IQ" sz="2400" kern="1200" dirty="0"/>
        </a:p>
      </dsp:txBody>
      <dsp:txXfrm>
        <a:off x="467753" y="2880508"/>
        <a:ext cx="4155395" cy="1147782"/>
      </dsp:txXfrm>
    </dsp:sp>
    <dsp:sp modelId="{B19E5CAD-274C-4B32-9976-8B6CC1F7A2D9}">
      <dsp:nvSpPr>
        <dsp:cNvPr id="0" name=""/>
        <dsp:cNvSpPr/>
      </dsp:nvSpPr>
      <dsp:spPr>
        <a:xfrm>
          <a:off x="4291965" y="924560"/>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endParaRPr lang="ar-IQ" sz="3600" kern="1200"/>
        </a:p>
      </dsp:txBody>
      <dsp:txXfrm>
        <a:off x="4470273" y="924560"/>
        <a:ext cx="435864" cy="596341"/>
      </dsp:txXfrm>
    </dsp:sp>
    <dsp:sp modelId="{B05AB85B-4E42-4F64-A2C2-0BC4C91757B1}">
      <dsp:nvSpPr>
        <dsp:cNvPr id="0" name=""/>
        <dsp:cNvSpPr/>
      </dsp:nvSpPr>
      <dsp:spPr>
        <a:xfrm>
          <a:off x="4749164" y="2338831"/>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rtl="1">
            <a:lnSpc>
              <a:spcPct val="90000"/>
            </a:lnSpc>
            <a:spcBef>
              <a:spcPct val="0"/>
            </a:spcBef>
            <a:spcAft>
              <a:spcPct val="35000"/>
            </a:spcAft>
            <a:buNone/>
          </a:pPr>
          <a:endParaRPr lang="ar-IQ" sz="3600" kern="1200"/>
        </a:p>
      </dsp:txBody>
      <dsp:txXfrm>
        <a:off x="4927472" y="2338831"/>
        <a:ext cx="435864" cy="5963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D1C5E6-13F5-45A1-A1B9-97D389259786}">
      <dsp:nvSpPr>
        <dsp:cNvPr id="0" name=""/>
        <dsp:cNvSpPr/>
      </dsp:nvSpPr>
      <dsp:spPr>
        <a:xfrm>
          <a:off x="0" y="-60033"/>
          <a:ext cx="5774499" cy="864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ar-JO" sz="1800" b="1" kern="1200" dirty="0"/>
            <a:t>المحاسبة كعقيدة </a:t>
          </a:r>
          <a:r>
            <a:rPr lang="en-US" sz="1800" b="1" kern="1200" dirty="0"/>
            <a:t>Accounting as an Ideology                      </a:t>
          </a:r>
          <a:r>
            <a:rPr lang="en-US" sz="1400" b="1" kern="1200" dirty="0"/>
            <a:t>       </a:t>
          </a:r>
          <a:endParaRPr lang="ar-IQ" sz="1400" kern="1200" dirty="0"/>
        </a:p>
      </dsp:txBody>
      <dsp:txXfrm>
        <a:off x="25309" y="-34724"/>
        <a:ext cx="4740958" cy="813489"/>
      </dsp:txXfrm>
    </dsp:sp>
    <dsp:sp modelId="{042E4EDD-39FF-4293-A38F-71BE7F133473}">
      <dsp:nvSpPr>
        <dsp:cNvPr id="0" name=""/>
        <dsp:cNvSpPr/>
      </dsp:nvSpPr>
      <dsp:spPr>
        <a:xfrm>
          <a:off x="432021" y="876070"/>
          <a:ext cx="5774499" cy="864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ar-JO" sz="2000" b="1" kern="1200" dirty="0"/>
            <a:t>المحاسبة كلغة </a:t>
          </a:r>
          <a:r>
            <a:rPr lang="en-US" sz="2000" b="1" kern="1200" dirty="0"/>
            <a:t>Accounting as a Language                     </a:t>
          </a:r>
          <a:r>
            <a:rPr lang="en-US" sz="1400" b="1" kern="1200" dirty="0"/>
            <a:t>       </a:t>
          </a:r>
          <a:endParaRPr lang="ar-IQ" sz="1400" kern="1200" dirty="0"/>
        </a:p>
      </dsp:txBody>
      <dsp:txXfrm>
        <a:off x="457330" y="901379"/>
        <a:ext cx="4730998" cy="813490"/>
      </dsp:txXfrm>
    </dsp:sp>
    <dsp:sp modelId="{C08BC900-8F11-432E-ACAA-4E2B25ACDE7A}">
      <dsp:nvSpPr>
        <dsp:cNvPr id="0" name=""/>
        <dsp:cNvSpPr/>
      </dsp:nvSpPr>
      <dsp:spPr>
        <a:xfrm>
          <a:off x="864099" y="1884181"/>
          <a:ext cx="5774499" cy="864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ar-JO" sz="1800" b="1" kern="1200" dirty="0"/>
            <a:t>المحاسبة </a:t>
          </a:r>
          <a:r>
            <a:rPr lang="ar-SA" sz="1800" b="1" kern="1200" dirty="0"/>
            <a:t>كسجل </a:t>
          </a:r>
          <a:r>
            <a:rPr lang="ar-JO" sz="2400" b="1" kern="1200" dirty="0"/>
            <a:t>تاريخي</a:t>
          </a:r>
          <a:r>
            <a:rPr lang="ar-JO" sz="1600" b="1" kern="1200" dirty="0"/>
            <a:t> </a:t>
          </a:r>
          <a:r>
            <a:rPr lang="en-US" sz="1600" b="1" kern="1200" dirty="0"/>
            <a:t>Accounting as a Historical Record                </a:t>
          </a:r>
          <a:r>
            <a:rPr lang="en-US" sz="1400" b="1" kern="1200" dirty="0"/>
            <a:t>                   </a:t>
          </a:r>
          <a:endParaRPr lang="ar-IQ" sz="1400" kern="1200" dirty="0"/>
        </a:p>
      </dsp:txBody>
      <dsp:txXfrm>
        <a:off x="889408" y="1909490"/>
        <a:ext cx="4730998" cy="813489"/>
      </dsp:txXfrm>
    </dsp:sp>
    <dsp:sp modelId="{B4FBDEDE-F988-4C3F-BC82-E3E355746210}">
      <dsp:nvSpPr>
        <dsp:cNvPr id="0" name=""/>
        <dsp:cNvSpPr/>
      </dsp:nvSpPr>
      <dsp:spPr>
        <a:xfrm>
          <a:off x="1296120" y="2820285"/>
          <a:ext cx="5774499" cy="864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JO" sz="1600" b="1" kern="1200" dirty="0"/>
            <a:t>المحاسبة كحقيقة اقتصادية حالية </a:t>
          </a:r>
          <a:r>
            <a:rPr lang="en-US" sz="1600" b="1" kern="1200" dirty="0"/>
            <a:t>Accounting as Current Economic Reality                             </a:t>
          </a:r>
          <a:endParaRPr lang="ar-IQ" sz="1600" kern="1200" dirty="0"/>
        </a:p>
      </dsp:txBody>
      <dsp:txXfrm>
        <a:off x="1321429" y="2845594"/>
        <a:ext cx="4730998" cy="813489"/>
      </dsp:txXfrm>
    </dsp:sp>
    <dsp:sp modelId="{652C6E38-BA22-4E13-8081-3C1C7AE85D5A}">
      <dsp:nvSpPr>
        <dsp:cNvPr id="0" name=""/>
        <dsp:cNvSpPr/>
      </dsp:nvSpPr>
      <dsp:spPr>
        <a:xfrm>
          <a:off x="1724850" y="3756390"/>
          <a:ext cx="5774499" cy="11042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JO" sz="1600" b="1" kern="1200" dirty="0"/>
            <a:t>المحاسبة كنظام معلومات </a:t>
          </a:r>
          <a:r>
            <a:rPr lang="en-US" sz="1600" b="1" kern="1200" dirty="0"/>
            <a:t>Accounting as an </a:t>
          </a:r>
          <a:r>
            <a:rPr lang="ar-IQ" sz="1600" b="1" kern="1200" dirty="0"/>
            <a:t> </a:t>
          </a:r>
          <a:r>
            <a:rPr lang="en-US" sz="1600" b="1" kern="1200" dirty="0"/>
            <a:t>Information System</a:t>
          </a:r>
          <a:r>
            <a:rPr lang="ar-IQ" sz="1600" b="1" kern="1200" dirty="0"/>
            <a:t> &amp; </a:t>
          </a:r>
          <a:r>
            <a:rPr lang="ar-JO" sz="1600" b="1" kern="1200" dirty="0"/>
            <a:t>.</a:t>
          </a:r>
          <a:endParaRPr lang="ar-IQ" sz="1600" b="1" kern="1200" dirty="0"/>
        </a:p>
        <a:p>
          <a:pPr marL="0" lvl="0" indent="0" algn="ctr" defTabSz="711200" rtl="1">
            <a:lnSpc>
              <a:spcPct val="90000"/>
            </a:lnSpc>
            <a:spcBef>
              <a:spcPct val="0"/>
            </a:spcBef>
            <a:spcAft>
              <a:spcPct val="35000"/>
            </a:spcAft>
            <a:buNone/>
          </a:pPr>
          <a:r>
            <a:rPr lang="ar-IQ" sz="1600" b="1" kern="1200" dirty="0"/>
            <a:t>و</a:t>
          </a:r>
          <a:r>
            <a:rPr lang="ar-JO" sz="1600" b="1" kern="1200" dirty="0"/>
            <a:t> المحاسبة كسلعة </a:t>
          </a:r>
          <a:r>
            <a:rPr lang="en-US" sz="1600" b="1" kern="1200" dirty="0"/>
            <a:t>Accounting as a Commo</a:t>
          </a:r>
          <a:r>
            <a:rPr lang="en-US" sz="1400" b="1" kern="1200" dirty="0"/>
            <a:t>dity                          </a:t>
          </a:r>
          <a:endParaRPr lang="ar-IQ" sz="1400" kern="1200" dirty="0"/>
        </a:p>
      </dsp:txBody>
      <dsp:txXfrm>
        <a:off x="1757192" y="3788732"/>
        <a:ext cx="4716932" cy="1039559"/>
      </dsp:txXfrm>
    </dsp:sp>
    <dsp:sp modelId="{C370595D-D1A4-46F4-B9E4-CFB2324ADEB6}">
      <dsp:nvSpPr>
        <dsp:cNvPr id="0" name=""/>
        <dsp:cNvSpPr/>
      </dsp:nvSpPr>
      <dsp:spPr>
        <a:xfrm>
          <a:off x="5212829" y="571244"/>
          <a:ext cx="561670" cy="56167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rtl="1">
            <a:lnSpc>
              <a:spcPct val="90000"/>
            </a:lnSpc>
            <a:spcBef>
              <a:spcPct val="0"/>
            </a:spcBef>
            <a:spcAft>
              <a:spcPct val="35000"/>
            </a:spcAft>
            <a:buNone/>
          </a:pPr>
          <a:endParaRPr lang="ar-IQ" sz="2700" kern="1200"/>
        </a:p>
      </dsp:txBody>
      <dsp:txXfrm>
        <a:off x="5339205" y="571244"/>
        <a:ext cx="308918" cy="422657"/>
      </dsp:txXfrm>
    </dsp:sp>
    <dsp:sp modelId="{11039AA5-91F5-4FF1-B02F-EDF8DE101442}">
      <dsp:nvSpPr>
        <dsp:cNvPr id="0" name=""/>
        <dsp:cNvSpPr/>
      </dsp:nvSpPr>
      <dsp:spPr>
        <a:xfrm>
          <a:off x="5644041" y="1555367"/>
          <a:ext cx="561670" cy="56167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rtl="1">
            <a:lnSpc>
              <a:spcPct val="90000"/>
            </a:lnSpc>
            <a:spcBef>
              <a:spcPct val="0"/>
            </a:spcBef>
            <a:spcAft>
              <a:spcPct val="35000"/>
            </a:spcAft>
            <a:buNone/>
          </a:pPr>
          <a:endParaRPr lang="ar-IQ" sz="2700" kern="1200"/>
        </a:p>
      </dsp:txBody>
      <dsp:txXfrm>
        <a:off x="5770417" y="1555367"/>
        <a:ext cx="308918" cy="422657"/>
      </dsp:txXfrm>
    </dsp:sp>
    <dsp:sp modelId="{D5729821-0BF9-4F00-B93C-40D7E8EE1B48}">
      <dsp:nvSpPr>
        <dsp:cNvPr id="0" name=""/>
        <dsp:cNvSpPr/>
      </dsp:nvSpPr>
      <dsp:spPr>
        <a:xfrm>
          <a:off x="6075254" y="2525089"/>
          <a:ext cx="561670" cy="56167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rtl="1">
            <a:lnSpc>
              <a:spcPct val="90000"/>
            </a:lnSpc>
            <a:spcBef>
              <a:spcPct val="0"/>
            </a:spcBef>
            <a:spcAft>
              <a:spcPct val="35000"/>
            </a:spcAft>
            <a:buNone/>
          </a:pPr>
          <a:endParaRPr lang="ar-IQ" sz="2700" kern="1200"/>
        </a:p>
      </dsp:txBody>
      <dsp:txXfrm>
        <a:off x="6201630" y="2525089"/>
        <a:ext cx="308918" cy="422657"/>
      </dsp:txXfrm>
    </dsp:sp>
    <dsp:sp modelId="{78DCE7E9-191F-422E-8C05-D2B79B380441}">
      <dsp:nvSpPr>
        <dsp:cNvPr id="0" name=""/>
        <dsp:cNvSpPr/>
      </dsp:nvSpPr>
      <dsp:spPr>
        <a:xfrm>
          <a:off x="6506467" y="3518813"/>
          <a:ext cx="561670" cy="56167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rtl="1">
            <a:lnSpc>
              <a:spcPct val="90000"/>
            </a:lnSpc>
            <a:spcBef>
              <a:spcPct val="0"/>
            </a:spcBef>
            <a:spcAft>
              <a:spcPct val="35000"/>
            </a:spcAft>
            <a:buNone/>
          </a:pPr>
          <a:endParaRPr lang="ar-IQ" sz="2700" kern="1200"/>
        </a:p>
      </dsp:txBody>
      <dsp:txXfrm>
        <a:off x="6632843" y="3518813"/>
        <a:ext cx="308918" cy="4226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A76BB-5233-4F58-8F62-AEC691CCE1A2}">
      <dsp:nvSpPr>
        <dsp:cNvPr id="0" name=""/>
        <dsp:cNvSpPr/>
      </dsp:nvSpPr>
      <dsp:spPr>
        <a:xfrm>
          <a:off x="0" y="1517903"/>
          <a:ext cx="3107887" cy="15539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rtl="1">
            <a:lnSpc>
              <a:spcPct val="90000"/>
            </a:lnSpc>
            <a:spcBef>
              <a:spcPct val="0"/>
            </a:spcBef>
            <a:spcAft>
              <a:spcPct val="35000"/>
            </a:spcAft>
            <a:buNone/>
          </a:pPr>
          <a:r>
            <a:rPr lang="ar-IQ" sz="4600" kern="1200" dirty="0"/>
            <a:t>المداخل لصياغه النظرية</a:t>
          </a:r>
        </a:p>
      </dsp:txBody>
      <dsp:txXfrm>
        <a:off x="45513" y="1563416"/>
        <a:ext cx="3016861" cy="1462917"/>
      </dsp:txXfrm>
    </dsp:sp>
    <dsp:sp modelId="{3725E8E3-2349-497B-99BC-D5E1B14EA6B9}">
      <dsp:nvSpPr>
        <dsp:cNvPr id="0" name=""/>
        <dsp:cNvSpPr/>
      </dsp:nvSpPr>
      <dsp:spPr>
        <a:xfrm rot="19735927">
          <a:off x="3003432" y="1890388"/>
          <a:ext cx="1456401" cy="57392"/>
        </a:xfrm>
        <a:custGeom>
          <a:avLst/>
          <a:gdLst/>
          <a:ahLst/>
          <a:cxnLst/>
          <a:rect l="0" t="0" r="0" b="0"/>
          <a:pathLst>
            <a:path>
              <a:moveTo>
                <a:pt x="0" y="28696"/>
              </a:moveTo>
              <a:lnTo>
                <a:pt x="1456401" y="286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IQ" sz="500" kern="1200"/>
        </a:p>
      </dsp:txBody>
      <dsp:txXfrm>
        <a:off x="3695222" y="1882674"/>
        <a:ext cx="72820" cy="72820"/>
      </dsp:txXfrm>
    </dsp:sp>
    <dsp:sp modelId="{0B05817B-7086-44F9-AE73-8AA69A575127}">
      <dsp:nvSpPr>
        <dsp:cNvPr id="0" name=""/>
        <dsp:cNvSpPr/>
      </dsp:nvSpPr>
      <dsp:spPr>
        <a:xfrm>
          <a:off x="4355377" y="766322"/>
          <a:ext cx="3107887" cy="15539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rtl="1">
            <a:lnSpc>
              <a:spcPct val="90000"/>
            </a:lnSpc>
            <a:spcBef>
              <a:spcPct val="0"/>
            </a:spcBef>
            <a:spcAft>
              <a:spcPct val="35000"/>
            </a:spcAft>
            <a:buNone/>
          </a:pPr>
          <a:r>
            <a:rPr lang="ar-IQ" sz="4600" kern="1200" dirty="0"/>
            <a:t>النظرية</a:t>
          </a:r>
        </a:p>
      </dsp:txBody>
      <dsp:txXfrm>
        <a:off x="4400890" y="811835"/>
        <a:ext cx="3016861" cy="1462917"/>
      </dsp:txXfrm>
    </dsp:sp>
    <dsp:sp modelId="{9BBF31BD-6DA7-43F0-93C2-F09E02F8660D}">
      <dsp:nvSpPr>
        <dsp:cNvPr id="0" name=""/>
        <dsp:cNvSpPr/>
      </dsp:nvSpPr>
      <dsp:spPr>
        <a:xfrm>
          <a:off x="4127320" y="2736412"/>
          <a:ext cx="3107887" cy="15539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rtl="1">
            <a:lnSpc>
              <a:spcPct val="90000"/>
            </a:lnSpc>
            <a:spcBef>
              <a:spcPct val="0"/>
            </a:spcBef>
            <a:spcAft>
              <a:spcPct val="35000"/>
            </a:spcAft>
            <a:buNone/>
          </a:pPr>
          <a:r>
            <a:rPr lang="ar-IQ" sz="4600" kern="1200"/>
            <a:t>غير النظرية</a:t>
          </a:r>
          <a:endParaRPr lang="ar-IQ" sz="4600" kern="1200" dirty="0"/>
        </a:p>
      </dsp:txBody>
      <dsp:txXfrm>
        <a:off x="4172833" y="2781925"/>
        <a:ext cx="3016861" cy="14629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2A3D8B-F9E6-4E89-94CC-93D84961D2FC}">
      <dsp:nvSpPr>
        <dsp:cNvPr id="0" name=""/>
        <dsp:cNvSpPr/>
      </dsp:nvSpPr>
      <dsp:spPr>
        <a:xfrm rot="5400000">
          <a:off x="3286820" y="117319"/>
          <a:ext cx="1804913" cy="1570274"/>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IQ" sz="2000" kern="1200" dirty="0"/>
            <a:t>الاستقرائي</a:t>
          </a:r>
        </a:p>
      </dsp:txBody>
      <dsp:txXfrm rot="-5400000">
        <a:off x="3648840" y="281266"/>
        <a:ext cx="1080872" cy="1242381"/>
      </dsp:txXfrm>
    </dsp:sp>
    <dsp:sp modelId="{A4A6B14A-6C8A-4C7A-9569-EE369070BC40}">
      <dsp:nvSpPr>
        <dsp:cNvPr id="0" name=""/>
        <dsp:cNvSpPr/>
      </dsp:nvSpPr>
      <dsp:spPr>
        <a:xfrm>
          <a:off x="4968360" y="363328"/>
          <a:ext cx="2014283" cy="1082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ar-IQ" sz="2100" kern="1200" dirty="0"/>
            <a:t>0</a:t>
          </a:r>
        </a:p>
      </dsp:txBody>
      <dsp:txXfrm>
        <a:off x="4968360" y="363328"/>
        <a:ext cx="2014283" cy="1082947"/>
      </dsp:txXfrm>
    </dsp:sp>
    <dsp:sp modelId="{9E7DB942-013B-4F22-9625-112FF4AD4242}">
      <dsp:nvSpPr>
        <dsp:cNvPr id="0" name=""/>
        <dsp:cNvSpPr/>
      </dsp:nvSpPr>
      <dsp:spPr>
        <a:xfrm rot="5400000">
          <a:off x="1537220" y="119665"/>
          <a:ext cx="1804913" cy="1570274"/>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rtl="1">
            <a:lnSpc>
              <a:spcPct val="90000"/>
            </a:lnSpc>
            <a:spcBef>
              <a:spcPct val="0"/>
            </a:spcBef>
            <a:spcAft>
              <a:spcPct val="35000"/>
            </a:spcAft>
            <a:buNone/>
          </a:pPr>
          <a:r>
            <a:rPr lang="ar-IQ" sz="2400" kern="1200" dirty="0"/>
            <a:t>الاستنباطي</a:t>
          </a:r>
        </a:p>
      </dsp:txBody>
      <dsp:txXfrm rot="-5400000">
        <a:off x="1899240" y="283612"/>
        <a:ext cx="1080872" cy="1242381"/>
      </dsp:txXfrm>
    </dsp:sp>
    <dsp:sp modelId="{A3936122-4A1A-4633-84D1-6A7FCD21DCE9}">
      <dsp:nvSpPr>
        <dsp:cNvPr id="0" name=""/>
        <dsp:cNvSpPr/>
      </dsp:nvSpPr>
      <dsp:spPr>
        <a:xfrm rot="5400000">
          <a:off x="2381920" y="1651675"/>
          <a:ext cx="1804913" cy="1570274"/>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ar-IQ" sz="2100" kern="1200" dirty="0"/>
            <a:t>الاخلاقي</a:t>
          </a:r>
        </a:p>
      </dsp:txBody>
      <dsp:txXfrm rot="-5400000">
        <a:off x="2743940" y="1815622"/>
        <a:ext cx="1080872" cy="1242381"/>
      </dsp:txXfrm>
    </dsp:sp>
    <dsp:sp modelId="{F92D298A-EEF9-4C50-824E-8F0FF3DFCC82}">
      <dsp:nvSpPr>
        <dsp:cNvPr id="0" name=""/>
        <dsp:cNvSpPr/>
      </dsp:nvSpPr>
      <dsp:spPr>
        <a:xfrm>
          <a:off x="484956" y="1895338"/>
          <a:ext cx="1949306" cy="1082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IQ" sz="2400" kern="1200" dirty="0"/>
            <a:t>المداخل النظري</a:t>
          </a:r>
          <a:r>
            <a:rPr lang="ar-SA" sz="2400" kern="1200" dirty="0"/>
            <a:t>ة</a:t>
          </a:r>
          <a:endParaRPr lang="ar-IQ" sz="2400" kern="1200" dirty="0"/>
        </a:p>
      </dsp:txBody>
      <dsp:txXfrm>
        <a:off x="484956" y="1895338"/>
        <a:ext cx="1949306" cy="1082947"/>
      </dsp:txXfrm>
    </dsp:sp>
    <dsp:sp modelId="{797C4274-839B-47DE-8B56-5038F069F8F1}">
      <dsp:nvSpPr>
        <dsp:cNvPr id="0" name=""/>
        <dsp:cNvSpPr/>
      </dsp:nvSpPr>
      <dsp:spPr>
        <a:xfrm rot="5400000">
          <a:off x="4077816" y="1651675"/>
          <a:ext cx="1804913" cy="1570274"/>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rtl="1">
            <a:lnSpc>
              <a:spcPct val="90000"/>
            </a:lnSpc>
            <a:spcBef>
              <a:spcPct val="0"/>
            </a:spcBef>
            <a:spcAft>
              <a:spcPct val="35000"/>
            </a:spcAft>
            <a:buNone/>
          </a:pPr>
          <a:r>
            <a:rPr lang="ar-IQ" sz="2600" kern="1200" dirty="0"/>
            <a:t>الاجتماعي</a:t>
          </a:r>
        </a:p>
      </dsp:txBody>
      <dsp:txXfrm rot="-5400000">
        <a:off x="4439836" y="1815622"/>
        <a:ext cx="1080872" cy="1242381"/>
      </dsp:txXfrm>
    </dsp:sp>
    <dsp:sp modelId="{426C3EBB-3262-4055-AAD9-4F88A94F27DF}">
      <dsp:nvSpPr>
        <dsp:cNvPr id="0" name=""/>
        <dsp:cNvSpPr/>
      </dsp:nvSpPr>
      <dsp:spPr>
        <a:xfrm rot="5400000">
          <a:off x="3233117" y="3183685"/>
          <a:ext cx="1804913" cy="1570274"/>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ar-IQ" sz="2100" kern="1200" dirty="0"/>
            <a:t>الاقتصادي</a:t>
          </a:r>
        </a:p>
      </dsp:txBody>
      <dsp:txXfrm rot="-5400000">
        <a:off x="3595137" y="3347632"/>
        <a:ext cx="1080872" cy="1242381"/>
      </dsp:txXfrm>
    </dsp:sp>
    <dsp:sp modelId="{2A77C975-5E12-4534-B902-EDFF635BFAFB}">
      <dsp:nvSpPr>
        <dsp:cNvPr id="0" name=""/>
        <dsp:cNvSpPr/>
      </dsp:nvSpPr>
      <dsp:spPr>
        <a:xfrm>
          <a:off x="4968360" y="3427348"/>
          <a:ext cx="2014283" cy="1082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ar-IQ" sz="2100" kern="1200" dirty="0"/>
            <a:t>0</a:t>
          </a:r>
        </a:p>
      </dsp:txBody>
      <dsp:txXfrm>
        <a:off x="4968360" y="3427348"/>
        <a:ext cx="2014283" cy="1082947"/>
      </dsp:txXfrm>
    </dsp:sp>
    <dsp:sp modelId="{B7B865A3-AEC7-49B3-9500-29D08FA0C85F}">
      <dsp:nvSpPr>
        <dsp:cNvPr id="0" name=""/>
        <dsp:cNvSpPr/>
      </dsp:nvSpPr>
      <dsp:spPr>
        <a:xfrm rot="5400000">
          <a:off x="1537220" y="3183685"/>
          <a:ext cx="1804913" cy="1570274"/>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66850" rtl="1">
            <a:lnSpc>
              <a:spcPct val="90000"/>
            </a:lnSpc>
            <a:spcBef>
              <a:spcPct val="0"/>
            </a:spcBef>
            <a:spcAft>
              <a:spcPct val="35000"/>
            </a:spcAft>
            <a:buNone/>
          </a:pPr>
          <a:r>
            <a:rPr lang="ar-IQ" sz="3300" kern="1200" dirty="0"/>
            <a:t>الانتقائي</a:t>
          </a:r>
        </a:p>
      </dsp:txBody>
      <dsp:txXfrm rot="-5400000">
        <a:off x="1899240" y="3347632"/>
        <a:ext cx="1080872" cy="124238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t>18 رجب، 1446</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transition spd="med">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ransition spd="med">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ransition spd="med">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t>18 رجب، 1446</a:t>
            </a:fld>
            <a:endParaRPr lang="ar-SA"/>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transition spd="med">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t>18 رجب، 1446</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transition spd="med">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transition spd="med">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Tree>
  </p:cSld>
  <p:clrMapOvr>
    <a:masterClrMapping/>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t>18 رجب، 1446</a:t>
            </a:fld>
            <a:endParaRPr lang="ar-SA"/>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transition spd="med">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 رجب، 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ransition spd="med">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t>18 رجب، 1446</a:t>
            </a:fld>
            <a:endParaRPr lang="ar-SA"/>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transition spd="med">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t>18 رجب، 1446</a:t>
            </a:fld>
            <a:endParaRPr lang="ar-SA"/>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transition spd="med">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t>18 رجب، 1446</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split orient="vert"/>
  </p:transition>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359898"/>
            <a:ext cx="8011616" cy="1472184"/>
          </a:xfrm>
        </p:spPr>
        <p:txBody>
          <a:bodyPr/>
          <a:lstStyle/>
          <a:p>
            <a:r>
              <a:rPr lang="ar-JO" b="1" dirty="0">
                <a:effectLst/>
              </a:rPr>
              <a:t>المداخل التقليدية لصياغة النظرية المحاسبية</a:t>
            </a:r>
            <a:endParaRPr lang="ar-IQ" dirty="0"/>
          </a:p>
        </p:txBody>
      </p:sp>
      <p:sp>
        <p:nvSpPr>
          <p:cNvPr id="3" name="عنوان فرعي 2"/>
          <p:cNvSpPr>
            <a:spLocks noGrp="1"/>
          </p:cNvSpPr>
          <p:nvPr>
            <p:ph type="subTitle" idx="1"/>
          </p:nvPr>
        </p:nvSpPr>
        <p:spPr/>
        <p:txBody>
          <a:bodyPr/>
          <a:lstStyle/>
          <a:p>
            <a:pPr algn="ctr"/>
            <a:r>
              <a:rPr lang="en-US" dirty="0"/>
              <a:t>The Traditional Approach to The Formulation of an Accounting Theory </a:t>
            </a:r>
            <a:endParaRPr lang="ar-IQ" dirty="0"/>
          </a:p>
        </p:txBody>
      </p:sp>
    </p:spTree>
    <p:extLst>
      <p:ext uri="{BB962C8B-B14F-4D97-AF65-F5344CB8AC3E}">
        <p14:creationId xmlns:p14="http://schemas.microsoft.com/office/powerpoint/2010/main" val="1935758605"/>
      </p:ext>
    </p:extLst>
  </p:cSld>
  <p:clrMapOvr>
    <a:masterClrMapping/>
  </p:clrMapOvr>
  <p:transition spd="med">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3200" b="1" dirty="0">
                <a:effectLst/>
              </a:rPr>
              <a:t>المحاسبة كنظام معلومات </a:t>
            </a:r>
            <a:br>
              <a:rPr lang="en-US" sz="3200" b="1" dirty="0">
                <a:effectLst/>
              </a:rPr>
            </a:br>
            <a:r>
              <a:rPr lang="en-US" sz="3200" b="1" dirty="0">
                <a:effectLst/>
              </a:rPr>
              <a:t>Accounting as an Information System</a:t>
            </a:r>
            <a:endParaRPr lang="ar-IQ" sz="3600" dirty="0"/>
          </a:p>
        </p:txBody>
      </p:sp>
      <p:sp>
        <p:nvSpPr>
          <p:cNvPr id="3" name="عنصر نائب للمحتوى 2"/>
          <p:cNvSpPr>
            <a:spLocks noGrp="1"/>
          </p:cNvSpPr>
          <p:nvPr>
            <p:ph sz="quarter" idx="1"/>
          </p:nvPr>
        </p:nvSpPr>
        <p:spPr/>
        <p:txBody>
          <a:bodyPr>
            <a:normAutofit/>
          </a:bodyPr>
          <a:lstStyle/>
          <a:p>
            <a:r>
              <a:rPr lang="ar-JO" dirty="0"/>
              <a:t>فيفترض في المحاسبة أن تمثل عملية يتم من خلالها ربط مصدر المعلومة أو المحول / المرسل (وهذا يتمثل عادة بالمحاسب) بقناة اتصال مع مجموعة مستلمين / مستقبلين (المستخدمين الخارجيين) ترميز للمشاهدات / الملاحظات باستخدام لغة النظام المحاسبي ، والمعالجة البارعة (الذكية) لإشارات وعبارات النظام ، وفك الرموز، وإرسال / تحويل النتائج ولهذه النظرة إلى المحاسبة نغمة نظرية وميدانية متوافقة . أولاً ، أنها تفترض بأن النظام المحاسبي هو نظام القياس الوحيد في منظمة الأعمال التجارية . ثانياً ، أنها تزبد من إمكانية تصميم نظام محاسبي مثالي قادر على توفير معلومات نافعة (للمستخدم)</a:t>
            </a:r>
            <a:r>
              <a:rPr lang="ar-SA" dirty="0"/>
              <a:t>.</a:t>
            </a:r>
            <a:endParaRPr lang="en-US" dirty="0"/>
          </a:p>
          <a:p>
            <a:endParaRPr lang="ar-IQ" dirty="0"/>
          </a:p>
        </p:txBody>
      </p:sp>
    </p:spTree>
    <p:extLst>
      <p:ext uri="{BB962C8B-B14F-4D97-AF65-F5344CB8AC3E}">
        <p14:creationId xmlns:p14="http://schemas.microsoft.com/office/powerpoint/2010/main" val="246400922"/>
      </p:ext>
    </p:extLst>
  </p:cSld>
  <p:clrMapOvr>
    <a:masterClrMapping/>
  </p:clrMapOvr>
  <p:transition spd="med">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JO" b="1" dirty="0">
                <a:effectLst/>
              </a:rPr>
              <a:t>. </a:t>
            </a:r>
            <a:r>
              <a:rPr lang="ar-JO" sz="4000" b="1" dirty="0">
                <a:effectLst/>
              </a:rPr>
              <a:t>المحاسبة كسلعة </a:t>
            </a:r>
            <a:br>
              <a:rPr lang="en-US" sz="4000" b="1" dirty="0">
                <a:effectLst/>
              </a:rPr>
            </a:br>
            <a:r>
              <a:rPr lang="en-US" sz="4000" b="1" dirty="0">
                <a:effectLst/>
              </a:rPr>
              <a:t>Accounting as a </a:t>
            </a:r>
            <a:r>
              <a:rPr lang="en-US" sz="3100" b="1" dirty="0">
                <a:effectLst/>
              </a:rPr>
              <a:t>Commodity</a:t>
            </a:r>
            <a:endParaRPr lang="ar-IQ" sz="3100" dirty="0"/>
          </a:p>
        </p:txBody>
      </p:sp>
      <p:sp>
        <p:nvSpPr>
          <p:cNvPr id="3" name="عنصر نائب للمحتوى 2"/>
          <p:cNvSpPr>
            <a:spLocks noGrp="1"/>
          </p:cNvSpPr>
          <p:nvPr>
            <p:ph sz="quarter" idx="1"/>
          </p:nvPr>
        </p:nvSpPr>
        <p:spPr/>
        <p:txBody>
          <a:bodyPr>
            <a:normAutofit/>
          </a:bodyPr>
          <a:lstStyle/>
          <a:p>
            <a:r>
              <a:rPr lang="ar-JO" dirty="0"/>
              <a:t>ناتجة من نشاط اقتصادي أو سلوكية اقتصادية . فهي أي المحاسبة ، قائمة في الوجود لأن هناك طلب على معلومات متخصصة وأن المحاسبين راغبين وقادرين على إنتاجها (أي تلبية الطلب). وكسلعة عامة فإن المحاسبة توفر أرضية مثالية لتشريعها ، أي تنظيمها وإصدارها من خلال سن التشريعات والتوجيهات والإرشادات مما يمكنها من خلق تأثير على سياسة عامة ومراقبة كافة أنواع العقود بين منظمة الأعمال التجارية وبيئتها . إذاً ، فاختيار المعلومات المحاسبية و/أو الطرق المحاسبية الفنية قد يكون له تأثير على رفاهيته مختلف المجموعات في المجتمع . ونتيجة لذلك هناك سوق للمعلومات المحاسبية في ضوء الطلب والعرض المشتقين</a:t>
            </a:r>
            <a:endParaRPr lang="ar-IQ" dirty="0"/>
          </a:p>
        </p:txBody>
      </p:sp>
    </p:spTree>
    <p:extLst>
      <p:ext uri="{BB962C8B-B14F-4D97-AF65-F5344CB8AC3E}">
        <p14:creationId xmlns:p14="http://schemas.microsoft.com/office/powerpoint/2010/main" val="3174989817"/>
      </p:ext>
    </p:extLst>
  </p:cSld>
  <p:clrMapOvr>
    <a:masterClrMapping/>
  </p:clrMapOvr>
  <p:transition spd="med">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3200" b="1" dirty="0">
                <a:effectLst/>
              </a:rPr>
              <a:t>بناء النظرية والتحقق من صدقها</a:t>
            </a:r>
            <a:br>
              <a:rPr lang="en-US" sz="3200" b="1" dirty="0">
                <a:effectLst/>
              </a:rPr>
            </a:br>
            <a:r>
              <a:rPr lang="ar-JO" sz="3200" b="1" dirty="0">
                <a:effectLst/>
              </a:rPr>
              <a:t> </a:t>
            </a:r>
            <a:r>
              <a:rPr lang="en-US" sz="3200" b="1" dirty="0">
                <a:effectLst/>
              </a:rPr>
              <a:t>Theory Construction and Verification</a:t>
            </a:r>
            <a:endParaRPr lang="ar-IQ" sz="3200" dirty="0"/>
          </a:p>
        </p:txBody>
      </p:sp>
      <p:sp>
        <p:nvSpPr>
          <p:cNvPr id="3" name="عنصر نائب للمحتوى 2"/>
          <p:cNvSpPr>
            <a:spLocks noGrp="1"/>
          </p:cNvSpPr>
          <p:nvPr>
            <p:ph sz="quarter" idx="1"/>
          </p:nvPr>
        </p:nvSpPr>
        <p:spPr/>
        <p:txBody>
          <a:bodyPr>
            <a:normAutofit fontScale="85000" lnSpcReduction="20000"/>
          </a:bodyPr>
          <a:lstStyle/>
          <a:p>
            <a:r>
              <a:rPr lang="ar-JO" sz="3300" dirty="0"/>
              <a:t>" تقدم النظريات العلمية [توقعاتٍ] أو [تنبؤات] معينة بشأن الظواهر ، وعندما تظهر هذه التوقعات فيقال بأنها تؤكد / تثبت النظرية ، وعندما تظهر نتائج غير متوقعة فإنها تعتبر شواذ التي تتطلب في نهاية المطاف تحوير للنظرية ، أو بناء نظرية جديدة ، فالغرض من النظرية الجديدة أو المحورة هو جعل ما كان غير متوقع أن يكون متوقع ، اي تحويل الظهور الشاذ إلى ظهور متوقع ومفسر</a:t>
            </a:r>
            <a:endParaRPr lang="ar-IQ" sz="3300" dirty="0"/>
          </a:p>
          <a:p>
            <a:r>
              <a:rPr lang="ar-JO" sz="3300" dirty="0"/>
              <a:t>ولغاية هذه اللحظة لم يتم اتباع هذا النمط من التفكير بشكل تام . وبدلاً من ذلك يتم استخدام مدخلين . المدخل التقليدي لبناء النظرية الم</a:t>
            </a:r>
            <a:r>
              <a:rPr lang="ar-IQ" sz="3300" dirty="0"/>
              <a:t>حاسبية والمدخل الحديث</a:t>
            </a:r>
            <a:r>
              <a:rPr lang="ar-SA" sz="3300" dirty="0"/>
              <a:t>.</a:t>
            </a:r>
            <a:endParaRPr lang="ar-IQ" sz="3300" dirty="0"/>
          </a:p>
          <a:p>
            <a:r>
              <a:rPr lang="ar-JO" sz="3300" dirty="0"/>
              <a:t>ولكن قبل أن نعرض المداخل التقليدية ، سنقوم أولاً بتحليل طبيعة النظرية ومنهجيات البحث العلمي المستخدمة لصياغة النظرية المحاسبية .</a:t>
            </a:r>
            <a:endParaRPr lang="ar-IQ" sz="3300" dirty="0"/>
          </a:p>
          <a:p>
            <a:endParaRPr lang="ar-IQ" dirty="0"/>
          </a:p>
          <a:p>
            <a:endParaRPr lang="en-US" dirty="0"/>
          </a:p>
        </p:txBody>
      </p:sp>
    </p:spTree>
    <p:extLst>
      <p:ext uri="{BB962C8B-B14F-4D97-AF65-F5344CB8AC3E}">
        <p14:creationId xmlns:p14="http://schemas.microsoft.com/office/powerpoint/2010/main" val="2932726501"/>
      </p:ext>
    </p:extLst>
  </p:cSld>
  <p:clrMapOvr>
    <a:masterClrMapping/>
  </p:clrMapOvr>
  <p:transition spd="med">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JO" sz="3600" b="1" dirty="0">
                <a:effectLst/>
              </a:rPr>
              <a:t>. </a:t>
            </a:r>
            <a:r>
              <a:rPr lang="ar-JO" sz="3200" b="1" dirty="0">
                <a:effectLst/>
              </a:rPr>
              <a:t>طبيعة النظرية المحاسبية</a:t>
            </a:r>
            <a:br>
              <a:rPr lang="ar-IQ" sz="3200" b="1" dirty="0">
                <a:effectLst/>
              </a:rPr>
            </a:br>
            <a:r>
              <a:rPr lang="ar-JO" sz="3200" b="1" dirty="0">
                <a:effectLst/>
              </a:rPr>
              <a:t> </a:t>
            </a:r>
            <a:r>
              <a:rPr lang="en-US" sz="3200" b="1" dirty="0">
                <a:effectLst/>
              </a:rPr>
              <a:t>The Nature of an Accounting Theory</a:t>
            </a:r>
            <a:endParaRPr lang="ar-IQ" sz="3200" dirty="0"/>
          </a:p>
        </p:txBody>
      </p:sp>
      <p:sp>
        <p:nvSpPr>
          <p:cNvPr id="3" name="عنصر نائب للمحتوى 2"/>
          <p:cNvSpPr>
            <a:spLocks noGrp="1"/>
          </p:cNvSpPr>
          <p:nvPr>
            <p:ph sz="quarter" idx="1"/>
          </p:nvPr>
        </p:nvSpPr>
        <p:spPr/>
        <p:txBody>
          <a:bodyPr>
            <a:normAutofit/>
          </a:bodyPr>
          <a:lstStyle/>
          <a:p>
            <a:r>
              <a:rPr lang="ar-JO" dirty="0"/>
              <a:t>ليس هناك في الوقت الحاضر نظرية محاسبية شاملة . وبدلاً من ذلك يتم اقتراح العديد من النظريات في الأدبيات المحاسبية . وتنبع من هذه النظريات من استخدام مختلف المداخل لبناء النظرية المحاسبية ، أو تنبع من محاولة تطوير نظريات متوسطة المدى "غير كاملة" وليس نظرية واحدة شاملة .</a:t>
            </a:r>
            <a:endParaRPr lang="ar-IQ" dirty="0"/>
          </a:p>
        </p:txBody>
      </p:sp>
    </p:spTree>
    <p:extLst>
      <p:ext uri="{BB962C8B-B14F-4D97-AF65-F5344CB8AC3E}">
        <p14:creationId xmlns:p14="http://schemas.microsoft.com/office/powerpoint/2010/main" val="4289801951"/>
      </p:ext>
    </p:extLst>
  </p:cSld>
  <p:clrMapOvr>
    <a:masterClrMapping/>
  </p:clrMapOvr>
  <p:transition spd="med">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3200" b="1" dirty="0">
                <a:effectLst/>
              </a:rPr>
              <a:t>. </a:t>
            </a:r>
            <a:r>
              <a:rPr lang="ar-JO" sz="2800" b="1" dirty="0">
                <a:effectLst/>
              </a:rPr>
              <a:t>طبيعة النظرية المحاسبية</a:t>
            </a:r>
            <a:br>
              <a:rPr lang="ar-IQ" sz="2800" b="1" dirty="0">
                <a:effectLst/>
              </a:rPr>
            </a:br>
            <a:r>
              <a:rPr lang="ar-JO" sz="2800" b="1" dirty="0">
                <a:effectLst/>
              </a:rPr>
              <a:t> </a:t>
            </a:r>
            <a:r>
              <a:rPr lang="en-US" sz="2800" b="1" dirty="0">
                <a:effectLst/>
              </a:rPr>
              <a:t>The Nature of an Accounting Theory</a:t>
            </a:r>
            <a:endParaRPr lang="ar-IQ" sz="2800" dirty="0"/>
          </a:p>
        </p:txBody>
      </p:sp>
      <p:sp>
        <p:nvSpPr>
          <p:cNvPr id="3" name="عنصر نائب للمحتوى 2"/>
          <p:cNvSpPr>
            <a:spLocks noGrp="1"/>
          </p:cNvSpPr>
          <p:nvPr>
            <p:ph sz="quarter" idx="1"/>
          </p:nvPr>
        </p:nvSpPr>
        <p:spPr/>
        <p:txBody>
          <a:bodyPr>
            <a:normAutofit lnSpcReduction="10000"/>
          </a:bodyPr>
          <a:lstStyle/>
          <a:p>
            <a:r>
              <a:rPr lang="ar-JO" sz="2800" dirty="0"/>
              <a:t>ومع ذلك هناك استثنائي</a:t>
            </a:r>
            <a:r>
              <a:rPr lang="ar-SA" sz="2800" dirty="0"/>
              <a:t>ن</a:t>
            </a:r>
            <a:r>
              <a:rPr lang="ar-JO" sz="2800" dirty="0"/>
              <a:t> يستحقان الاهتمام فقد استخدم </a:t>
            </a:r>
            <a:endParaRPr lang="ar-IQ" sz="2800" dirty="0"/>
          </a:p>
          <a:p>
            <a:r>
              <a:rPr lang="en-US" sz="2800" dirty="0"/>
              <a:t>E. S. Hendriksen</a:t>
            </a:r>
            <a:r>
              <a:rPr lang="ar-JO" sz="2800" dirty="0"/>
              <a:t> تعريف "للنظرية“</a:t>
            </a:r>
            <a:r>
              <a:rPr lang="en-US" sz="2800" dirty="0"/>
              <a:t> </a:t>
            </a:r>
            <a:r>
              <a:rPr lang="ar-JO" sz="2800" dirty="0"/>
              <a:t>الذي يمكن أن يطبق على المحاسبة . فاستناداً إلى </a:t>
            </a:r>
            <a:r>
              <a:rPr lang="en-US" sz="2800" dirty="0"/>
              <a:t>Webnster' </a:t>
            </a:r>
            <a:r>
              <a:rPr lang="ar-JO" sz="2800" dirty="0"/>
              <a:t>تمثل النظرية " مجموعة منسجمة – مترابطة – من المبادئ الافتراضية والفكرية والواقعية التي تشكل إطار مرجعي عام لحقل معرفي بحثي</a:t>
            </a:r>
            <a:r>
              <a:rPr lang="ar-SA" sz="2800" dirty="0"/>
              <a:t>.</a:t>
            </a:r>
            <a:endParaRPr lang="ar-IQ" sz="2800" dirty="0"/>
          </a:p>
          <a:p>
            <a:r>
              <a:rPr lang="ar-JO" sz="2800" dirty="0"/>
              <a:t>وي</a:t>
            </a:r>
            <a:r>
              <a:rPr lang="ar-SA" sz="2800" dirty="0"/>
              <a:t>ر</a:t>
            </a:r>
            <a:r>
              <a:rPr lang="ar-JO" sz="2800" dirty="0"/>
              <a:t>تأي </a:t>
            </a:r>
            <a:r>
              <a:rPr lang="en-US" sz="2800" dirty="0"/>
              <a:t>McDonald</a:t>
            </a:r>
            <a:r>
              <a:rPr lang="ar-JO" sz="2800" dirty="0"/>
              <a:t> بأنه يجب ان تكون للنظرية ثلاثة عناصر : </a:t>
            </a:r>
            <a:r>
              <a:rPr lang="ar-SA" sz="2800" dirty="0"/>
              <a:t>                                                                                  1</a:t>
            </a:r>
            <a:r>
              <a:rPr lang="ar-JO" sz="2800" dirty="0"/>
              <a:t>-</a:t>
            </a:r>
            <a:r>
              <a:rPr lang="en-US" sz="2800" dirty="0"/>
              <a:t> </a:t>
            </a:r>
            <a:r>
              <a:rPr lang="ar-JO" sz="2800" dirty="0"/>
              <a:t> ترميز الظاهرة من خلال التمثيل الزمني 2- المعالجة البارعة أو الذكية أو المزج أو الخلط استناداً إلى قواعد معينة 3- الترجمة (التحويل) مرة ثانية إلى ظواهر عالم الواقع ، أي ظواهر حقيقية</a:t>
            </a:r>
            <a:r>
              <a:rPr lang="ar-SA" sz="2800" dirty="0"/>
              <a:t>.</a:t>
            </a:r>
            <a:endParaRPr lang="en-US" sz="2800" dirty="0"/>
          </a:p>
          <a:p>
            <a:endParaRPr lang="ar-IQ" sz="2800" dirty="0"/>
          </a:p>
          <a:p>
            <a:endParaRPr lang="ar-IQ" dirty="0"/>
          </a:p>
          <a:p>
            <a:endParaRPr lang="ar-IQ" dirty="0"/>
          </a:p>
        </p:txBody>
      </p:sp>
    </p:spTree>
    <p:extLst>
      <p:ext uri="{BB962C8B-B14F-4D97-AF65-F5344CB8AC3E}">
        <p14:creationId xmlns:p14="http://schemas.microsoft.com/office/powerpoint/2010/main" val="3998795333"/>
      </p:ext>
    </p:extLst>
  </p:cSld>
  <p:clrMapOvr>
    <a:masterClrMapping/>
  </p:clrMapOvr>
  <p:transition spd="med">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JO" sz="3200" b="1" dirty="0">
                <a:solidFill>
                  <a:srgbClr val="575F6D"/>
                </a:solidFill>
              </a:rPr>
              <a:t>. </a:t>
            </a:r>
            <a:r>
              <a:rPr lang="ar-JO" sz="2800" b="1" dirty="0">
                <a:solidFill>
                  <a:srgbClr val="575F6D"/>
                </a:solidFill>
              </a:rPr>
              <a:t>طبيعة النظرية المحاسبية</a:t>
            </a:r>
            <a:br>
              <a:rPr lang="ar-IQ" sz="2800" b="1" dirty="0">
                <a:solidFill>
                  <a:srgbClr val="575F6D"/>
                </a:solidFill>
              </a:rPr>
            </a:br>
            <a:r>
              <a:rPr lang="ar-JO" sz="2800" b="1" dirty="0">
                <a:solidFill>
                  <a:srgbClr val="575F6D"/>
                </a:solidFill>
              </a:rPr>
              <a:t> </a:t>
            </a:r>
            <a:r>
              <a:rPr lang="en-US" sz="2800" b="1" dirty="0">
                <a:solidFill>
                  <a:srgbClr val="575F6D"/>
                </a:solidFill>
              </a:rPr>
              <a:t>The Nature of an Accounting Theory</a:t>
            </a:r>
            <a:r>
              <a:rPr lang="en-US" dirty="0"/>
              <a:t>      </a:t>
            </a:r>
            <a:endParaRPr lang="ar-IQ" dirty="0"/>
          </a:p>
        </p:txBody>
      </p:sp>
      <p:sp>
        <p:nvSpPr>
          <p:cNvPr id="3" name="عنصر نائب للمحتوى 2"/>
          <p:cNvSpPr>
            <a:spLocks noGrp="1"/>
          </p:cNvSpPr>
          <p:nvPr>
            <p:ph sz="quarter" idx="1"/>
          </p:nvPr>
        </p:nvSpPr>
        <p:spPr/>
        <p:txBody>
          <a:bodyPr>
            <a:normAutofit/>
          </a:bodyPr>
          <a:lstStyle/>
          <a:p>
            <a:r>
              <a:rPr lang="ar-JO" dirty="0"/>
              <a:t>إن كل واحدة من عناصر أو مكونات النظرية هذه لها وجود في المحاسبة .</a:t>
            </a:r>
            <a:r>
              <a:rPr lang="ar-SA" dirty="0"/>
              <a:t>للأ</a:t>
            </a:r>
            <a:r>
              <a:rPr lang="ar-IQ" dirty="0"/>
              <a:t>سباب:</a:t>
            </a:r>
          </a:p>
          <a:p>
            <a:r>
              <a:rPr lang="ar-JO" dirty="0"/>
              <a:t> أولاً ، إن المحاسبة توظف التمثيل الرمزي أو الرموز ، فتعابير مثل " المدين " أو " الدائن " وكافة المصطلحات الأخرى هي ملائمة وفريدة من نوعها للمحاسبة </a:t>
            </a:r>
            <a:endParaRPr lang="ar-IQ" dirty="0"/>
          </a:p>
          <a:p>
            <a:r>
              <a:rPr lang="ar-JO" dirty="0"/>
              <a:t>. ثانياً ، إن المحاسبة توظف قواعد للترجمة ، فالترميز (التمثيل الرمزي للأحداث والصفقات الاقتصادية ) ما هو إلا عملية ترجمة أو تحويل إلى الرموز وفك لهذه الرموز </a:t>
            </a:r>
            <a:endParaRPr lang="ar-IQ" dirty="0"/>
          </a:p>
          <a:p>
            <a:r>
              <a:rPr lang="ar-JO" dirty="0"/>
              <a:t>. ثالثاً ، إن المحاسبة توظف قواعد المعالجة البارعة أو الذكية . فالأساليب الفنية لتحديد الدخل التي يمكن اعتبارها نوع من المعالجات البارعة للرموز المحاسبية . </a:t>
            </a:r>
            <a:endParaRPr lang="en-US" dirty="0"/>
          </a:p>
          <a:p>
            <a:pPr marL="82296" indent="0">
              <a:buNone/>
            </a:pPr>
            <a:endParaRPr lang="en-US" dirty="0"/>
          </a:p>
          <a:p>
            <a:endParaRPr lang="ar-IQ" dirty="0"/>
          </a:p>
        </p:txBody>
      </p:sp>
    </p:spTree>
    <p:extLst>
      <p:ext uri="{BB962C8B-B14F-4D97-AF65-F5344CB8AC3E}">
        <p14:creationId xmlns:p14="http://schemas.microsoft.com/office/powerpoint/2010/main" val="2087354796"/>
      </p:ext>
    </p:extLst>
  </p:cSld>
  <p:clrMapOvr>
    <a:masterClrMapping/>
  </p:clrMapOvr>
  <p:transition spd="med">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800" b="1" dirty="0">
                <a:effectLst/>
              </a:rPr>
              <a:t>منهجيات البحث العلمي لصياغة النظرية المحاسبية </a:t>
            </a:r>
            <a:r>
              <a:rPr lang="en-US" sz="2800" b="1" dirty="0">
                <a:effectLst/>
              </a:rPr>
              <a:t>Methodologies for The Formulation of an Accounting Theory</a:t>
            </a:r>
            <a:endParaRPr lang="ar-IQ" sz="2800" dirty="0"/>
          </a:p>
        </p:txBody>
      </p:sp>
      <p:sp>
        <p:nvSpPr>
          <p:cNvPr id="3" name="عنصر نائب للمحتوى 2"/>
          <p:cNvSpPr>
            <a:spLocks noGrp="1"/>
          </p:cNvSpPr>
          <p:nvPr>
            <p:ph sz="quarter" idx="1"/>
          </p:nvPr>
        </p:nvSpPr>
        <p:spPr/>
        <p:txBody>
          <a:bodyPr>
            <a:normAutofit/>
          </a:bodyPr>
          <a:lstStyle/>
          <a:p>
            <a:r>
              <a:rPr lang="ar-JO" sz="2800" dirty="0"/>
              <a:t>هناك حاجة إلى منهجية للبحث العلمي لصياغة نظرية محاسبية . فالاختلاف في الآراء والمداخل والقيم بين التطبيق المحاسبي والبحث المحاسبي قد أدى إلى استخدام منهجيتين للبحث العلمي : </a:t>
            </a:r>
            <a:endParaRPr lang="ar-IQ" sz="2800" dirty="0"/>
          </a:p>
          <a:p>
            <a:r>
              <a:rPr lang="ar-JO" sz="2800" dirty="0"/>
              <a:t>إحداها وصفية</a:t>
            </a:r>
            <a:r>
              <a:rPr lang="en-US" sz="2800" dirty="0"/>
              <a:t>.</a:t>
            </a:r>
            <a:endParaRPr lang="ar-IQ" sz="2800" dirty="0"/>
          </a:p>
          <a:p>
            <a:r>
              <a:rPr lang="ar-JO" sz="2800" dirty="0"/>
              <a:t>والأخرى معيارية</a:t>
            </a:r>
            <a:r>
              <a:rPr lang="en-US" sz="2800" dirty="0"/>
              <a:t>.</a:t>
            </a:r>
            <a:endParaRPr lang="ar-IQ" sz="2800" dirty="0"/>
          </a:p>
        </p:txBody>
      </p:sp>
    </p:spTree>
    <p:extLst>
      <p:ext uri="{BB962C8B-B14F-4D97-AF65-F5344CB8AC3E}">
        <p14:creationId xmlns:p14="http://schemas.microsoft.com/office/powerpoint/2010/main" val="521728797"/>
      </p:ext>
    </p:extLst>
  </p:cSld>
  <p:clrMapOvr>
    <a:masterClrMapping/>
  </p:clrMapOvr>
  <p:transition spd="med">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منهجيات البحث العلمي لصياغة النظرية المحاسبية </a:t>
            </a:r>
            <a:r>
              <a:rPr lang="en-US" sz="2400" b="1" dirty="0"/>
              <a:t>Methodologies for The Formulation of an Accounting Theory</a:t>
            </a:r>
            <a:endParaRPr lang="ar-IQ" sz="2000" dirty="0"/>
          </a:p>
        </p:txBody>
      </p:sp>
      <p:sp>
        <p:nvSpPr>
          <p:cNvPr id="3" name="عنصر نائب للمحتوى 2"/>
          <p:cNvSpPr>
            <a:spLocks noGrp="1"/>
          </p:cNvSpPr>
          <p:nvPr>
            <p:ph sz="quarter" idx="1"/>
          </p:nvPr>
        </p:nvSpPr>
        <p:spPr>
          <a:xfrm>
            <a:off x="395536" y="1700808"/>
            <a:ext cx="7467600" cy="4873752"/>
          </a:xfrm>
        </p:spPr>
        <p:txBody>
          <a:bodyPr/>
          <a:lstStyle/>
          <a:p>
            <a:r>
              <a:rPr lang="ar-JO" sz="2800" dirty="0"/>
              <a:t>أو نظرية وصفية عن المحاسبة .</a:t>
            </a:r>
            <a:r>
              <a:rPr lang="ar-IQ" sz="2800" dirty="0"/>
              <a:t>:</a:t>
            </a:r>
            <a:r>
              <a:rPr lang="ar-JO" sz="2800" dirty="0"/>
              <a:t> صياغة النظرية المحاسبية ما هي إلا محاولة لتبرير ما هو قائم</a:t>
            </a:r>
            <a:r>
              <a:rPr lang="ar-SA" sz="2800" dirty="0"/>
              <a:t> </a:t>
            </a:r>
            <a:r>
              <a:rPr lang="ar-JO" sz="2800" dirty="0"/>
              <a:t>من خلال تجميع أو ترتيب التطبيقات القائمة ، فما هو قائم من تطبيقات يصاغ في شكل نظرية </a:t>
            </a:r>
            <a:endParaRPr lang="en-US" sz="2800" dirty="0"/>
          </a:p>
          <a:p>
            <a:endParaRPr lang="en-US" dirty="0"/>
          </a:p>
          <a:p>
            <a:endParaRPr lang="ar-IQ" dirty="0"/>
          </a:p>
        </p:txBody>
      </p:sp>
    </p:spTree>
    <p:extLst>
      <p:ext uri="{BB962C8B-B14F-4D97-AF65-F5344CB8AC3E}">
        <p14:creationId xmlns:p14="http://schemas.microsoft.com/office/powerpoint/2010/main" val="1094396903"/>
      </p:ext>
    </p:extLst>
  </p:cSld>
  <p:clrMapOvr>
    <a:masterClrMapping/>
  </p:clrMapOvr>
  <p:transition spd="med">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منهجيات البحث العلمي لصياغة النظرية المحاسبية </a:t>
            </a:r>
            <a:r>
              <a:rPr lang="en-US" sz="2400" b="1" dirty="0"/>
              <a:t>Methodologies for The Formulation of an Accounting Theory</a:t>
            </a:r>
            <a:endParaRPr lang="ar-IQ" sz="2000" dirty="0"/>
          </a:p>
        </p:txBody>
      </p:sp>
      <p:sp>
        <p:nvSpPr>
          <p:cNvPr id="3" name="عنصر نائب للمحتوى 2"/>
          <p:cNvSpPr>
            <a:spLocks noGrp="1"/>
          </p:cNvSpPr>
          <p:nvPr>
            <p:ph sz="quarter" idx="1"/>
          </p:nvPr>
        </p:nvSpPr>
        <p:spPr/>
        <p:txBody>
          <a:bodyPr/>
          <a:lstStyle/>
          <a:p>
            <a:r>
              <a:rPr lang="ar-IQ" dirty="0"/>
              <a:t>من بين </a:t>
            </a:r>
            <a:r>
              <a:rPr lang="ar-JO" dirty="0"/>
              <a:t>النظريات الوصفية هناك " جرد بالمبادئ المحاسبية المقبولة عموماً لمنشآت الأعمال التجارية </a:t>
            </a:r>
            <a:r>
              <a:rPr lang="en-US" dirty="0"/>
              <a:t>Inventory of Generally Accepted Accounting Principles for Business Enterprises </a:t>
            </a:r>
            <a:r>
              <a:rPr lang="ar-JO" dirty="0"/>
              <a:t> لمؤلفه </a:t>
            </a:r>
            <a:r>
              <a:rPr lang="en-US" dirty="0"/>
              <a:t>Grady</a:t>
            </a:r>
            <a:r>
              <a:rPr lang="ar-JO" dirty="0"/>
              <a:t> ، والتقرير رقم 4 لمجلس المبادئ المحاسبية </a:t>
            </a:r>
            <a:r>
              <a:rPr lang="en-US" dirty="0"/>
              <a:t>Accounting Principles Board's Statement No. 4</a:t>
            </a:r>
            <a:r>
              <a:rPr lang="ar-JO" dirty="0"/>
              <a:t> ، وكتاب</a:t>
            </a:r>
            <a:r>
              <a:rPr lang="en-US" dirty="0"/>
              <a:t> Skinner </a:t>
            </a:r>
            <a:endParaRPr lang="ar-IQ" dirty="0"/>
          </a:p>
        </p:txBody>
      </p:sp>
    </p:spTree>
    <p:extLst>
      <p:ext uri="{BB962C8B-B14F-4D97-AF65-F5344CB8AC3E}">
        <p14:creationId xmlns:p14="http://schemas.microsoft.com/office/powerpoint/2010/main" val="759659417"/>
      </p:ext>
    </p:extLst>
  </p:cSld>
  <p:clrMapOvr>
    <a:masterClrMapping/>
  </p:clrMapOvr>
  <p:transition spd="med">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منهجيات البحث العلمي لصياغة النظرية المحاسبية </a:t>
            </a:r>
            <a:r>
              <a:rPr lang="en-US" sz="2400" b="1" dirty="0"/>
              <a:t>Methodologies for The Formulation of an Accounting Theory</a:t>
            </a:r>
            <a:endParaRPr lang="ar-IQ" sz="2000" dirty="0"/>
          </a:p>
        </p:txBody>
      </p:sp>
      <p:sp>
        <p:nvSpPr>
          <p:cNvPr id="3" name="عنصر نائب للمحتوى 2"/>
          <p:cNvSpPr>
            <a:spLocks noGrp="1"/>
          </p:cNvSpPr>
          <p:nvPr>
            <p:ph sz="quarter" idx="1"/>
          </p:nvPr>
        </p:nvSpPr>
        <p:spPr/>
        <p:txBody>
          <a:bodyPr/>
          <a:lstStyle/>
          <a:p>
            <a:r>
              <a:rPr lang="ar-JO" dirty="0"/>
              <a:t>. </a:t>
            </a:r>
            <a:r>
              <a:rPr lang="ar-JO" sz="2800" dirty="0"/>
              <a:t>فالنظرية المعيارية تحاول أن تبرر ما ينبغي أن يكون قائم ٍ</a:t>
            </a:r>
            <a:r>
              <a:rPr lang="en-US" sz="2800" dirty="0"/>
              <a:t> </a:t>
            </a:r>
            <a:r>
              <a:rPr lang="ar-JO" sz="2800" dirty="0"/>
              <a:t>كنقيض لما هو قائم فعلاً . إن نظرية من هذا النوع يطلق عليها محاسبة معيارية ، أو نظرية محاسبية معيارية. </a:t>
            </a:r>
            <a:endParaRPr lang="en-US" sz="2800" dirty="0"/>
          </a:p>
          <a:p>
            <a:r>
              <a:rPr lang="ar-JO" sz="2800" dirty="0"/>
              <a:t> </a:t>
            </a:r>
            <a:endParaRPr lang="en-US" sz="2800" dirty="0"/>
          </a:p>
          <a:p>
            <a:endParaRPr lang="ar-IQ" dirty="0"/>
          </a:p>
        </p:txBody>
      </p:sp>
    </p:spTree>
    <p:extLst>
      <p:ext uri="{BB962C8B-B14F-4D97-AF65-F5344CB8AC3E}">
        <p14:creationId xmlns:p14="http://schemas.microsoft.com/office/powerpoint/2010/main" val="2692046217"/>
      </p:ext>
    </p:extLst>
  </p:cSld>
  <p:clrMapOvr>
    <a:masterClrMapping/>
  </p:clrMapOvr>
  <p:transition spd="med">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b="1" dirty="0">
                <a:effectLst/>
              </a:rPr>
              <a:t>المداخل التقليدية لصياغة النظرية المحاسبية</a:t>
            </a:r>
            <a:endParaRPr lang="ar-IQ" dirty="0"/>
          </a:p>
        </p:txBody>
      </p:sp>
      <p:sp>
        <p:nvSpPr>
          <p:cNvPr id="3" name="عنصر نائب للمحتوى 2"/>
          <p:cNvSpPr>
            <a:spLocks noGrp="1"/>
          </p:cNvSpPr>
          <p:nvPr>
            <p:ph sz="quarter" idx="1"/>
          </p:nvPr>
        </p:nvSpPr>
        <p:spPr>
          <a:xfrm>
            <a:off x="971600" y="1447800"/>
            <a:ext cx="7962088" cy="4800600"/>
          </a:xfrm>
        </p:spPr>
        <p:txBody>
          <a:bodyPr>
            <a:normAutofit/>
          </a:bodyPr>
          <a:lstStyle/>
          <a:p>
            <a:pPr marL="82296" indent="0">
              <a:buNone/>
            </a:pPr>
            <a:endParaRPr lang="ar-IQ" b="1" dirty="0"/>
          </a:p>
          <a:p>
            <a:endParaRPr lang="en-US" dirty="0"/>
          </a:p>
          <a:p>
            <a:endParaRPr lang="ar-IQ" dirty="0"/>
          </a:p>
        </p:txBody>
      </p:sp>
      <p:graphicFrame>
        <p:nvGraphicFramePr>
          <p:cNvPr id="4" name="رسم تخطيطي 3"/>
          <p:cNvGraphicFramePr/>
          <p:nvPr>
            <p:extLst>
              <p:ext uri="{D42A27DB-BD31-4B8C-83A1-F6EECF244321}">
                <p14:modId xmlns:p14="http://schemas.microsoft.com/office/powerpoint/2010/main" val="133119999"/>
              </p:ext>
            </p:extLst>
          </p:nvPr>
        </p:nvGraphicFramePr>
        <p:xfrm>
          <a:off x="2051720"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9999945"/>
      </p:ext>
    </p:extLst>
  </p:cSld>
  <p:clrMapOvr>
    <a:masterClrMapping/>
  </p:clrMapOvr>
  <p:transition spd="med">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منهجيات البحث العلمي لصياغة النظرية المحاسبية </a:t>
            </a:r>
            <a:r>
              <a:rPr lang="en-US" sz="2400" b="1" dirty="0"/>
              <a:t>Methodologies for The Formulation of an Accounting Theory</a:t>
            </a:r>
            <a:endParaRPr lang="ar-IQ" sz="2000" dirty="0"/>
          </a:p>
        </p:txBody>
      </p:sp>
      <p:sp>
        <p:nvSpPr>
          <p:cNvPr id="3" name="عنصر نائب للمحتوى 2"/>
          <p:cNvSpPr>
            <a:spLocks noGrp="1"/>
          </p:cNvSpPr>
          <p:nvPr>
            <p:ph sz="quarter" idx="1"/>
          </p:nvPr>
        </p:nvSpPr>
        <p:spPr/>
        <p:txBody>
          <a:bodyPr/>
          <a:lstStyle/>
          <a:p>
            <a:r>
              <a:rPr lang="ar-JO" dirty="0"/>
              <a:t>وأما ما يتعلق بالنظريات المعيارية فهناك دراسة </a:t>
            </a:r>
            <a:r>
              <a:rPr lang="en-US" dirty="0"/>
              <a:t>Moonitz</a:t>
            </a:r>
            <a:r>
              <a:rPr lang="ar-JO" dirty="0"/>
              <a:t> ، ودراسة </a:t>
            </a:r>
            <a:r>
              <a:rPr lang="en-US" dirty="0"/>
              <a:t>Sprouse and Moonitz</a:t>
            </a:r>
            <a:r>
              <a:rPr lang="ar-JO" dirty="0"/>
              <a:t> ، و"تقرير عن النظرية المحاسبية الأساس" </a:t>
            </a:r>
            <a:r>
              <a:rPr lang="en-US" dirty="0"/>
              <a:t>A Statement of Basic Accounting Theory</a:t>
            </a:r>
            <a:r>
              <a:rPr lang="ar-JO" dirty="0"/>
              <a:t> ، ونظرية </a:t>
            </a:r>
            <a:r>
              <a:rPr lang="en-US" dirty="0"/>
              <a:t>Edwards and Bell</a:t>
            </a:r>
            <a:r>
              <a:rPr lang="ar-JO" dirty="0"/>
              <a:t> ، ودراسة </a:t>
            </a:r>
            <a:r>
              <a:rPr lang="en-US" dirty="0"/>
              <a:t>Chambers</a:t>
            </a:r>
            <a:endParaRPr lang="ar-IQ" dirty="0"/>
          </a:p>
        </p:txBody>
      </p:sp>
    </p:spTree>
    <p:extLst>
      <p:ext uri="{BB962C8B-B14F-4D97-AF65-F5344CB8AC3E}">
        <p14:creationId xmlns:p14="http://schemas.microsoft.com/office/powerpoint/2010/main" val="3561051376"/>
      </p:ext>
    </p:extLst>
  </p:cSld>
  <p:clrMapOvr>
    <a:masterClrMapping/>
  </p:clrMapOvr>
  <p:transition spd="med">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260648"/>
            <a:ext cx="7498080" cy="1143000"/>
          </a:xfrm>
        </p:spPr>
        <p:txBody>
          <a:bodyPr>
            <a:normAutofit/>
          </a:bodyPr>
          <a:lstStyle/>
          <a:p>
            <a:pPr algn="ctr"/>
            <a:r>
              <a:rPr lang="ar-JO" sz="2000" b="1" dirty="0">
                <a:effectLst/>
              </a:rPr>
              <a:t>المداخل لصياغة النظرية المحاسبية</a:t>
            </a:r>
            <a:br>
              <a:rPr lang="ar-IQ" sz="2000" b="1" dirty="0">
                <a:effectLst/>
              </a:rPr>
            </a:br>
            <a:r>
              <a:rPr lang="ar-JO" sz="2000" b="1" dirty="0">
                <a:effectLst/>
              </a:rPr>
              <a:t> </a:t>
            </a:r>
            <a:r>
              <a:rPr lang="en-US" sz="2000" b="1" dirty="0">
                <a:effectLst/>
              </a:rPr>
              <a:t>Approaches to The Formulation of an accounting Theory</a:t>
            </a:r>
            <a:r>
              <a:rPr lang="en-US" sz="2800" b="1" dirty="0">
                <a:effectLst/>
              </a:rPr>
              <a:t> </a:t>
            </a:r>
            <a:endParaRPr lang="ar-IQ" sz="2800" dirty="0"/>
          </a:p>
        </p:txBody>
      </p:sp>
      <p:graphicFrame>
        <p:nvGraphicFramePr>
          <p:cNvPr id="11" name="عنصر نائب للمحتوى 10"/>
          <p:cNvGraphicFramePr>
            <a:graphicFrameLocks noGrp="1"/>
          </p:cNvGraphicFramePr>
          <p:nvPr>
            <p:ph sz="quarter" idx="1"/>
            <p:extLst>
              <p:ext uri="{D42A27DB-BD31-4B8C-83A1-F6EECF244321}">
                <p14:modId xmlns:p14="http://schemas.microsoft.com/office/powerpoint/2010/main" val="3808267678"/>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رابط مستقيم 12"/>
          <p:cNvCxnSpPr/>
          <p:nvPr/>
        </p:nvCxnSpPr>
        <p:spPr>
          <a:xfrm>
            <a:off x="3491880" y="4149080"/>
            <a:ext cx="1080120" cy="122413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8481403"/>
      </p:ext>
    </p:extLst>
  </p:cSld>
  <p:clrMapOvr>
    <a:masterClrMapping/>
  </p:clrMapOvr>
  <p:transition spd="med">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JO" sz="2000" b="1" dirty="0">
                <a:solidFill>
                  <a:srgbClr val="575F6D"/>
                </a:solidFill>
              </a:rPr>
              <a:t>المداخل لصياغة النظرية المحاسبية</a:t>
            </a:r>
            <a:br>
              <a:rPr lang="ar-IQ" sz="2000" b="1" dirty="0">
                <a:solidFill>
                  <a:srgbClr val="575F6D"/>
                </a:solidFill>
              </a:rPr>
            </a:br>
            <a:r>
              <a:rPr lang="ar-JO" sz="2000" b="1" dirty="0">
                <a:solidFill>
                  <a:srgbClr val="575F6D"/>
                </a:solidFill>
              </a:rPr>
              <a:t> </a:t>
            </a:r>
            <a:r>
              <a:rPr lang="en-US" sz="2000" b="1" dirty="0">
                <a:solidFill>
                  <a:srgbClr val="575F6D"/>
                </a:solidFill>
              </a:rPr>
              <a:t>Approaches to The Formulation of an accounting Theory</a:t>
            </a:r>
            <a:r>
              <a:rPr lang="en-US" sz="2800" b="1" dirty="0">
                <a:solidFill>
                  <a:srgbClr val="575F6D"/>
                </a:solidFill>
              </a:rPr>
              <a:t> </a:t>
            </a:r>
            <a:endParaRPr lang="ar-IQ" dirty="0"/>
          </a:p>
        </p:txBody>
      </p:sp>
      <p:sp>
        <p:nvSpPr>
          <p:cNvPr id="8" name="عنصر نائب للمحتوى 7"/>
          <p:cNvSpPr>
            <a:spLocks noGrp="1"/>
          </p:cNvSpPr>
          <p:nvPr>
            <p:ph sz="quarter" idx="1"/>
          </p:nvPr>
        </p:nvSpPr>
        <p:spPr/>
        <p:txBody>
          <a:bodyPr>
            <a:normAutofit/>
          </a:bodyPr>
          <a:lstStyle/>
          <a:p>
            <a:r>
              <a:rPr lang="ar-IQ" dirty="0"/>
              <a:t>المداخل الغير نظرية</a:t>
            </a:r>
            <a:r>
              <a:rPr lang="en-US" dirty="0"/>
              <a:t>.</a:t>
            </a:r>
          </a:p>
          <a:p>
            <a:endParaRPr lang="ar-IQ" dirty="0"/>
          </a:p>
          <a:p>
            <a:r>
              <a:rPr lang="ar-IQ" dirty="0"/>
              <a:t>1-</a:t>
            </a:r>
            <a:r>
              <a:rPr lang="ar-JO" dirty="0"/>
              <a:t>المدخل الواقعي (التطبيقي) </a:t>
            </a:r>
            <a:r>
              <a:rPr lang="ar-IQ" dirty="0"/>
              <a:t>:</a:t>
            </a:r>
            <a:r>
              <a:rPr lang="ar-JO" dirty="0"/>
              <a:t>الواقعي يسعى إلى بناء نظرية تتسم بتوافقها مع التطبيقات وكما تجري في عالم الواقع ، فهذه التطبيقات نافعة في ضوء اقتراحها أو تحقيقها حلول ميدانية . فاستناداً إلى هذا المدخل ، يجب اختيار الطرق الفنية والمبادئ المحاسبية على أساس منفعتها لمستخدمي المعلومات المحاسبية وملائمتها لعملية صنع القرار</a:t>
            </a:r>
            <a:r>
              <a:rPr lang="en-US" dirty="0"/>
              <a:t>.</a:t>
            </a:r>
            <a:r>
              <a:rPr lang="ar-JO" dirty="0"/>
              <a:t> </a:t>
            </a:r>
            <a:endParaRPr lang="ar-IQ" dirty="0"/>
          </a:p>
          <a:p>
            <a:r>
              <a:rPr lang="ar-JO" dirty="0"/>
              <a:t> </a:t>
            </a:r>
            <a:endParaRPr lang="en-US" dirty="0"/>
          </a:p>
          <a:p>
            <a:endParaRPr lang="ar-IQ" dirty="0"/>
          </a:p>
          <a:p>
            <a:endParaRPr lang="ar-IQ" dirty="0"/>
          </a:p>
        </p:txBody>
      </p:sp>
    </p:spTree>
    <p:extLst>
      <p:ext uri="{BB962C8B-B14F-4D97-AF65-F5344CB8AC3E}">
        <p14:creationId xmlns:p14="http://schemas.microsoft.com/office/powerpoint/2010/main" val="4097455711"/>
      </p:ext>
    </p:extLst>
  </p:cSld>
  <p:clrMapOvr>
    <a:masterClrMapping/>
  </p:clrMapOvr>
  <p:transition spd="med">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000" b="1" dirty="0"/>
              <a:t>المداخل لصياغة النظرية المحاسبية</a:t>
            </a:r>
            <a:br>
              <a:rPr lang="ar-IQ" sz="2000" b="1" dirty="0"/>
            </a:br>
            <a:r>
              <a:rPr lang="ar-JO" sz="2000" b="1" dirty="0"/>
              <a:t> </a:t>
            </a:r>
            <a:r>
              <a:rPr lang="en-US" sz="2000" b="1" dirty="0"/>
              <a:t>Approaches to The Formulation of an accounting Theory</a:t>
            </a:r>
            <a:r>
              <a:rPr lang="en-US" sz="2400" b="1" dirty="0"/>
              <a:t> </a:t>
            </a:r>
            <a:endParaRPr lang="ar-IQ" sz="1800" dirty="0"/>
          </a:p>
        </p:txBody>
      </p:sp>
      <p:sp>
        <p:nvSpPr>
          <p:cNvPr id="3" name="عنصر نائب للمحتوى 2"/>
          <p:cNvSpPr>
            <a:spLocks noGrp="1"/>
          </p:cNvSpPr>
          <p:nvPr>
            <p:ph sz="quarter" idx="1"/>
          </p:nvPr>
        </p:nvSpPr>
        <p:spPr/>
        <p:txBody>
          <a:bodyPr>
            <a:normAutofit/>
          </a:bodyPr>
          <a:lstStyle/>
          <a:p>
            <a:r>
              <a:rPr lang="ar-IQ" sz="3200" dirty="0"/>
              <a:t>2-</a:t>
            </a:r>
            <a:r>
              <a:rPr lang="ar-JO" sz="3200" dirty="0"/>
              <a:t>والمدخل التسلطي (المركزي) </a:t>
            </a:r>
            <a:r>
              <a:rPr lang="en-US" sz="3200" dirty="0"/>
              <a:t>approach</a:t>
            </a:r>
            <a:r>
              <a:rPr lang="ar-JO" sz="3200" dirty="0"/>
              <a:t>.</a:t>
            </a:r>
            <a:r>
              <a:rPr lang="en-US" sz="3200" dirty="0"/>
              <a:t> </a:t>
            </a:r>
            <a:r>
              <a:rPr lang="ar-IQ" sz="3200" dirty="0"/>
              <a:t>قائم على مفهوم السلطه المخوله لجهات مسؤوله عن</a:t>
            </a:r>
            <a:r>
              <a:rPr lang="ar-SA" sz="3200" dirty="0"/>
              <a:t> </a:t>
            </a:r>
            <a:r>
              <a:rPr lang="ar-IQ" sz="3200" dirty="0"/>
              <a:t>المحاسبه تفرض المعايير التي يجب أتباعها من قبل</a:t>
            </a:r>
            <a:r>
              <a:rPr lang="ar-SA" sz="3200" dirty="0"/>
              <a:t> </a:t>
            </a:r>
            <a:r>
              <a:rPr lang="ar-IQ" sz="2800" dirty="0"/>
              <a:t>المحاسبين </a:t>
            </a:r>
            <a:r>
              <a:rPr lang="ar-IQ" sz="3200" dirty="0"/>
              <a:t>أخذ بالاعتبار كل من المحاسبه</a:t>
            </a:r>
            <a:r>
              <a:rPr lang="ar-SA" sz="3200" dirty="0"/>
              <a:t>(</a:t>
            </a:r>
            <a:r>
              <a:rPr lang="ar-IQ" sz="3200" dirty="0"/>
              <a:t> كما هي عليه ) المقبوله قبول</a:t>
            </a:r>
            <a:r>
              <a:rPr lang="ar-SA" sz="3200" dirty="0"/>
              <a:t> </a:t>
            </a:r>
            <a:r>
              <a:rPr lang="ar-IQ" sz="3200" dirty="0"/>
              <a:t>عاما و كذلك ما يجب أن تكون عليه المحاسبه فدمج بينهم </a:t>
            </a:r>
            <a:r>
              <a:rPr lang="ar-SA" sz="3200" dirty="0"/>
              <a:t>.</a:t>
            </a:r>
            <a:br>
              <a:rPr lang="ar-IQ" sz="3200" dirty="0"/>
            </a:br>
            <a:r>
              <a:rPr lang="ar-JO" sz="3200" dirty="0"/>
              <a:t> </a:t>
            </a:r>
            <a:endParaRPr lang="en-US" sz="3200" dirty="0"/>
          </a:p>
          <a:p>
            <a:endParaRPr lang="ar-IQ" dirty="0"/>
          </a:p>
        </p:txBody>
      </p:sp>
    </p:spTree>
    <p:extLst>
      <p:ext uri="{BB962C8B-B14F-4D97-AF65-F5344CB8AC3E}">
        <p14:creationId xmlns:p14="http://schemas.microsoft.com/office/powerpoint/2010/main" val="1106843841"/>
      </p:ext>
    </p:extLst>
  </p:cSld>
  <p:clrMapOvr>
    <a:masterClrMapping/>
  </p:clrMapOvr>
  <p:transition spd="med">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المداخل لصياغة النظرية المحاسبية</a:t>
            </a:r>
            <a:br>
              <a:rPr lang="ar-IQ" sz="2400" b="1" dirty="0"/>
            </a:br>
            <a:r>
              <a:rPr lang="ar-JO" sz="2400" b="1" dirty="0"/>
              <a:t> </a:t>
            </a:r>
            <a:r>
              <a:rPr lang="en-US" sz="2400" b="1" dirty="0"/>
              <a:t>Approaches to The Formulation of an accounting Theory</a:t>
            </a:r>
            <a:r>
              <a:rPr lang="en-US" sz="2800" b="1" dirty="0"/>
              <a:t> </a:t>
            </a:r>
            <a:endParaRPr lang="ar-IQ" sz="2000" dirty="0"/>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3249239561"/>
              </p:ext>
            </p:extLst>
          </p:nvPr>
        </p:nvGraphicFramePr>
        <p:xfrm>
          <a:off x="457200" y="1556792"/>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5431175"/>
      </p:ext>
    </p:extLst>
  </p:cSld>
  <p:clrMapOvr>
    <a:masterClrMapping/>
  </p:clrMapOvr>
  <p:transition spd="med">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المداخل لصياغة النظرية المحاسبية</a:t>
            </a:r>
            <a:br>
              <a:rPr lang="ar-IQ" sz="2400" b="1" dirty="0"/>
            </a:br>
            <a:r>
              <a:rPr lang="ar-JO" sz="2400" b="1" dirty="0"/>
              <a:t> </a:t>
            </a:r>
            <a:r>
              <a:rPr lang="en-US" sz="2400" b="1" dirty="0"/>
              <a:t>Approaches to The Formulation of an accounting Theory</a:t>
            </a:r>
            <a:r>
              <a:rPr lang="en-US" sz="2800" b="1" dirty="0"/>
              <a:t> </a:t>
            </a:r>
            <a:endParaRPr lang="ar-IQ" sz="2000" dirty="0"/>
          </a:p>
        </p:txBody>
      </p:sp>
      <p:sp>
        <p:nvSpPr>
          <p:cNvPr id="3" name="عنصر نائب للمحتوى 2"/>
          <p:cNvSpPr>
            <a:spLocks noGrp="1"/>
          </p:cNvSpPr>
          <p:nvPr>
            <p:ph sz="quarter" idx="1"/>
          </p:nvPr>
        </p:nvSpPr>
        <p:spPr/>
        <p:txBody>
          <a:bodyPr>
            <a:normAutofit/>
          </a:bodyPr>
          <a:lstStyle/>
          <a:p>
            <a:r>
              <a:rPr lang="ar-IQ" b="1" dirty="0"/>
              <a:t>المدخل الاستنباطي </a:t>
            </a:r>
            <a:r>
              <a:rPr lang="en-US" b="1" dirty="0"/>
              <a:t>Deductive Approach</a:t>
            </a:r>
            <a:r>
              <a:rPr lang="en-US" dirty="0"/>
              <a:t> </a:t>
            </a:r>
            <a:endParaRPr lang="ar-IQ" dirty="0"/>
          </a:p>
          <a:p>
            <a:r>
              <a:rPr lang="ar-JO" dirty="0"/>
              <a:t>الاستنباطي لبناء أية نظرية بالافتراضات الأساسية ، ومنها ينطلق لاشتقاق الاستنتاجات المنطقية بشأن الموضوع قيد الدراسة . وعند تطبيقه في المحاسبة فإن المنطق الاستنباطي يبدأ بالافتراضات أو المقدمات الأساسية في المحاسبة ومنها ينطلق لاشتقاق ، وباستخدام الوسائل المنطقية ، المبادئ المحاسبية التي تخدم كدليل وأساس لتطوير الطرق والأساليب الفنية المحاسبية . فهذا المدخل يبتدأ من العام (الافتراضات العامة بشأن بيئة المحاسبة) إلى الخاص (المبادئ المحاسبية أولاً ، ومن ثم الطرق والأساليب الفنية المحاسبية ثانياً</a:t>
            </a:r>
            <a:r>
              <a:rPr lang="en-US" dirty="0"/>
              <a:t>.</a:t>
            </a:r>
            <a:br>
              <a:rPr lang="en-US" dirty="0"/>
            </a:br>
            <a:endParaRPr lang="ar-IQ" dirty="0"/>
          </a:p>
        </p:txBody>
      </p:sp>
    </p:spTree>
    <p:extLst>
      <p:ext uri="{BB962C8B-B14F-4D97-AF65-F5344CB8AC3E}">
        <p14:creationId xmlns:p14="http://schemas.microsoft.com/office/powerpoint/2010/main" val="1024440137"/>
      </p:ext>
    </p:extLst>
  </p:cSld>
  <p:clrMapOvr>
    <a:masterClrMapping/>
  </p:clrMapOvr>
  <p:transition spd="med">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JO" sz="2000" b="1" dirty="0"/>
              <a:t>المداخل لصياغة النظرية المحاسبية</a:t>
            </a:r>
            <a:br>
              <a:rPr lang="ar-IQ" sz="2000" b="1" dirty="0"/>
            </a:br>
            <a:r>
              <a:rPr lang="ar-JO" sz="2000" b="1" dirty="0"/>
              <a:t> </a:t>
            </a:r>
            <a:r>
              <a:rPr lang="en-US" sz="2000" b="1" dirty="0"/>
              <a:t>Approaches to The Formulation of an accounting Theory</a:t>
            </a:r>
            <a:r>
              <a:rPr lang="en-US" sz="4000" b="1" dirty="0"/>
              <a:t> </a:t>
            </a:r>
            <a:endParaRPr lang="ar-IQ" dirty="0"/>
          </a:p>
        </p:txBody>
      </p:sp>
      <p:sp>
        <p:nvSpPr>
          <p:cNvPr id="3" name="عنصر نائب للمحتوى 2"/>
          <p:cNvSpPr>
            <a:spLocks noGrp="1"/>
          </p:cNvSpPr>
          <p:nvPr>
            <p:ph sz="quarter" idx="1"/>
          </p:nvPr>
        </p:nvSpPr>
        <p:spPr/>
        <p:txBody>
          <a:bodyPr>
            <a:normAutofit/>
          </a:bodyPr>
          <a:lstStyle/>
          <a:p>
            <a:r>
              <a:rPr lang="ar-JO" dirty="0"/>
              <a:t> ينجز اختبار النظريات الاستنباطية في ظل أربع خطوات : </a:t>
            </a:r>
            <a:endParaRPr lang="en-US" dirty="0"/>
          </a:p>
          <a:p>
            <a:r>
              <a:rPr lang="ar-JO" dirty="0"/>
              <a:t>أولاً : هناك المقارنة المنطقية فيما بينها ، إذ يتم من خلالها اختبار الإنسان الداخلي</a:t>
            </a:r>
            <a:r>
              <a:rPr lang="en-US" dirty="0"/>
              <a:t> </a:t>
            </a:r>
            <a:r>
              <a:rPr lang="ar-JO" dirty="0"/>
              <a:t>للنظام</a:t>
            </a:r>
            <a:r>
              <a:rPr lang="ar-SA" dirty="0"/>
              <a:t>.</a:t>
            </a:r>
            <a:r>
              <a:rPr lang="ar-JO" dirty="0"/>
              <a:t> </a:t>
            </a:r>
            <a:endParaRPr lang="ar-IQ" dirty="0"/>
          </a:p>
          <a:p>
            <a:r>
              <a:rPr lang="ar-JO" dirty="0"/>
              <a:t>. ثانياً : هناك الشكل المنطقي للنظرية، في ظل أن النظرية هي نظرية ميدانية أو نظرية علمية ، أو فيما إذا كانت على سبيل المثال مجرد تكرار أو حشو مكرر .</a:t>
            </a:r>
            <a:endParaRPr lang="ar-IQ" dirty="0"/>
          </a:p>
          <a:p>
            <a:r>
              <a:rPr lang="ar-JO" dirty="0"/>
              <a:t> ثالثاً : هناك المقارنة مع نظريات أخرى ، وهذا يستهدف تحديد فيما إذا كانت النظرية تشكل تطور علمي يجب أن يجتاز مختلف الاختبارات .</a:t>
            </a:r>
            <a:endParaRPr lang="ar-IQ" dirty="0"/>
          </a:p>
          <a:p>
            <a:r>
              <a:rPr lang="ar-JO" dirty="0"/>
              <a:t> وأخيراً ، هناك اختبار النظرية من خلال الاستخدامات أو التطبيقات الميدانية للاستنتاجات التي يمكن أن تشتق منها</a:t>
            </a:r>
            <a:r>
              <a:rPr lang="en-US" baseline="30000" dirty="0"/>
              <a:t>.</a:t>
            </a:r>
            <a:endParaRPr lang="en-US" dirty="0"/>
          </a:p>
          <a:p>
            <a:endParaRPr lang="ar-IQ" dirty="0"/>
          </a:p>
        </p:txBody>
      </p:sp>
    </p:spTree>
    <p:extLst>
      <p:ext uri="{BB962C8B-B14F-4D97-AF65-F5344CB8AC3E}">
        <p14:creationId xmlns:p14="http://schemas.microsoft.com/office/powerpoint/2010/main" val="2952272891"/>
      </p:ext>
    </p:extLst>
  </p:cSld>
  <p:clrMapOvr>
    <a:masterClrMapping/>
  </p:clrMapOvr>
  <p:transition spd="med">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المداخل لصياغة النظرية المحاسبية</a:t>
            </a:r>
            <a:br>
              <a:rPr lang="ar-IQ" sz="2400" b="1" dirty="0"/>
            </a:br>
            <a:r>
              <a:rPr lang="ar-JO" sz="2400" b="1" dirty="0"/>
              <a:t> </a:t>
            </a:r>
            <a:r>
              <a:rPr lang="en-US" sz="2400" b="1" dirty="0"/>
              <a:t>Approaches to The Formulation of an accounting Theory</a:t>
            </a:r>
            <a:r>
              <a:rPr lang="en-US" sz="2800" b="1" dirty="0"/>
              <a:t> </a:t>
            </a:r>
            <a:endParaRPr lang="ar-IQ" sz="2000" dirty="0"/>
          </a:p>
        </p:txBody>
      </p:sp>
      <p:sp>
        <p:nvSpPr>
          <p:cNvPr id="3" name="عنصر نائب للمحتوى 2"/>
          <p:cNvSpPr>
            <a:spLocks noGrp="1"/>
          </p:cNvSpPr>
          <p:nvPr>
            <p:ph sz="quarter" idx="1"/>
          </p:nvPr>
        </p:nvSpPr>
        <p:spPr/>
        <p:txBody>
          <a:bodyPr>
            <a:normAutofit/>
          </a:bodyPr>
          <a:lstStyle/>
          <a:p>
            <a:r>
              <a:rPr lang="ar-JO" b="1" dirty="0"/>
              <a:t>المنطق الاستقرائي </a:t>
            </a:r>
            <a:r>
              <a:rPr lang="en-US" b="1" dirty="0"/>
              <a:t> Inductive Approach </a:t>
            </a:r>
            <a:r>
              <a:rPr lang="ar-IQ" b="1" dirty="0"/>
              <a:t>:</a:t>
            </a:r>
          </a:p>
          <a:p>
            <a:r>
              <a:rPr lang="ar-JO" dirty="0"/>
              <a:t>لبناء أي نظرية بالملاحظات والقياسات ومنها ينتهي بالتوصل إلى استنتاجات عامة. وعند تطبيقه في المحاسبة فإن المدخل الاستقرائي يبتدأ بالملاحظات أو المشاهدات حول المعلومات المالية لمنشآت الأعمال التجارية ومنها ينطلق لبناء تعميمات ومبادئ للمحاسبة من هذه الملاحظات / المشاهدات وعلى أساس العلاقات المتكررة الظهور . فالمنطق يبتدأ من الخاص (المعلومات المحاسبية التي تعكس علاقات متكررة الظهور) وصولاً إلى العام (البديهيات والمبادئ المحاسبية) </a:t>
            </a:r>
            <a:endParaRPr lang="ar-IQ" dirty="0"/>
          </a:p>
        </p:txBody>
      </p:sp>
    </p:spTree>
    <p:extLst>
      <p:ext uri="{BB962C8B-B14F-4D97-AF65-F5344CB8AC3E}">
        <p14:creationId xmlns:p14="http://schemas.microsoft.com/office/powerpoint/2010/main" val="2882896578"/>
      </p:ext>
    </p:extLst>
  </p:cSld>
  <p:clrMapOvr>
    <a:masterClrMapping/>
  </p:clrMapOvr>
  <p:transition spd="med">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المداخل لصياغة النظرية المحاسبية</a:t>
            </a:r>
            <a:br>
              <a:rPr lang="ar-IQ" sz="2400" b="1" dirty="0"/>
            </a:br>
            <a:r>
              <a:rPr lang="ar-JO" sz="2400" b="1" dirty="0"/>
              <a:t> </a:t>
            </a:r>
            <a:r>
              <a:rPr lang="en-US" sz="2400" b="1" dirty="0"/>
              <a:t>Approaches to The Formulation of an accounting Theory</a:t>
            </a:r>
            <a:r>
              <a:rPr lang="en-US" sz="2800" b="1" dirty="0"/>
              <a:t> </a:t>
            </a:r>
            <a:endParaRPr lang="ar-IQ" sz="2000" dirty="0"/>
          </a:p>
        </p:txBody>
      </p:sp>
      <p:sp>
        <p:nvSpPr>
          <p:cNvPr id="3" name="عنصر نائب للمحتوى 2"/>
          <p:cNvSpPr>
            <a:spLocks noGrp="1"/>
          </p:cNvSpPr>
          <p:nvPr>
            <p:ph sz="quarter" idx="1"/>
          </p:nvPr>
        </p:nvSpPr>
        <p:spPr/>
        <p:txBody>
          <a:bodyPr>
            <a:normAutofit/>
          </a:bodyPr>
          <a:lstStyle/>
          <a:p>
            <a:r>
              <a:rPr lang="ar-JO" dirty="0"/>
              <a:t>ويتطلب المدخل الاستقرائي المرور بأربعة مراحل : </a:t>
            </a:r>
            <a:endParaRPr lang="en-US" dirty="0"/>
          </a:p>
          <a:p>
            <a:pPr lvl="0"/>
            <a:r>
              <a:rPr lang="ar-JO" dirty="0"/>
              <a:t>تسجيل الملاحظات (المشاهدات) . </a:t>
            </a:r>
            <a:endParaRPr lang="en-US" dirty="0"/>
          </a:p>
          <a:p>
            <a:pPr lvl="0"/>
            <a:r>
              <a:rPr lang="ar-JO" dirty="0"/>
              <a:t>تحليل وتصنيف هذه الملاحظات لاكتشاف العلاقات المتكررة الظهور (المتطابقات والمتشابهات) .</a:t>
            </a:r>
            <a:endParaRPr lang="en-US" dirty="0"/>
          </a:p>
          <a:p>
            <a:pPr lvl="0"/>
            <a:r>
              <a:rPr lang="ar-JO" dirty="0"/>
              <a:t>الاشتقاق الاستقرائي للعموميات والمبادئ المحاسبية من خلال الملاحظات التي تعكس علاقات متكررة الظهور . </a:t>
            </a:r>
            <a:endParaRPr lang="en-US" dirty="0"/>
          </a:p>
          <a:p>
            <a:pPr lvl="0"/>
            <a:r>
              <a:rPr lang="ar-JO" dirty="0"/>
              <a:t>اختبار العموميات . </a:t>
            </a:r>
            <a:endParaRPr lang="en-US" dirty="0"/>
          </a:p>
          <a:p>
            <a:endParaRPr lang="en-US" dirty="0"/>
          </a:p>
          <a:p>
            <a:endParaRPr lang="ar-IQ" dirty="0"/>
          </a:p>
        </p:txBody>
      </p:sp>
    </p:spTree>
    <p:extLst>
      <p:ext uri="{BB962C8B-B14F-4D97-AF65-F5344CB8AC3E}">
        <p14:creationId xmlns:p14="http://schemas.microsoft.com/office/powerpoint/2010/main" val="3496124700"/>
      </p:ext>
    </p:extLst>
  </p:cSld>
  <p:clrMapOvr>
    <a:masterClrMapping/>
  </p:clrMapOvr>
  <p:transition spd="med">
    <p:split orient="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المداخل لصياغة النظرية المحاسبية</a:t>
            </a:r>
            <a:br>
              <a:rPr lang="ar-IQ" sz="2400" b="1" dirty="0"/>
            </a:br>
            <a:r>
              <a:rPr lang="ar-JO" sz="2400" b="1" dirty="0"/>
              <a:t> </a:t>
            </a:r>
            <a:r>
              <a:rPr lang="en-US" sz="2400" b="1" dirty="0"/>
              <a:t>Approaches to The Formulation of an accounting Theory</a:t>
            </a:r>
            <a:r>
              <a:rPr lang="en-US" sz="2800" b="1" dirty="0"/>
              <a:t> </a:t>
            </a:r>
            <a:endParaRPr lang="ar-IQ" sz="2000" dirty="0"/>
          </a:p>
        </p:txBody>
      </p:sp>
      <p:sp>
        <p:nvSpPr>
          <p:cNvPr id="3" name="عنصر نائب للمحتوى 2"/>
          <p:cNvSpPr>
            <a:spLocks noGrp="1"/>
          </p:cNvSpPr>
          <p:nvPr>
            <p:ph sz="quarter" idx="1"/>
          </p:nvPr>
        </p:nvSpPr>
        <p:spPr/>
        <p:txBody>
          <a:bodyPr>
            <a:normAutofit/>
          </a:bodyPr>
          <a:lstStyle/>
          <a:p>
            <a:r>
              <a:rPr lang="ar-JO" b="1" dirty="0"/>
              <a:t>. المدخل الأخلاقي </a:t>
            </a:r>
            <a:r>
              <a:rPr lang="en-US" b="1" dirty="0"/>
              <a:t>Ethical Approach </a:t>
            </a:r>
            <a:endParaRPr lang="ar-IQ" b="1" dirty="0"/>
          </a:p>
          <a:p>
            <a:r>
              <a:rPr lang="ar-JO" dirty="0"/>
              <a:t>إن جوهر المدخل الأخلاقي يتكون من مفاهيم الأنصاف ، والعدالة والمساواة والحقيقة</a:t>
            </a:r>
            <a:r>
              <a:rPr lang="en-US" dirty="0"/>
              <a:t>.</a:t>
            </a:r>
            <a:endParaRPr lang="ar-IQ" dirty="0"/>
          </a:p>
          <a:p>
            <a:r>
              <a:rPr lang="ar-JO" dirty="0"/>
              <a:t>الإنصاف قد أصبح أحد الأهداف الرئيسة للمحاسبة. فتشير لجنة الإجراءات المحاسبية إلى معايير " الإنصاف والعرض " بأنها تتكون من 1- التوافق مع المبادئ المحاسبية المقبولة عموماً 2- الإفصاح 3- الثبات 4- المقارن</a:t>
            </a:r>
            <a:r>
              <a:rPr lang="ar-IQ" dirty="0"/>
              <a:t>ه</a:t>
            </a:r>
          </a:p>
        </p:txBody>
      </p:sp>
    </p:spTree>
    <p:extLst>
      <p:ext uri="{BB962C8B-B14F-4D97-AF65-F5344CB8AC3E}">
        <p14:creationId xmlns:p14="http://schemas.microsoft.com/office/powerpoint/2010/main" val="2657405172"/>
      </p:ext>
    </p:extLst>
  </p:cSld>
  <p:clrMapOvr>
    <a:masterClrMapping/>
  </p:clrMapOvr>
  <p:transition spd="med">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404664"/>
            <a:ext cx="7498080" cy="1012974"/>
          </a:xfrm>
        </p:spPr>
        <p:txBody>
          <a:bodyPr>
            <a:normAutofit fontScale="90000"/>
          </a:bodyPr>
          <a:lstStyle/>
          <a:p>
            <a:br>
              <a:rPr lang="ar-IQ" b="1" dirty="0">
                <a:effectLst/>
              </a:rPr>
            </a:br>
            <a:r>
              <a:rPr lang="ar-JO" b="1" dirty="0">
                <a:effectLst/>
              </a:rPr>
              <a:t>المداخل التقليدية لصياغة النظرية المحاسبية</a:t>
            </a:r>
            <a:br>
              <a:rPr lang="en-US" dirty="0">
                <a:effectLst/>
              </a:rPr>
            </a:br>
            <a:endParaRPr lang="ar-IQ" dirty="0"/>
          </a:p>
        </p:txBody>
      </p:sp>
      <p:sp>
        <p:nvSpPr>
          <p:cNvPr id="3" name="عنصر نائب للمحتوى 2"/>
          <p:cNvSpPr>
            <a:spLocks noGrp="1"/>
          </p:cNvSpPr>
          <p:nvPr>
            <p:ph sz="quarter" idx="1"/>
          </p:nvPr>
        </p:nvSpPr>
        <p:spPr/>
        <p:txBody>
          <a:bodyPr>
            <a:normAutofit/>
          </a:bodyPr>
          <a:lstStyle/>
          <a:p>
            <a:r>
              <a:rPr lang="ar-JO" sz="2800" dirty="0"/>
              <a:t>على مدار الزمن تم تطبيق عدة مداخل لصياغة النظرية . ويعرف بعض من هذه المداخل بـ " المداخل التقليدية " لأنها تتسم بغياب لعملية محكمة للتحقق من صدقها عند محاولتها بناء النظرية المحاسبية</a:t>
            </a:r>
            <a:endParaRPr lang="ar-IQ" sz="2800" dirty="0"/>
          </a:p>
        </p:txBody>
      </p:sp>
    </p:spTree>
    <p:extLst>
      <p:ext uri="{BB962C8B-B14F-4D97-AF65-F5344CB8AC3E}">
        <p14:creationId xmlns:p14="http://schemas.microsoft.com/office/powerpoint/2010/main" val="3120030839"/>
      </p:ext>
    </p:extLst>
  </p:cSld>
  <p:clrMapOvr>
    <a:masterClrMapping/>
  </p:clrMapOvr>
  <p:transition spd="med">
    <p:split orient="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المداخل لصياغة النظرية المحاسبية</a:t>
            </a:r>
            <a:br>
              <a:rPr lang="ar-IQ" sz="2400" b="1" dirty="0"/>
            </a:br>
            <a:r>
              <a:rPr lang="ar-JO" sz="2400" b="1" dirty="0"/>
              <a:t> </a:t>
            </a:r>
            <a:r>
              <a:rPr lang="en-US" sz="2400" b="1" dirty="0"/>
              <a:t>Approaches to The Formulation of an accounting Theory</a:t>
            </a:r>
            <a:r>
              <a:rPr lang="en-US" sz="2800" b="1" dirty="0"/>
              <a:t> </a:t>
            </a:r>
            <a:endParaRPr lang="ar-IQ" sz="2000" dirty="0"/>
          </a:p>
        </p:txBody>
      </p:sp>
      <p:sp>
        <p:nvSpPr>
          <p:cNvPr id="3" name="عنصر نائب للمحتوى 2"/>
          <p:cNvSpPr>
            <a:spLocks noGrp="1"/>
          </p:cNvSpPr>
          <p:nvPr>
            <p:ph sz="quarter" idx="1"/>
          </p:nvPr>
        </p:nvSpPr>
        <p:spPr/>
        <p:txBody>
          <a:bodyPr>
            <a:normAutofit/>
          </a:bodyPr>
          <a:lstStyle/>
          <a:p>
            <a:r>
              <a:rPr lang="ar-JO" b="1" dirty="0"/>
              <a:t>. المدخل الاجتماعي </a:t>
            </a:r>
            <a:r>
              <a:rPr lang="en-US" b="1" dirty="0"/>
              <a:t>Sociological Approach </a:t>
            </a:r>
          </a:p>
          <a:p>
            <a:r>
              <a:rPr lang="ar-JO" dirty="0"/>
              <a:t>إن المدخل الاجتماعي لصياغة أي نظرية محاسبية يؤكد على التأثيرات الاجتماعية للطرق والإجراءات الفنية المحاسبية . وهو أيضاً مدخل أخلاقي لأنه يركز على المفهوم الأوسع للأنصاف ألا وهو الرفاهية الاجتماعية تعظيم الرفاهية الاجتماعية يرتبط بإجراءات تحديد الدخل الذي هو الأفضل من وجهة نظر المجتمع . فيقول </a:t>
            </a:r>
            <a:r>
              <a:rPr lang="en-US" dirty="0"/>
              <a:t>Bedford</a:t>
            </a:r>
            <a:r>
              <a:rPr lang="ar-JO" dirty="0"/>
              <a:t> بأن قياس دخل التشغيل . </a:t>
            </a:r>
            <a:endParaRPr lang="en-US" dirty="0"/>
          </a:p>
          <a:p>
            <a:r>
              <a:rPr lang="ar-JO" dirty="0"/>
              <a:t>" يلعب دور المشحم ، مما يسهل من قيام المجتمع بأداء وظائفه بشكل عملياتي . وتحديداً ، يتم استخدام الدخل المحدد كمبلغ تم احتسابه لتحديد أو صياغة الأهداف الضرورية الناجمة من قيام المجتمع بوظائفه </a:t>
            </a:r>
            <a:endParaRPr lang="en-US" dirty="0"/>
          </a:p>
          <a:p>
            <a:endParaRPr lang="ar-IQ" dirty="0"/>
          </a:p>
        </p:txBody>
      </p:sp>
    </p:spTree>
    <p:extLst>
      <p:ext uri="{BB962C8B-B14F-4D97-AF65-F5344CB8AC3E}">
        <p14:creationId xmlns:p14="http://schemas.microsoft.com/office/powerpoint/2010/main" val="3030749639"/>
      </p:ext>
    </p:extLst>
  </p:cSld>
  <p:clrMapOvr>
    <a:masterClrMapping/>
  </p:clrMapOvr>
  <p:transition spd="med">
    <p:split orient="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000" b="1" dirty="0"/>
              <a:t>المداخل لصياغة النظرية المحاسبية</a:t>
            </a:r>
            <a:br>
              <a:rPr lang="ar-IQ" sz="2000" b="1" dirty="0"/>
            </a:br>
            <a:r>
              <a:rPr lang="ar-JO" sz="2000" b="1" dirty="0"/>
              <a:t> </a:t>
            </a:r>
            <a:r>
              <a:rPr lang="en-US" sz="2000" b="1" dirty="0"/>
              <a:t>Approaches to The Formulation of an accounting Theory</a:t>
            </a:r>
            <a:r>
              <a:rPr lang="en-US" sz="2400" b="1" dirty="0"/>
              <a:t> </a:t>
            </a:r>
            <a:endParaRPr lang="ar-IQ" sz="1800" dirty="0"/>
          </a:p>
        </p:txBody>
      </p:sp>
      <p:sp>
        <p:nvSpPr>
          <p:cNvPr id="3" name="عنصر نائب للمحتوى 2"/>
          <p:cNvSpPr>
            <a:spLocks noGrp="1"/>
          </p:cNvSpPr>
          <p:nvPr>
            <p:ph sz="quarter" idx="1"/>
          </p:nvPr>
        </p:nvSpPr>
        <p:spPr/>
        <p:txBody>
          <a:bodyPr>
            <a:normAutofit/>
          </a:bodyPr>
          <a:lstStyle/>
          <a:p>
            <a:r>
              <a:rPr lang="ar-JO" dirty="0"/>
              <a:t>وساهم المدخل الاجتماعي لصياغة النظرية المحاسبية في تطوير حقل محاسبي فرعي جديد أطلق عليه بالمحاسبة الاجتماعية الاقتصادية. فالهدف الرئيس للمحاسبة الاجتماعية الاقتصادية هو تشجيع الوحدات التجارية التي تعمل ضمن نظام اقتصادي حر أن تأخذ بنظر الاعتبار تأثير النشاطات الإنتاجية للقطاع الخاص على البئة الاجتماعية من خلال قياس التأثيرات السلبية والإيجابية لهذه النشاطات واعتبارها جزءاً من اهتمامات محاسبتها الداخلية </a:t>
            </a:r>
            <a:r>
              <a:rPr lang="en-US" dirty="0"/>
              <a:t>i</a:t>
            </a:r>
            <a:r>
              <a:rPr lang="ar-JO" dirty="0"/>
              <a:t> والإفصاح عن ذلك في كشوفها المالية </a:t>
            </a:r>
            <a:r>
              <a:rPr lang="en-US" dirty="0"/>
              <a:t>.</a:t>
            </a:r>
            <a:endParaRPr lang="ar-IQ" dirty="0"/>
          </a:p>
        </p:txBody>
      </p:sp>
    </p:spTree>
    <p:extLst>
      <p:ext uri="{BB962C8B-B14F-4D97-AF65-F5344CB8AC3E}">
        <p14:creationId xmlns:p14="http://schemas.microsoft.com/office/powerpoint/2010/main" val="767649586"/>
      </p:ext>
    </p:extLst>
  </p:cSld>
  <p:clrMapOvr>
    <a:masterClrMapping/>
  </p:clrMapOvr>
  <p:transition spd="med">
    <p:split orient="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000" b="1" dirty="0"/>
              <a:t>المداخل لصياغة النظرية المحاسبية</a:t>
            </a:r>
            <a:br>
              <a:rPr lang="ar-IQ" sz="2000" b="1" dirty="0"/>
            </a:br>
            <a:r>
              <a:rPr lang="ar-JO" sz="2000" b="1" dirty="0"/>
              <a:t> </a:t>
            </a:r>
            <a:r>
              <a:rPr lang="en-US" sz="2000" b="1" dirty="0"/>
              <a:t>Approaches to The Formulation of an accounting Theory</a:t>
            </a:r>
            <a:r>
              <a:rPr lang="en-US" sz="2400" b="1" dirty="0"/>
              <a:t> </a:t>
            </a:r>
            <a:endParaRPr lang="ar-IQ" sz="1800" dirty="0"/>
          </a:p>
        </p:txBody>
      </p:sp>
      <p:sp>
        <p:nvSpPr>
          <p:cNvPr id="3" name="عنصر نائب للمحتوى 2"/>
          <p:cNvSpPr>
            <a:spLocks noGrp="1"/>
          </p:cNvSpPr>
          <p:nvPr>
            <p:ph sz="quarter" idx="1"/>
          </p:nvPr>
        </p:nvSpPr>
        <p:spPr/>
        <p:txBody>
          <a:bodyPr>
            <a:normAutofit/>
          </a:bodyPr>
          <a:lstStyle/>
          <a:p>
            <a:r>
              <a:rPr lang="ar-JO" b="1" dirty="0"/>
              <a:t>المدخل الاقتصادي </a:t>
            </a:r>
            <a:r>
              <a:rPr lang="en-US" b="1" dirty="0"/>
              <a:t>Economic Approach </a:t>
            </a:r>
            <a:endParaRPr lang="ar-IQ" b="1" dirty="0"/>
          </a:p>
          <a:p>
            <a:r>
              <a:rPr lang="ar-JO" dirty="0"/>
              <a:t>فاستناداً إلى هذا المدخل ، يتم اختيار مختلف الطرق المحاسبية الفنية استناداً إلى تأثيراتها على المؤشرات الوطنية الاقتصادية . وتعكس السويد المثال التقليدي عن بلد يربط السياسة المحاسبية بسياسة الاقتصاد الكلي الأخرى</a:t>
            </a:r>
            <a:r>
              <a:rPr lang="ar-JO" baseline="30000" dirty="0"/>
              <a:t>(54)</a:t>
            </a:r>
            <a:r>
              <a:rPr lang="ar-JO" dirty="0"/>
              <a:t>. وبشكل أكثر وضوحاً ، فإن اختيار الطرق المحاسبية يعتمد على موقف اقتصادي معين . فعلى سبيل المثال ، إن طريقة ما يدخل آخراً يخرج أولاً (</a:t>
            </a:r>
            <a:r>
              <a:rPr lang="en-US" dirty="0"/>
              <a:t>LIFO</a:t>
            </a:r>
            <a:r>
              <a:rPr lang="ar-JO" dirty="0"/>
              <a:t>) هي طريقة محاسبية مفضلة خلال فترات التضخم على طريقتي ما يدخل أولاً يخرج أولاً </a:t>
            </a:r>
            <a:r>
              <a:rPr lang="en-US" dirty="0"/>
              <a:t>FIFO</a:t>
            </a:r>
            <a:r>
              <a:rPr lang="ar-JO" dirty="0"/>
              <a:t> وطريقة معدل الكلفة الموزون </a:t>
            </a:r>
            <a:r>
              <a:rPr lang="en-US" dirty="0"/>
              <a:t>weighted average cost</a:t>
            </a:r>
            <a:r>
              <a:rPr lang="ar-JO" dirty="0"/>
              <a:t> لأنه يفترض في طريقة ما يدخل آخراً يخرج أولاً أن تؤدي </a:t>
            </a:r>
            <a:r>
              <a:rPr lang="ar-JO" dirty="0" err="1"/>
              <a:t>لى</a:t>
            </a:r>
            <a:r>
              <a:rPr lang="ar-JO" dirty="0"/>
              <a:t> صافي دخل سنوي أقل من خلال افتراض كلف مضخمة بشكل كبير للسلع المباعة . </a:t>
            </a:r>
            <a:endParaRPr lang="en-US" dirty="0"/>
          </a:p>
          <a:p>
            <a:endParaRPr lang="ar-IQ" dirty="0"/>
          </a:p>
        </p:txBody>
      </p:sp>
    </p:spTree>
    <p:extLst>
      <p:ext uri="{BB962C8B-B14F-4D97-AF65-F5344CB8AC3E}">
        <p14:creationId xmlns:p14="http://schemas.microsoft.com/office/powerpoint/2010/main" val="2447048051"/>
      </p:ext>
    </p:extLst>
  </p:cSld>
  <p:clrMapOvr>
    <a:masterClrMapping/>
  </p:clrMapOvr>
  <p:transition spd="med">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000" b="1" dirty="0"/>
              <a:t>المداخل لصياغة النظرية المحاسبية</a:t>
            </a:r>
            <a:br>
              <a:rPr lang="ar-IQ" sz="2000" b="1" dirty="0"/>
            </a:br>
            <a:r>
              <a:rPr lang="ar-JO" sz="2000" b="1" dirty="0"/>
              <a:t> </a:t>
            </a:r>
            <a:r>
              <a:rPr lang="en-US" sz="2000" b="1" dirty="0"/>
              <a:t>Approaches to The Formulation of an accounting Theory</a:t>
            </a:r>
            <a:r>
              <a:rPr lang="en-US" sz="2400" b="1" dirty="0"/>
              <a:t> </a:t>
            </a:r>
            <a:endParaRPr lang="ar-IQ" sz="1800" dirty="0"/>
          </a:p>
        </p:txBody>
      </p:sp>
      <p:sp>
        <p:nvSpPr>
          <p:cNvPr id="3" name="عنصر نائب للمحتوى 2"/>
          <p:cNvSpPr>
            <a:spLocks noGrp="1"/>
          </p:cNvSpPr>
          <p:nvPr>
            <p:ph sz="quarter" idx="1"/>
          </p:nvPr>
        </p:nvSpPr>
        <p:spPr/>
        <p:txBody>
          <a:bodyPr>
            <a:normAutofit/>
          </a:bodyPr>
          <a:lstStyle/>
          <a:p>
            <a:r>
              <a:rPr lang="ar-JO" dirty="0"/>
              <a:t>المعايير العامة الموظفة ضمن مدخل الاقتصاد الكلي هي ،</a:t>
            </a:r>
            <a:endParaRPr lang="ar-IQ" dirty="0"/>
          </a:p>
          <a:p>
            <a:r>
              <a:rPr lang="ar-JO" dirty="0"/>
              <a:t> أولاً ، ينبغي على السياسات والطرق المحاسبية الفنية أن تعكس " حقيقة اقتصادية " </a:t>
            </a:r>
            <a:r>
              <a:rPr lang="en-US" dirty="0"/>
              <a:t>                                                                    </a:t>
            </a:r>
            <a:r>
              <a:rPr lang="ar-JO" dirty="0"/>
              <a:t>ثانياً ، يجب أن يعتمد اختيار الطرق الفنية المحاسبية على النتائج وتمثل كل من " الحقيقة الاقتصادية " و " النتائج الاقتصادية " مصطلحات دقيقة تستخدم كمنطلق لتفضيل مدخل الاقتصاد الكلي </a:t>
            </a:r>
            <a:endParaRPr lang="ar-IQ" dirty="0"/>
          </a:p>
        </p:txBody>
      </p:sp>
    </p:spTree>
    <p:extLst>
      <p:ext uri="{BB962C8B-B14F-4D97-AF65-F5344CB8AC3E}">
        <p14:creationId xmlns:p14="http://schemas.microsoft.com/office/powerpoint/2010/main" val="3664218642"/>
      </p:ext>
    </p:extLst>
  </p:cSld>
  <p:clrMapOvr>
    <a:masterClrMapping/>
  </p:clrMapOvr>
  <p:transition spd="med">
    <p:split orient="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المداخل لصياغة النظرية المحاسبية</a:t>
            </a:r>
            <a:br>
              <a:rPr lang="ar-IQ" sz="2400" b="1" dirty="0"/>
            </a:br>
            <a:r>
              <a:rPr lang="ar-JO" sz="2400" b="1" dirty="0"/>
              <a:t> </a:t>
            </a:r>
            <a:r>
              <a:rPr lang="en-US" sz="2400" b="1" dirty="0"/>
              <a:t>Approaches to The Formulation of an accounting Theory</a:t>
            </a:r>
            <a:r>
              <a:rPr lang="en-US" sz="2800" b="1" dirty="0"/>
              <a:t> </a:t>
            </a:r>
            <a:endParaRPr lang="ar-IQ" sz="2000" dirty="0"/>
          </a:p>
        </p:txBody>
      </p:sp>
      <p:sp>
        <p:nvSpPr>
          <p:cNvPr id="3" name="عنصر نائب للمحتوى 2"/>
          <p:cNvSpPr>
            <a:spLocks noGrp="1"/>
          </p:cNvSpPr>
          <p:nvPr>
            <p:ph sz="quarter" idx="1"/>
          </p:nvPr>
        </p:nvSpPr>
        <p:spPr/>
        <p:txBody>
          <a:bodyPr/>
          <a:lstStyle/>
          <a:p>
            <a:r>
              <a:rPr lang="ar-JO" dirty="0"/>
              <a:t>وعليه فعند وضع المعايير المحاسبية فإن الاعتبارات المتضمنة في المدخل الاقتصادي هي بطبيعتها اقتصادية المنحى أكثر مما هي تشغيلية . فبالرغم من الاعتماد في الماضي على الاعتبارات المحاسبية الفنية إلا أن النغمة الحالية ، أي في وقتنا الحاضر ، تقترح بأن وضع المعايير يجب أن يحمل في طياته أيضاً اهتمام بالأبعاد الاجتماعية والاقتصادية </a:t>
            </a:r>
            <a:endParaRPr lang="ar-IQ" dirty="0"/>
          </a:p>
        </p:txBody>
      </p:sp>
    </p:spTree>
    <p:extLst>
      <p:ext uri="{BB962C8B-B14F-4D97-AF65-F5344CB8AC3E}">
        <p14:creationId xmlns:p14="http://schemas.microsoft.com/office/powerpoint/2010/main" val="2704853610"/>
      </p:ext>
    </p:extLst>
  </p:cSld>
  <p:clrMapOvr>
    <a:masterClrMapping/>
  </p:clrMapOvr>
  <p:transition spd="med">
    <p:split orient="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JO" sz="2400" b="1" dirty="0"/>
              <a:t>المدخل الانتقائي </a:t>
            </a:r>
            <a:r>
              <a:rPr lang="en-US" sz="2400" b="1" dirty="0"/>
              <a:t>The Eclectic Approach</a:t>
            </a:r>
          </a:p>
        </p:txBody>
      </p:sp>
      <p:sp>
        <p:nvSpPr>
          <p:cNvPr id="3" name="عنصر نائب للمحتوى 2"/>
          <p:cNvSpPr>
            <a:spLocks noGrp="1"/>
          </p:cNvSpPr>
          <p:nvPr>
            <p:ph sz="quarter" idx="1"/>
          </p:nvPr>
        </p:nvSpPr>
        <p:spPr/>
        <p:txBody>
          <a:bodyPr>
            <a:normAutofit/>
          </a:bodyPr>
          <a:lstStyle/>
          <a:p>
            <a:r>
              <a:rPr lang="ar-IQ" dirty="0"/>
              <a:t>هو </a:t>
            </a:r>
            <a:r>
              <a:rPr lang="ar-JO" dirty="0"/>
              <a:t>أساساً </a:t>
            </a:r>
            <a:r>
              <a:rPr lang="ar-SA" dirty="0"/>
              <a:t>ا</a:t>
            </a:r>
            <a:r>
              <a:rPr lang="ar-JO" dirty="0"/>
              <a:t>نتاج محاولات عديدة من قبل الأفراد والمنظمات المهنية والحكومية للمساهمة في وضع مفاهيم ومبادئ في المحاسبة . وأدى المدخل الانتقائي إلى ظهور مداخل جديدة يجري الجدل حولها الآن في الأدبيات المحاسبية : المداخل التوجيهية (المركزية)، والمداخل السلوكية ومداخل الأحداث و</a:t>
            </a:r>
            <a:r>
              <a:rPr lang="ar-IQ" dirty="0"/>
              <a:t>ا</a:t>
            </a:r>
            <a:r>
              <a:rPr lang="ar-JO" dirty="0"/>
              <a:t>لتنبؤي والوصفي</a:t>
            </a:r>
            <a:r>
              <a:rPr lang="ar-SA" dirty="0"/>
              <a:t>.</a:t>
            </a:r>
            <a:endParaRPr lang="ar-IQ" dirty="0"/>
          </a:p>
        </p:txBody>
      </p:sp>
    </p:spTree>
    <p:extLst>
      <p:ext uri="{BB962C8B-B14F-4D97-AF65-F5344CB8AC3E}">
        <p14:creationId xmlns:p14="http://schemas.microsoft.com/office/powerpoint/2010/main" val="582016142"/>
      </p:ext>
    </p:extLst>
  </p:cSld>
  <p:clrMapOvr>
    <a:masterClrMapping/>
  </p:clrMapOvr>
  <p:transition spd="med">
    <p:split orient="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JO" b="1" dirty="0">
                <a:effectLst/>
              </a:rPr>
              <a:t>الاســــتنتاجات </a:t>
            </a:r>
            <a:r>
              <a:rPr lang="en-US" b="1" dirty="0">
                <a:effectLst/>
              </a:rPr>
              <a:t>Conclusions </a:t>
            </a:r>
            <a:endParaRPr lang="ar-IQ" dirty="0"/>
          </a:p>
        </p:txBody>
      </p:sp>
      <p:sp>
        <p:nvSpPr>
          <p:cNvPr id="3" name="عنصر نائب للمحتوى 2"/>
          <p:cNvSpPr>
            <a:spLocks noGrp="1"/>
          </p:cNvSpPr>
          <p:nvPr>
            <p:ph sz="quarter" idx="1"/>
          </p:nvPr>
        </p:nvSpPr>
        <p:spPr/>
        <p:txBody>
          <a:bodyPr>
            <a:normAutofit/>
          </a:bodyPr>
          <a:lstStyle/>
          <a:p>
            <a:r>
              <a:rPr lang="ar-JO" dirty="0"/>
              <a:t>يوظف المدخل التقليدي عند صياغته للنظرية المحاسبية إما منهجية البحث المعيارية أو منهجية البحث الوصفية ، مدخل نظري أو مدخل غير نظري ، مدخل استنباطي</a:t>
            </a:r>
            <a:r>
              <a:rPr lang="ar-IQ" dirty="0"/>
              <a:t> </a:t>
            </a:r>
            <a:r>
              <a:rPr lang="ar-JO" dirty="0"/>
              <a:t>أو مدخل استقرائي ، ويركز على مفاهيم " الإنصاف "، والرفاهية الاجتماعية أو الرفاهية الاقتصادية . ولقد تطور المدخل التقليدي إلى شكل مدخل انتقائي . وبدأت مداخل جديدة بالإحلال محله ، (تحديداً المداخل التوجيهية والسلوكية والأحداث والتنبؤ</a:t>
            </a:r>
            <a:r>
              <a:rPr lang="ar-SA" dirty="0"/>
              <a:t>ي</a:t>
            </a:r>
            <a:r>
              <a:rPr lang="ar-JO" dirty="0"/>
              <a:t> والوصفي) . وبغض النظر عن المدخل الذي يتم اختياره فمن الضروري أن نتذكر دائماً بأنه يجب أن يجري إثبات صدق النظرية المحاسبية لكي تصبح مقبولة .    </a:t>
            </a:r>
            <a:endParaRPr lang="en-US" dirty="0"/>
          </a:p>
          <a:p>
            <a:r>
              <a:rPr lang="ar-JO" dirty="0"/>
              <a:t> </a:t>
            </a:r>
            <a:endParaRPr lang="en-US" dirty="0"/>
          </a:p>
          <a:p>
            <a:endParaRPr lang="ar-IQ" dirty="0"/>
          </a:p>
        </p:txBody>
      </p:sp>
    </p:spTree>
    <p:extLst>
      <p:ext uri="{BB962C8B-B14F-4D97-AF65-F5344CB8AC3E}">
        <p14:creationId xmlns:p14="http://schemas.microsoft.com/office/powerpoint/2010/main" val="4263993633"/>
      </p:ext>
    </p:extLst>
  </p:cSld>
  <p:clrMapOvr>
    <a:masterClrMapping/>
  </p:clrMapOvr>
  <p:transition spd="med">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JO" sz="3600" b="1" dirty="0">
                <a:effectLst/>
              </a:rPr>
              <a:t>طبيعة المحاسبة : الأوجه المتعددة </a:t>
            </a:r>
            <a:r>
              <a:rPr lang="en-US" sz="3600" b="1" dirty="0">
                <a:effectLst/>
              </a:rPr>
              <a:t>The Nature of Accounting Various </a:t>
            </a:r>
            <a:r>
              <a:rPr lang="en-US" b="1" dirty="0">
                <a:effectLst/>
              </a:rPr>
              <a:t>Images </a:t>
            </a:r>
            <a:endParaRPr lang="ar-IQ" dirty="0"/>
          </a:p>
        </p:txBody>
      </p:sp>
      <p:sp>
        <p:nvSpPr>
          <p:cNvPr id="3" name="عنصر نائب للمحتوى 2"/>
          <p:cNvSpPr>
            <a:spLocks noGrp="1"/>
          </p:cNvSpPr>
          <p:nvPr>
            <p:ph sz="quarter" idx="1"/>
          </p:nvPr>
        </p:nvSpPr>
        <p:spPr/>
        <p:txBody>
          <a:bodyPr>
            <a:normAutofit lnSpcReduction="10000"/>
          </a:bodyPr>
          <a:lstStyle/>
          <a:p>
            <a:r>
              <a:rPr lang="ar-JO" sz="2800" dirty="0"/>
              <a:t>فيشير هذان التعريفان إلى المحاسبة إما كونها " فن " أو خدمة </a:t>
            </a:r>
            <a:r>
              <a:rPr lang="ar-IQ" sz="3000" dirty="0"/>
              <a:t>وهما :</a:t>
            </a:r>
          </a:p>
          <a:p>
            <a:r>
              <a:rPr lang="ar-JO" sz="3000" dirty="0"/>
              <a:t>إن المحاسبة هي فن تثبيت وتصنيف وتلخيص ، على نطاق واسع وبتعبير نقدي ، للصفقات والأحداث التي هي ، على الأقل جزئياً ، ذات طبيعة مالية ، وتفسير النتائج المترتبة عن ذلك</a:t>
            </a:r>
            <a:endParaRPr lang="ar-IQ" sz="3000" dirty="0"/>
          </a:p>
          <a:p>
            <a:r>
              <a:rPr lang="ar-JO" sz="3000" dirty="0"/>
              <a:t>إن المحاسبة ما هي إلا نشاط خدمي . فوظيفتها توفير معلومات كمية ، أساساً ذات طبيعة مالية ، بشأن الكيانات الاقتصادية ، والتي يستهدف منها أن تكون نافعة لصنع القرارات الاقتصادية ، أي الخيار العقلاني من بين بدائل أو مسارات العمل المتاحة</a:t>
            </a:r>
            <a:endParaRPr lang="en-US" sz="3000" dirty="0"/>
          </a:p>
          <a:p>
            <a:endParaRPr lang="en-US" sz="3000" dirty="0"/>
          </a:p>
          <a:p>
            <a:endParaRPr lang="en-US" sz="3000" dirty="0"/>
          </a:p>
          <a:p>
            <a:endParaRPr lang="en-US" dirty="0"/>
          </a:p>
          <a:p>
            <a:endParaRPr lang="ar-IQ" dirty="0"/>
          </a:p>
        </p:txBody>
      </p:sp>
    </p:spTree>
    <p:extLst>
      <p:ext uri="{BB962C8B-B14F-4D97-AF65-F5344CB8AC3E}">
        <p14:creationId xmlns:p14="http://schemas.microsoft.com/office/powerpoint/2010/main" val="1275327596"/>
      </p:ext>
    </p:extLst>
  </p:cSld>
  <p:clrMapOvr>
    <a:masterClrMapping/>
  </p:clrMapOvr>
  <p:transition spd="med">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JO" sz="3200" b="1" dirty="0">
                <a:effectLst/>
              </a:rPr>
              <a:t>طبيعة المحاسبة : الأوجه المتعددة </a:t>
            </a:r>
            <a:r>
              <a:rPr lang="en-US" sz="3200" b="1" dirty="0">
                <a:effectLst/>
              </a:rPr>
              <a:t>The Nature of Accounting Various </a:t>
            </a:r>
            <a:r>
              <a:rPr lang="en-US" sz="2000" b="1" dirty="0">
                <a:effectLst/>
              </a:rPr>
              <a:t>Images</a:t>
            </a:r>
            <a:endParaRPr lang="ar-IQ" sz="2000" dirty="0"/>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3881845136"/>
              </p:ext>
            </p:extLst>
          </p:nvPr>
        </p:nvGraphicFramePr>
        <p:xfrm>
          <a:off x="1187624" y="1412776"/>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1467667"/>
      </p:ext>
    </p:extLst>
  </p:cSld>
  <p:clrMapOvr>
    <a:masterClrMapping/>
  </p:clrMapOvr>
  <p:transition spd="med">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188640"/>
            <a:ext cx="7498080" cy="1228998"/>
          </a:xfrm>
        </p:spPr>
        <p:txBody>
          <a:bodyPr>
            <a:noAutofit/>
          </a:bodyPr>
          <a:lstStyle/>
          <a:p>
            <a:pPr lvl="0" algn="ctr"/>
            <a:r>
              <a:rPr lang="ar-JO" sz="1800" b="1" dirty="0"/>
              <a:t>المحاسبة كعقيدة </a:t>
            </a:r>
            <a:r>
              <a:rPr lang="en-US" sz="1800" b="1" dirty="0"/>
              <a:t>Accounting as an Ideology                  </a:t>
            </a:r>
            <a:r>
              <a:rPr lang="en-US" sz="3600" b="1" dirty="0"/>
              <a:t>    </a:t>
            </a:r>
            <a:r>
              <a:rPr lang="en-US" sz="2800" b="1" dirty="0"/>
              <a:t>     </a:t>
            </a:r>
            <a:br>
              <a:rPr lang="ar-IQ" sz="3600" dirty="0"/>
            </a:br>
            <a:endParaRPr lang="ar-IQ" sz="3600" dirty="0"/>
          </a:p>
        </p:txBody>
      </p:sp>
      <p:sp>
        <p:nvSpPr>
          <p:cNvPr id="3" name="عنصر نائب للمحتوى 2"/>
          <p:cNvSpPr>
            <a:spLocks noGrp="1"/>
          </p:cNvSpPr>
          <p:nvPr>
            <p:ph sz="quarter" idx="1"/>
          </p:nvPr>
        </p:nvSpPr>
        <p:spPr/>
        <p:txBody>
          <a:bodyPr>
            <a:normAutofit fontScale="47500" lnSpcReduction="20000"/>
          </a:bodyPr>
          <a:lstStyle/>
          <a:p>
            <a:r>
              <a:rPr lang="ar-JO" sz="4000" dirty="0"/>
              <a:t>" العقائد هي وجهات نظر عالمية (كونية) التي بالرغم من تمتعها جزئياً بنفاذ بصيرة إلا أنها تمنعنا من فهم المجتمع الذي نعيش فيه وإمكانية تغييره . إنها وجهات نظر عالمية تتناظر أو تمثل وجهات نظر طبقات اجتماعي</a:t>
            </a:r>
            <a:endParaRPr lang="en-US" sz="4000" dirty="0"/>
          </a:p>
          <a:p>
            <a:pPr marL="82296" indent="0">
              <a:buNone/>
            </a:pPr>
            <a:endParaRPr lang="en-US" sz="4000" dirty="0"/>
          </a:p>
          <a:p>
            <a:r>
              <a:rPr lang="ar-JO" sz="4000" dirty="0"/>
              <a:t>فينظر للمحاسبة هنا كظاهرة أيديولوجية. كوسيلة لتعزيز وإضفاء شرعية على الترتيبات الاجتماعية والاقتصادية والسياسية الحالية . فيرتأ</a:t>
            </a:r>
            <a:r>
              <a:rPr lang="ar-SA" sz="4000" dirty="0"/>
              <a:t>ي</a:t>
            </a:r>
            <a:r>
              <a:rPr lang="ar-JO" sz="4000" dirty="0"/>
              <a:t> </a:t>
            </a:r>
            <a:r>
              <a:rPr lang="en-US" sz="4000" dirty="0"/>
              <a:t>Karl Marx</a:t>
            </a:r>
            <a:r>
              <a:rPr lang="ar-JO" sz="4000" dirty="0"/>
              <a:t> بأن المحاسبة ترتكب جريمة توليد شكل خادع من الوعي/ الإدراك ، وتوفر وسيلة هدفها التعتيم وليس الكشف عن الطبيعة الحقيقية للعلاقات الاجتماعية التي تبلور أو تشكل طبيعة المسعى أو الهدف الإنتاجي</a:t>
            </a:r>
            <a:r>
              <a:rPr lang="ar-JO" sz="4000" baseline="30000" dirty="0"/>
              <a:t>(6)</a:t>
            </a:r>
            <a:r>
              <a:rPr lang="ar-JO" sz="4000" dirty="0"/>
              <a:t>. كما وينظر إلى المحاسبة على أنها خرافة ورمز</a:t>
            </a:r>
            <a:r>
              <a:rPr lang="en-US" sz="4000" dirty="0"/>
              <a:t>s</a:t>
            </a:r>
            <a:r>
              <a:rPr lang="ar-JO" sz="4000" dirty="0"/>
              <a:t> الذي في ضو</a:t>
            </a:r>
            <a:r>
              <a:rPr lang="ar-SA" sz="4000" dirty="0"/>
              <a:t>ءه</a:t>
            </a:r>
            <a:r>
              <a:rPr lang="ar-JO" sz="4000" dirty="0"/>
              <a:t> تتفاعل القوى الاجتماعية . إن المحاسبة هي وسيلة أو أداة للعقلانية الاقتصادية وكأداة للنظام الرأسمالي . </a:t>
            </a:r>
            <a:endParaRPr lang="en-US" sz="4000" dirty="0"/>
          </a:p>
          <a:p>
            <a:pPr marL="82296" indent="0">
              <a:buNone/>
            </a:pPr>
            <a:endParaRPr lang="en-US" sz="4000" dirty="0"/>
          </a:p>
          <a:p>
            <a:r>
              <a:rPr lang="ar-JO" sz="4000" dirty="0"/>
              <a:t>إن أفضل صياغة لوجهة النظر القائلة بأن المحاسبة ما هي إلا أداة للعقلانية الاقتصادية هي تلك التي قدمها </a:t>
            </a:r>
            <a:r>
              <a:rPr lang="en-US" sz="4000" dirty="0"/>
              <a:t>Weber</a:t>
            </a:r>
            <a:r>
              <a:rPr lang="ar-JO" sz="4000" dirty="0"/>
              <a:t> ، فهو عرف السلوكية الاقتصادية العقلانية الرسمية بأنها " مدى الاحتساب الكمي أو الممكن فينا من الناحية المحاسبية والذي يمكن تطبيقه فعلياً "</a:t>
            </a:r>
            <a:r>
              <a:rPr lang="ar-JO" sz="4000" baseline="30000" dirty="0"/>
              <a:t>(7)</a:t>
            </a:r>
            <a:r>
              <a:rPr lang="ar-JO" sz="4000" dirty="0"/>
              <a:t>. وتم تأكيد نفس وجهة النظر من قبل </a:t>
            </a:r>
            <a:r>
              <a:rPr lang="en-US" sz="4000" dirty="0"/>
              <a:t>Heilbronn</a:t>
            </a:r>
            <a:r>
              <a:rPr lang="ar-JO" sz="4000" dirty="0"/>
              <a:t> ، إذ ذكر بأن : </a:t>
            </a:r>
            <a:endParaRPr lang="en-US" sz="4000" dirty="0"/>
          </a:p>
          <a:p>
            <a:r>
              <a:rPr lang="ar-JO" sz="4000" dirty="0"/>
              <a:t>" الممارسة المحاسبية تحول وحدة النقد إلى أداة لعمليات احتساب عقلانية للكلفة – المنفعة ، إذ أن ذروة ذلك هو حفظ السجلات على أساس القيد المزدوج ... فهي أساساً </a:t>
            </a:r>
            <a:r>
              <a:rPr lang="ar-SA" sz="4000" dirty="0"/>
              <a:t>ا</a:t>
            </a:r>
            <a:r>
              <a:rPr lang="ar-JO" sz="4000" dirty="0"/>
              <a:t>نتاج لتطور العقلانية الاقتصادية ، وبدورها فإن عمليات احتساب الكلفة – المنفعة تشكل رد فعل لتلك العقلانية ، فمن خلال بلورة رقمية فإنها وبقوة تحفز نحو منطق أفضل للمشروع الاقتصاد</a:t>
            </a:r>
            <a:r>
              <a:rPr lang="ar-IQ" sz="4000" dirty="0"/>
              <a:t>ي</a:t>
            </a:r>
            <a:endParaRPr lang="en-US" dirty="0"/>
          </a:p>
          <a:p>
            <a:pPr marL="82296" indent="0">
              <a:buNone/>
            </a:pPr>
            <a:endParaRPr lang="en-US" dirty="0"/>
          </a:p>
          <a:p>
            <a:endParaRPr lang="ar-IQ" sz="2900" dirty="0"/>
          </a:p>
        </p:txBody>
      </p:sp>
    </p:spTree>
    <p:extLst>
      <p:ext uri="{BB962C8B-B14F-4D97-AF65-F5344CB8AC3E}">
        <p14:creationId xmlns:p14="http://schemas.microsoft.com/office/powerpoint/2010/main" val="2918133591"/>
      </p:ext>
    </p:extLst>
  </p:cSld>
  <p:clrMapOvr>
    <a:masterClrMapping/>
  </p:clrMapOvr>
  <p:transition spd="med">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JO" b="1" dirty="0">
                <a:effectLst/>
              </a:rPr>
              <a:t>المحاسبة كلغة </a:t>
            </a:r>
            <a:r>
              <a:rPr lang="en-US" b="1" dirty="0">
                <a:effectLst/>
              </a:rPr>
              <a:t>Accounting as a Language</a:t>
            </a:r>
            <a:endParaRPr lang="ar-IQ" dirty="0"/>
          </a:p>
        </p:txBody>
      </p:sp>
      <p:sp>
        <p:nvSpPr>
          <p:cNvPr id="3" name="عنصر نائب للمحتوى 2"/>
          <p:cNvSpPr>
            <a:spLocks noGrp="1"/>
          </p:cNvSpPr>
          <p:nvPr>
            <p:ph sz="quarter" idx="1"/>
          </p:nvPr>
        </p:nvSpPr>
        <p:spPr/>
        <p:txBody>
          <a:bodyPr>
            <a:normAutofit lnSpcReduction="10000"/>
          </a:bodyPr>
          <a:lstStyle/>
          <a:p>
            <a:r>
              <a:rPr lang="ar-JO" dirty="0"/>
              <a:t>المحاسبة على أنها لغة الأعمال التجارية ، فهي إحدى الوسائل لإيصال المعلومات بشأن منشأة الأعمال التجارية</a:t>
            </a:r>
            <a:endParaRPr lang="ar-IQ" dirty="0"/>
          </a:p>
          <a:p>
            <a:r>
              <a:rPr lang="ar-JO" dirty="0"/>
              <a:t>الإقرار بأن المحاسبة هي لغة يعتمد على تحديد هذين العنصرين على أنهما مستويين للمحاسبة . فيمكن تصوير الموضوع بالشكل التالي : </a:t>
            </a:r>
            <a:endParaRPr lang="en-US" dirty="0"/>
          </a:p>
          <a:p>
            <a:pPr lvl="0"/>
            <a:r>
              <a:rPr lang="ar-JO" dirty="0"/>
              <a:t>إن رموز اللغة أو الخصائص المعجمية ما هي إلا وحدات أو مفردات دلالية (أي ذات معنى) أو الكلمات المحددة والمعرفة ضمن أي لغة . فهذه الرموز ما هي إلا أشياء أو موضوعات لغوية تستخدم لتحديد مفاهيم معينة . فالتمثيل الرمزي موجود فعلاً في المحاسبة . فعلى سبيل المثال ، يحدد </a:t>
            </a:r>
            <a:r>
              <a:rPr lang="en-US" dirty="0"/>
              <a:t>McDonald</a:t>
            </a:r>
            <a:r>
              <a:rPr lang="ar-JO" dirty="0"/>
              <a:t> الأرقام والكلمات والمدين والدائن على أنها الرموز الوحيدة المقبولة والفريدة من نوعها في انتماءها إلى حقل المحاسبة</a:t>
            </a:r>
            <a:endParaRPr lang="en-US" dirty="0"/>
          </a:p>
          <a:p>
            <a:pPr lvl="0"/>
            <a:r>
              <a:rPr lang="ar-JO" dirty="0"/>
              <a:t>إن القواعد الإعرابية للغة تشير إلى ترتيبات التركيبة في أي لغة . وفي المحاسبة تشير القواعد الإعرابية إلى مجموعة الإجراءات المستخدمة التي يتم توظيفها أو اتباعها لخلق وصياغة كافة البيانات المالية عن الشركة </a:t>
            </a:r>
            <a:endParaRPr lang="en-US" dirty="0"/>
          </a:p>
          <a:p>
            <a:pPr lvl="0"/>
            <a:endParaRPr lang="en-US" dirty="0"/>
          </a:p>
        </p:txBody>
      </p:sp>
    </p:spTree>
    <p:extLst>
      <p:ext uri="{BB962C8B-B14F-4D97-AF65-F5344CB8AC3E}">
        <p14:creationId xmlns:p14="http://schemas.microsoft.com/office/powerpoint/2010/main" val="286383516"/>
      </p:ext>
    </p:extLst>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b="1" dirty="0">
                <a:effectLst/>
              </a:rPr>
              <a:t>المحاسبة كسجل تاريخي </a:t>
            </a:r>
            <a:r>
              <a:rPr lang="en-US" b="1" dirty="0">
                <a:effectLst/>
              </a:rPr>
              <a:t>Accounting as a Historical Record</a:t>
            </a:r>
            <a:endParaRPr lang="ar-IQ" dirty="0"/>
          </a:p>
        </p:txBody>
      </p:sp>
      <p:sp>
        <p:nvSpPr>
          <p:cNvPr id="3" name="عنصر نائب للمحتوى 2"/>
          <p:cNvSpPr>
            <a:spLocks noGrp="1"/>
          </p:cNvSpPr>
          <p:nvPr>
            <p:ph sz="quarter" idx="1"/>
          </p:nvPr>
        </p:nvSpPr>
        <p:spPr/>
        <p:txBody>
          <a:bodyPr/>
          <a:lstStyle/>
          <a:p>
            <a:r>
              <a:rPr lang="ar-JO" dirty="0"/>
              <a:t>عموماً ينظر إلى المحاسبة على أنها وسيلة لتوفير سرد تاريخي عن المنظمة وصفقاتها مع البيئة . وسواء بالنسبة لمالك الشركة أو حامل لأسهمها فإن السجلات المحاسبية توفر سرداً تاريخياً عن كيفية رعاية / حماية أموال المالك من قبل المدير ويعكس مفهوم الرعاية / الحماية جوهرياً العلاقة بين الموكل والوكيل</a:t>
            </a:r>
            <a:r>
              <a:rPr lang="ar-SA" dirty="0"/>
              <a:t>.</a:t>
            </a:r>
            <a:endParaRPr lang="en-US" dirty="0"/>
          </a:p>
          <a:p>
            <a:endParaRPr lang="en-US" dirty="0"/>
          </a:p>
          <a:p>
            <a:endParaRPr lang="ar-IQ" dirty="0"/>
          </a:p>
        </p:txBody>
      </p:sp>
    </p:spTree>
    <p:extLst>
      <p:ext uri="{BB962C8B-B14F-4D97-AF65-F5344CB8AC3E}">
        <p14:creationId xmlns:p14="http://schemas.microsoft.com/office/powerpoint/2010/main" val="4084461144"/>
      </p:ext>
    </p:extLst>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JO" sz="3200" b="1" dirty="0">
                <a:effectLst/>
              </a:rPr>
              <a:t>المحاسبة كحقيقة اقتصادية حالية </a:t>
            </a:r>
            <a:r>
              <a:rPr lang="en-US" sz="3200" b="1" dirty="0">
                <a:effectLst/>
              </a:rPr>
              <a:t>Accounting as Current Economic Reality</a:t>
            </a:r>
            <a:endParaRPr lang="ar-IQ" sz="3200" dirty="0"/>
          </a:p>
        </p:txBody>
      </p:sp>
      <p:sp>
        <p:nvSpPr>
          <p:cNvPr id="3" name="عنصر نائب للمحتوى 2"/>
          <p:cNvSpPr>
            <a:spLocks noGrp="1"/>
          </p:cNvSpPr>
          <p:nvPr>
            <p:ph sz="quarter" idx="1"/>
          </p:nvPr>
        </p:nvSpPr>
        <p:spPr/>
        <p:txBody>
          <a:bodyPr>
            <a:normAutofit/>
          </a:bodyPr>
          <a:lstStyle/>
          <a:p>
            <a:r>
              <a:rPr lang="ar-JO" dirty="0"/>
              <a:t>إن جوهر رأي مؤيدي وجهة النظر هذه هو إن كل من كشف الميزانية وكشف الدخل يجب أن يتم إعدادها على اساس التقويم الأكثر تمثيلاً (انعكاساً) للحقيقة الاقتصادية بالمقارنة مع الكلفة التاريخية . وإن الطريقة التي يعتقد بأنها الأكثر تمثيلاً للحقيقة الاقتصادية هي تلك التي تركز على الأسعار الحالية والمستقبلية وليس الأسعار التاريخية. فالهدف الرئيس لهذا الوجه من المحاسبة هو تحديد الدخل الحقيقي، وهو مفهوم يعكس التغير في ثروة المنشأة مع مرور الزمن . </a:t>
            </a:r>
            <a:endParaRPr lang="en-US" dirty="0"/>
          </a:p>
          <a:p>
            <a:endParaRPr lang="en-US" dirty="0"/>
          </a:p>
          <a:p>
            <a:endParaRPr lang="ar-IQ" dirty="0"/>
          </a:p>
        </p:txBody>
      </p:sp>
    </p:spTree>
    <p:extLst>
      <p:ext uri="{BB962C8B-B14F-4D97-AF65-F5344CB8AC3E}">
        <p14:creationId xmlns:p14="http://schemas.microsoft.com/office/powerpoint/2010/main" val="2857651669"/>
      </p:ext>
    </p:extLst>
  </p:cSld>
  <p:clrMapOvr>
    <a:masterClrMapping/>
  </p:clrMapOvr>
  <p:transition spd="med">
    <p:split orient="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317</TotalTime>
  <Words>2878</Words>
  <Application>Microsoft Macintosh PowerPoint</Application>
  <PresentationFormat>On-screen Show (4:3)</PresentationFormat>
  <Paragraphs>136</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Century Schoolbook</vt:lpstr>
      <vt:lpstr>Wingdings</vt:lpstr>
      <vt:lpstr>Wingdings 2</vt:lpstr>
      <vt:lpstr>مشربية</vt:lpstr>
      <vt:lpstr>المداخل التقليدية لصياغة النظرية المحاسبية</vt:lpstr>
      <vt:lpstr>المداخل التقليدية لصياغة النظرية المحاسبية</vt:lpstr>
      <vt:lpstr> المداخل التقليدية لصياغة النظرية المحاسبية </vt:lpstr>
      <vt:lpstr>طبيعة المحاسبة : الأوجه المتعددة The Nature of Accounting Various Images </vt:lpstr>
      <vt:lpstr>طبيعة المحاسبة : الأوجه المتعددة The Nature of Accounting Various Images</vt:lpstr>
      <vt:lpstr>المحاسبة كعقيدة Accounting as an Ideology                            </vt:lpstr>
      <vt:lpstr>المحاسبة كلغة Accounting as a Language</vt:lpstr>
      <vt:lpstr>المحاسبة كسجل تاريخي Accounting as a Historical Record</vt:lpstr>
      <vt:lpstr>المحاسبة كحقيقة اقتصادية حالية Accounting as Current Economic Reality</vt:lpstr>
      <vt:lpstr>المحاسبة كنظام معلومات  Accounting as an Information System</vt:lpstr>
      <vt:lpstr>. المحاسبة كسلعة  Accounting as a Commodity</vt:lpstr>
      <vt:lpstr>بناء النظرية والتحقق من صدقها  Theory Construction and Verification</vt:lpstr>
      <vt:lpstr>. طبيعة النظرية المحاسبية  The Nature of an Accounting Theory</vt:lpstr>
      <vt:lpstr>. طبيعة النظرية المحاسبية  The Nature of an Accounting Theory</vt:lpstr>
      <vt:lpstr>. طبيعة النظرية المحاسبية  The Nature of an Accounting Theory      </vt:lpstr>
      <vt:lpstr>منهجيات البحث العلمي لصياغة النظرية المحاسبية Methodologies for The Formulation of an Accounting Theory</vt:lpstr>
      <vt:lpstr>منهجيات البحث العلمي لصياغة النظرية المحاسبية Methodologies for The Formulation of an Accounting Theory</vt:lpstr>
      <vt:lpstr>منهجيات البحث العلمي لصياغة النظرية المحاسبية Methodologies for The Formulation of an Accounting Theory</vt:lpstr>
      <vt:lpstr>منهجيات البحث العلمي لصياغة النظرية المحاسبية Methodologies for The Formulation of an Accounting Theory</vt:lpstr>
      <vt:lpstr>منهجيات البحث العلمي لصياغة النظرية المحاسبية Methodologies for The Formulation of an Accounting Theory</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المداخل لصياغة النظرية المحاسبية  Approaches to The Formulation of an accounting Theory </vt:lpstr>
      <vt:lpstr>المدخل الانتقائي The Eclectic Approach</vt:lpstr>
      <vt:lpstr>الاســــتنتاجات Conclusions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المداخل التقليدية لصياغة النظرية المحاسبية</dc:title>
  <dc:creator>inspiron</dc:creator>
  <cp:lastModifiedBy>TALAL ALJAJAWY</cp:lastModifiedBy>
  <cp:revision>29</cp:revision>
  <dcterms:created xsi:type="dcterms:W3CDTF">2016-11-04T14:09:44Z</dcterms:created>
  <dcterms:modified xsi:type="dcterms:W3CDTF">2025-01-17T15:38:55Z</dcterms:modified>
</cp:coreProperties>
</file>