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42" r:id="rId1"/>
  </p:sldMasterIdLst>
  <p:notesMasterIdLst>
    <p:notesMasterId r:id="rId33"/>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3" r:id="rId31"/>
    <p:sldId id="295"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p:cViewPr varScale="1">
        <p:scale>
          <a:sx n="120" d="100"/>
          <a:sy n="120" d="100"/>
        </p:scale>
        <p:origin x="194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1A9B9F-B8C0-48B2-B357-77443731E733}" type="doc">
      <dgm:prSet loTypeId="urn:microsoft.com/office/officeart/2005/8/layout/cycle7" loCatId="cycle" qsTypeId="urn:microsoft.com/office/officeart/2005/8/quickstyle/simple1" qsCatId="simple" csTypeId="urn:microsoft.com/office/officeart/2005/8/colors/accent1_2" csCatId="accent1" phldr="1"/>
      <dgm:spPr/>
      <dgm:t>
        <a:bodyPr/>
        <a:lstStyle/>
        <a:p>
          <a:pPr rtl="1"/>
          <a:endParaRPr lang="ar-SA"/>
        </a:p>
      </dgm:t>
    </dgm:pt>
    <dgm:pt modelId="{D9722A88-349B-452F-A824-8E3A674817BA}">
      <dgm:prSet phldrT="[نص]" custT="1"/>
      <dgm:spPr/>
      <dgm:t>
        <a:bodyPr/>
        <a:lstStyle/>
        <a:p>
          <a:pPr rtl="1"/>
          <a:r>
            <a:rPr lang="ar-IQ" sz="4400" b="1" dirty="0">
              <a:solidFill>
                <a:schemeClr val="tx1"/>
              </a:solidFill>
            </a:rPr>
            <a:t>المداخل لصياغة النظرية</a:t>
          </a:r>
          <a:endParaRPr lang="ar-SA" sz="4400" b="1" dirty="0">
            <a:solidFill>
              <a:schemeClr val="tx1"/>
            </a:solidFill>
          </a:endParaRPr>
        </a:p>
      </dgm:t>
    </dgm:pt>
    <dgm:pt modelId="{247B474E-2AB7-4832-A62C-C2165EFC8615}" type="parTrans" cxnId="{B4C79750-ADC0-4513-95A0-2115307C4F88}">
      <dgm:prSet/>
      <dgm:spPr/>
      <dgm:t>
        <a:bodyPr/>
        <a:lstStyle/>
        <a:p>
          <a:pPr rtl="1"/>
          <a:endParaRPr lang="ar-SA"/>
        </a:p>
      </dgm:t>
    </dgm:pt>
    <dgm:pt modelId="{69A4B76C-41C1-4846-B4CC-D13BBF1B29E2}" type="sibTrans" cxnId="{B4C79750-ADC0-4513-95A0-2115307C4F88}">
      <dgm:prSet/>
      <dgm:spPr/>
      <dgm:t>
        <a:bodyPr/>
        <a:lstStyle/>
        <a:p>
          <a:pPr rtl="1"/>
          <a:endParaRPr lang="ar-SA"/>
        </a:p>
      </dgm:t>
    </dgm:pt>
    <dgm:pt modelId="{7482EF9D-02A6-414D-B8EC-5193DAE977C0}">
      <dgm:prSet phldrT="[نص]" custT="1"/>
      <dgm:spPr/>
      <dgm:t>
        <a:bodyPr/>
        <a:lstStyle/>
        <a:p>
          <a:pPr rtl="1"/>
          <a:r>
            <a:rPr lang="ar-IQ" sz="3600" b="1" dirty="0">
              <a:solidFill>
                <a:schemeClr val="tx1"/>
              </a:solidFill>
            </a:rPr>
            <a:t>المداخل الغير النظرية</a:t>
          </a:r>
          <a:endParaRPr lang="ar-SA" sz="3600" b="1" dirty="0">
            <a:solidFill>
              <a:schemeClr val="tx1"/>
            </a:solidFill>
          </a:endParaRPr>
        </a:p>
      </dgm:t>
    </dgm:pt>
    <dgm:pt modelId="{3F41B1A9-192A-4D7A-8F1F-143CABD8B7B3}" type="parTrans" cxnId="{3648A9B1-B0C3-47FC-A64D-77E83928E2DE}">
      <dgm:prSet/>
      <dgm:spPr/>
      <dgm:t>
        <a:bodyPr/>
        <a:lstStyle/>
        <a:p>
          <a:pPr rtl="1"/>
          <a:endParaRPr lang="ar-SA"/>
        </a:p>
      </dgm:t>
    </dgm:pt>
    <dgm:pt modelId="{B1C82AF4-D099-4FDD-A870-703EACE20E27}" type="sibTrans" cxnId="{3648A9B1-B0C3-47FC-A64D-77E83928E2DE}">
      <dgm:prSet/>
      <dgm:spPr/>
      <dgm:t>
        <a:bodyPr/>
        <a:lstStyle/>
        <a:p>
          <a:pPr rtl="1"/>
          <a:endParaRPr lang="ar-SA"/>
        </a:p>
      </dgm:t>
    </dgm:pt>
    <dgm:pt modelId="{297CFE57-17F2-4D65-84DD-B7C6982982A1}">
      <dgm:prSet phldrT="[نص]" custT="1"/>
      <dgm:spPr/>
      <dgm:t>
        <a:bodyPr/>
        <a:lstStyle/>
        <a:p>
          <a:pPr rtl="1"/>
          <a:r>
            <a:rPr lang="ar-IQ" sz="4000" b="1" dirty="0">
              <a:solidFill>
                <a:schemeClr val="tx1"/>
              </a:solidFill>
            </a:rPr>
            <a:t>المداخل  </a:t>
          </a:r>
          <a:r>
            <a:rPr lang="ar-IQ" sz="3600" b="1" dirty="0">
              <a:solidFill>
                <a:schemeClr val="tx1"/>
              </a:solidFill>
            </a:rPr>
            <a:t>النظرية</a:t>
          </a:r>
          <a:endParaRPr lang="ar-SA" sz="4000" b="1" dirty="0">
            <a:solidFill>
              <a:schemeClr val="tx1"/>
            </a:solidFill>
          </a:endParaRPr>
        </a:p>
      </dgm:t>
    </dgm:pt>
    <dgm:pt modelId="{FA30276E-F985-4DFE-B844-CFBC82D70B04}" type="parTrans" cxnId="{BC1AF3FE-92ED-483B-A4AB-09986F37F642}">
      <dgm:prSet/>
      <dgm:spPr/>
      <dgm:t>
        <a:bodyPr/>
        <a:lstStyle/>
        <a:p>
          <a:pPr rtl="1"/>
          <a:endParaRPr lang="ar-SA"/>
        </a:p>
      </dgm:t>
    </dgm:pt>
    <dgm:pt modelId="{C82E64D9-2598-446C-A4DE-63CAE93BC1E9}" type="sibTrans" cxnId="{BC1AF3FE-92ED-483B-A4AB-09986F37F642}">
      <dgm:prSet/>
      <dgm:spPr/>
      <dgm:t>
        <a:bodyPr/>
        <a:lstStyle/>
        <a:p>
          <a:pPr rtl="1"/>
          <a:endParaRPr lang="ar-SA"/>
        </a:p>
      </dgm:t>
    </dgm:pt>
    <dgm:pt modelId="{A791D5AB-501A-4C49-90C5-5DD9B0CD5BA6}" type="pres">
      <dgm:prSet presAssocID="{7D1A9B9F-B8C0-48B2-B357-77443731E733}" presName="Name0" presStyleCnt="0">
        <dgm:presLayoutVars>
          <dgm:dir/>
          <dgm:resizeHandles val="exact"/>
        </dgm:presLayoutVars>
      </dgm:prSet>
      <dgm:spPr/>
    </dgm:pt>
    <dgm:pt modelId="{A6925F29-ED30-43FC-ACC9-9B6CBF132624}" type="pres">
      <dgm:prSet presAssocID="{D9722A88-349B-452F-A824-8E3A674817BA}" presName="node" presStyleLbl="node1" presStyleIdx="0" presStyleCnt="3" custScaleX="202865" custScaleY="142659">
        <dgm:presLayoutVars>
          <dgm:bulletEnabled val="1"/>
        </dgm:presLayoutVars>
      </dgm:prSet>
      <dgm:spPr/>
    </dgm:pt>
    <dgm:pt modelId="{9B59298A-927C-4BBE-89EF-AB5CDA655D8E}" type="pres">
      <dgm:prSet presAssocID="{69A4B76C-41C1-4846-B4CC-D13BBF1B29E2}" presName="sibTrans" presStyleLbl="sibTrans2D1" presStyleIdx="0" presStyleCnt="3" custLinFactNeighborX="3273" custLinFactNeighborY="-7327"/>
      <dgm:spPr/>
    </dgm:pt>
    <dgm:pt modelId="{EDE96A12-AA2A-4268-9B63-896FD1452C7E}" type="pres">
      <dgm:prSet presAssocID="{69A4B76C-41C1-4846-B4CC-D13BBF1B29E2}" presName="connectorText" presStyleLbl="sibTrans2D1" presStyleIdx="0" presStyleCnt="3"/>
      <dgm:spPr/>
    </dgm:pt>
    <dgm:pt modelId="{E191DABD-AF68-40D9-98DF-708CCDE78BE0}" type="pres">
      <dgm:prSet presAssocID="{7482EF9D-02A6-414D-B8EC-5193DAE977C0}" presName="node" presStyleLbl="node1" presStyleIdx="1" presStyleCnt="3" custRadScaleRad="91741" custRadScaleInc="-12214">
        <dgm:presLayoutVars>
          <dgm:bulletEnabled val="1"/>
        </dgm:presLayoutVars>
      </dgm:prSet>
      <dgm:spPr/>
    </dgm:pt>
    <dgm:pt modelId="{A033D845-49CC-467B-99B3-D67A0C96B047}" type="pres">
      <dgm:prSet presAssocID="{B1C82AF4-D099-4FDD-A870-703EACE20E27}" presName="sibTrans" presStyleLbl="sibTrans2D1" presStyleIdx="1" presStyleCnt="3" custAng="18020326" custLinFactX="-23222" custLinFactY="-144788" custLinFactNeighborX="-100000" custLinFactNeighborY="-200000"/>
      <dgm:spPr/>
    </dgm:pt>
    <dgm:pt modelId="{796B542D-9C35-43A1-A80A-2D6E8DBABE0C}" type="pres">
      <dgm:prSet presAssocID="{B1C82AF4-D099-4FDD-A870-703EACE20E27}" presName="connectorText" presStyleLbl="sibTrans2D1" presStyleIdx="1" presStyleCnt="3"/>
      <dgm:spPr/>
    </dgm:pt>
    <dgm:pt modelId="{7D64B851-B742-40C5-82E6-3275C986726E}" type="pres">
      <dgm:prSet presAssocID="{297CFE57-17F2-4D65-84DD-B7C6982982A1}" presName="node" presStyleLbl="node1" presStyleIdx="2" presStyleCnt="3" custRadScaleRad="93128" custRadScaleInc="12808">
        <dgm:presLayoutVars>
          <dgm:bulletEnabled val="1"/>
        </dgm:presLayoutVars>
      </dgm:prSet>
      <dgm:spPr/>
    </dgm:pt>
    <dgm:pt modelId="{B58FE1F4-B0AB-433F-B5BF-90EBEF34FC8F}" type="pres">
      <dgm:prSet presAssocID="{C82E64D9-2598-446C-A4DE-63CAE93BC1E9}" presName="sibTrans" presStyleLbl="sibTrans2D1" presStyleIdx="2" presStyleCnt="3" custAng="21495894" custLinFactNeighborX="-36024" custLinFactNeighborY="-6606"/>
      <dgm:spPr/>
    </dgm:pt>
    <dgm:pt modelId="{9573D49F-4407-4680-B236-ECD2FB345998}" type="pres">
      <dgm:prSet presAssocID="{C82E64D9-2598-446C-A4DE-63CAE93BC1E9}" presName="connectorText" presStyleLbl="sibTrans2D1" presStyleIdx="2" presStyleCnt="3"/>
      <dgm:spPr/>
    </dgm:pt>
  </dgm:ptLst>
  <dgm:cxnLst>
    <dgm:cxn modelId="{056E6C27-5521-496F-9735-10ADCA6F88D3}" type="presOf" srcId="{B1C82AF4-D099-4FDD-A870-703EACE20E27}" destId="{A033D845-49CC-467B-99B3-D67A0C96B047}" srcOrd="0" destOrd="0" presId="urn:microsoft.com/office/officeart/2005/8/layout/cycle7"/>
    <dgm:cxn modelId="{652B7229-574E-4942-9917-E324C9891DDB}" type="presOf" srcId="{69A4B76C-41C1-4846-B4CC-D13BBF1B29E2}" destId="{EDE96A12-AA2A-4268-9B63-896FD1452C7E}" srcOrd="1" destOrd="0" presId="urn:microsoft.com/office/officeart/2005/8/layout/cycle7"/>
    <dgm:cxn modelId="{4F63FF2E-0123-4BE3-88C8-50B49BA6906F}" type="presOf" srcId="{B1C82AF4-D099-4FDD-A870-703EACE20E27}" destId="{796B542D-9C35-43A1-A80A-2D6E8DBABE0C}" srcOrd="1" destOrd="0" presId="urn:microsoft.com/office/officeart/2005/8/layout/cycle7"/>
    <dgm:cxn modelId="{A8688431-78A3-4F7C-8504-E7DBE5D2A4CA}" type="presOf" srcId="{7D1A9B9F-B8C0-48B2-B357-77443731E733}" destId="{A791D5AB-501A-4C49-90C5-5DD9B0CD5BA6}" srcOrd="0" destOrd="0" presId="urn:microsoft.com/office/officeart/2005/8/layout/cycle7"/>
    <dgm:cxn modelId="{40337346-9009-4A4B-9373-5335EAACDBD8}" type="presOf" srcId="{C82E64D9-2598-446C-A4DE-63CAE93BC1E9}" destId="{B58FE1F4-B0AB-433F-B5BF-90EBEF34FC8F}" srcOrd="0" destOrd="0" presId="urn:microsoft.com/office/officeart/2005/8/layout/cycle7"/>
    <dgm:cxn modelId="{B4C79750-ADC0-4513-95A0-2115307C4F88}" srcId="{7D1A9B9F-B8C0-48B2-B357-77443731E733}" destId="{D9722A88-349B-452F-A824-8E3A674817BA}" srcOrd="0" destOrd="0" parTransId="{247B474E-2AB7-4832-A62C-C2165EFC8615}" sibTransId="{69A4B76C-41C1-4846-B4CC-D13BBF1B29E2}"/>
    <dgm:cxn modelId="{09AB177E-220E-4C9D-801A-1596D1AFB3CC}" type="presOf" srcId="{C82E64D9-2598-446C-A4DE-63CAE93BC1E9}" destId="{9573D49F-4407-4680-B236-ECD2FB345998}" srcOrd="1" destOrd="0" presId="urn:microsoft.com/office/officeart/2005/8/layout/cycle7"/>
    <dgm:cxn modelId="{32CC4AAD-9AF6-442E-87FD-A24879EBF8F0}" type="presOf" srcId="{297CFE57-17F2-4D65-84DD-B7C6982982A1}" destId="{7D64B851-B742-40C5-82E6-3275C986726E}" srcOrd="0" destOrd="0" presId="urn:microsoft.com/office/officeart/2005/8/layout/cycle7"/>
    <dgm:cxn modelId="{3648A9B1-B0C3-47FC-A64D-77E83928E2DE}" srcId="{7D1A9B9F-B8C0-48B2-B357-77443731E733}" destId="{7482EF9D-02A6-414D-B8EC-5193DAE977C0}" srcOrd="1" destOrd="0" parTransId="{3F41B1A9-192A-4D7A-8F1F-143CABD8B7B3}" sibTransId="{B1C82AF4-D099-4FDD-A870-703EACE20E27}"/>
    <dgm:cxn modelId="{EC9E28E2-DDBB-43E6-B8DF-B75112A66CB5}" type="presOf" srcId="{69A4B76C-41C1-4846-B4CC-D13BBF1B29E2}" destId="{9B59298A-927C-4BBE-89EF-AB5CDA655D8E}" srcOrd="0" destOrd="0" presId="urn:microsoft.com/office/officeart/2005/8/layout/cycle7"/>
    <dgm:cxn modelId="{6F78FDF0-57E3-4F4B-9D55-E9E55219F75F}" type="presOf" srcId="{7482EF9D-02A6-414D-B8EC-5193DAE977C0}" destId="{E191DABD-AF68-40D9-98DF-708CCDE78BE0}" srcOrd="0" destOrd="0" presId="urn:microsoft.com/office/officeart/2005/8/layout/cycle7"/>
    <dgm:cxn modelId="{7F5009FC-6179-45DF-B943-C1ED5BBBA66C}" type="presOf" srcId="{D9722A88-349B-452F-A824-8E3A674817BA}" destId="{A6925F29-ED30-43FC-ACC9-9B6CBF132624}" srcOrd="0" destOrd="0" presId="urn:microsoft.com/office/officeart/2005/8/layout/cycle7"/>
    <dgm:cxn modelId="{BC1AF3FE-92ED-483B-A4AB-09986F37F642}" srcId="{7D1A9B9F-B8C0-48B2-B357-77443731E733}" destId="{297CFE57-17F2-4D65-84DD-B7C6982982A1}" srcOrd="2" destOrd="0" parTransId="{FA30276E-F985-4DFE-B844-CFBC82D70B04}" sibTransId="{C82E64D9-2598-446C-A4DE-63CAE93BC1E9}"/>
    <dgm:cxn modelId="{BC68A08F-9CFC-4D19-9365-8D0346145CA7}" type="presParOf" srcId="{A791D5AB-501A-4C49-90C5-5DD9B0CD5BA6}" destId="{A6925F29-ED30-43FC-ACC9-9B6CBF132624}" srcOrd="0" destOrd="0" presId="urn:microsoft.com/office/officeart/2005/8/layout/cycle7"/>
    <dgm:cxn modelId="{C485EBED-0FB8-4F43-A63C-C0EB1EFBD5B5}" type="presParOf" srcId="{A791D5AB-501A-4C49-90C5-5DD9B0CD5BA6}" destId="{9B59298A-927C-4BBE-89EF-AB5CDA655D8E}" srcOrd="1" destOrd="0" presId="urn:microsoft.com/office/officeart/2005/8/layout/cycle7"/>
    <dgm:cxn modelId="{71C5AA94-80EF-43C1-BD41-6684680AE5C9}" type="presParOf" srcId="{9B59298A-927C-4BBE-89EF-AB5CDA655D8E}" destId="{EDE96A12-AA2A-4268-9B63-896FD1452C7E}" srcOrd="0" destOrd="0" presId="urn:microsoft.com/office/officeart/2005/8/layout/cycle7"/>
    <dgm:cxn modelId="{DC2CCEB2-09F1-4135-814E-A5A38C689F59}" type="presParOf" srcId="{A791D5AB-501A-4C49-90C5-5DD9B0CD5BA6}" destId="{E191DABD-AF68-40D9-98DF-708CCDE78BE0}" srcOrd="2" destOrd="0" presId="urn:microsoft.com/office/officeart/2005/8/layout/cycle7"/>
    <dgm:cxn modelId="{D0BDEDC0-6F05-4898-BD14-6849FA8C7C31}" type="presParOf" srcId="{A791D5AB-501A-4C49-90C5-5DD9B0CD5BA6}" destId="{A033D845-49CC-467B-99B3-D67A0C96B047}" srcOrd="3" destOrd="0" presId="urn:microsoft.com/office/officeart/2005/8/layout/cycle7"/>
    <dgm:cxn modelId="{3675AE72-61BD-489B-91C6-BDE5A3C0506B}" type="presParOf" srcId="{A033D845-49CC-467B-99B3-D67A0C96B047}" destId="{796B542D-9C35-43A1-A80A-2D6E8DBABE0C}" srcOrd="0" destOrd="0" presId="urn:microsoft.com/office/officeart/2005/8/layout/cycle7"/>
    <dgm:cxn modelId="{BFE5BC9A-E687-4B64-A283-D513495172CA}" type="presParOf" srcId="{A791D5AB-501A-4C49-90C5-5DD9B0CD5BA6}" destId="{7D64B851-B742-40C5-82E6-3275C986726E}" srcOrd="4" destOrd="0" presId="urn:microsoft.com/office/officeart/2005/8/layout/cycle7"/>
    <dgm:cxn modelId="{BE3EDC6A-0921-4B1E-90D4-AC4D2C908B02}" type="presParOf" srcId="{A791D5AB-501A-4C49-90C5-5DD9B0CD5BA6}" destId="{B58FE1F4-B0AB-433F-B5BF-90EBEF34FC8F}" srcOrd="5" destOrd="0" presId="urn:microsoft.com/office/officeart/2005/8/layout/cycle7"/>
    <dgm:cxn modelId="{866823F2-9EC6-4DB6-8690-9EB635A86D8E}" type="presParOf" srcId="{B58FE1F4-B0AB-433F-B5BF-90EBEF34FC8F}" destId="{9573D49F-4407-4680-B236-ECD2FB345998}"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193C4F-1855-4661-AC1D-5C2167CD3B80}" type="doc">
      <dgm:prSet loTypeId="urn:microsoft.com/office/officeart/2011/layout/HexagonRadial" loCatId="officeonline" qsTypeId="urn:microsoft.com/office/officeart/2005/8/quickstyle/simple3" qsCatId="simple" csTypeId="urn:microsoft.com/office/officeart/2005/8/colors/accent1_2" csCatId="accent1" phldr="1"/>
      <dgm:spPr/>
      <dgm:t>
        <a:bodyPr/>
        <a:lstStyle/>
        <a:p>
          <a:pPr rtl="1"/>
          <a:endParaRPr lang="ar-SA"/>
        </a:p>
      </dgm:t>
    </dgm:pt>
    <dgm:pt modelId="{D74171A2-6D15-4E7A-B02B-C7C25D876580}">
      <dgm:prSet phldrT="[نص]" custT="1"/>
      <dgm:spPr/>
      <dgm:t>
        <a:bodyPr/>
        <a:lstStyle/>
        <a:p>
          <a:pPr rtl="1"/>
          <a:r>
            <a:rPr lang="ar-IQ" sz="4400" b="1" dirty="0"/>
            <a:t>المداخل النظري</a:t>
          </a:r>
          <a:r>
            <a:rPr lang="ar-SA" sz="4400" b="1" dirty="0"/>
            <a:t>ة</a:t>
          </a:r>
        </a:p>
      </dgm:t>
    </dgm:pt>
    <dgm:pt modelId="{49B05E09-A3F1-434C-A1B0-B7573BD6B4E8}" type="parTrans" cxnId="{D9BE4254-A708-4910-A789-F5348BE7A06B}">
      <dgm:prSet/>
      <dgm:spPr/>
      <dgm:t>
        <a:bodyPr/>
        <a:lstStyle/>
        <a:p>
          <a:pPr rtl="1"/>
          <a:endParaRPr lang="ar-SA"/>
        </a:p>
      </dgm:t>
    </dgm:pt>
    <dgm:pt modelId="{87D2BAF2-93AA-42D3-9E67-AA2A500A1B8F}" type="sibTrans" cxnId="{D9BE4254-A708-4910-A789-F5348BE7A06B}">
      <dgm:prSet/>
      <dgm:spPr/>
      <dgm:t>
        <a:bodyPr/>
        <a:lstStyle/>
        <a:p>
          <a:pPr rtl="1"/>
          <a:endParaRPr lang="ar-SA"/>
        </a:p>
      </dgm:t>
    </dgm:pt>
    <dgm:pt modelId="{072EC4FD-2EB7-43A6-88EB-F24066391287}">
      <dgm:prSet phldrT="[نص]" custT="1"/>
      <dgm:spPr/>
      <dgm:t>
        <a:bodyPr/>
        <a:lstStyle/>
        <a:p>
          <a:pPr rtl="1"/>
          <a:endParaRPr lang="ar-SA" sz="2000" dirty="0"/>
        </a:p>
        <a:p>
          <a:pPr rtl="1"/>
          <a:r>
            <a:rPr lang="ar-IQ" sz="2800" b="1" dirty="0"/>
            <a:t>الاستنباطي</a:t>
          </a:r>
          <a:endParaRPr lang="ar-SA" sz="1800" b="1" dirty="0"/>
        </a:p>
      </dgm:t>
    </dgm:pt>
    <dgm:pt modelId="{02CE31B6-86D5-4ED1-9364-CF39C6006392}" type="parTrans" cxnId="{AB48BB65-8D71-4878-9732-371155FF8EBB}">
      <dgm:prSet/>
      <dgm:spPr/>
      <dgm:t>
        <a:bodyPr/>
        <a:lstStyle/>
        <a:p>
          <a:pPr rtl="1"/>
          <a:endParaRPr lang="ar-SA"/>
        </a:p>
      </dgm:t>
    </dgm:pt>
    <dgm:pt modelId="{E05107C7-3E72-4FE3-88BE-DE52F172C1FD}" type="sibTrans" cxnId="{AB48BB65-8D71-4878-9732-371155FF8EBB}">
      <dgm:prSet/>
      <dgm:spPr/>
      <dgm:t>
        <a:bodyPr/>
        <a:lstStyle/>
        <a:p>
          <a:pPr rtl="1"/>
          <a:endParaRPr lang="ar-SA"/>
        </a:p>
      </dgm:t>
    </dgm:pt>
    <dgm:pt modelId="{E246CC05-011D-4FD0-830E-0C514BFFBC52}">
      <dgm:prSet phldrT="[نص]" custT="1"/>
      <dgm:spPr/>
      <dgm:t>
        <a:bodyPr/>
        <a:lstStyle/>
        <a:p>
          <a:pPr rtl="1"/>
          <a:endParaRPr lang="ar-SA" sz="2000" dirty="0"/>
        </a:p>
        <a:p>
          <a:pPr rtl="1"/>
          <a:r>
            <a:rPr lang="ar-IQ" sz="2800" b="1" dirty="0"/>
            <a:t>الانتقائي</a:t>
          </a:r>
          <a:endParaRPr lang="ar-SA" sz="2000" b="1" dirty="0"/>
        </a:p>
      </dgm:t>
    </dgm:pt>
    <dgm:pt modelId="{1513BD1E-B271-48F1-AA8F-B7AF13BAB82F}" type="parTrans" cxnId="{9634DCF8-F2E7-413B-9549-D57EB8D7B84C}">
      <dgm:prSet/>
      <dgm:spPr/>
      <dgm:t>
        <a:bodyPr/>
        <a:lstStyle/>
        <a:p>
          <a:pPr rtl="1"/>
          <a:endParaRPr lang="ar-SA"/>
        </a:p>
      </dgm:t>
    </dgm:pt>
    <dgm:pt modelId="{40AF8A42-8A98-48A0-917C-18DCEEA5E8F5}" type="sibTrans" cxnId="{9634DCF8-F2E7-413B-9549-D57EB8D7B84C}">
      <dgm:prSet/>
      <dgm:spPr/>
      <dgm:t>
        <a:bodyPr/>
        <a:lstStyle/>
        <a:p>
          <a:pPr rtl="1"/>
          <a:endParaRPr lang="ar-SA"/>
        </a:p>
      </dgm:t>
    </dgm:pt>
    <dgm:pt modelId="{6A2BA152-12DC-4AC5-A00B-8DA0338D89D4}">
      <dgm:prSet phldrT="[نص]" custT="1"/>
      <dgm:spPr/>
      <dgm:t>
        <a:bodyPr/>
        <a:lstStyle/>
        <a:p>
          <a:pPr rtl="1"/>
          <a:r>
            <a:rPr lang="ar-IQ" sz="2800" b="1" dirty="0"/>
            <a:t>الاقتصادي</a:t>
          </a:r>
          <a:endParaRPr lang="ar-SA" sz="2000" b="1" dirty="0"/>
        </a:p>
      </dgm:t>
    </dgm:pt>
    <dgm:pt modelId="{E08F4AF7-AA8F-4985-B15E-679BDA0E8CF9}" type="parTrans" cxnId="{9D96B1E8-12AC-43CF-8FE3-BC8857A80D24}">
      <dgm:prSet/>
      <dgm:spPr/>
      <dgm:t>
        <a:bodyPr/>
        <a:lstStyle/>
        <a:p>
          <a:pPr rtl="1"/>
          <a:endParaRPr lang="ar-SA"/>
        </a:p>
      </dgm:t>
    </dgm:pt>
    <dgm:pt modelId="{2EA52F16-44C4-45AD-B497-BC0883111D9F}" type="sibTrans" cxnId="{9D96B1E8-12AC-43CF-8FE3-BC8857A80D24}">
      <dgm:prSet/>
      <dgm:spPr/>
      <dgm:t>
        <a:bodyPr/>
        <a:lstStyle/>
        <a:p>
          <a:pPr rtl="1"/>
          <a:endParaRPr lang="ar-SA"/>
        </a:p>
      </dgm:t>
    </dgm:pt>
    <dgm:pt modelId="{0432B69A-D7D5-4D64-9DF9-C415CD69E572}">
      <dgm:prSet phldrT="[نص]" custT="1"/>
      <dgm:spPr/>
      <dgm:t>
        <a:bodyPr/>
        <a:lstStyle/>
        <a:p>
          <a:pPr rtl="1"/>
          <a:endParaRPr lang="ar-SA" sz="2000" dirty="0"/>
        </a:p>
        <a:p>
          <a:pPr rtl="1"/>
          <a:r>
            <a:rPr lang="ar-IQ" sz="2800" b="1" dirty="0"/>
            <a:t>الاجتماعي</a:t>
          </a:r>
          <a:endParaRPr lang="ar-SA" sz="2000" b="1" dirty="0"/>
        </a:p>
      </dgm:t>
    </dgm:pt>
    <dgm:pt modelId="{35CEC1AF-2031-4678-939B-C0B56E3F3A06}" type="parTrans" cxnId="{B9747905-7027-4BAD-926F-89526690EF91}">
      <dgm:prSet/>
      <dgm:spPr/>
      <dgm:t>
        <a:bodyPr/>
        <a:lstStyle/>
        <a:p>
          <a:pPr rtl="1"/>
          <a:endParaRPr lang="ar-SA"/>
        </a:p>
      </dgm:t>
    </dgm:pt>
    <dgm:pt modelId="{80C9BD3A-8449-40E8-92EC-FD18F0A75A56}" type="sibTrans" cxnId="{B9747905-7027-4BAD-926F-89526690EF91}">
      <dgm:prSet/>
      <dgm:spPr/>
      <dgm:t>
        <a:bodyPr/>
        <a:lstStyle/>
        <a:p>
          <a:pPr rtl="1"/>
          <a:endParaRPr lang="ar-SA"/>
        </a:p>
      </dgm:t>
    </dgm:pt>
    <dgm:pt modelId="{D40A880A-EE84-493A-8555-5582F351F60A}">
      <dgm:prSet phldrT="[نص]" custT="1"/>
      <dgm:spPr/>
      <dgm:t>
        <a:bodyPr/>
        <a:lstStyle/>
        <a:p>
          <a:pPr rtl="1"/>
          <a:r>
            <a:rPr lang="ar-IQ" sz="2800" b="1" dirty="0"/>
            <a:t>الاخلاقي</a:t>
          </a:r>
          <a:endParaRPr lang="ar-SA" sz="2000" b="1" dirty="0"/>
        </a:p>
      </dgm:t>
    </dgm:pt>
    <dgm:pt modelId="{4B6381AB-6712-4027-A074-BD25DFC24BD7}" type="parTrans" cxnId="{936E0DEA-303F-4499-85A7-DEE845D46758}">
      <dgm:prSet/>
      <dgm:spPr/>
      <dgm:t>
        <a:bodyPr/>
        <a:lstStyle/>
        <a:p>
          <a:pPr rtl="1"/>
          <a:endParaRPr lang="ar-SA"/>
        </a:p>
      </dgm:t>
    </dgm:pt>
    <dgm:pt modelId="{5FE9C44A-A7E1-48CA-ABB6-06E834CCACF5}" type="sibTrans" cxnId="{936E0DEA-303F-4499-85A7-DEE845D46758}">
      <dgm:prSet/>
      <dgm:spPr/>
      <dgm:t>
        <a:bodyPr/>
        <a:lstStyle/>
        <a:p>
          <a:pPr rtl="1"/>
          <a:endParaRPr lang="ar-SA"/>
        </a:p>
      </dgm:t>
    </dgm:pt>
    <dgm:pt modelId="{A713E54E-DD76-42B3-8263-381BA585DEAC}">
      <dgm:prSet phldrT="[نص]" custT="1"/>
      <dgm:spPr/>
      <dgm:t>
        <a:bodyPr/>
        <a:lstStyle/>
        <a:p>
          <a:pPr rtl="1"/>
          <a:r>
            <a:rPr lang="ar-IQ" sz="2800" b="1" dirty="0"/>
            <a:t>الاستقرائي</a:t>
          </a:r>
          <a:endParaRPr lang="ar-SA" sz="2000" b="1" dirty="0"/>
        </a:p>
      </dgm:t>
    </dgm:pt>
    <dgm:pt modelId="{E5881997-651C-4B89-A2D1-4B53BB14C410}" type="parTrans" cxnId="{03DC8025-4878-4BE7-9304-E233A47CD032}">
      <dgm:prSet/>
      <dgm:spPr/>
      <dgm:t>
        <a:bodyPr/>
        <a:lstStyle/>
        <a:p>
          <a:pPr rtl="1"/>
          <a:endParaRPr lang="ar-SA"/>
        </a:p>
      </dgm:t>
    </dgm:pt>
    <dgm:pt modelId="{F1E76B3E-89D8-4771-BBFC-B0383164C75F}" type="sibTrans" cxnId="{03DC8025-4878-4BE7-9304-E233A47CD032}">
      <dgm:prSet/>
      <dgm:spPr/>
      <dgm:t>
        <a:bodyPr/>
        <a:lstStyle/>
        <a:p>
          <a:pPr rtl="1"/>
          <a:endParaRPr lang="ar-SA"/>
        </a:p>
      </dgm:t>
    </dgm:pt>
    <dgm:pt modelId="{BB4FF8CF-1702-4528-BF5C-B35953F717C6}" type="pres">
      <dgm:prSet presAssocID="{AE193C4F-1855-4661-AC1D-5C2167CD3B80}" presName="Name0" presStyleCnt="0">
        <dgm:presLayoutVars>
          <dgm:chMax val="1"/>
          <dgm:chPref val="1"/>
          <dgm:dir/>
          <dgm:animOne val="branch"/>
          <dgm:animLvl val="lvl"/>
        </dgm:presLayoutVars>
      </dgm:prSet>
      <dgm:spPr/>
    </dgm:pt>
    <dgm:pt modelId="{BD5B432D-3A59-42B5-82AA-4BFB3EC80544}" type="pres">
      <dgm:prSet presAssocID="{D74171A2-6D15-4E7A-B02B-C7C25D876580}" presName="Parent" presStyleLbl="node0" presStyleIdx="0" presStyleCnt="1" custScaleX="348253" custLinFactNeighborX="49963" custLinFactNeighborY="-83065">
        <dgm:presLayoutVars>
          <dgm:chMax val="6"/>
          <dgm:chPref val="6"/>
        </dgm:presLayoutVars>
      </dgm:prSet>
      <dgm:spPr/>
    </dgm:pt>
    <dgm:pt modelId="{AD1A5AC4-0553-4AE0-8110-0D75D9902A2D}" type="pres">
      <dgm:prSet presAssocID="{072EC4FD-2EB7-43A6-88EB-F24066391287}" presName="Accent1" presStyleCnt="0"/>
      <dgm:spPr/>
    </dgm:pt>
    <dgm:pt modelId="{4614517B-51C1-4BE7-B4CB-791C2B7EE3EB}" type="pres">
      <dgm:prSet presAssocID="{072EC4FD-2EB7-43A6-88EB-F24066391287}" presName="Accent" presStyleLbl="bgShp" presStyleIdx="0" presStyleCnt="6"/>
      <dgm:spPr/>
    </dgm:pt>
    <dgm:pt modelId="{1CB8DA89-ABC2-469E-8275-B3A4A06E0AF1}" type="pres">
      <dgm:prSet presAssocID="{072EC4FD-2EB7-43A6-88EB-F24066391287}" presName="Child1" presStyleLbl="node1" presStyleIdx="0" presStyleCnt="6" custScaleX="132029" custLinFactX="88892" custLinFactY="35499" custLinFactNeighborX="100000" custLinFactNeighborY="100000">
        <dgm:presLayoutVars>
          <dgm:chMax val="0"/>
          <dgm:chPref val="0"/>
          <dgm:bulletEnabled val="1"/>
        </dgm:presLayoutVars>
      </dgm:prSet>
      <dgm:spPr/>
    </dgm:pt>
    <dgm:pt modelId="{5475BA61-0EA5-4260-A459-1A57C61A756F}" type="pres">
      <dgm:prSet presAssocID="{E246CC05-011D-4FD0-830E-0C514BFFBC52}" presName="Accent2" presStyleCnt="0"/>
      <dgm:spPr/>
    </dgm:pt>
    <dgm:pt modelId="{2D046AE7-4114-40EF-8DC8-A4DE536D16DF}" type="pres">
      <dgm:prSet presAssocID="{E246CC05-011D-4FD0-830E-0C514BFFBC52}" presName="Accent" presStyleLbl="bgShp" presStyleIdx="1" presStyleCnt="6" custScaleX="126248" custScaleY="114839" custLinFactX="-200000" custLinFactNeighborX="-293386" custLinFactNeighborY="44987"/>
      <dgm:spPr/>
    </dgm:pt>
    <dgm:pt modelId="{BE3DA048-31CD-46DB-9ADD-F1B10FBFF945}" type="pres">
      <dgm:prSet presAssocID="{E246CC05-011D-4FD0-830E-0C514BFFBC52}" presName="Child2" presStyleLbl="node1" presStyleIdx="1" presStyleCnt="6" custScaleX="174617" custLinFactX="-75082" custLinFactY="77980" custLinFactNeighborX="-100000" custLinFactNeighborY="100000">
        <dgm:presLayoutVars>
          <dgm:chMax val="0"/>
          <dgm:chPref val="0"/>
          <dgm:bulletEnabled val="1"/>
        </dgm:presLayoutVars>
      </dgm:prSet>
      <dgm:spPr/>
    </dgm:pt>
    <dgm:pt modelId="{525A080C-017E-47CC-9A24-BE3E5B9ACE3D}" type="pres">
      <dgm:prSet presAssocID="{6A2BA152-12DC-4AC5-A00B-8DA0338D89D4}" presName="Accent3" presStyleCnt="0"/>
      <dgm:spPr/>
    </dgm:pt>
    <dgm:pt modelId="{3060318B-12CB-4537-BD61-2992466DA85B}" type="pres">
      <dgm:prSet presAssocID="{6A2BA152-12DC-4AC5-A00B-8DA0338D89D4}" presName="Accent" presStyleLbl="bgShp" presStyleIdx="2" presStyleCnt="6" custScaleX="126249" custScaleY="114838" custLinFactX="-300000" custLinFactY="-100000" custLinFactNeighborX="-310093" custLinFactNeighborY="-173251"/>
      <dgm:spPr/>
    </dgm:pt>
    <dgm:pt modelId="{7E547E1F-362D-4CC8-B6E3-FD4874BED703}" type="pres">
      <dgm:prSet presAssocID="{6A2BA152-12DC-4AC5-A00B-8DA0338D89D4}" presName="Child3" presStyleLbl="node1" presStyleIdx="2" presStyleCnt="6" custScaleX="184085" custLinFactNeighborX="9573" custLinFactNeighborY="57065">
        <dgm:presLayoutVars>
          <dgm:chMax val="0"/>
          <dgm:chPref val="0"/>
          <dgm:bulletEnabled val="1"/>
        </dgm:presLayoutVars>
      </dgm:prSet>
      <dgm:spPr/>
    </dgm:pt>
    <dgm:pt modelId="{E4B94CF6-146B-462C-84EB-9B85648E35B7}" type="pres">
      <dgm:prSet presAssocID="{0432B69A-D7D5-4D64-9DF9-C415CD69E572}" presName="Accent4" presStyleCnt="0"/>
      <dgm:spPr/>
    </dgm:pt>
    <dgm:pt modelId="{E44C4E80-B6CC-4C88-9187-E748C76360AA}" type="pres">
      <dgm:prSet presAssocID="{0432B69A-D7D5-4D64-9DF9-C415CD69E572}" presName="Accent" presStyleLbl="bgShp" presStyleIdx="3" presStyleCnt="6" custScaleX="126248" custScaleY="114838" custLinFactX="196538" custLinFactY="24431" custLinFactNeighborX="200000" custLinFactNeighborY="100000"/>
      <dgm:spPr/>
    </dgm:pt>
    <dgm:pt modelId="{FD0CC0C1-8C89-413D-98B6-6EC237E592AA}" type="pres">
      <dgm:prSet presAssocID="{0432B69A-D7D5-4D64-9DF9-C415CD69E572}" presName="Child4" presStyleLbl="node1" presStyleIdx="3" presStyleCnt="6" custScaleX="117800" custLinFactX="-100000" custLinFactY="-8498" custLinFactNeighborX="-111210" custLinFactNeighborY="-100000">
        <dgm:presLayoutVars>
          <dgm:chMax val="0"/>
          <dgm:chPref val="0"/>
          <dgm:bulletEnabled val="1"/>
        </dgm:presLayoutVars>
      </dgm:prSet>
      <dgm:spPr/>
    </dgm:pt>
    <dgm:pt modelId="{916771CA-6972-4985-9557-E03B8B77A1C9}" type="pres">
      <dgm:prSet presAssocID="{D40A880A-EE84-493A-8555-5582F351F60A}" presName="Accent5" presStyleCnt="0"/>
      <dgm:spPr/>
    </dgm:pt>
    <dgm:pt modelId="{AE144BC8-5839-45E9-8CDD-B6565155EDFA}" type="pres">
      <dgm:prSet presAssocID="{D40A880A-EE84-493A-8555-5582F351F60A}" presName="Accent" presStyleLbl="bgShp" presStyleIdx="4" presStyleCnt="6" custScaleX="126248" custScaleY="114839" custLinFactX="-200000" custLinFactY="-200000" custLinFactNeighborX="-241035" custLinFactNeighborY="-246506"/>
      <dgm:spPr/>
    </dgm:pt>
    <dgm:pt modelId="{C16A63B5-FCE0-4EC4-A3A1-3078E0627688}" type="pres">
      <dgm:prSet presAssocID="{D40A880A-EE84-493A-8555-5582F351F60A}" presName="Child5" presStyleLbl="node1" presStyleIdx="4" presStyleCnt="6" custScaleX="127271" custLinFactNeighborX="4033" custLinFactNeighborY="-46991">
        <dgm:presLayoutVars>
          <dgm:chMax val="0"/>
          <dgm:chPref val="0"/>
          <dgm:bulletEnabled val="1"/>
        </dgm:presLayoutVars>
      </dgm:prSet>
      <dgm:spPr/>
    </dgm:pt>
    <dgm:pt modelId="{E0A410B4-BBE9-49A8-8A14-BEB702E307A3}" type="pres">
      <dgm:prSet presAssocID="{A713E54E-DD76-42B3-8263-381BA585DEAC}" presName="Accent6" presStyleCnt="0"/>
      <dgm:spPr/>
    </dgm:pt>
    <dgm:pt modelId="{10BF5B9C-2156-49ED-B6D6-FF02E36D0291}" type="pres">
      <dgm:prSet presAssocID="{A713E54E-DD76-42B3-8263-381BA585DEAC}" presName="Accent" presStyleLbl="bgShp" presStyleIdx="5" presStyleCnt="6" custScaleX="126248" custScaleY="114839" custLinFactX="-135540" custLinFactY="100000" custLinFactNeighborX="-200000" custLinFactNeighborY="193913"/>
      <dgm:spPr/>
    </dgm:pt>
    <dgm:pt modelId="{7B98B531-A13D-47F2-A727-5907B2E3DD9E}" type="pres">
      <dgm:prSet presAssocID="{A713E54E-DD76-42B3-8263-381BA585DEAC}" presName="Child6" presStyleLbl="node1" presStyleIdx="5" presStyleCnt="6" custScaleX="138116" custLinFactX="42029" custLinFactNeighborX="100000" custLinFactNeighborY="74130">
        <dgm:presLayoutVars>
          <dgm:chMax val="0"/>
          <dgm:chPref val="0"/>
          <dgm:bulletEnabled val="1"/>
        </dgm:presLayoutVars>
      </dgm:prSet>
      <dgm:spPr/>
    </dgm:pt>
  </dgm:ptLst>
  <dgm:cxnLst>
    <dgm:cxn modelId="{0EFA9701-7987-415A-A4AB-A6723B6DFF2B}" type="presOf" srcId="{0432B69A-D7D5-4D64-9DF9-C415CD69E572}" destId="{FD0CC0C1-8C89-413D-98B6-6EC237E592AA}" srcOrd="0" destOrd="0" presId="urn:microsoft.com/office/officeart/2011/layout/HexagonRadial"/>
    <dgm:cxn modelId="{B9747905-7027-4BAD-926F-89526690EF91}" srcId="{D74171A2-6D15-4E7A-B02B-C7C25D876580}" destId="{0432B69A-D7D5-4D64-9DF9-C415CD69E572}" srcOrd="3" destOrd="0" parTransId="{35CEC1AF-2031-4678-939B-C0B56E3F3A06}" sibTransId="{80C9BD3A-8449-40E8-92EC-FD18F0A75A56}"/>
    <dgm:cxn modelId="{03DC8025-4878-4BE7-9304-E233A47CD032}" srcId="{D74171A2-6D15-4E7A-B02B-C7C25D876580}" destId="{A713E54E-DD76-42B3-8263-381BA585DEAC}" srcOrd="5" destOrd="0" parTransId="{E5881997-651C-4B89-A2D1-4B53BB14C410}" sibTransId="{F1E76B3E-89D8-4771-BBFC-B0383164C75F}"/>
    <dgm:cxn modelId="{D9BE4254-A708-4910-A789-F5348BE7A06B}" srcId="{AE193C4F-1855-4661-AC1D-5C2167CD3B80}" destId="{D74171A2-6D15-4E7A-B02B-C7C25D876580}" srcOrd="0" destOrd="0" parTransId="{49B05E09-A3F1-434C-A1B0-B7573BD6B4E8}" sibTransId="{87D2BAF2-93AA-42D3-9E67-AA2A500A1B8F}"/>
    <dgm:cxn modelId="{AB48BB65-8D71-4878-9732-371155FF8EBB}" srcId="{D74171A2-6D15-4E7A-B02B-C7C25D876580}" destId="{072EC4FD-2EB7-43A6-88EB-F24066391287}" srcOrd="0" destOrd="0" parTransId="{02CE31B6-86D5-4ED1-9364-CF39C6006392}" sibTransId="{E05107C7-3E72-4FE3-88BE-DE52F172C1FD}"/>
    <dgm:cxn modelId="{20F8E079-EBFE-45E8-AFFC-D9B99E7DE1E7}" type="presOf" srcId="{6A2BA152-12DC-4AC5-A00B-8DA0338D89D4}" destId="{7E547E1F-362D-4CC8-B6E3-FD4874BED703}" srcOrd="0" destOrd="0" presId="urn:microsoft.com/office/officeart/2011/layout/HexagonRadial"/>
    <dgm:cxn modelId="{15ABA2A5-07CF-488E-A4AD-EF9B86243086}" type="presOf" srcId="{D74171A2-6D15-4E7A-B02B-C7C25D876580}" destId="{BD5B432D-3A59-42B5-82AA-4BFB3EC80544}" srcOrd="0" destOrd="0" presId="urn:microsoft.com/office/officeart/2011/layout/HexagonRadial"/>
    <dgm:cxn modelId="{9D3CA1A8-F9F3-41C2-BBB8-8E004B54B3F7}" type="presOf" srcId="{E246CC05-011D-4FD0-830E-0C514BFFBC52}" destId="{BE3DA048-31CD-46DB-9ADD-F1B10FBFF945}" srcOrd="0" destOrd="0" presId="urn:microsoft.com/office/officeart/2011/layout/HexagonRadial"/>
    <dgm:cxn modelId="{04E2E5CC-828C-4924-B470-6138BEA7A481}" type="presOf" srcId="{AE193C4F-1855-4661-AC1D-5C2167CD3B80}" destId="{BB4FF8CF-1702-4528-BF5C-B35953F717C6}" srcOrd="0" destOrd="0" presId="urn:microsoft.com/office/officeart/2011/layout/HexagonRadial"/>
    <dgm:cxn modelId="{E19E22CE-D968-4729-950B-C0F40AB6E9E5}" type="presOf" srcId="{A713E54E-DD76-42B3-8263-381BA585DEAC}" destId="{7B98B531-A13D-47F2-A727-5907B2E3DD9E}" srcOrd="0" destOrd="0" presId="urn:microsoft.com/office/officeart/2011/layout/HexagonRadial"/>
    <dgm:cxn modelId="{863AA0D4-4569-4853-9D1B-E74F392493A1}" type="presOf" srcId="{072EC4FD-2EB7-43A6-88EB-F24066391287}" destId="{1CB8DA89-ABC2-469E-8275-B3A4A06E0AF1}" srcOrd="0" destOrd="0" presId="urn:microsoft.com/office/officeart/2011/layout/HexagonRadial"/>
    <dgm:cxn modelId="{9D96B1E8-12AC-43CF-8FE3-BC8857A80D24}" srcId="{D74171A2-6D15-4E7A-B02B-C7C25D876580}" destId="{6A2BA152-12DC-4AC5-A00B-8DA0338D89D4}" srcOrd="2" destOrd="0" parTransId="{E08F4AF7-AA8F-4985-B15E-679BDA0E8CF9}" sibTransId="{2EA52F16-44C4-45AD-B497-BC0883111D9F}"/>
    <dgm:cxn modelId="{936E0DEA-303F-4499-85A7-DEE845D46758}" srcId="{D74171A2-6D15-4E7A-B02B-C7C25D876580}" destId="{D40A880A-EE84-493A-8555-5582F351F60A}" srcOrd="4" destOrd="0" parTransId="{4B6381AB-6712-4027-A074-BD25DFC24BD7}" sibTransId="{5FE9C44A-A7E1-48CA-ABB6-06E834CCACF5}"/>
    <dgm:cxn modelId="{3F02B2F5-7D40-4658-A07D-C5B70EC93040}" type="presOf" srcId="{D40A880A-EE84-493A-8555-5582F351F60A}" destId="{C16A63B5-FCE0-4EC4-A3A1-3078E0627688}" srcOrd="0" destOrd="0" presId="urn:microsoft.com/office/officeart/2011/layout/HexagonRadial"/>
    <dgm:cxn modelId="{9634DCF8-F2E7-413B-9549-D57EB8D7B84C}" srcId="{D74171A2-6D15-4E7A-B02B-C7C25D876580}" destId="{E246CC05-011D-4FD0-830E-0C514BFFBC52}" srcOrd="1" destOrd="0" parTransId="{1513BD1E-B271-48F1-AA8F-B7AF13BAB82F}" sibTransId="{40AF8A42-8A98-48A0-917C-18DCEEA5E8F5}"/>
    <dgm:cxn modelId="{674038CC-9686-456D-BFF4-2E46E911343F}" type="presParOf" srcId="{BB4FF8CF-1702-4528-BF5C-B35953F717C6}" destId="{BD5B432D-3A59-42B5-82AA-4BFB3EC80544}" srcOrd="0" destOrd="0" presId="urn:microsoft.com/office/officeart/2011/layout/HexagonRadial"/>
    <dgm:cxn modelId="{AD6FF6C2-8EC0-46AF-8269-97310D36A7FF}" type="presParOf" srcId="{BB4FF8CF-1702-4528-BF5C-B35953F717C6}" destId="{AD1A5AC4-0553-4AE0-8110-0D75D9902A2D}" srcOrd="1" destOrd="0" presId="urn:microsoft.com/office/officeart/2011/layout/HexagonRadial"/>
    <dgm:cxn modelId="{2427A2A3-B0F4-41CB-931C-874D246576B3}" type="presParOf" srcId="{AD1A5AC4-0553-4AE0-8110-0D75D9902A2D}" destId="{4614517B-51C1-4BE7-B4CB-791C2B7EE3EB}" srcOrd="0" destOrd="0" presId="urn:microsoft.com/office/officeart/2011/layout/HexagonRadial"/>
    <dgm:cxn modelId="{FEBB0DCB-E52D-4215-8764-79B33033F934}" type="presParOf" srcId="{BB4FF8CF-1702-4528-BF5C-B35953F717C6}" destId="{1CB8DA89-ABC2-469E-8275-B3A4A06E0AF1}" srcOrd="2" destOrd="0" presId="urn:microsoft.com/office/officeart/2011/layout/HexagonRadial"/>
    <dgm:cxn modelId="{741C4A28-02E3-4168-9B83-72F6241926E1}" type="presParOf" srcId="{BB4FF8CF-1702-4528-BF5C-B35953F717C6}" destId="{5475BA61-0EA5-4260-A459-1A57C61A756F}" srcOrd="3" destOrd="0" presId="urn:microsoft.com/office/officeart/2011/layout/HexagonRadial"/>
    <dgm:cxn modelId="{DDF4EFDE-0BA4-4B0B-A120-AEE879A7B49E}" type="presParOf" srcId="{5475BA61-0EA5-4260-A459-1A57C61A756F}" destId="{2D046AE7-4114-40EF-8DC8-A4DE536D16DF}" srcOrd="0" destOrd="0" presId="urn:microsoft.com/office/officeart/2011/layout/HexagonRadial"/>
    <dgm:cxn modelId="{031FF396-57ED-4300-A7B7-3DAC110B8ECE}" type="presParOf" srcId="{BB4FF8CF-1702-4528-BF5C-B35953F717C6}" destId="{BE3DA048-31CD-46DB-9ADD-F1B10FBFF945}" srcOrd="4" destOrd="0" presId="urn:microsoft.com/office/officeart/2011/layout/HexagonRadial"/>
    <dgm:cxn modelId="{160546DB-F9B2-4738-863E-689FD10C6EFC}" type="presParOf" srcId="{BB4FF8CF-1702-4528-BF5C-B35953F717C6}" destId="{525A080C-017E-47CC-9A24-BE3E5B9ACE3D}" srcOrd="5" destOrd="0" presId="urn:microsoft.com/office/officeart/2011/layout/HexagonRadial"/>
    <dgm:cxn modelId="{605F6CF9-7B5B-4A0A-964F-C55B8659FF86}" type="presParOf" srcId="{525A080C-017E-47CC-9A24-BE3E5B9ACE3D}" destId="{3060318B-12CB-4537-BD61-2992466DA85B}" srcOrd="0" destOrd="0" presId="urn:microsoft.com/office/officeart/2011/layout/HexagonRadial"/>
    <dgm:cxn modelId="{96A3465D-421C-4979-B015-0773E91ED640}" type="presParOf" srcId="{BB4FF8CF-1702-4528-BF5C-B35953F717C6}" destId="{7E547E1F-362D-4CC8-B6E3-FD4874BED703}" srcOrd="6" destOrd="0" presId="urn:microsoft.com/office/officeart/2011/layout/HexagonRadial"/>
    <dgm:cxn modelId="{7D55A081-CEEB-4CF4-9A9F-A27D7F42922B}" type="presParOf" srcId="{BB4FF8CF-1702-4528-BF5C-B35953F717C6}" destId="{E4B94CF6-146B-462C-84EB-9B85648E35B7}" srcOrd="7" destOrd="0" presId="urn:microsoft.com/office/officeart/2011/layout/HexagonRadial"/>
    <dgm:cxn modelId="{F7652B23-52C3-420E-A6A3-B20FE61F0633}" type="presParOf" srcId="{E4B94CF6-146B-462C-84EB-9B85648E35B7}" destId="{E44C4E80-B6CC-4C88-9187-E748C76360AA}" srcOrd="0" destOrd="0" presId="urn:microsoft.com/office/officeart/2011/layout/HexagonRadial"/>
    <dgm:cxn modelId="{FE5D822B-5706-408D-9715-190A58D4FF4E}" type="presParOf" srcId="{BB4FF8CF-1702-4528-BF5C-B35953F717C6}" destId="{FD0CC0C1-8C89-413D-98B6-6EC237E592AA}" srcOrd="8" destOrd="0" presId="urn:microsoft.com/office/officeart/2011/layout/HexagonRadial"/>
    <dgm:cxn modelId="{E6C58D5C-DFA3-476F-B18D-DFBCE2EB5F4E}" type="presParOf" srcId="{BB4FF8CF-1702-4528-BF5C-B35953F717C6}" destId="{916771CA-6972-4985-9557-E03B8B77A1C9}" srcOrd="9" destOrd="0" presId="urn:microsoft.com/office/officeart/2011/layout/HexagonRadial"/>
    <dgm:cxn modelId="{B80B8638-32B4-46FE-96DA-53C244D90940}" type="presParOf" srcId="{916771CA-6972-4985-9557-E03B8B77A1C9}" destId="{AE144BC8-5839-45E9-8CDD-B6565155EDFA}" srcOrd="0" destOrd="0" presId="urn:microsoft.com/office/officeart/2011/layout/HexagonRadial"/>
    <dgm:cxn modelId="{7AC90ACC-1E36-4DB3-8DE2-0D90F4F8546B}" type="presParOf" srcId="{BB4FF8CF-1702-4528-BF5C-B35953F717C6}" destId="{C16A63B5-FCE0-4EC4-A3A1-3078E0627688}" srcOrd="10" destOrd="0" presId="urn:microsoft.com/office/officeart/2011/layout/HexagonRadial"/>
    <dgm:cxn modelId="{65F3325B-55E9-42FD-8556-E86AD3A7213B}" type="presParOf" srcId="{BB4FF8CF-1702-4528-BF5C-B35953F717C6}" destId="{E0A410B4-BBE9-49A8-8A14-BEB702E307A3}" srcOrd="11" destOrd="0" presId="urn:microsoft.com/office/officeart/2011/layout/HexagonRadial"/>
    <dgm:cxn modelId="{B996E9B8-11BC-410D-9E84-7479BB458FFC}" type="presParOf" srcId="{E0A410B4-BBE9-49A8-8A14-BEB702E307A3}" destId="{10BF5B9C-2156-49ED-B6D6-FF02E36D0291}" srcOrd="0" destOrd="0" presId="urn:microsoft.com/office/officeart/2011/layout/HexagonRadial"/>
    <dgm:cxn modelId="{F49F9DB0-3D3F-41C3-965F-269D0D6FA74E}" type="presParOf" srcId="{BB4FF8CF-1702-4528-BF5C-B35953F717C6}" destId="{7B98B531-A13D-47F2-A727-5907B2E3DD9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925F29-ED30-43FC-ACC9-9B6CBF132624}">
      <dsp:nvSpPr>
        <dsp:cNvPr id="0" name=""/>
        <dsp:cNvSpPr/>
      </dsp:nvSpPr>
      <dsp:spPr>
        <a:xfrm>
          <a:off x="1738537" y="-123392"/>
          <a:ext cx="4752525" cy="167103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rtl="1">
            <a:lnSpc>
              <a:spcPct val="90000"/>
            </a:lnSpc>
            <a:spcBef>
              <a:spcPct val="0"/>
            </a:spcBef>
            <a:spcAft>
              <a:spcPct val="35000"/>
            </a:spcAft>
            <a:buNone/>
          </a:pPr>
          <a:r>
            <a:rPr lang="ar-IQ" sz="4400" b="1" kern="1200" dirty="0">
              <a:solidFill>
                <a:schemeClr val="tx1"/>
              </a:solidFill>
            </a:rPr>
            <a:t>المداخل لصياغة النظرية</a:t>
          </a:r>
          <a:endParaRPr lang="ar-SA" sz="4400" b="1" kern="1200" dirty="0">
            <a:solidFill>
              <a:schemeClr val="tx1"/>
            </a:solidFill>
          </a:endParaRPr>
        </a:p>
      </dsp:txBody>
      <dsp:txXfrm>
        <a:off x="1787480" y="-74449"/>
        <a:ext cx="4654639" cy="1573152"/>
      </dsp:txXfrm>
    </dsp:sp>
    <dsp:sp modelId="{9B59298A-927C-4BBE-89EF-AB5CDA655D8E}">
      <dsp:nvSpPr>
        <dsp:cNvPr id="0" name=""/>
        <dsp:cNvSpPr/>
      </dsp:nvSpPr>
      <dsp:spPr>
        <a:xfrm rot="3478742">
          <a:off x="4587741" y="2114259"/>
          <a:ext cx="1178978" cy="40997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rtl="1">
            <a:lnSpc>
              <a:spcPct val="90000"/>
            </a:lnSpc>
            <a:spcBef>
              <a:spcPct val="0"/>
            </a:spcBef>
            <a:spcAft>
              <a:spcPct val="35000"/>
            </a:spcAft>
            <a:buNone/>
          </a:pPr>
          <a:endParaRPr lang="ar-SA" sz="1900" kern="1200"/>
        </a:p>
      </dsp:txBody>
      <dsp:txXfrm>
        <a:off x="4710733" y="2196254"/>
        <a:ext cx="932994" cy="245983"/>
      </dsp:txXfrm>
    </dsp:sp>
    <dsp:sp modelId="{E191DABD-AF68-40D9-98DF-708CCDE78BE0}">
      <dsp:nvSpPr>
        <dsp:cNvPr id="0" name=""/>
        <dsp:cNvSpPr/>
      </dsp:nvSpPr>
      <dsp:spPr>
        <a:xfrm>
          <a:off x="4834887" y="3150923"/>
          <a:ext cx="2342703" cy="117135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ar-IQ" sz="3600" b="1" kern="1200" dirty="0">
              <a:solidFill>
                <a:schemeClr val="tx1"/>
              </a:solidFill>
            </a:rPr>
            <a:t>المداخل الغير النظرية</a:t>
          </a:r>
          <a:endParaRPr lang="ar-SA" sz="3600" b="1" kern="1200" dirty="0">
            <a:solidFill>
              <a:schemeClr val="tx1"/>
            </a:solidFill>
          </a:endParaRPr>
        </a:p>
      </dsp:txBody>
      <dsp:txXfrm>
        <a:off x="4869195" y="3185231"/>
        <a:ext cx="2274087" cy="1102735"/>
      </dsp:txXfrm>
    </dsp:sp>
    <dsp:sp modelId="{A033D845-49CC-467B-99B3-D67A0C96B047}">
      <dsp:nvSpPr>
        <dsp:cNvPr id="0" name=""/>
        <dsp:cNvSpPr/>
      </dsp:nvSpPr>
      <dsp:spPr>
        <a:xfrm rot="7220338">
          <a:off x="2055775" y="2118068"/>
          <a:ext cx="1178978" cy="40997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rtl="1">
            <a:lnSpc>
              <a:spcPct val="90000"/>
            </a:lnSpc>
            <a:spcBef>
              <a:spcPct val="0"/>
            </a:spcBef>
            <a:spcAft>
              <a:spcPct val="35000"/>
            </a:spcAft>
            <a:buNone/>
          </a:pPr>
          <a:endParaRPr lang="ar-SA" sz="1900" kern="1200"/>
        </a:p>
      </dsp:txBody>
      <dsp:txXfrm rot="10800000">
        <a:off x="2178767" y="2200063"/>
        <a:ext cx="932994" cy="245983"/>
      </dsp:txXfrm>
    </dsp:sp>
    <dsp:sp modelId="{7D64B851-B742-40C5-82E6-3275C986726E}">
      <dsp:nvSpPr>
        <dsp:cNvPr id="0" name=""/>
        <dsp:cNvSpPr/>
      </dsp:nvSpPr>
      <dsp:spPr>
        <a:xfrm>
          <a:off x="1018460" y="3150910"/>
          <a:ext cx="2342703" cy="117135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IQ" sz="4000" b="1" kern="1200" dirty="0">
              <a:solidFill>
                <a:schemeClr val="tx1"/>
              </a:solidFill>
            </a:rPr>
            <a:t>المداخل  </a:t>
          </a:r>
          <a:r>
            <a:rPr lang="ar-IQ" sz="3600" b="1" kern="1200" dirty="0">
              <a:solidFill>
                <a:schemeClr val="tx1"/>
              </a:solidFill>
            </a:rPr>
            <a:t>النظرية</a:t>
          </a:r>
          <a:endParaRPr lang="ar-SA" sz="4000" b="1" kern="1200" dirty="0">
            <a:solidFill>
              <a:schemeClr val="tx1"/>
            </a:solidFill>
          </a:endParaRPr>
        </a:p>
      </dsp:txBody>
      <dsp:txXfrm>
        <a:off x="1052768" y="3185218"/>
        <a:ext cx="2274087" cy="1102735"/>
      </dsp:txXfrm>
    </dsp:sp>
    <dsp:sp modelId="{B58FE1F4-B0AB-433F-B5BF-90EBEF34FC8F}">
      <dsp:nvSpPr>
        <dsp:cNvPr id="0" name=""/>
        <dsp:cNvSpPr/>
      </dsp:nvSpPr>
      <dsp:spPr>
        <a:xfrm rot="18044434">
          <a:off x="2058592" y="2117208"/>
          <a:ext cx="1178978" cy="40997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rtl="1">
            <a:lnSpc>
              <a:spcPct val="90000"/>
            </a:lnSpc>
            <a:spcBef>
              <a:spcPct val="0"/>
            </a:spcBef>
            <a:spcAft>
              <a:spcPct val="35000"/>
            </a:spcAft>
            <a:buNone/>
          </a:pPr>
          <a:endParaRPr lang="ar-SA" sz="1900" kern="1200"/>
        </a:p>
      </dsp:txBody>
      <dsp:txXfrm>
        <a:off x="2181584" y="2199203"/>
        <a:ext cx="932994" cy="2459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B432D-3A59-42B5-82AA-4BFB3EC80544}">
      <dsp:nvSpPr>
        <dsp:cNvPr id="0" name=""/>
        <dsp:cNvSpPr/>
      </dsp:nvSpPr>
      <dsp:spPr>
        <a:xfrm>
          <a:off x="1766653" y="126584"/>
          <a:ext cx="6462946" cy="1605358"/>
        </a:xfrm>
        <a:prstGeom prst="hexagon">
          <a:avLst>
            <a:gd name="adj" fmla="val 28570"/>
            <a:gd name="vf" fmla="val 115470"/>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880" tIns="55880" rIns="55880" bIns="55880" numCol="1" spcCol="1270" anchor="ctr" anchorCtr="0">
          <a:noAutofit/>
        </a:bodyPr>
        <a:lstStyle/>
        <a:p>
          <a:pPr marL="0" lvl="0" indent="0" algn="ctr" defTabSz="1955800" rtl="1">
            <a:lnSpc>
              <a:spcPct val="90000"/>
            </a:lnSpc>
            <a:spcBef>
              <a:spcPct val="0"/>
            </a:spcBef>
            <a:spcAft>
              <a:spcPct val="35000"/>
            </a:spcAft>
            <a:buNone/>
          </a:pPr>
          <a:r>
            <a:rPr lang="ar-IQ" sz="4400" b="1" kern="1200" dirty="0"/>
            <a:t>المداخل النظري</a:t>
          </a:r>
          <a:r>
            <a:rPr lang="ar-SA" sz="4400" b="1" kern="1200" dirty="0"/>
            <a:t>ة</a:t>
          </a:r>
        </a:p>
      </dsp:txBody>
      <dsp:txXfrm>
        <a:off x="2458115" y="298339"/>
        <a:ext cx="5080022" cy="1261848"/>
      </dsp:txXfrm>
    </dsp:sp>
    <dsp:sp modelId="{2D046AE7-4114-40EF-8DC8-A4DE536D16DF}">
      <dsp:nvSpPr>
        <dsp:cNvPr id="0" name=""/>
        <dsp:cNvSpPr/>
      </dsp:nvSpPr>
      <dsp:spPr>
        <a:xfrm>
          <a:off x="802431" y="918668"/>
          <a:ext cx="883982" cy="692836"/>
        </a:xfrm>
        <a:prstGeom prst="hexagon">
          <a:avLst>
            <a:gd name="adj" fmla="val 28900"/>
            <a:gd name="vf" fmla="val 115470"/>
          </a:avLst>
        </a:prstGeom>
        <a:solidFill>
          <a:schemeClr val="accent1">
            <a:tint val="40000"/>
            <a:hueOff val="0"/>
            <a:satOff val="0"/>
            <a:lumOff val="0"/>
            <a:alphaOff val="0"/>
          </a:schemeClr>
        </a:solidFill>
        <a:ln>
          <a:noFill/>
        </a:ln>
        <a:effectLst>
          <a:outerShdw blurRad="50800" dist="38100" dir="5400000" rotWithShape="0">
            <a:srgbClr val="000000">
              <a:alpha val="43137"/>
            </a:srgbClr>
          </a:outerShdw>
        </a:effectLst>
      </dsp:spPr>
      <dsp:style>
        <a:lnRef idx="0">
          <a:scrgbClr r="0" g="0" b="0"/>
        </a:lnRef>
        <a:fillRef idx="1">
          <a:scrgbClr r="0" g="0" b="0"/>
        </a:fillRef>
        <a:effectRef idx="1">
          <a:scrgbClr r="0" g="0" b="0"/>
        </a:effectRef>
        <a:fontRef idx="minor"/>
      </dsp:style>
    </dsp:sp>
    <dsp:sp modelId="{1CB8DA89-ABC2-469E-8275-B3A4A06E0AF1}">
      <dsp:nvSpPr>
        <dsp:cNvPr id="0" name=""/>
        <dsp:cNvSpPr/>
      </dsp:nvSpPr>
      <dsp:spPr>
        <a:xfrm>
          <a:off x="5987012" y="1782756"/>
          <a:ext cx="2007937" cy="1315697"/>
        </a:xfrm>
        <a:prstGeom prst="hexagon">
          <a:avLst>
            <a:gd name="adj" fmla="val 28570"/>
            <a:gd name="vf" fmla="val 115470"/>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rtl="1">
            <a:lnSpc>
              <a:spcPct val="90000"/>
            </a:lnSpc>
            <a:spcBef>
              <a:spcPct val="0"/>
            </a:spcBef>
            <a:spcAft>
              <a:spcPct val="35000"/>
            </a:spcAft>
            <a:buNone/>
          </a:pPr>
          <a:endParaRPr lang="ar-SA" sz="2000" kern="1200" dirty="0"/>
        </a:p>
        <a:p>
          <a:pPr marL="0" lvl="0" indent="0" algn="ctr" defTabSz="889000" rtl="1">
            <a:lnSpc>
              <a:spcPct val="90000"/>
            </a:lnSpc>
            <a:spcBef>
              <a:spcPct val="0"/>
            </a:spcBef>
            <a:spcAft>
              <a:spcPct val="35000"/>
            </a:spcAft>
            <a:buNone/>
          </a:pPr>
          <a:r>
            <a:rPr lang="ar-IQ" sz="2800" b="1" kern="1200" dirty="0"/>
            <a:t>الاستنباطي</a:t>
          </a:r>
          <a:endParaRPr lang="ar-SA" sz="1800" b="1" kern="1200" dirty="0"/>
        </a:p>
      </dsp:txBody>
      <dsp:txXfrm>
        <a:off x="6279638" y="1974499"/>
        <a:ext cx="1422685" cy="932211"/>
      </dsp:txXfrm>
    </dsp:sp>
    <dsp:sp modelId="{3060318B-12CB-4537-BD61-2992466DA85B}">
      <dsp:nvSpPr>
        <dsp:cNvPr id="0" name=""/>
        <dsp:cNvSpPr/>
      </dsp:nvSpPr>
      <dsp:spPr>
        <a:xfrm>
          <a:off x="802433" y="126577"/>
          <a:ext cx="883989" cy="692829"/>
        </a:xfrm>
        <a:prstGeom prst="hexagon">
          <a:avLst>
            <a:gd name="adj" fmla="val 28900"/>
            <a:gd name="vf" fmla="val 115470"/>
          </a:avLst>
        </a:prstGeom>
        <a:solidFill>
          <a:schemeClr val="accent1">
            <a:tint val="40000"/>
            <a:hueOff val="0"/>
            <a:satOff val="0"/>
            <a:lumOff val="0"/>
            <a:alphaOff val="0"/>
          </a:schemeClr>
        </a:solidFill>
        <a:ln>
          <a:noFill/>
        </a:ln>
        <a:effectLst>
          <a:outerShdw blurRad="50800" dist="38100" dir="5400000" rotWithShape="0">
            <a:srgbClr val="000000">
              <a:alpha val="43137"/>
            </a:srgbClr>
          </a:outerShdw>
        </a:effectLst>
      </dsp:spPr>
      <dsp:style>
        <a:lnRef idx="0">
          <a:scrgbClr r="0" g="0" b="0"/>
        </a:lnRef>
        <a:fillRef idx="1">
          <a:scrgbClr r="0" g="0" b="0"/>
        </a:fillRef>
        <a:effectRef idx="1">
          <a:scrgbClr r="0" g="0" b="0"/>
        </a:effectRef>
        <a:fontRef idx="minor"/>
      </dsp:style>
    </dsp:sp>
    <dsp:sp modelId="{BE3DA048-31CD-46DB-9ADD-F1B10FBFF945}">
      <dsp:nvSpPr>
        <dsp:cNvPr id="0" name=""/>
        <dsp:cNvSpPr/>
      </dsp:nvSpPr>
      <dsp:spPr>
        <a:xfrm>
          <a:off x="1522516" y="3150919"/>
          <a:ext cx="2655628" cy="1315697"/>
        </a:xfrm>
        <a:prstGeom prst="hexagon">
          <a:avLst>
            <a:gd name="adj" fmla="val 28570"/>
            <a:gd name="vf" fmla="val 115470"/>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rtl="1">
            <a:lnSpc>
              <a:spcPct val="90000"/>
            </a:lnSpc>
            <a:spcBef>
              <a:spcPct val="0"/>
            </a:spcBef>
            <a:spcAft>
              <a:spcPct val="35000"/>
            </a:spcAft>
            <a:buNone/>
          </a:pPr>
          <a:endParaRPr lang="ar-SA" sz="2000" kern="1200" dirty="0"/>
        </a:p>
        <a:p>
          <a:pPr marL="0" lvl="0" indent="0" algn="ctr" defTabSz="889000" rtl="1">
            <a:lnSpc>
              <a:spcPct val="90000"/>
            </a:lnSpc>
            <a:spcBef>
              <a:spcPct val="0"/>
            </a:spcBef>
            <a:spcAft>
              <a:spcPct val="35000"/>
            </a:spcAft>
            <a:buNone/>
          </a:pPr>
          <a:r>
            <a:rPr lang="ar-IQ" sz="2800" b="1" kern="1200" dirty="0"/>
            <a:t>الانتقائي</a:t>
          </a:r>
          <a:endParaRPr lang="ar-SA" sz="2000" b="1" kern="1200" dirty="0"/>
        </a:p>
      </dsp:txBody>
      <dsp:txXfrm>
        <a:off x="1869117" y="3322638"/>
        <a:ext cx="1962426" cy="972259"/>
      </dsp:txXfrm>
    </dsp:sp>
    <dsp:sp modelId="{E44C4E80-B6CC-4C88-9187-E748C76360AA}">
      <dsp:nvSpPr>
        <dsp:cNvPr id="0" name=""/>
        <dsp:cNvSpPr/>
      </dsp:nvSpPr>
      <dsp:spPr>
        <a:xfrm>
          <a:off x="7283150" y="3798988"/>
          <a:ext cx="883982" cy="692829"/>
        </a:xfrm>
        <a:prstGeom prst="hexagon">
          <a:avLst>
            <a:gd name="adj" fmla="val 28900"/>
            <a:gd name="vf" fmla="val 115470"/>
          </a:avLst>
        </a:prstGeom>
        <a:solidFill>
          <a:schemeClr val="accent1">
            <a:tint val="40000"/>
            <a:hueOff val="0"/>
            <a:satOff val="0"/>
            <a:lumOff val="0"/>
            <a:alphaOff val="0"/>
          </a:schemeClr>
        </a:solidFill>
        <a:ln>
          <a:noFill/>
        </a:ln>
        <a:effectLst>
          <a:outerShdw blurRad="50800" dist="38100" dir="5400000" rotWithShape="0">
            <a:srgbClr val="000000">
              <a:alpha val="43137"/>
            </a:srgbClr>
          </a:outerShdw>
        </a:effectLst>
      </dsp:spPr>
      <dsp:style>
        <a:lnRef idx="0">
          <a:scrgbClr r="0" g="0" b="0"/>
        </a:lnRef>
        <a:fillRef idx="1">
          <a:scrgbClr r="0" g="0" b="0"/>
        </a:fillRef>
        <a:effectRef idx="1">
          <a:scrgbClr r="0" g="0" b="0"/>
        </a:effectRef>
        <a:fontRef idx="minor"/>
      </dsp:style>
    </dsp:sp>
    <dsp:sp modelId="{7E547E1F-362D-4CC8-B6E3-FD4874BED703}">
      <dsp:nvSpPr>
        <dsp:cNvPr id="0" name=""/>
        <dsp:cNvSpPr/>
      </dsp:nvSpPr>
      <dsp:spPr>
        <a:xfrm>
          <a:off x="4258810" y="3150920"/>
          <a:ext cx="2799621" cy="1315697"/>
        </a:xfrm>
        <a:prstGeom prst="hexagon">
          <a:avLst>
            <a:gd name="adj" fmla="val 28570"/>
            <a:gd name="vf" fmla="val 115470"/>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lvl="0" indent="0" algn="ctr" defTabSz="1244600" rtl="1">
            <a:lnSpc>
              <a:spcPct val="90000"/>
            </a:lnSpc>
            <a:spcBef>
              <a:spcPct val="0"/>
            </a:spcBef>
            <a:spcAft>
              <a:spcPct val="35000"/>
            </a:spcAft>
            <a:buNone/>
          </a:pPr>
          <a:r>
            <a:rPr lang="ar-IQ" sz="2800" b="1" kern="1200" dirty="0"/>
            <a:t>الاقتصادي</a:t>
          </a:r>
          <a:endParaRPr lang="ar-SA" sz="2000" b="1" kern="1200" dirty="0"/>
        </a:p>
      </dsp:txBody>
      <dsp:txXfrm>
        <a:off x="4617410" y="3319446"/>
        <a:ext cx="2082421" cy="978645"/>
      </dsp:txXfrm>
    </dsp:sp>
    <dsp:sp modelId="{AE144BC8-5839-45E9-8CDD-B6565155EDFA}">
      <dsp:nvSpPr>
        <dsp:cNvPr id="0" name=""/>
        <dsp:cNvSpPr/>
      </dsp:nvSpPr>
      <dsp:spPr>
        <a:xfrm>
          <a:off x="10344" y="486619"/>
          <a:ext cx="883982" cy="692836"/>
        </a:xfrm>
        <a:prstGeom prst="hexagon">
          <a:avLst>
            <a:gd name="adj" fmla="val 28900"/>
            <a:gd name="vf" fmla="val 115470"/>
          </a:avLst>
        </a:prstGeom>
        <a:solidFill>
          <a:schemeClr val="accent1">
            <a:tint val="40000"/>
            <a:hueOff val="0"/>
            <a:satOff val="0"/>
            <a:lumOff val="0"/>
            <a:alphaOff val="0"/>
          </a:schemeClr>
        </a:solidFill>
        <a:ln>
          <a:noFill/>
        </a:ln>
        <a:effectLst>
          <a:outerShdw blurRad="50800" dist="38100" dir="5400000" rotWithShape="0">
            <a:srgbClr val="000000">
              <a:alpha val="43137"/>
            </a:srgbClr>
          </a:outerShdw>
        </a:effectLst>
      </dsp:spPr>
      <dsp:style>
        <a:lnRef idx="0">
          <a:scrgbClr r="0" g="0" b="0"/>
        </a:lnRef>
        <a:fillRef idx="1">
          <a:scrgbClr r="0" g="0" b="0"/>
        </a:fillRef>
        <a:effectRef idx="1">
          <a:scrgbClr r="0" g="0" b="0"/>
        </a:effectRef>
        <a:fontRef idx="minor"/>
      </dsp:style>
    </dsp:sp>
    <dsp:sp modelId="{FD0CC0C1-8C89-413D-98B6-6EC237E592AA}">
      <dsp:nvSpPr>
        <dsp:cNvPr id="0" name=""/>
        <dsp:cNvSpPr/>
      </dsp:nvSpPr>
      <dsp:spPr>
        <a:xfrm>
          <a:off x="10337" y="1782759"/>
          <a:ext cx="1791538" cy="1315697"/>
        </a:xfrm>
        <a:prstGeom prst="hexagon">
          <a:avLst>
            <a:gd name="adj" fmla="val 28570"/>
            <a:gd name="vf" fmla="val 115470"/>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rtl="1">
            <a:lnSpc>
              <a:spcPct val="90000"/>
            </a:lnSpc>
            <a:spcBef>
              <a:spcPct val="0"/>
            </a:spcBef>
            <a:spcAft>
              <a:spcPct val="35000"/>
            </a:spcAft>
            <a:buNone/>
          </a:pPr>
          <a:endParaRPr lang="ar-SA" sz="2000" kern="1200" dirty="0"/>
        </a:p>
        <a:p>
          <a:pPr marL="0" lvl="0" indent="0" algn="ctr" defTabSz="889000" rtl="1">
            <a:lnSpc>
              <a:spcPct val="90000"/>
            </a:lnSpc>
            <a:spcBef>
              <a:spcPct val="0"/>
            </a:spcBef>
            <a:spcAft>
              <a:spcPct val="35000"/>
            </a:spcAft>
            <a:buNone/>
          </a:pPr>
          <a:r>
            <a:rPr lang="ar-IQ" sz="2800" b="1" kern="1200" dirty="0"/>
            <a:t>الاجتماعي</a:t>
          </a:r>
          <a:endParaRPr lang="ar-SA" sz="2000" b="1" kern="1200" dirty="0"/>
        </a:p>
      </dsp:txBody>
      <dsp:txXfrm>
        <a:off x="284930" y="1984419"/>
        <a:ext cx="1242352" cy="912377"/>
      </dsp:txXfrm>
    </dsp:sp>
    <dsp:sp modelId="{10BF5B9C-2156-49ED-B6D6-FF02E36D0291}">
      <dsp:nvSpPr>
        <dsp:cNvPr id="0" name=""/>
        <dsp:cNvSpPr/>
      </dsp:nvSpPr>
      <dsp:spPr>
        <a:xfrm>
          <a:off x="0" y="3826229"/>
          <a:ext cx="883982" cy="692836"/>
        </a:xfrm>
        <a:prstGeom prst="hexagon">
          <a:avLst>
            <a:gd name="adj" fmla="val 28900"/>
            <a:gd name="vf" fmla="val 115470"/>
          </a:avLst>
        </a:prstGeom>
        <a:solidFill>
          <a:schemeClr val="accent1">
            <a:tint val="40000"/>
            <a:hueOff val="0"/>
            <a:satOff val="0"/>
            <a:lumOff val="0"/>
            <a:alphaOff val="0"/>
          </a:schemeClr>
        </a:solidFill>
        <a:ln>
          <a:noFill/>
        </a:ln>
        <a:effectLst>
          <a:outerShdw blurRad="50800" dist="38100" dir="5400000" rotWithShape="0">
            <a:srgbClr val="000000">
              <a:alpha val="43137"/>
            </a:srgbClr>
          </a:outerShdw>
        </a:effectLst>
      </dsp:spPr>
      <dsp:style>
        <a:lnRef idx="0">
          <a:scrgbClr r="0" g="0" b="0"/>
        </a:lnRef>
        <a:fillRef idx="1">
          <a:scrgbClr r="0" g="0" b="0"/>
        </a:fillRef>
        <a:effectRef idx="1">
          <a:scrgbClr r="0" g="0" b="0"/>
        </a:effectRef>
        <a:fontRef idx="minor"/>
      </dsp:style>
    </dsp:sp>
    <dsp:sp modelId="{C16A63B5-FCE0-4EC4-A3A1-3078E0627688}">
      <dsp:nvSpPr>
        <dsp:cNvPr id="0" name=""/>
        <dsp:cNvSpPr/>
      </dsp:nvSpPr>
      <dsp:spPr>
        <a:xfrm>
          <a:off x="1810546" y="1782763"/>
          <a:ext cx="1935576" cy="1315697"/>
        </a:xfrm>
        <a:prstGeom prst="hexagon">
          <a:avLst>
            <a:gd name="adj" fmla="val 28570"/>
            <a:gd name="vf" fmla="val 115470"/>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lvl="0" indent="0" algn="ctr" defTabSz="1244600" rtl="1">
            <a:lnSpc>
              <a:spcPct val="90000"/>
            </a:lnSpc>
            <a:spcBef>
              <a:spcPct val="0"/>
            </a:spcBef>
            <a:spcAft>
              <a:spcPct val="35000"/>
            </a:spcAft>
            <a:buNone/>
          </a:pPr>
          <a:r>
            <a:rPr lang="ar-IQ" sz="2800" b="1" kern="1200" dirty="0"/>
            <a:t>الاخلاقي</a:t>
          </a:r>
          <a:endParaRPr lang="ar-SA" sz="2000" b="1" kern="1200" dirty="0"/>
        </a:p>
      </dsp:txBody>
      <dsp:txXfrm>
        <a:off x="2097142" y="1977575"/>
        <a:ext cx="1362384" cy="926073"/>
      </dsp:txXfrm>
    </dsp:sp>
    <dsp:sp modelId="{7B98B531-A13D-47F2-A727-5907B2E3DD9E}">
      <dsp:nvSpPr>
        <dsp:cNvPr id="0" name=""/>
        <dsp:cNvSpPr/>
      </dsp:nvSpPr>
      <dsp:spPr>
        <a:xfrm>
          <a:off x="3826765" y="1782757"/>
          <a:ext cx="2100510" cy="1315697"/>
        </a:xfrm>
        <a:prstGeom prst="hexagon">
          <a:avLst>
            <a:gd name="adj" fmla="val 28570"/>
            <a:gd name="vf" fmla="val 115470"/>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lvl="0" indent="0" algn="ctr" defTabSz="1244600" rtl="1">
            <a:lnSpc>
              <a:spcPct val="90000"/>
            </a:lnSpc>
            <a:spcBef>
              <a:spcPct val="0"/>
            </a:spcBef>
            <a:spcAft>
              <a:spcPct val="35000"/>
            </a:spcAft>
            <a:buNone/>
          </a:pPr>
          <a:r>
            <a:rPr lang="ar-IQ" sz="2800" b="1" kern="1200" dirty="0"/>
            <a:t>الاستقرائي</a:t>
          </a:r>
          <a:endParaRPr lang="ar-SA" sz="2000" b="1" kern="1200" dirty="0"/>
        </a:p>
      </dsp:txBody>
      <dsp:txXfrm>
        <a:off x="4127106" y="1970881"/>
        <a:ext cx="1499828" cy="939449"/>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أفكار متشعبة على شكل سداسي"/>
  <dgm:desc val="يُستخدم لعرض عملية ذات خطوات متسلسلة متعلقة بفكرة أساسية أو موضوع أساسي. يمكن استخدام ستة أشكال من المستوى 2 كحد أقصى. وهو ملائم للاستخدام مع مجموعات صغيرة من النصوص. لا يتم عرض النص غير المستخدَم إلا أنه يبقى متوفرًا إذا قمت بالتبديل بين التخطيطات."/>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BE9D98E-F4C9-4D71-A71D-A14BB550D390}" type="datetimeFigureOut">
              <a:rPr lang="ar-SA" smtClean="0"/>
              <a:t>18 رجب، 1446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FDB1BB3-96BB-47C9-962F-D092BEBE6130}" type="slidenum">
              <a:rPr lang="ar-SA" smtClean="0"/>
              <a:t>‹#›</a:t>
            </a:fld>
            <a:endParaRPr lang="ar-SA"/>
          </a:p>
        </p:txBody>
      </p:sp>
    </p:spTree>
    <p:extLst>
      <p:ext uri="{BB962C8B-B14F-4D97-AF65-F5344CB8AC3E}">
        <p14:creationId xmlns:p14="http://schemas.microsoft.com/office/powerpoint/2010/main" val="21615643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FFDB1BB3-96BB-47C9-962F-D092BEBE6130}" type="slidenum">
              <a:rPr lang="ar-SA" smtClean="0"/>
              <a:t>1</a:t>
            </a:fld>
            <a:endParaRPr lang="ar-SA"/>
          </a:p>
        </p:txBody>
      </p:sp>
    </p:spTree>
    <p:extLst>
      <p:ext uri="{BB962C8B-B14F-4D97-AF65-F5344CB8AC3E}">
        <p14:creationId xmlns:p14="http://schemas.microsoft.com/office/powerpoint/2010/main" val="47976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10" name="عنصر نائب للتاريخ 9"/>
          <p:cNvSpPr>
            <a:spLocks noGrp="1"/>
          </p:cNvSpPr>
          <p:nvPr>
            <p:ph type="dt" sz="half" idx="10"/>
          </p:nvPr>
        </p:nvSpPr>
        <p:spPr>
          <a:xfrm>
            <a:off x="5562600" y="6509004"/>
            <a:ext cx="3002280" cy="274320"/>
          </a:xfrm>
        </p:spPr>
        <p:txBody>
          <a:bodyPr vert="horz" rtlCol="0"/>
          <a:lstStyle/>
          <a:p>
            <a:fld id="{1B8ABB09-4A1D-463E-8065-109CC2B7EFAA}" type="datetimeFigureOut">
              <a:rPr lang="ar-SA" smtClean="0"/>
              <a:t>18 رجب، 1446</a:t>
            </a:fld>
            <a:endParaRPr lang="ar-SA"/>
          </a:p>
        </p:txBody>
      </p:sp>
      <p:sp>
        <p:nvSpPr>
          <p:cNvPr id="11" name="عنصر نائب لرقم الشريحة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B34F065-1154-456A-91E3-76DE8E75E17B}" type="slidenum">
              <a:rPr lang="ar-SA" smtClean="0"/>
              <a:t>‹#›</a:t>
            </a:fld>
            <a:endParaRPr lang="ar-SA"/>
          </a:p>
        </p:txBody>
      </p:sp>
      <p:sp>
        <p:nvSpPr>
          <p:cNvPr id="12" name="عنصر نائب للتذييل 11"/>
          <p:cNvSpPr>
            <a:spLocks noGrp="1"/>
          </p:cNvSpPr>
          <p:nvPr>
            <p:ph type="ftr" sz="quarter" idx="12"/>
          </p:nvPr>
        </p:nvSpPr>
        <p:spPr>
          <a:xfrm>
            <a:off x="1600200" y="6509004"/>
            <a:ext cx="3907464" cy="274320"/>
          </a:xfrm>
        </p:spPr>
        <p:txBody>
          <a:bodyPr vert="horz" rtlCol="0"/>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lvl1pPr algn="l">
              <a:defRPr/>
            </a:lvl1pPr>
            <a:extLs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8" name="عنصر نائب للتاريخ 7"/>
          <p:cNvSpPr>
            <a:spLocks noGrp="1"/>
          </p:cNvSpPr>
          <p:nvPr>
            <p:ph type="dt" sz="half" idx="10"/>
          </p:nvPr>
        </p:nvSpPr>
        <p:spPr>
          <a:xfrm>
            <a:off x="5562600" y="6513670"/>
            <a:ext cx="3002280" cy="274320"/>
          </a:xfrm>
        </p:spPr>
        <p:txBody>
          <a:bodyPr vert="horz" rtlCol="0"/>
          <a:lstStyle/>
          <a:p>
            <a:fld id="{1B8ABB09-4A1D-463E-8065-109CC2B7EFAA}" type="datetimeFigureOut">
              <a:rPr lang="ar-SA" smtClean="0"/>
              <a:t>18 رجب، 1446</a:t>
            </a:fld>
            <a:endParaRPr lang="ar-SA"/>
          </a:p>
        </p:txBody>
      </p:sp>
      <p:sp>
        <p:nvSpPr>
          <p:cNvPr id="9" name="عنصر نائب لرقم الشريحة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B34F065-1154-456A-91E3-76DE8E75E17B}" type="slidenum">
              <a:rPr lang="ar-SA" smtClean="0"/>
              <a:t>‹#›</a:t>
            </a:fld>
            <a:endParaRPr lang="ar-SA"/>
          </a:p>
        </p:txBody>
      </p:sp>
      <p:sp>
        <p:nvSpPr>
          <p:cNvPr id="10" name="عنصر نائب للتذييل 9"/>
          <p:cNvSpPr>
            <a:spLocks noGrp="1"/>
          </p:cNvSpPr>
          <p:nvPr>
            <p:ph type="ftr" sz="quarter" idx="12"/>
          </p:nvPr>
        </p:nvSpPr>
        <p:spPr>
          <a:xfrm>
            <a:off x="1600200" y="6513670"/>
            <a:ext cx="3907464" cy="274320"/>
          </a:xfrm>
        </p:spPr>
        <p:txBody>
          <a:bodyPr vert="horz" rtlCol="0"/>
          <a:lstStyle/>
          <a:p>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641080" y="6514568"/>
            <a:ext cx="464288" cy="274320"/>
          </a:xfrm>
        </p:spPr>
        <p:txBody>
          <a:bodyPr/>
          <a:lstStyle/>
          <a:p>
            <a:fld id="{0B34F065-1154-456A-91E3-76DE8E75E17B}" type="slidenum">
              <a:rPr lang="ar-SA" smtClean="0"/>
              <a:t>‹#›</a:t>
            </a:fld>
            <a:endParaRPr lang="ar-SA"/>
          </a:p>
        </p:txBody>
      </p:sp>
      <p:sp>
        <p:nvSpPr>
          <p:cNvPr id="10" name="مستطيل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مستطيل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مستطيل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عنوان 1"/>
          <p:cNvSpPr>
            <a:spLocks noGrp="1"/>
          </p:cNvSpPr>
          <p:nvPr>
            <p:ph type="title"/>
          </p:nvPr>
        </p:nvSpPr>
        <p:spPr>
          <a:xfrm>
            <a:off x="457200" y="251948"/>
            <a:ext cx="8229600" cy="1143000"/>
          </a:xfrm>
        </p:spPr>
        <p:txBody>
          <a:bodyPr anchor="b"/>
          <a:lstStyle>
            <a:lvl1pPr>
              <a:defRPr/>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a:xfrm>
            <a:off x="8641080" y="6514568"/>
            <a:ext cx="464288" cy="274320"/>
          </a:xfrm>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53218"/>
            <a:ext cx="8229600" cy="1143000"/>
          </a:xfrm>
        </p:spPr>
        <p:txBody>
          <a:body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4963136" y="304800"/>
            <a:ext cx="3931920" cy="762000"/>
          </a:xfrm>
        </p:spPr>
        <p:txBody>
          <a:bodyPr anchor="b"/>
          <a:lstStyle>
            <a:lvl1pPr marL="0" algn="r">
              <a:buNone/>
              <a:defRPr sz="2000" b="1"/>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9" name="عنصر نائب للتاريخ 8"/>
          <p:cNvSpPr>
            <a:spLocks noGrp="1"/>
          </p:cNvSpPr>
          <p:nvPr>
            <p:ph type="dt" sz="half" idx="10"/>
          </p:nvPr>
        </p:nvSpPr>
        <p:spPr>
          <a:xfrm>
            <a:off x="5562600" y="6513670"/>
            <a:ext cx="3002280" cy="274320"/>
          </a:xfrm>
        </p:spPr>
        <p:txBody>
          <a:bodyPr vert="horz" rtlCol="0"/>
          <a:lstStyle/>
          <a:p>
            <a:fld id="{1B8ABB09-4A1D-463E-8065-109CC2B7EFAA}" type="datetimeFigureOut">
              <a:rPr lang="ar-SA" smtClean="0"/>
              <a:t>18 رجب، 1446</a:t>
            </a:fld>
            <a:endParaRPr lang="ar-SA"/>
          </a:p>
        </p:txBody>
      </p:sp>
      <p:sp>
        <p:nvSpPr>
          <p:cNvPr id="10" name="عنصر نائب لرقم الشريحة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B34F065-1154-456A-91E3-76DE8E75E17B}" type="slidenum">
              <a:rPr lang="ar-SA" smtClean="0"/>
              <a:t>‹#›</a:t>
            </a:fld>
            <a:endParaRPr lang="ar-SA"/>
          </a:p>
        </p:txBody>
      </p:sp>
      <p:sp>
        <p:nvSpPr>
          <p:cNvPr id="11" name="عنصر نائب للتذييل 10"/>
          <p:cNvSpPr>
            <a:spLocks noGrp="1"/>
          </p:cNvSpPr>
          <p:nvPr>
            <p:ph type="ftr" sz="quarter" idx="12"/>
          </p:nvPr>
        </p:nvSpPr>
        <p:spPr>
          <a:xfrm>
            <a:off x="1600200" y="6513670"/>
            <a:ext cx="3907464" cy="274320"/>
          </a:xfrm>
        </p:spPr>
        <p:txBody>
          <a:bodyPr vert="horz" rtlCol="0"/>
          <a:lstStyle/>
          <a:p>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040443" y="4724400"/>
            <a:ext cx="5486400" cy="664536"/>
          </a:xfrm>
        </p:spPr>
        <p:txBody>
          <a:bodyPr anchor="b"/>
          <a:lstStyle>
            <a:lvl1pPr marL="0" algn="r">
              <a:buNone/>
              <a:defRPr sz="2000" b="1"/>
            </a:lvl1pPr>
            <a:extLst/>
          </a:lstStyle>
          <a:p>
            <a:r>
              <a:rPr kumimoji="0" lang="ar-SA"/>
              <a:t>انقر لتحرير نمط العنوان الرئيسي</a:t>
            </a:r>
            <a:endParaRPr kumimoji="0" lang="en-US"/>
          </a:p>
        </p:txBody>
      </p:sp>
      <p:sp>
        <p:nvSpPr>
          <p:cNvPr id="4" name="عنصر نائب للنص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
        <p:nvSpPr>
          <p:cNvPr id="13" name="عنصر نائب للصورة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ar-SA">
                <a:solidFill>
                  <a:schemeClr val="lt1"/>
                </a:solidFill>
                <a:latin typeface="+mn-lt"/>
                <a:ea typeface="+mn-ea"/>
                <a:cs typeface="+mn-cs"/>
              </a:rPr>
              <a:t>انقر فوق الأيقونة لإضافة صورة</a:t>
            </a:r>
            <a:endParaRPr kumimoji="0" lang="en-US" dirty="0">
              <a:solidFill>
                <a:schemeClr val="lt1"/>
              </a:solidFill>
              <a:latin typeface="+mn-lt"/>
              <a:ea typeface="+mn-ea"/>
              <a:cs typeface="+mn-cs"/>
            </a:endParaRPr>
          </a:p>
        </p:txBody>
      </p:sp>
      <p:sp>
        <p:nvSpPr>
          <p:cNvPr id="8" name="عنصر نائب للتاريخ 7"/>
          <p:cNvSpPr>
            <a:spLocks noGrp="1"/>
          </p:cNvSpPr>
          <p:nvPr>
            <p:ph type="dt" sz="half" idx="10"/>
          </p:nvPr>
        </p:nvSpPr>
        <p:spPr>
          <a:xfrm>
            <a:off x="5562600" y="6509004"/>
            <a:ext cx="3002280" cy="274320"/>
          </a:xfrm>
        </p:spPr>
        <p:txBody>
          <a:bodyPr vert="horz" rtlCol="0"/>
          <a:lstStyle/>
          <a:p>
            <a:fld id="{1B8ABB09-4A1D-463E-8065-109CC2B7EFAA}" type="datetimeFigureOut">
              <a:rPr lang="ar-SA" smtClean="0"/>
              <a:t>18 رجب، 1446</a:t>
            </a:fld>
            <a:endParaRPr lang="ar-SA"/>
          </a:p>
        </p:txBody>
      </p:sp>
      <p:sp>
        <p:nvSpPr>
          <p:cNvPr id="9" name="عنصر نائب لرقم الشريحة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B34F065-1154-456A-91E3-76DE8E75E17B}" type="slidenum">
              <a:rPr lang="ar-SA" smtClean="0"/>
              <a:t>‹#›</a:t>
            </a:fld>
            <a:endParaRPr lang="ar-SA"/>
          </a:p>
        </p:txBody>
      </p:sp>
      <p:sp>
        <p:nvSpPr>
          <p:cNvPr id="10" name="عنصر نائب للتذييل 9"/>
          <p:cNvSpPr>
            <a:spLocks noGrp="1"/>
          </p:cNvSpPr>
          <p:nvPr>
            <p:ph type="ftr" sz="quarter" idx="12"/>
          </p:nvPr>
        </p:nvSpPr>
        <p:spPr>
          <a:xfrm>
            <a:off x="1600200" y="6509004"/>
            <a:ext cx="3907464" cy="274320"/>
          </a:xfrm>
        </p:spPr>
        <p:txBody>
          <a:bodyPr vert="horz"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horzBrick">
          <a:fgClr>
            <a:srgbClr val="7030A0"/>
          </a:fgClr>
          <a:bgClr>
            <a:srgbClr val="002060"/>
          </a:bgClr>
        </a:pattFill>
        <a:effectLst/>
      </p:bgPr>
    </p:bg>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تذييل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ar-SA"/>
          </a:p>
        </p:txBody>
      </p:sp>
      <p:sp>
        <p:nvSpPr>
          <p:cNvPr id="14" name="عنصر نائب للتاريخ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B8ABB09-4A1D-463E-8065-109CC2B7EFAA}" type="datetimeFigureOut">
              <a:rPr lang="ar-SA" smtClean="0"/>
              <a:t>18 رجب، 1446</a:t>
            </a:fld>
            <a:endParaRPr lang="ar-SA"/>
          </a:p>
        </p:txBody>
      </p:sp>
      <p:sp>
        <p:nvSpPr>
          <p:cNvPr id="23" name="عنصر نائب لرقم الشريحة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B34F065-1154-456A-91E3-76DE8E75E17B}" type="slidenum">
              <a:rPr lang="ar-SA" smtClean="0"/>
              <a:t>‹#›</a:t>
            </a:fld>
            <a:endParaRPr lang="ar-SA"/>
          </a:p>
        </p:txBody>
      </p:sp>
      <p:sp>
        <p:nvSpPr>
          <p:cNvPr id="22" name="عنصر نائب للعنوان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Tree>
  </p:cSld>
  <p:clrMap bg1="dk1" tx1="lt1" bg2="dk2" tx2="lt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rgbClr val="FF0000"/>
          </a:fgClr>
          <a:bgClr>
            <a:schemeClr val="bg1"/>
          </a:bgClr>
        </a:patt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91503" y="2086903"/>
            <a:ext cx="6709906" cy="4195481"/>
          </a:xfrm>
        </p:spPr>
        <p:txBody>
          <a:bodyPr>
            <a:noAutofit/>
          </a:bodyPr>
          <a:lstStyle/>
          <a:p>
            <a:pPr lvl="0" algn="ctr"/>
            <a:endParaRPr lang="ar-IQ" sz="2000" b="1" dirty="0">
              <a:effectLst>
                <a:outerShdw blurRad="38100" dist="38100" dir="2700000" algn="tl">
                  <a:srgbClr val="000000">
                    <a:alpha val="43137"/>
                  </a:srgbClr>
                </a:outerShdw>
              </a:effectLst>
              <a:latin typeface="Arial Black" pitchFamily="34" charset="0"/>
              <a:cs typeface="Aharoni" pitchFamily="2" charset="-79"/>
            </a:endParaRPr>
          </a:p>
          <a:p>
            <a:pPr lvl="0" algn="ctr"/>
            <a:r>
              <a:rPr lang="ar-IQ" sz="2400" b="1" dirty="0">
                <a:solidFill>
                  <a:srgbClr val="FFC000"/>
                </a:solidFill>
                <a:effectLst>
                  <a:outerShdw blurRad="38100" dist="38100" dir="2700000" algn="tl">
                    <a:srgbClr val="000000">
                      <a:alpha val="43137"/>
                    </a:srgbClr>
                  </a:outerShdw>
                </a:effectLst>
                <a:latin typeface="Lucida Fax" pitchFamily="18" charset="0"/>
                <a:cs typeface="PT Bold Dusky" pitchFamily="2" charset="-78"/>
              </a:rPr>
              <a:t>المدخل التوجيهي(المركزي)لصياغة النظرية المحاسبية</a:t>
            </a:r>
          </a:p>
          <a:p>
            <a:pPr lvl="0" algn="ctr"/>
            <a:endParaRPr lang="ar-IQ" sz="1800" b="1" dirty="0">
              <a:solidFill>
                <a:schemeClr val="bg1"/>
              </a:solidFill>
              <a:effectLst>
                <a:outerShdw blurRad="38100" dist="38100" dir="2700000" algn="tl">
                  <a:srgbClr val="000000">
                    <a:alpha val="43137"/>
                  </a:srgbClr>
                </a:outerShdw>
              </a:effectLst>
              <a:latin typeface="Algerian" panose="04020705040A02060702" pitchFamily="82" charset="0"/>
              <a:cs typeface="Aharoni" pitchFamily="2" charset="-79"/>
            </a:endParaRPr>
          </a:p>
        </p:txBody>
      </p:sp>
    </p:spTree>
    <p:extLst>
      <p:ext uri="{BB962C8B-B14F-4D97-AF65-F5344CB8AC3E}">
        <p14:creationId xmlns:p14="http://schemas.microsoft.com/office/powerpoint/2010/main" val="38641624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solidFill>
                  <a:srgbClr val="FFFF00"/>
                </a:solidFill>
              </a:rPr>
              <a:t>أينبغي علينا توجيه المعايير ؟</a:t>
            </a:r>
            <a:br>
              <a:rPr lang="en-US" dirty="0">
                <a:solidFill>
                  <a:srgbClr val="FFFF00"/>
                </a:solidFill>
              </a:rPr>
            </a:br>
            <a:r>
              <a:rPr lang="en-US" dirty="0">
                <a:solidFill>
                  <a:srgbClr val="FFFF00"/>
                </a:solidFill>
              </a:rPr>
              <a:t>Should we Regulate Accounting</a:t>
            </a:r>
            <a:endParaRPr lang="ar-SA" dirty="0">
              <a:solidFill>
                <a:srgbClr val="FFFF00"/>
              </a:solidFill>
            </a:endParaRPr>
          </a:p>
        </p:txBody>
      </p:sp>
      <p:sp>
        <p:nvSpPr>
          <p:cNvPr id="3" name="عنصر نائب للمحتوى 2"/>
          <p:cNvSpPr>
            <a:spLocks noGrp="1"/>
          </p:cNvSpPr>
          <p:nvPr>
            <p:ph idx="1"/>
          </p:nvPr>
        </p:nvSpPr>
        <p:spPr/>
        <p:txBody>
          <a:bodyPr>
            <a:normAutofit fontScale="92500" lnSpcReduction="10000"/>
          </a:bodyPr>
          <a:lstStyle/>
          <a:p>
            <a:r>
              <a:rPr lang="ar-SA" dirty="0"/>
              <a:t>هناك جدل قائم فيما اذا كان يجب توجيه المحاسبة </a:t>
            </a:r>
          </a:p>
          <a:p>
            <a:r>
              <a:rPr lang="ar-SA" dirty="0"/>
              <a:t>ان اولئك الذين يؤيدون السوق غير الموجه يستخدمون نظرية الوكالة لتحليل الاسباب الموجبة لوجود دوافع باتجاه ابلاغ مالي معول عليه و طوعي الى المالكين. و من اهم الاسباب الداعية لهذا الابلاغ الطوعي هو لحل التناقض بين المالكين و الاداريين فيتم استخدام الابلاغ لمراقبة عقود التوظيف و للحكم على الادارة و كذلك لمكافئتها.</a:t>
            </a:r>
          </a:p>
          <a:p>
            <a:r>
              <a:rPr lang="ar-SA" dirty="0"/>
              <a:t>اما اولئك الذين يؤيدون السوق الموجه فانهم يستخدمون منطق المصلحة العامة .و اساسا, فأما الذي يفرض توجيه السوق هو اما بسبب اخفاق السوق او لتحقيق اهداف اجتماعية .</a:t>
            </a:r>
          </a:p>
          <a:p>
            <a:endParaRPr lang="ar-SA" dirty="0"/>
          </a:p>
        </p:txBody>
      </p:sp>
    </p:spTree>
    <p:extLst>
      <p:ext uri="{BB962C8B-B14F-4D97-AF65-F5344CB8AC3E}">
        <p14:creationId xmlns:p14="http://schemas.microsoft.com/office/powerpoint/2010/main" val="155217466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solidFill>
                  <a:srgbClr val="FFFF00"/>
                </a:solidFill>
              </a:rPr>
              <a:t>مدخل السوق الحر</a:t>
            </a:r>
            <a:br>
              <a:rPr lang="ar-IQ" dirty="0">
                <a:solidFill>
                  <a:srgbClr val="FFFF00"/>
                </a:solidFill>
              </a:rPr>
            </a:br>
            <a:r>
              <a:rPr lang="en-US" sz="4400" dirty="0">
                <a:solidFill>
                  <a:srgbClr val="FFFF00"/>
                </a:solidFill>
              </a:rPr>
              <a:t>The Free Market Approach</a:t>
            </a:r>
            <a:endParaRPr lang="ar-SA" sz="3600" dirty="0">
              <a:solidFill>
                <a:srgbClr val="FFFF00"/>
              </a:solidFill>
            </a:endParaRPr>
          </a:p>
        </p:txBody>
      </p:sp>
      <p:sp>
        <p:nvSpPr>
          <p:cNvPr id="3" name="عنصر نائب للمحتوى 2"/>
          <p:cNvSpPr>
            <a:spLocks noGrp="1"/>
          </p:cNvSpPr>
          <p:nvPr>
            <p:ph idx="1"/>
          </p:nvPr>
        </p:nvSpPr>
        <p:spPr/>
        <p:txBody>
          <a:bodyPr>
            <a:normAutofit fontScale="92500" lnSpcReduction="20000"/>
          </a:bodyPr>
          <a:lstStyle/>
          <a:p>
            <a:r>
              <a:rPr lang="ar-SA" dirty="0"/>
              <a:t>ان مدخل السوق الحر لتوفير او توليد المعايير المحاسبية يبدأ عموما مع افتراض اساس الا و هو ان المعلومات المحاسبية هي مجرد سلعة اقتصادية و تماما كما هو الحال مع السلع و الخدمات الاخرى . و بهذا الشكل فهي خاضعة و معرضة لقوى الطلب من قبل المستخدمين و ذوي المصلحة و قوى العرض من قبل معدي المعلومات المحاسبية المفصح عنها بثمن مثالي . فمتى ما كانت هناك حاجة لمعلومة واحدة و هناك سعر مناسب يدفع مقابلها فأن السوق سيولد هذا المعلومة ,اذا كان الثمن اكبر من الكلفة. و بالتالي فأن السوق يستخدم هنا كألية مثالية انواع المعلومات التي يفصح عنها و تحديد انواع مستلمي المعلومات , و كذلك تحديد المعايير المحاسبية التي تتحكم بتوليد مثل هذه المعلومات.</a:t>
            </a:r>
          </a:p>
          <a:p>
            <a:endParaRPr lang="ar-SA" dirty="0"/>
          </a:p>
        </p:txBody>
      </p:sp>
    </p:spTree>
    <p:extLst>
      <p:ext uri="{BB962C8B-B14F-4D97-AF65-F5344CB8AC3E}">
        <p14:creationId xmlns:p14="http://schemas.microsoft.com/office/powerpoint/2010/main" val="338823177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solidFill>
                  <a:srgbClr val="FFFF00"/>
                </a:solidFill>
              </a:rPr>
              <a:t>توجيه المعايير المحاسبية من قبل القطاع الخاص</a:t>
            </a:r>
            <a:br>
              <a:rPr lang="en-US" dirty="0">
                <a:solidFill>
                  <a:srgbClr val="FFFF00"/>
                </a:solidFill>
              </a:rPr>
            </a:br>
            <a:r>
              <a:rPr lang="en-US" sz="2700" dirty="0">
                <a:solidFill>
                  <a:srgbClr val="FFFF00"/>
                </a:solidFill>
              </a:rPr>
              <a:t>private-Sector Regulation of Accounting Standards</a:t>
            </a:r>
            <a:endParaRPr lang="ar-SA" sz="2700" dirty="0">
              <a:solidFill>
                <a:srgbClr val="FFFF00"/>
              </a:solidFill>
            </a:endParaRPr>
          </a:p>
        </p:txBody>
      </p:sp>
      <p:sp>
        <p:nvSpPr>
          <p:cNvPr id="3" name="عنصر نائب للمحتوى 2"/>
          <p:cNvSpPr>
            <a:spLocks noGrp="1"/>
          </p:cNvSpPr>
          <p:nvPr>
            <p:ph idx="1"/>
          </p:nvPr>
        </p:nvSpPr>
        <p:spPr/>
        <p:txBody>
          <a:bodyPr/>
          <a:lstStyle/>
          <a:p>
            <a:r>
              <a:rPr lang="ar-SA" dirty="0"/>
              <a:t>ان هذا المدخل يعتمد على افتراض جوهري الا و هو ان تحقيق اهداف المصلحة العامة سيتم بشكل افضل اذا ما تم ترك عملية وضع المعايير المحاسبية للقطاع الخاص .</a:t>
            </a:r>
          </a:p>
          <a:p>
            <a:r>
              <a:rPr lang="ar-SA" dirty="0"/>
              <a:t>ان مؤيدو هذا المدخل يرتأون للحجج التالية لدعم موقفهم:</a:t>
            </a:r>
          </a:p>
          <a:p>
            <a:r>
              <a:rPr lang="ar-SA" dirty="0"/>
              <a:t>•ان مجلس المعايير المحاسبية المالية يتجاوب مع عدة اطراف</a:t>
            </a:r>
          </a:p>
          <a:p>
            <a:r>
              <a:rPr lang="ar-SA" dirty="0"/>
              <a:t>•ان المجلس المذكور قادر على ان يكون ناجح من منظور توليد استجابات من القطاع الاساس الذي ينتمي اليه.</a:t>
            </a:r>
          </a:p>
          <a:p>
            <a:endParaRPr lang="ar-SA" dirty="0"/>
          </a:p>
        </p:txBody>
      </p:sp>
    </p:spTree>
    <p:extLst>
      <p:ext uri="{BB962C8B-B14F-4D97-AF65-F5344CB8AC3E}">
        <p14:creationId xmlns:p14="http://schemas.microsoft.com/office/powerpoint/2010/main" val="122587412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chemeClr val="bg1"/>
          </a:bgClr>
        </a:patt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20000"/>
          </a:bodyPr>
          <a:lstStyle/>
          <a:p>
            <a:r>
              <a:rPr lang="ar-IQ" dirty="0"/>
              <a:t>أما المعارضين لهذا المدخل فيذكرون الحجج التالية لدعم موقفهم:</a:t>
            </a:r>
            <a:endParaRPr lang="en-US" dirty="0"/>
          </a:p>
          <a:p>
            <a:pPr lvl="0"/>
            <a:r>
              <a:rPr lang="ar-IQ" dirty="0"/>
              <a:t>ان المجلس المذكور يفتقر الى التخويل القانوني و كذلك سلطة الالزام و يواجه تحديات من النوع التي تؤدي الى الغاء قرارته و اصدار قرارات على النقيض منها من قبل الكونغرس او اي مؤسسة حكومية.</a:t>
            </a:r>
            <a:endParaRPr lang="en-US" dirty="0"/>
          </a:p>
          <a:p>
            <a:pPr lvl="0"/>
            <a:r>
              <a:rPr lang="ar-IQ" dirty="0"/>
              <a:t>غالبا ما يتهم مجلس بافتقاره الى الاستقلالية عن قطاعاته التي ينتمي اليها و شركات المحاسبة العامة و الشركات المساهمة . و يترجم هذا الافتقار الى الاستقلالية من خلال الافتقار او عدم الاستجابة للمصلحة العامة .</a:t>
            </a:r>
            <a:endParaRPr lang="en-US" dirty="0"/>
          </a:p>
          <a:p>
            <a:pPr lvl="0"/>
            <a:r>
              <a:rPr lang="ar-IQ" dirty="0"/>
              <a:t>غالبا ما يتهم المجلس بالاستجابة البطيئة للمسائل المهمة و الرئيسية و الحاسمة لبعض القطاعات.</a:t>
            </a:r>
            <a:endParaRPr lang="en-US" dirty="0"/>
          </a:p>
          <a:p>
            <a:endParaRPr lang="ar-SA" dirty="0"/>
          </a:p>
        </p:txBody>
      </p:sp>
    </p:spTree>
    <p:extLst>
      <p:ext uri="{BB962C8B-B14F-4D97-AF65-F5344CB8AC3E}">
        <p14:creationId xmlns:p14="http://schemas.microsoft.com/office/powerpoint/2010/main" val="122415391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
          <a:fgClr>
            <a:srgbClr val="7030A0"/>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FFFF00"/>
                </a:solidFill>
              </a:rPr>
              <a:t>توجيه المعايير المحاسبية من قبل القطاع العام</a:t>
            </a:r>
            <a:br>
              <a:rPr lang="ar-IQ" b="1" dirty="0">
                <a:solidFill>
                  <a:srgbClr val="FFFF00"/>
                </a:solidFill>
              </a:rPr>
            </a:br>
            <a:r>
              <a:rPr lang="en-US" sz="2700" dirty="0">
                <a:solidFill>
                  <a:srgbClr val="FFFF00"/>
                </a:solidFill>
              </a:rPr>
              <a:t>public-Sector Regulation of Accounting Standards</a:t>
            </a:r>
            <a:endParaRPr lang="ar-SA" dirty="0">
              <a:solidFill>
                <a:srgbClr val="FFFF00"/>
              </a:solidFill>
            </a:endParaRPr>
          </a:p>
        </p:txBody>
      </p:sp>
      <p:sp>
        <p:nvSpPr>
          <p:cNvPr id="3" name="عنصر نائب للمحتوى 2"/>
          <p:cNvSpPr>
            <a:spLocks noGrp="1"/>
          </p:cNvSpPr>
          <p:nvPr>
            <p:ph idx="1"/>
          </p:nvPr>
        </p:nvSpPr>
        <p:spPr/>
        <p:txBody>
          <a:bodyPr>
            <a:normAutofit fontScale="85000" lnSpcReduction="20000"/>
          </a:bodyPr>
          <a:lstStyle/>
          <a:p>
            <a:r>
              <a:rPr lang="ar-IQ" dirty="0"/>
              <a:t>يتعرض قيام القطاع العام بتوجيه اي نشاط الى جدل ساخن بين المؤيدين و المعارضين </a:t>
            </a:r>
            <a:endParaRPr lang="en-US" dirty="0"/>
          </a:p>
          <a:p>
            <a:r>
              <a:rPr lang="ar-IQ" b="1" dirty="0"/>
              <a:t>أما المؤيدون</a:t>
            </a:r>
            <a:endParaRPr lang="en-US" b="1" dirty="0"/>
          </a:p>
          <a:p>
            <a:pPr lvl="0"/>
            <a:r>
              <a:rPr lang="ar-IQ" dirty="0"/>
              <a:t>يدعى عموما بأن عملية الابداع المحاسبي تعتمد على دور المؤسسة الحكومية مثل هيئة الاوراق المالية كمحفز للإيداع.</a:t>
            </a:r>
            <a:endParaRPr lang="en-US" dirty="0"/>
          </a:p>
          <a:p>
            <a:pPr lvl="0"/>
            <a:r>
              <a:rPr lang="ar-IQ" dirty="0"/>
              <a:t>ان اسلوب توجيه الاوراق المالية المحدد من قبل قانوني الاوراق المالية للعامين 1933 و 1934 يهدف الى حماية المستثمرين من اية اساءات يمكن تصورها</a:t>
            </a:r>
            <a:endParaRPr lang="en-US" dirty="0"/>
          </a:p>
          <a:p>
            <a:pPr lvl="0"/>
            <a:r>
              <a:rPr lang="ar-IQ" dirty="0"/>
              <a:t>ان هيئة الاوراق المالية مدفوعة بالرغبة لخلق مستوى من الافصاح العام الذي يعتقد انه ضروري لاتخاذ القرار.</a:t>
            </a:r>
            <a:endParaRPr lang="en-US" dirty="0"/>
          </a:p>
          <a:p>
            <a:pPr lvl="0"/>
            <a:r>
              <a:rPr lang="ar-IQ" dirty="0"/>
              <a:t>ان الهيئة ضمنت لنفسها شرعية اكبر خلال سلطتها القانونية الواضحة</a:t>
            </a:r>
            <a:endParaRPr lang="en-US" dirty="0"/>
          </a:p>
          <a:p>
            <a:r>
              <a:rPr lang="ar-IQ" dirty="0"/>
              <a:t>الحد الادنى من التدخل الحكومي ضروري لتلافي سلوكيات متطرفة و سلبية</a:t>
            </a:r>
            <a:endParaRPr lang="ar-SA" dirty="0"/>
          </a:p>
        </p:txBody>
      </p:sp>
    </p:spTree>
    <p:extLst>
      <p:ext uri="{BB962C8B-B14F-4D97-AF65-F5344CB8AC3E}">
        <p14:creationId xmlns:p14="http://schemas.microsoft.com/office/powerpoint/2010/main" val="389344056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rgbClr val="002060"/>
          </a:bgClr>
        </a:patt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pPr lvl="0"/>
            <a:r>
              <a:rPr lang="ar-IQ" dirty="0"/>
              <a:t>اما </a:t>
            </a:r>
            <a:r>
              <a:rPr lang="ar-IQ" b="1" dirty="0"/>
              <a:t>المعارضين</a:t>
            </a:r>
            <a:r>
              <a:rPr lang="ar-IQ" dirty="0"/>
              <a:t> لديهم حجج على ذلك:</a:t>
            </a:r>
            <a:endParaRPr lang="en-US" dirty="0"/>
          </a:p>
          <a:p>
            <a:pPr lvl="0"/>
            <a:r>
              <a:rPr lang="ar-IQ" dirty="0"/>
              <a:t>على الشركات تحمل كلف عالية لكي تستطيع تطبيق التوجيه الحكومي المتعلق بالمعلومات</a:t>
            </a:r>
            <a:endParaRPr lang="en-US" dirty="0"/>
          </a:p>
          <a:p>
            <a:pPr lvl="0"/>
            <a:r>
              <a:rPr lang="ar-IQ" dirty="0"/>
              <a:t>ان البيروقراطيين (الموظفين الحكوميين) يميلون الى تعظيم المجموع الكلي لموازنتهم التقديرية</a:t>
            </a:r>
            <a:endParaRPr lang="en-US" dirty="0"/>
          </a:p>
          <a:p>
            <a:pPr lvl="0"/>
            <a:r>
              <a:rPr lang="ar-IQ" dirty="0"/>
              <a:t>هناك خطورة ان تصبح عملية وضع المعايير مسألة مسيسة على وتيرة متزايدة</a:t>
            </a:r>
            <a:endParaRPr lang="en-US" dirty="0"/>
          </a:p>
          <a:p>
            <a:r>
              <a:rPr lang="ar-IQ" dirty="0"/>
              <a:t>هناك حاجة  لأنظمة تحكم مدعومة بسلطة بوليسية و لكن يرد على ذلك الادعاء بأن موقف مثل هذا ربما يعيق اجراء البحوث و القيام بعمليات تجارب للسياسات المحاسبية</a:t>
            </a:r>
            <a:endParaRPr lang="ar-SA" dirty="0"/>
          </a:p>
        </p:txBody>
      </p:sp>
    </p:spTree>
    <p:extLst>
      <p:ext uri="{BB962C8B-B14F-4D97-AF65-F5344CB8AC3E}">
        <p14:creationId xmlns:p14="http://schemas.microsoft.com/office/powerpoint/2010/main" val="2008865731"/>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b="1" dirty="0">
                <a:solidFill>
                  <a:srgbClr val="FFFF00"/>
                </a:solidFill>
              </a:rPr>
              <a:t>مشروعية عملية وضع المعايير</a:t>
            </a:r>
            <a:br>
              <a:rPr lang="ar-IQ" b="1" dirty="0">
                <a:solidFill>
                  <a:srgbClr val="FFFF00"/>
                </a:solidFill>
              </a:rPr>
            </a:br>
            <a:r>
              <a:rPr lang="en-US" sz="2200" b="1" dirty="0">
                <a:solidFill>
                  <a:srgbClr val="FFFF00"/>
                </a:solidFill>
              </a:rPr>
              <a:t>Legitimacy of the standard-setting pessimistic prognosis</a:t>
            </a:r>
            <a:endParaRPr lang="ar-SA" dirty="0">
              <a:solidFill>
                <a:srgbClr val="FFFF00"/>
              </a:solidFill>
            </a:endParaRPr>
          </a:p>
        </p:txBody>
      </p:sp>
      <p:sp>
        <p:nvSpPr>
          <p:cNvPr id="3" name="عنصر نائب للمحتوى 2"/>
          <p:cNvSpPr>
            <a:spLocks noGrp="1"/>
          </p:cNvSpPr>
          <p:nvPr>
            <p:ph idx="1"/>
          </p:nvPr>
        </p:nvSpPr>
        <p:spPr/>
        <p:txBody>
          <a:bodyPr>
            <a:noAutofit/>
          </a:bodyPr>
          <a:lstStyle/>
          <a:p>
            <a:pPr lvl="0"/>
            <a:r>
              <a:rPr lang="ar-IQ" sz="2400" b="1" u="sng" dirty="0"/>
              <a:t>التكهن المتشائم:</a:t>
            </a:r>
            <a:r>
              <a:rPr lang="ar-IQ" sz="2400" dirty="0"/>
              <a:t> في بعض الاحيان يتم ربط مشروعية عملية وضع المعايير بالقدرة على توليد نظام محاسبي اي ذلك النظام الذي تكون منافعه المتوقعة لمستخدم يوظف استراتيجية مثالية اكبر من او مساوية لأي منافع مناظرة من نظام بديل اخر ان مضمون هذا الرأي هو ان اي كشوف مالية بديلة مبنية على اي مجموعة قواعد محاسبية اخرى يمكن ان تؤدي الى منفعة افضل للمستخدم </a:t>
            </a:r>
            <a:endParaRPr lang="en-US" sz="2400" dirty="0"/>
          </a:p>
          <a:p>
            <a:pPr lvl="0"/>
            <a:r>
              <a:rPr lang="ar-IQ" sz="2400" b="1" u="sng" dirty="0"/>
              <a:t>التكهن المتفائل :</a:t>
            </a:r>
            <a:r>
              <a:rPr lang="ar-IQ" sz="2400" dirty="0"/>
              <a:t> في الحقيقة يعطي </a:t>
            </a:r>
            <a:r>
              <a:rPr lang="en-US" sz="2400" dirty="0"/>
              <a:t>Cushing </a:t>
            </a:r>
            <a:r>
              <a:rPr lang="ar-IQ" sz="2400" dirty="0"/>
              <a:t> تكهن متفائل حول المسؤولية المطلقة للمبدأ المحاسبي المثالي بشرط استبعاد فرضية المستخدمين المتنوعين.</a:t>
            </a:r>
            <a:endParaRPr lang="en-US" sz="2400" dirty="0"/>
          </a:p>
          <a:p>
            <a:r>
              <a:rPr lang="ar-IQ" sz="2400" dirty="0"/>
              <a:t>هناك تكهن متفائل يقدمه </a:t>
            </a:r>
            <a:r>
              <a:rPr lang="en-US" sz="2400" dirty="0"/>
              <a:t>Bromwich </a:t>
            </a:r>
            <a:r>
              <a:rPr lang="ar-IQ" sz="2400" dirty="0"/>
              <a:t> حول امكانية تحقيق المعايير المحاسبية المحايدة من خلال اصدار تشريع او اصدار معايير لمشكلة محاسبية واحدة او اكثر بمعزل عن معايير او مشاكل محاسبية اخرى</a:t>
            </a:r>
            <a:endParaRPr lang="en-US" sz="2400" dirty="0"/>
          </a:p>
          <a:p>
            <a:r>
              <a:rPr lang="ar-IQ" sz="2400" dirty="0"/>
              <a:t>اما </a:t>
            </a:r>
            <a:r>
              <a:rPr lang="en-US" sz="2400" dirty="0"/>
              <a:t>chambers</a:t>
            </a:r>
            <a:r>
              <a:rPr lang="ar-IQ" sz="2400" dirty="0"/>
              <a:t> فأن المعيار لديه هو المعلومة التي تعرض او تمثل النقد الحالي او ما يوازي النقد الحالي للبنود الممتلكة و مبلغ الدين القائم حاليا و المطلوب سداده الى الاخرين بأي وقت.</a:t>
            </a:r>
            <a:endParaRPr lang="en-US" sz="2400" dirty="0"/>
          </a:p>
          <a:p>
            <a:endParaRPr lang="ar-SA" sz="2400" dirty="0"/>
          </a:p>
        </p:txBody>
      </p:sp>
    </p:spTree>
    <p:extLst>
      <p:ext uri="{BB962C8B-B14F-4D97-AF65-F5344CB8AC3E}">
        <p14:creationId xmlns:p14="http://schemas.microsoft.com/office/powerpoint/2010/main" val="819315341"/>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pattFill prst="pct5">
          <a:fgClr>
            <a:srgbClr val="7030A0"/>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solidFill>
                  <a:srgbClr val="FFFF00"/>
                </a:solidFill>
              </a:rPr>
              <a:t>عبء المعايير المحاسبية</a:t>
            </a:r>
            <a:br>
              <a:rPr lang="en-US" dirty="0">
                <a:solidFill>
                  <a:srgbClr val="FFFF00"/>
                </a:solidFill>
              </a:rPr>
            </a:br>
            <a:r>
              <a:rPr lang="en-US" dirty="0">
                <a:solidFill>
                  <a:srgbClr val="FFFF00"/>
                </a:solidFill>
              </a:rPr>
              <a:t>accounting standards overload</a:t>
            </a:r>
            <a:endParaRPr lang="ar-SA" dirty="0">
              <a:solidFill>
                <a:srgbClr val="FFFF00"/>
              </a:solidFill>
            </a:endParaRPr>
          </a:p>
        </p:txBody>
      </p:sp>
      <p:sp>
        <p:nvSpPr>
          <p:cNvPr id="3" name="عنصر نائب للمحتوى 2"/>
          <p:cNvSpPr>
            <a:spLocks noGrp="1"/>
          </p:cNvSpPr>
          <p:nvPr>
            <p:ph idx="1"/>
          </p:nvPr>
        </p:nvSpPr>
        <p:spPr/>
        <p:txBody>
          <a:bodyPr>
            <a:normAutofit fontScale="85000" lnSpcReduction="20000"/>
          </a:bodyPr>
          <a:lstStyle/>
          <a:p>
            <a:r>
              <a:rPr lang="ar-SA" dirty="0"/>
              <a:t>عموما يتم ربط عبء المعايير مع الانشطار الهائل للمعايير المحاسبية و يتم ايضا تحديد المشاكل التالية كمسببات لعبء المعايير:</a:t>
            </a:r>
          </a:p>
          <a:p>
            <a:r>
              <a:rPr lang="ar-SA" dirty="0"/>
              <a:t>1.	الكم الهائل من المعايير</a:t>
            </a:r>
          </a:p>
          <a:p>
            <a:r>
              <a:rPr lang="ar-SA" dirty="0"/>
              <a:t>2.	الكم الهائل من التفاصيل التي تطلبها المعايير </a:t>
            </a:r>
          </a:p>
          <a:p>
            <a:r>
              <a:rPr lang="ar-SA" dirty="0"/>
              <a:t>3.	عدم وجود معايير محددة </a:t>
            </a:r>
          </a:p>
          <a:p>
            <a:r>
              <a:rPr lang="ar-SA" dirty="0"/>
              <a:t>4.	فشل المعايير ذات الغرض العام بإعطاء فروق بين احتياجات المعدين و المستخدمين القانونيين.</a:t>
            </a:r>
          </a:p>
          <a:p>
            <a:r>
              <a:rPr lang="ar-SA" dirty="0"/>
              <a:t>5.	فشل المعايير ذات الغرض العام في اعطاء فروق بين </a:t>
            </a:r>
          </a:p>
          <a:p>
            <a:r>
              <a:rPr lang="ar-SA" dirty="0"/>
              <a:t>أ‌-	الوحدات العامة و غير العامة</a:t>
            </a:r>
          </a:p>
          <a:p>
            <a:r>
              <a:rPr lang="ar-SA" dirty="0"/>
              <a:t>ب‌-	الكشوفات المالية  السنوية و المرحلية</a:t>
            </a:r>
          </a:p>
          <a:p>
            <a:r>
              <a:rPr lang="ar-SA" dirty="0"/>
              <a:t>ت‌-	المشروعات الكبيرة و الصغيرة</a:t>
            </a:r>
          </a:p>
          <a:p>
            <a:r>
              <a:rPr lang="ar-SA" dirty="0"/>
              <a:t>ث‌-	الكشوفات المالية المدققة و غير المدققة</a:t>
            </a:r>
          </a:p>
          <a:p>
            <a:r>
              <a:rPr lang="ar-SA" dirty="0"/>
              <a:t>6.	افصاح مفرط من التفاصيل و قياسات معقدة او كليهما</a:t>
            </a:r>
          </a:p>
          <a:p>
            <a:endParaRPr lang="ar-SA" dirty="0"/>
          </a:p>
        </p:txBody>
      </p:sp>
    </p:spTree>
    <p:extLst>
      <p:ext uri="{BB962C8B-B14F-4D97-AF65-F5344CB8AC3E}">
        <p14:creationId xmlns:p14="http://schemas.microsoft.com/office/powerpoint/2010/main" val="291557881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29600" cy="1143000"/>
          </a:xfrm>
        </p:spPr>
        <p:txBody>
          <a:bodyPr>
            <a:normAutofit fontScale="90000"/>
          </a:bodyPr>
          <a:lstStyle/>
          <a:p>
            <a:pPr lvl="0"/>
            <a:br>
              <a:rPr lang="ar-IQ" b="1" dirty="0">
                <a:solidFill>
                  <a:srgbClr val="FFC000"/>
                </a:solidFill>
              </a:rPr>
            </a:br>
            <a:br>
              <a:rPr lang="ar-IQ" b="1" dirty="0">
                <a:solidFill>
                  <a:srgbClr val="FFC000"/>
                </a:solidFill>
              </a:rPr>
            </a:br>
            <a:br>
              <a:rPr lang="ar-IQ" b="1" dirty="0">
                <a:solidFill>
                  <a:srgbClr val="FFC000"/>
                </a:solidFill>
              </a:rPr>
            </a:br>
            <a:br>
              <a:rPr lang="ar-IQ" b="1" dirty="0">
                <a:solidFill>
                  <a:srgbClr val="FFC000"/>
                </a:solidFill>
              </a:rPr>
            </a:br>
            <a:r>
              <a:rPr lang="ar-IQ" b="1" dirty="0">
                <a:solidFill>
                  <a:srgbClr val="FFC000"/>
                </a:solidFill>
              </a:rPr>
              <a:t>المداخل لصياغة النظرية المحاسبية</a:t>
            </a:r>
            <a:br>
              <a:rPr lang="ar-SA" b="1" dirty="0">
                <a:solidFill>
                  <a:srgbClr val="FFC000"/>
                </a:solidFill>
              </a:rPr>
            </a:br>
            <a:endParaRPr lang="ar-SA" dirty="0">
              <a:solidFill>
                <a:srgbClr val="FFC000"/>
              </a:solidFill>
            </a:endParaRP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677322807"/>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5348900"/>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3200" b="1" dirty="0">
                <a:solidFill>
                  <a:srgbClr val="FFC000"/>
                </a:solidFill>
              </a:rPr>
              <a:t> </a:t>
            </a:r>
            <a:endParaRPr lang="ar-SA" sz="2400" dirty="0">
              <a:solidFill>
                <a:srgbClr val="FFC000"/>
              </a:solidFill>
            </a:endParaRPr>
          </a:p>
        </p:txBody>
      </p:sp>
      <p:sp>
        <p:nvSpPr>
          <p:cNvPr id="3" name="عنصر نائب للمحتوى 2"/>
          <p:cNvSpPr>
            <a:spLocks noGrp="1"/>
          </p:cNvSpPr>
          <p:nvPr>
            <p:ph idx="1"/>
          </p:nvPr>
        </p:nvSpPr>
        <p:spPr/>
        <p:txBody>
          <a:bodyPr>
            <a:normAutofit fontScale="92500" lnSpcReduction="10000"/>
          </a:bodyPr>
          <a:lstStyle/>
          <a:p>
            <a:r>
              <a:rPr lang="ar-IQ" sz="4800" b="1" dirty="0">
                <a:solidFill>
                  <a:srgbClr val="FFFF00"/>
                </a:solidFill>
              </a:rPr>
              <a:t>المداخل غير النظرية وتقسم الى..</a:t>
            </a:r>
            <a:endParaRPr lang="en-US" sz="4800" b="1" dirty="0">
              <a:solidFill>
                <a:srgbClr val="FFFF00"/>
              </a:solidFill>
            </a:endParaRPr>
          </a:p>
          <a:p>
            <a:endParaRPr lang="ar-IQ" dirty="0"/>
          </a:p>
          <a:p>
            <a:r>
              <a:rPr lang="ar-IQ" sz="4300" b="1" dirty="0">
                <a:solidFill>
                  <a:srgbClr val="FF0000"/>
                </a:solidFill>
              </a:rPr>
              <a:t>1-</a:t>
            </a:r>
            <a:r>
              <a:rPr lang="ar-JO" sz="4300" b="1" dirty="0">
                <a:solidFill>
                  <a:srgbClr val="FF0000"/>
                </a:solidFill>
              </a:rPr>
              <a:t>المدخل الواقعي (التطبيقي) </a:t>
            </a:r>
            <a:endParaRPr lang="ar-IQ" sz="4300" b="1" dirty="0">
              <a:solidFill>
                <a:srgbClr val="FF0000"/>
              </a:solidFill>
            </a:endParaRPr>
          </a:p>
          <a:p>
            <a:r>
              <a:rPr lang="ar-JO" dirty="0"/>
              <a:t>الواقعي يسعى إلى بناء نظرية تتسم بتوافقها مع التطبيقات وكما تجري في عالم الواقع ، فهذه التطبيقات نافعة في ضوء اقتراحها أو تحقيقها حلول ميدانية . فاستناداً إلى هذا المدخل ، يجب اختيار الطرق الفنية والمبادئ المحاسبية على أساس منفعتها لمستخدمي المعلومات المحاسبية وملائمتها لعملية صنع القرار</a:t>
            </a:r>
            <a:r>
              <a:rPr lang="en-US" dirty="0"/>
              <a:t>.</a:t>
            </a:r>
            <a:r>
              <a:rPr lang="ar-JO" dirty="0"/>
              <a:t> </a:t>
            </a:r>
            <a:endParaRPr lang="ar-IQ" dirty="0"/>
          </a:p>
          <a:p>
            <a:pPr marL="0" indent="0">
              <a:buNone/>
            </a:pPr>
            <a:r>
              <a:rPr lang="ar-JO" dirty="0"/>
              <a:t> </a:t>
            </a:r>
            <a:endParaRPr lang="en-US" dirty="0"/>
          </a:p>
          <a:p>
            <a:endParaRPr lang="ar-IQ" dirty="0"/>
          </a:p>
          <a:p>
            <a:endParaRPr lang="ar-IQ" dirty="0"/>
          </a:p>
          <a:p>
            <a:endParaRPr lang="ar-SA" dirty="0"/>
          </a:p>
        </p:txBody>
      </p:sp>
    </p:spTree>
    <p:extLst>
      <p:ext uri="{BB962C8B-B14F-4D97-AF65-F5344CB8AC3E}">
        <p14:creationId xmlns:p14="http://schemas.microsoft.com/office/powerpoint/2010/main" val="41687363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4800" dirty="0">
                <a:solidFill>
                  <a:srgbClr val="FFFF00"/>
                </a:solidFill>
              </a:rPr>
              <a:t>المقدمة </a:t>
            </a:r>
            <a:r>
              <a:rPr lang="en-US" sz="4800" dirty="0">
                <a:solidFill>
                  <a:srgbClr val="FFFF00"/>
                </a:solidFill>
              </a:rPr>
              <a:t>Introduction </a:t>
            </a:r>
            <a:endParaRPr lang="ar-SA" sz="4800" dirty="0">
              <a:solidFill>
                <a:srgbClr val="FFFF00"/>
              </a:solidFill>
            </a:endParaRPr>
          </a:p>
        </p:txBody>
      </p:sp>
      <p:sp>
        <p:nvSpPr>
          <p:cNvPr id="3" name="عنصر نائب للمحتوى 2"/>
          <p:cNvSpPr>
            <a:spLocks noGrp="1"/>
          </p:cNvSpPr>
          <p:nvPr>
            <p:ph idx="1"/>
          </p:nvPr>
        </p:nvSpPr>
        <p:spPr>
          <a:xfrm>
            <a:off x="-28560" y="1412776"/>
            <a:ext cx="9001000" cy="4641379"/>
          </a:xfrm>
        </p:spPr>
        <p:txBody>
          <a:bodyPr>
            <a:normAutofit fontScale="92500" lnSpcReduction="10000"/>
          </a:bodyPr>
          <a:lstStyle/>
          <a:p>
            <a:r>
              <a:rPr lang="ar-SA" b="1" dirty="0">
                <a:latin typeface="Arial Narrow" pitchFamily="34" charset="0"/>
                <a:cs typeface="Akhbar MT" pitchFamily="2" charset="-78"/>
              </a:rPr>
              <a:t>ان وضع المعايير و الزام تطبيقها مشكلة بالغة الاهمية بالنسبة لمهنة المحاسبة </a:t>
            </a:r>
            <a:endParaRPr lang="ar-IQ" b="1" dirty="0">
              <a:latin typeface="Arial Narrow" pitchFamily="34" charset="0"/>
              <a:cs typeface="Akhbar MT" pitchFamily="2" charset="-78"/>
            </a:endParaRPr>
          </a:p>
          <a:p>
            <a:pPr marL="36576" indent="0">
              <a:buNone/>
            </a:pPr>
            <a:r>
              <a:rPr lang="ar-IQ" b="1" dirty="0">
                <a:latin typeface="Arial Narrow" pitchFamily="34" charset="0"/>
                <a:cs typeface="Akhbar MT" pitchFamily="2" charset="-78"/>
              </a:rPr>
              <a:t> </a:t>
            </a:r>
            <a:r>
              <a:rPr lang="ar-SA" b="1" dirty="0">
                <a:latin typeface="Arial Narrow" pitchFamily="34" charset="0"/>
                <a:cs typeface="Akhbar MT" pitchFamily="2" charset="-78"/>
              </a:rPr>
              <a:t>و لمستخدمي المعلومات المحاسبية و ذوي المصالح .و ان تحديد افضل الية لكي تستخدم في وضع معايير محاسبية موحدة هي ايضا مسالة بالغة الاهمية لأجل قبول المعايير المحاسبية و زيادة منفعتها .فهل يجب توظيف مدخل السوق الحر , او مدخل القطاع الخاص , او مدخل القطاع العام ؟ فيستهدف هذا الفصل عرض دراسة حول مزايا و منفعة كل مدخل من هذه المداخل و لكن اولا سنقوم بشرح طبيعة المعايير المحاسبية و يتبع ذلك خطوات تطور المبادئ المحاسبية و ينتهي باستطراد حول شرعية عملية وضع المعايير و كذلك عبء المعايير.</a:t>
            </a:r>
          </a:p>
          <a:p>
            <a:endParaRPr lang="ar-SA" sz="3600" dirty="0"/>
          </a:p>
        </p:txBody>
      </p:sp>
    </p:spTree>
    <p:extLst>
      <p:ext uri="{BB962C8B-B14F-4D97-AF65-F5344CB8AC3E}">
        <p14:creationId xmlns:p14="http://schemas.microsoft.com/office/powerpoint/2010/main" val="1493431570"/>
      </p:ext>
    </p:extLst>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3200" b="1" dirty="0">
                <a:solidFill>
                  <a:srgbClr val="FFC000"/>
                </a:solidFill>
              </a:rPr>
              <a:t> </a:t>
            </a:r>
            <a:endParaRPr lang="ar-SA" sz="2400" dirty="0"/>
          </a:p>
        </p:txBody>
      </p:sp>
      <p:sp>
        <p:nvSpPr>
          <p:cNvPr id="3" name="عنصر نائب للمحتوى 2"/>
          <p:cNvSpPr>
            <a:spLocks noGrp="1"/>
          </p:cNvSpPr>
          <p:nvPr>
            <p:ph idx="1"/>
          </p:nvPr>
        </p:nvSpPr>
        <p:spPr/>
        <p:txBody>
          <a:bodyPr/>
          <a:lstStyle/>
          <a:p>
            <a:r>
              <a:rPr lang="ar-IQ" b="1" dirty="0">
                <a:solidFill>
                  <a:srgbClr val="FF0000"/>
                </a:solidFill>
              </a:rPr>
              <a:t>2-</a:t>
            </a:r>
            <a:r>
              <a:rPr lang="ar-JO" sz="4000" b="1" dirty="0">
                <a:solidFill>
                  <a:srgbClr val="FF0000"/>
                </a:solidFill>
              </a:rPr>
              <a:t>المدخل التسلطي (المركزي) </a:t>
            </a:r>
            <a:r>
              <a:rPr lang="en-US" sz="4000" b="1" dirty="0">
                <a:solidFill>
                  <a:srgbClr val="FF0000"/>
                </a:solidFill>
              </a:rPr>
              <a:t>approach</a:t>
            </a:r>
            <a:r>
              <a:rPr lang="ar-JO" sz="4000" b="1" dirty="0">
                <a:solidFill>
                  <a:srgbClr val="FF0000"/>
                </a:solidFill>
              </a:rPr>
              <a:t>.</a:t>
            </a:r>
            <a:r>
              <a:rPr lang="en-US" sz="4000" b="1" dirty="0">
                <a:solidFill>
                  <a:srgbClr val="FF0000"/>
                </a:solidFill>
              </a:rPr>
              <a:t> </a:t>
            </a:r>
            <a:endParaRPr lang="ar-IQ" sz="4000" b="1" dirty="0">
              <a:solidFill>
                <a:srgbClr val="FF0000"/>
              </a:solidFill>
            </a:endParaRPr>
          </a:p>
          <a:p>
            <a:r>
              <a:rPr lang="ar-IQ" b="1" dirty="0"/>
              <a:t>قائم على مفهوم السلطة المخولة لجهات مسؤوله عن</a:t>
            </a:r>
            <a:r>
              <a:rPr lang="ar-SA" b="1" dirty="0"/>
              <a:t> </a:t>
            </a:r>
            <a:r>
              <a:rPr lang="ar-IQ" b="1" dirty="0"/>
              <a:t>المحاسبة تفرض المعايير التي يجب أتباعها من قبل</a:t>
            </a:r>
            <a:r>
              <a:rPr lang="ar-SA" b="1" dirty="0"/>
              <a:t> </a:t>
            </a:r>
            <a:r>
              <a:rPr lang="ar-IQ" sz="2800" b="1" dirty="0"/>
              <a:t>المحاسبين </a:t>
            </a:r>
            <a:r>
              <a:rPr lang="ar-IQ" b="1" dirty="0"/>
              <a:t>أخذ بالاعتبار كل من المحاسبة كما هي عليه المقبولة قبول</a:t>
            </a:r>
            <a:r>
              <a:rPr lang="ar-SA" b="1" dirty="0"/>
              <a:t> </a:t>
            </a:r>
            <a:r>
              <a:rPr lang="ar-IQ" b="1" dirty="0"/>
              <a:t>عاما اي التوجيهات والتعليمات والارشادات الصادرة من المنظمات المهنية بهدف تنظيم الممارسات او التطبيقات المحاسبية</a:t>
            </a:r>
            <a:endParaRPr lang="en-US" b="1" dirty="0"/>
          </a:p>
          <a:p>
            <a:endParaRPr lang="ar-IQ" dirty="0"/>
          </a:p>
          <a:p>
            <a:endParaRPr lang="ar-SA" dirty="0"/>
          </a:p>
        </p:txBody>
      </p:sp>
    </p:spTree>
    <p:extLst>
      <p:ext uri="{BB962C8B-B14F-4D97-AF65-F5344CB8AC3E}">
        <p14:creationId xmlns:p14="http://schemas.microsoft.com/office/powerpoint/2010/main" val="1086330958"/>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3200" b="1" dirty="0">
                <a:solidFill>
                  <a:srgbClr val="FFC000"/>
                </a:solidFill>
              </a:rPr>
              <a:t> </a:t>
            </a:r>
            <a:endParaRPr lang="ar-SA" sz="2400" dirty="0"/>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3893140741"/>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129229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3200" b="1" dirty="0">
                <a:solidFill>
                  <a:srgbClr val="FFC000"/>
                </a:solidFill>
              </a:rPr>
              <a:t> </a:t>
            </a:r>
            <a:endParaRPr lang="ar-SA" sz="2400" dirty="0"/>
          </a:p>
        </p:txBody>
      </p:sp>
      <p:sp>
        <p:nvSpPr>
          <p:cNvPr id="3" name="عنصر نائب للمحتوى 2"/>
          <p:cNvSpPr>
            <a:spLocks noGrp="1"/>
          </p:cNvSpPr>
          <p:nvPr>
            <p:ph idx="1"/>
          </p:nvPr>
        </p:nvSpPr>
        <p:spPr>
          <a:xfrm>
            <a:off x="457200" y="1646236"/>
            <a:ext cx="8229600" cy="5023123"/>
          </a:xfrm>
        </p:spPr>
        <p:txBody>
          <a:bodyPr>
            <a:normAutofit fontScale="47500" lnSpcReduction="20000"/>
          </a:bodyPr>
          <a:lstStyle/>
          <a:p>
            <a:r>
              <a:rPr lang="ar-IQ" sz="4700" b="1" dirty="0">
                <a:solidFill>
                  <a:srgbClr val="FFFF00"/>
                </a:solidFill>
                <a:latin typeface="+mj-lt"/>
              </a:rPr>
              <a:t>المداخل النظرية وتقسم الى</a:t>
            </a:r>
          </a:p>
          <a:p>
            <a:r>
              <a:rPr lang="ar-SA" sz="4400" b="1" dirty="0">
                <a:solidFill>
                  <a:srgbClr val="FF0000"/>
                </a:solidFill>
                <a:latin typeface="+mj-lt"/>
              </a:rPr>
              <a:t>المدخل الاستنباطي </a:t>
            </a:r>
            <a:r>
              <a:rPr lang="en-US" sz="4400" b="1" dirty="0">
                <a:solidFill>
                  <a:srgbClr val="FF0000"/>
                </a:solidFill>
                <a:latin typeface="+mj-lt"/>
              </a:rPr>
              <a:t>Deductive Approach </a:t>
            </a:r>
          </a:p>
          <a:p>
            <a:r>
              <a:rPr lang="ar-IQ" sz="5100" dirty="0">
                <a:latin typeface="+mj-lt"/>
              </a:rPr>
              <a:t>يبدا المدخل </a:t>
            </a:r>
            <a:r>
              <a:rPr lang="ar-SA" sz="5100" dirty="0">
                <a:latin typeface="+mj-lt"/>
              </a:rPr>
              <a:t>الاستنباطي لبناء أية نظرية بالافتراضات الأساسية ، ومنها ينطلق لاشتقاق الاستنتاجات المنطقية بشأن الموضوع قيد الدراسة . وعند تطبيقه في المحاسبة فإن المنطق الاستنباطي يبدأ بالافتراضات </a:t>
            </a:r>
            <a:r>
              <a:rPr lang="ar-IQ" sz="5100" dirty="0">
                <a:latin typeface="+mj-lt"/>
              </a:rPr>
              <a:t>في </a:t>
            </a:r>
            <a:r>
              <a:rPr lang="ar-SA" sz="5100" dirty="0">
                <a:latin typeface="+mj-lt"/>
              </a:rPr>
              <a:t>المحاسبة و ينطلق لاشتقاق ، وباستخدام الوسائل المنطقية ، المبادئ المحاسبية التي تخدم كدليل وأساس لتطوير الطرق والأساليب الفنية المحاسبية . فهذا المدخل يبتدأ من العام (الافتراضات العامة بشأن بيئة المحاسبة) إلى الخاص (المبادئ المحاسبية أولاً ، ومن ثم الطرق والأساليب الفنية المحاسبية ثانياً.</a:t>
            </a:r>
            <a:r>
              <a:rPr lang="ar-IQ" sz="5100" dirty="0">
                <a:latin typeface="+mj-lt"/>
              </a:rPr>
              <a:t>وان الافتراضات الاساسية بشان البيئة المحاسبية تتكون من الاهداف والفرضيات وعلية فان...</a:t>
            </a:r>
          </a:p>
          <a:p>
            <a:r>
              <a:rPr lang="ar-IQ" sz="5100" b="1" dirty="0">
                <a:latin typeface="+mj-lt"/>
              </a:rPr>
              <a:t>الخطوات المستخدمة لاشتقاق المنطق الاستنباطي هي.</a:t>
            </a:r>
          </a:p>
          <a:p>
            <a:pPr marL="0" indent="0">
              <a:buNone/>
            </a:pPr>
            <a:r>
              <a:rPr lang="ar-IQ" sz="5100" dirty="0">
                <a:latin typeface="+mj-lt"/>
              </a:rPr>
              <a:t>1-تحديد اهداف الكشوفات المالية</a:t>
            </a:r>
          </a:p>
          <a:p>
            <a:pPr marL="0" indent="0">
              <a:buNone/>
            </a:pPr>
            <a:r>
              <a:rPr lang="ar-IQ" sz="5100" dirty="0">
                <a:latin typeface="+mj-lt"/>
              </a:rPr>
              <a:t>2-اختيار الفرضيات المحاسبية</a:t>
            </a:r>
          </a:p>
          <a:p>
            <a:pPr marL="0" indent="0">
              <a:buNone/>
            </a:pPr>
            <a:r>
              <a:rPr lang="ar-IQ" sz="5100" dirty="0">
                <a:latin typeface="+mj-lt"/>
              </a:rPr>
              <a:t>3اشتقاق المبادئ المحاسبية</a:t>
            </a:r>
          </a:p>
          <a:p>
            <a:pPr marL="0" indent="0">
              <a:buNone/>
            </a:pPr>
            <a:r>
              <a:rPr lang="ar-IQ" sz="5100" dirty="0">
                <a:latin typeface="+mj-lt"/>
              </a:rPr>
              <a:t>4-تطوير الطرق او الاساليب الفنية المحاسبية</a:t>
            </a:r>
            <a:br>
              <a:rPr lang="ar-SA" sz="3800" dirty="0">
                <a:latin typeface="+mj-lt"/>
              </a:rPr>
            </a:br>
            <a:endParaRPr lang="ar-SA" sz="3800" dirty="0">
              <a:latin typeface="+mj-lt"/>
            </a:endParaRPr>
          </a:p>
          <a:p>
            <a:endParaRPr lang="ar-SA" dirty="0">
              <a:latin typeface="+mj-lt"/>
            </a:endParaRPr>
          </a:p>
        </p:txBody>
      </p:sp>
    </p:spTree>
    <p:extLst>
      <p:ext uri="{BB962C8B-B14F-4D97-AF65-F5344CB8AC3E}">
        <p14:creationId xmlns:p14="http://schemas.microsoft.com/office/powerpoint/2010/main" val="414614175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pattFill prst="pct50">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3200" b="1" dirty="0">
                <a:solidFill>
                  <a:srgbClr val="FFC000"/>
                </a:solidFill>
              </a:rPr>
              <a:t> </a:t>
            </a:r>
            <a:endParaRPr lang="ar-SA" sz="2400" dirty="0"/>
          </a:p>
        </p:txBody>
      </p:sp>
      <p:sp>
        <p:nvSpPr>
          <p:cNvPr id="3" name="عنصر نائب للمحتوى 2"/>
          <p:cNvSpPr>
            <a:spLocks noGrp="1"/>
          </p:cNvSpPr>
          <p:nvPr>
            <p:ph idx="1"/>
          </p:nvPr>
        </p:nvSpPr>
        <p:spPr/>
        <p:txBody>
          <a:bodyPr>
            <a:normAutofit fontScale="92500" lnSpcReduction="20000"/>
          </a:bodyPr>
          <a:lstStyle/>
          <a:p>
            <a:r>
              <a:rPr lang="ar-JO" dirty="0"/>
              <a:t> ينجز اختبار النظريات الاستنباطية في ظل أربع خطوات : </a:t>
            </a:r>
            <a:endParaRPr lang="en-US" dirty="0"/>
          </a:p>
          <a:p>
            <a:r>
              <a:rPr lang="ar-JO" dirty="0"/>
              <a:t>أولاً : هناك المقارنة المنطقية فيما بينها ، إذ يتم من خلالها اختبار ال</a:t>
            </a:r>
            <a:r>
              <a:rPr lang="ar-IQ"/>
              <a:t>ثبات</a:t>
            </a:r>
            <a:r>
              <a:rPr lang="ar-JO"/>
              <a:t> </a:t>
            </a:r>
            <a:r>
              <a:rPr lang="ar-JO" dirty="0"/>
              <a:t>الداخلي</a:t>
            </a:r>
            <a:r>
              <a:rPr lang="en-US" dirty="0"/>
              <a:t> </a:t>
            </a:r>
            <a:r>
              <a:rPr lang="ar-JO" dirty="0"/>
              <a:t>للنظام</a:t>
            </a:r>
            <a:r>
              <a:rPr lang="ar-SA" dirty="0"/>
              <a:t>.</a:t>
            </a:r>
            <a:r>
              <a:rPr lang="ar-JO" dirty="0"/>
              <a:t> </a:t>
            </a:r>
            <a:endParaRPr lang="ar-IQ" dirty="0"/>
          </a:p>
          <a:p>
            <a:r>
              <a:rPr lang="ar-JO" dirty="0"/>
              <a:t>. ثانياً : هناك الشكل المنطقي للنظرية، في ظل أن النظرية هي نظرية ميدانية أو نظرية علمية ، أو فيما إذا كانت على سبيل المثال مجرد تكرار أو حشو مكرر .</a:t>
            </a:r>
            <a:endParaRPr lang="ar-IQ" dirty="0"/>
          </a:p>
          <a:p>
            <a:r>
              <a:rPr lang="ar-JO" dirty="0"/>
              <a:t> ثالثاً : هناك المقارنة مع نظريات أخرى ، وهذا يستهدف تحديد فيما إذا كانت النظرية تشكل تطور علمي يجب أن يجتاز مختلف الاختبارات .</a:t>
            </a:r>
            <a:endParaRPr lang="ar-IQ" dirty="0"/>
          </a:p>
          <a:p>
            <a:r>
              <a:rPr lang="ar-JO" dirty="0"/>
              <a:t> وأخيراً ، هناك اختبار النظرية من خلال الاستخدامات أو التطبيقات الميدانية للاستنتاجات التي يمكن أن تشتق منها</a:t>
            </a:r>
            <a:r>
              <a:rPr lang="en-US" baseline="30000" dirty="0"/>
              <a:t>.</a:t>
            </a:r>
            <a:endParaRPr lang="en-US" dirty="0"/>
          </a:p>
          <a:p>
            <a:endParaRPr lang="ar-IQ" dirty="0"/>
          </a:p>
          <a:p>
            <a:endParaRPr lang="ar-SA" dirty="0"/>
          </a:p>
        </p:txBody>
      </p:sp>
    </p:spTree>
    <p:extLst>
      <p:ext uri="{BB962C8B-B14F-4D97-AF65-F5344CB8AC3E}">
        <p14:creationId xmlns:p14="http://schemas.microsoft.com/office/powerpoint/2010/main" val="2161089674"/>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2800" b="1" dirty="0">
                <a:solidFill>
                  <a:srgbClr val="FFC000"/>
                </a:solidFill>
              </a:rPr>
              <a:t> </a:t>
            </a:r>
            <a:endParaRPr lang="ar-SA" sz="2400" dirty="0"/>
          </a:p>
        </p:txBody>
      </p:sp>
      <p:sp>
        <p:nvSpPr>
          <p:cNvPr id="3" name="عنصر نائب للمحتوى 2"/>
          <p:cNvSpPr>
            <a:spLocks noGrp="1"/>
          </p:cNvSpPr>
          <p:nvPr>
            <p:ph idx="1"/>
          </p:nvPr>
        </p:nvSpPr>
        <p:spPr/>
        <p:txBody>
          <a:bodyPr/>
          <a:lstStyle/>
          <a:p>
            <a:r>
              <a:rPr lang="ar-JO" b="1" dirty="0">
                <a:solidFill>
                  <a:srgbClr val="FF0000"/>
                </a:solidFill>
              </a:rPr>
              <a:t>الم</a:t>
            </a:r>
            <a:r>
              <a:rPr lang="ar-IQ" b="1" dirty="0">
                <a:solidFill>
                  <a:srgbClr val="FF0000"/>
                </a:solidFill>
              </a:rPr>
              <a:t>دخل</a:t>
            </a:r>
            <a:r>
              <a:rPr lang="ar-JO" b="1" dirty="0">
                <a:solidFill>
                  <a:srgbClr val="FF0000"/>
                </a:solidFill>
              </a:rPr>
              <a:t> الاستقرائي </a:t>
            </a:r>
            <a:r>
              <a:rPr lang="en-US" b="1" dirty="0">
                <a:solidFill>
                  <a:srgbClr val="FF0000"/>
                </a:solidFill>
              </a:rPr>
              <a:t> Inductive Approach </a:t>
            </a:r>
            <a:r>
              <a:rPr lang="ar-IQ" b="1" dirty="0">
                <a:solidFill>
                  <a:srgbClr val="FF0000"/>
                </a:solidFill>
              </a:rPr>
              <a:t>:</a:t>
            </a:r>
          </a:p>
          <a:p>
            <a:r>
              <a:rPr lang="ar-JO" dirty="0"/>
              <a:t>لبناء أي نظرية</a:t>
            </a:r>
            <a:r>
              <a:rPr lang="ar-IQ" dirty="0"/>
              <a:t> تبدأ</a:t>
            </a:r>
            <a:r>
              <a:rPr lang="ar-JO" dirty="0"/>
              <a:t> بالملاحظات والقياسات ومنها ينتهي بالتوصل إلى استنتاجات عامة. وعند تطبيقه في المحاسبة فإن المدخل الاستقرائي يبتدأ بالملاحظات أو المشاهدات حول المعلومات المالية لمنشآت الأعمال التجارية ومنها ينطلق لبناء تعميمات ومبادئ للمحاسبة من هذه الملاحظات / المشاهدات وعلى أساس العلاقات المتكررة الظهور . فالمنطق يبتدأ من الخاص (المعلومات المحاسبية التي تعكس علاقات متكررة الظهور) وصولاً إلى العام (البديهيات والمبادئ المحاسبية) </a:t>
            </a:r>
            <a:endParaRPr lang="ar-IQ" dirty="0"/>
          </a:p>
          <a:p>
            <a:endParaRPr lang="ar-SA" dirty="0"/>
          </a:p>
        </p:txBody>
      </p:sp>
    </p:spTree>
    <p:extLst>
      <p:ext uri="{BB962C8B-B14F-4D97-AF65-F5344CB8AC3E}">
        <p14:creationId xmlns:p14="http://schemas.microsoft.com/office/powerpoint/2010/main" val="276759186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2800" b="1" dirty="0">
                <a:solidFill>
                  <a:srgbClr val="FFC000"/>
                </a:solidFill>
              </a:rPr>
              <a:t> </a:t>
            </a:r>
            <a:endParaRPr lang="ar-SA" sz="2400" dirty="0"/>
          </a:p>
        </p:txBody>
      </p:sp>
      <p:sp>
        <p:nvSpPr>
          <p:cNvPr id="3" name="عنصر نائب للمحتوى 2"/>
          <p:cNvSpPr>
            <a:spLocks noGrp="1"/>
          </p:cNvSpPr>
          <p:nvPr>
            <p:ph idx="1"/>
          </p:nvPr>
        </p:nvSpPr>
        <p:spPr/>
        <p:txBody>
          <a:bodyPr/>
          <a:lstStyle/>
          <a:p>
            <a:r>
              <a:rPr lang="ar-JO" dirty="0"/>
              <a:t>ويتطلب المدخل الاستقرائي المرور بأربعة مراحل : </a:t>
            </a:r>
            <a:endParaRPr lang="en-US" dirty="0"/>
          </a:p>
          <a:p>
            <a:pPr lvl="0"/>
            <a:r>
              <a:rPr lang="ar-JO" dirty="0"/>
              <a:t>تسجيل الملاحظات (المشاهدات) . </a:t>
            </a:r>
            <a:endParaRPr lang="en-US" dirty="0"/>
          </a:p>
          <a:p>
            <a:pPr lvl="0"/>
            <a:r>
              <a:rPr lang="ar-JO" dirty="0"/>
              <a:t>تحليل وتصنيف هذه الملاحظات لاكتشاف العلاقات المتكررة الظهور (المتطابقات والمتشابهات) .</a:t>
            </a:r>
            <a:endParaRPr lang="en-US" dirty="0"/>
          </a:p>
          <a:p>
            <a:pPr lvl="0"/>
            <a:r>
              <a:rPr lang="ar-JO" dirty="0"/>
              <a:t>الاشتقاق الاستقرائي للعموميات والمبادئ المحاسبية من خلال الملاحظات التي تعكس علاقات متكررة الظهور . </a:t>
            </a:r>
            <a:endParaRPr lang="en-US" dirty="0"/>
          </a:p>
          <a:p>
            <a:pPr lvl="0"/>
            <a:r>
              <a:rPr lang="ar-JO" dirty="0"/>
              <a:t>اختبار العموميات . </a:t>
            </a:r>
            <a:endParaRPr lang="en-US" dirty="0"/>
          </a:p>
          <a:p>
            <a:endParaRPr lang="en-US" dirty="0"/>
          </a:p>
          <a:p>
            <a:endParaRPr lang="ar-IQ" dirty="0"/>
          </a:p>
          <a:p>
            <a:endParaRPr lang="ar-SA" dirty="0"/>
          </a:p>
        </p:txBody>
      </p:sp>
    </p:spTree>
    <p:extLst>
      <p:ext uri="{BB962C8B-B14F-4D97-AF65-F5344CB8AC3E}">
        <p14:creationId xmlns:p14="http://schemas.microsoft.com/office/powerpoint/2010/main" val="56572913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3200" b="1" dirty="0">
                <a:solidFill>
                  <a:srgbClr val="FFC000"/>
                </a:solidFill>
              </a:rPr>
              <a:t> </a:t>
            </a:r>
            <a:endParaRPr lang="ar-SA" sz="2400" dirty="0"/>
          </a:p>
        </p:txBody>
      </p:sp>
      <p:sp>
        <p:nvSpPr>
          <p:cNvPr id="3" name="عنصر نائب للمحتوى 2"/>
          <p:cNvSpPr>
            <a:spLocks noGrp="1"/>
          </p:cNvSpPr>
          <p:nvPr>
            <p:ph idx="1"/>
          </p:nvPr>
        </p:nvSpPr>
        <p:spPr/>
        <p:txBody>
          <a:bodyPr>
            <a:normAutofit lnSpcReduction="10000"/>
          </a:bodyPr>
          <a:lstStyle/>
          <a:p>
            <a:r>
              <a:rPr lang="ar-JO" b="1" dirty="0">
                <a:solidFill>
                  <a:srgbClr val="FF0000"/>
                </a:solidFill>
              </a:rPr>
              <a:t>. المدخل الأخلاقي </a:t>
            </a:r>
            <a:r>
              <a:rPr lang="en-US" b="1" dirty="0">
                <a:solidFill>
                  <a:srgbClr val="FF0000"/>
                </a:solidFill>
              </a:rPr>
              <a:t>Ethical Approach </a:t>
            </a:r>
            <a:endParaRPr lang="ar-IQ" b="1" dirty="0">
              <a:solidFill>
                <a:srgbClr val="FF0000"/>
              </a:solidFill>
            </a:endParaRPr>
          </a:p>
          <a:p>
            <a:r>
              <a:rPr lang="ar-JO" dirty="0"/>
              <a:t>إن جوهر المدخل الأخلاقي يتكون من مفاهيم الأنصاف ، والعدالة والمساواة والحقيقة</a:t>
            </a:r>
            <a:r>
              <a:rPr lang="en-US" dirty="0"/>
              <a:t>.</a:t>
            </a:r>
            <a:endParaRPr lang="ar-IQ" dirty="0"/>
          </a:p>
          <a:p>
            <a:r>
              <a:rPr lang="ar-JO" dirty="0"/>
              <a:t>الإنصاف قد أصبح أحد الأهداف الرئيسة للمحاسبة. فتشير لجنة الإجراءات المحاسبية إلى معايير " الإنصاف والعرض " بأنها تتكون من </a:t>
            </a:r>
            <a:endParaRPr lang="ar-IQ" dirty="0"/>
          </a:p>
          <a:p>
            <a:r>
              <a:rPr lang="ar-JO" dirty="0"/>
              <a:t>1- التوافق مع المبادئ المحاسبية المقبولة عموماً </a:t>
            </a:r>
            <a:endParaRPr lang="en-US" dirty="0"/>
          </a:p>
          <a:p>
            <a:r>
              <a:rPr lang="ar-JO" dirty="0"/>
              <a:t>2- الإفصاح</a:t>
            </a:r>
            <a:endParaRPr lang="en-US" dirty="0"/>
          </a:p>
          <a:p>
            <a:r>
              <a:rPr lang="ar-JO" dirty="0"/>
              <a:t> 3- الثبات </a:t>
            </a:r>
            <a:endParaRPr lang="en-US" dirty="0"/>
          </a:p>
          <a:p>
            <a:r>
              <a:rPr lang="ar-JO" dirty="0"/>
              <a:t>4- المقارن</a:t>
            </a:r>
            <a:r>
              <a:rPr lang="ar-IQ" dirty="0"/>
              <a:t>ه</a:t>
            </a:r>
          </a:p>
          <a:p>
            <a:endParaRPr lang="ar-SA" dirty="0"/>
          </a:p>
        </p:txBody>
      </p:sp>
    </p:spTree>
    <p:extLst>
      <p:ext uri="{BB962C8B-B14F-4D97-AF65-F5344CB8AC3E}">
        <p14:creationId xmlns:p14="http://schemas.microsoft.com/office/powerpoint/2010/main" val="398727106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2800" b="1" dirty="0">
                <a:solidFill>
                  <a:srgbClr val="FFC000"/>
                </a:solidFill>
              </a:rPr>
              <a:t> </a:t>
            </a:r>
            <a:endParaRPr lang="ar-SA" sz="2400" dirty="0"/>
          </a:p>
        </p:txBody>
      </p:sp>
      <p:sp>
        <p:nvSpPr>
          <p:cNvPr id="3" name="عنصر نائب للمحتوى 2"/>
          <p:cNvSpPr>
            <a:spLocks noGrp="1"/>
          </p:cNvSpPr>
          <p:nvPr>
            <p:ph idx="1"/>
          </p:nvPr>
        </p:nvSpPr>
        <p:spPr/>
        <p:txBody>
          <a:bodyPr>
            <a:normAutofit fontScale="92500" lnSpcReduction="20000"/>
          </a:bodyPr>
          <a:lstStyle/>
          <a:p>
            <a:r>
              <a:rPr lang="ar-JO" b="1" dirty="0">
                <a:solidFill>
                  <a:srgbClr val="FF0000"/>
                </a:solidFill>
              </a:rPr>
              <a:t>. المدخل الاجتماعي </a:t>
            </a:r>
            <a:r>
              <a:rPr lang="en-US" b="1" dirty="0">
                <a:solidFill>
                  <a:srgbClr val="FF0000"/>
                </a:solidFill>
              </a:rPr>
              <a:t>Sociological Approach </a:t>
            </a:r>
          </a:p>
          <a:p>
            <a:r>
              <a:rPr lang="ar-JO" dirty="0"/>
              <a:t>إن المدخل الاجتماعي لصياغة أي نظرية محاسبية يؤكد على التأثيرات الاجتماعية للطرق والإجراءات الفنية المحاسبية . وهو أيضاً مدخل أخلاقي لأنه يركز على المفهوم الأوسع للأنصاف ألا وهو الرفاهية الاجتماعية تعظيم الرفاهية الاجتماعية يرتبط بإجراءات تحديد الدخل الذي هو الأفضل من وجهة نظر المجتمع . فيقول </a:t>
            </a:r>
            <a:r>
              <a:rPr lang="en-US" dirty="0"/>
              <a:t>Bedford</a:t>
            </a:r>
            <a:r>
              <a:rPr lang="ar-JO" dirty="0"/>
              <a:t> بأن قياس دخل التشغيل . </a:t>
            </a:r>
            <a:endParaRPr lang="en-US" dirty="0"/>
          </a:p>
          <a:p>
            <a:r>
              <a:rPr lang="ar-JO" dirty="0"/>
              <a:t>" يلعب دور </a:t>
            </a:r>
            <a:r>
              <a:rPr lang="ar-IQ" dirty="0"/>
              <a:t>اساسيا</a:t>
            </a:r>
            <a:r>
              <a:rPr lang="ar-JO" dirty="0"/>
              <a:t>، مما يسهل من قيام المجتمع بأداء وظائفه بشكل عملياتي . وتحديداً ، يتم استخدام الدخل المحدد كمبلغ تم احتسابه لتحديد أو صياغة الأهداف الضرورية الناجمة من قيام المجتمع بوظائفه </a:t>
            </a:r>
            <a:endParaRPr lang="en-US" dirty="0"/>
          </a:p>
          <a:p>
            <a:endParaRPr lang="ar-IQ" dirty="0"/>
          </a:p>
          <a:p>
            <a:endParaRPr lang="ar-SA" dirty="0"/>
          </a:p>
        </p:txBody>
      </p:sp>
    </p:spTree>
    <p:extLst>
      <p:ext uri="{BB962C8B-B14F-4D97-AF65-F5344CB8AC3E}">
        <p14:creationId xmlns:p14="http://schemas.microsoft.com/office/powerpoint/2010/main" val="57958691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2800" b="1" dirty="0">
                <a:solidFill>
                  <a:srgbClr val="FFC000"/>
                </a:solidFill>
              </a:rPr>
              <a:t> </a:t>
            </a:r>
            <a:endParaRPr lang="ar-SA" sz="2400" dirty="0"/>
          </a:p>
        </p:txBody>
      </p:sp>
      <p:sp>
        <p:nvSpPr>
          <p:cNvPr id="3" name="عنصر نائب للمحتوى 2"/>
          <p:cNvSpPr>
            <a:spLocks noGrp="1"/>
          </p:cNvSpPr>
          <p:nvPr>
            <p:ph idx="1"/>
          </p:nvPr>
        </p:nvSpPr>
        <p:spPr/>
        <p:txBody>
          <a:bodyPr/>
          <a:lstStyle/>
          <a:p>
            <a:r>
              <a:rPr lang="ar-JO" dirty="0"/>
              <a:t>وساهم المدخل الاجتماعي لصياغة النظرية المحاسبية في تطوير حقل محاسبي فرعي جديد أطلق عليه بالمحاسبة الاجتماعية الاقتصادية. فالهدف الرئيس للمحاسبة الاجتماعية الاقتصادية هو تشجيع الوحدات التجارية التي تعمل ضمن نظام اقتصادي حر أن تأخذ بنظر الاعتبار تأثير النشاطات الإنتاجية للقطاع الخاص على البيئة الاجتماعية من خلال قياس التأثيرات السلبية والإيجابية لهذه النشاطات واعتبارها جزءاً من اهتمامات محاسبتها الداخلية والإفصاح عن ذلك في كشوفها المالية </a:t>
            </a:r>
            <a:r>
              <a:rPr lang="en-US" dirty="0"/>
              <a:t>.</a:t>
            </a:r>
            <a:endParaRPr lang="ar-IQ" dirty="0"/>
          </a:p>
          <a:p>
            <a:endParaRPr lang="ar-SA" dirty="0"/>
          </a:p>
        </p:txBody>
      </p:sp>
    </p:spTree>
    <p:extLst>
      <p:ext uri="{BB962C8B-B14F-4D97-AF65-F5344CB8AC3E}">
        <p14:creationId xmlns:p14="http://schemas.microsoft.com/office/powerpoint/2010/main" val="386319463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2800" b="1" dirty="0">
                <a:solidFill>
                  <a:srgbClr val="FFC000"/>
                </a:solidFill>
              </a:rPr>
              <a:t> </a:t>
            </a:r>
            <a:endParaRPr lang="ar-SA" sz="2400" b="1" dirty="0"/>
          </a:p>
        </p:txBody>
      </p:sp>
      <p:sp>
        <p:nvSpPr>
          <p:cNvPr id="3" name="عنصر نائب للمحتوى 2"/>
          <p:cNvSpPr>
            <a:spLocks noGrp="1"/>
          </p:cNvSpPr>
          <p:nvPr>
            <p:ph idx="1"/>
          </p:nvPr>
        </p:nvSpPr>
        <p:spPr/>
        <p:txBody>
          <a:bodyPr>
            <a:normAutofit fontScale="92500" lnSpcReduction="20000"/>
          </a:bodyPr>
          <a:lstStyle/>
          <a:p>
            <a:r>
              <a:rPr lang="ar-JO" b="1" dirty="0">
                <a:solidFill>
                  <a:srgbClr val="FF0000"/>
                </a:solidFill>
              </a:rPr>
              <a:t>المدخل الاقتصادي </a:t>
            </a:r>
            <a:r>
              <a:rPr lang="en-US" b="1" dirty="0">
                <a:solidFill>
                  <a:srgbClr val="FF0000"/>
                </a:solidFill>
              </a:rPr>
              <a:t>Economic Approach </a:t>
            </a:r>
            <a:endParaRPr lang="ar-IQ" b="1" dirty="0">
              <a:solidFill>
                <a:srgbClr val="FF0000"/>
              </a:solidFill>
            </a:endParaRPr>
          </a:p>
          <a:p>
            <a:r>
              <a:rPr lang="ar-JO" dirty="0"/>
              <a:t>فاستناداً إلى هذا المدخل ، يتم اختيار مختلف الطرق المحاسبية الفنية استناداً إلى تأثيراتها على المؤشرات الوطنية الاقتصادية . وتعكس السويد المثال التقليدي عن بلد يربط السياسة المحاسبية بسياسة الاقتصاد الكلي الأخرى. وبشكل أكثر وضوحاً ، فإن اختيار الطرق المحاسبية يعتمد على موقف اقتصادي معين . فعلى سبيل المثال ، إن طريقة ما يدخل آخراً يخرج أولاً (</a:t>
            </a:r>
            <a:r>
              <a:rPr lang="en-US" dirty="0"/>
              <a:t>LIFO</a:t>
            </a:r>
            <a:r>
              <a:rPr lang="ar-JO" dirty="0"/>
              <a:t>)</a:t>
            </a:r>
            <a:r>
              <a:rPr lang="ar-IQ" dirty="0"/>
              <a:t>سابقا</a:t>
            </a:r>
            <a:r>
              <a:rPr lang="ar-JO" dirty="0"/>
              <a:t> هي طريقة محاسبية مفضلة خلال فترات التضخم على طريقتي ما يدخل أولاً يخرج أولاً </a:t>
            </a:r>
            <a:r>
              <a:rPr lang="en-US" dirty="0"/>
              <a:t>FIFO</a:t>
            </a:r>
            <a:r>
              <a:rPr lang="ar-JO" dirty="0"/>
              <a:t> وطريقة معدل الكلفة الموزون </a:t>
            </a:r>
            <a:r>
              <a:rPr lang="en-US" dirty="0"/>
              <a:t>weighted average cost</a:t>
            </a:r>
            <a:r>
              <a:rPr lang="ar-JO" dirty="0"/>
              <a:t> لأنه يفترض في طريقة ما يدخل آخراً يخرج أولاً أن تؤدي</a:t>
            </a:r>
            <a:r>
              <a:rPr lang="ar-IQ" dirty="0"/>
              <a:t> الى </a:t>
            </a:r>
            <a:r>
              <a:rPr lang="ar-JO" dirty="0"/>
              <a:t>صافي دخل سنوي أقل من خلال افتراض كلف مضخمة بشكل كبير للسلع المباعة . </a:t>
            </a:r>
            <a:endParaRPr lang="en-US" dirty="0"/>
          </a:p>
          <a:p>
            <a:endParaRPr lang="ar-IQ" dirty="0"/>
          </a:p>
          <a:p>
            <a:endParaRPr lang="ar-SA" dirty="0"/>
          </a:p>
        </p:txBody>
      </p:sp>
    </p:spTree>
    <p:extLst>
      <p:ext uri="{BB962C8B-B14F-4D97-AF65-F5344CB8AC3E}">
        <p14:creationId xmlns:p14="http://schemas.microsoft.com/office/powerpoint/2010/main" val="239926720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r"/>
            <a:r>
              <a:rPr lang="ar-SA" sz="2800" b="1" dirty="0">
                <a:solidFill>
                  <a:srgbClr val="FFFF00"/>
                </a:solidFill>
                <a:latin typeface="Arial" pitchFamily="34" charset="0"/>
                <a:cs typeface="Arial" pitchFamily="34" charset="0"/>
              </a:rPr>
              <a:t>طبيعة المعايير المحاسبية</a:t>
            </a:r>
            <a:br>
              <a:rPr lang="ar-IQ" sz="2800" b="1" dirty="0">
                <a:solidFill>
                  <a:srgbClr val="FFFF00"/>
                </a:solidFill>
                <a:latin typeface="Arial" pitchFamily="34" charset="0"/>
                <a:cs typeface="Arial" pitchFamily="34" charset="0"/>
              </a:rPr>
            </a:br>
            <a:r>
              <a:rPr lang="en-US" sz="2800" b="1" kern="0" dirty="0">
                <a:solidFill>
                  <a:srgbClr val="FFFF00"/>
                </a:solidFill>
                <a:latin typeface="Verdana"/>
              </a:rPr>
              <a:t>The nature of accounting standards</a:t>
            </a:r>
            <a:endParaRPr lang="ar-SA" sz="2800" b="1" dirty="0">
              <a:solidFill>
                <a:srgbClr val="FFFF00"/>
              </a:solidFill>
            </a:endParaRPr>
          </a:p>
        </p:txBody>
      </p:sp>
      <p:sp>
        <p:nvSpPr>
          <p:cNvPr id="3" name="عنصر نائب للمحتوى 2"/>
          <p:cNvSpPr>
            <a:spLocks noGrp="1"/>
          </p:cNvSpPr>
          <p:nvPr>
            <p:ph idx="1"/>
          </p:nvPr>
        </p:nvSpPr>
        <p:spPr/>
        <p:txBody>
          <a:bodyPr>
            <a:noAutofit/>
          </a:bodyPr>
          <a:lstStyle/>
          <a:p>
            <a:r>
              <a:rPr lang="ar-SA" sz="2800" b="1" dirty="0">
                <a:latin typeface="Arial" pitchFamily="34" charset="0"/>
                <a:cs typeface="Arial" pitchFamily="34" charset="0"/>
              </a:rPr>
              <a:t>تهيمن المعايير المحاسبية على عمل المحاسب فيتم باستمرار تغيير هذه المعايير و حذفها و/أو الاضافة اليها في كل من الولايات المتحدة الامريكية و بقية البلدان العالم . مهمة هذه المعايير هي توفير قواعد او احكام ميدانية و كذلك توفير مساعدة لأجل تمشية عمل المحاسب .و يتم قبول المعايير المحاسبية عموما كقواعد راسخة و متشددة و مدعومة بعقوبات  رادعة عند مخالفتها او عدم التوافق معها و تتكون المعايير المحاسبية عادة من ثلاثة اجزاء :</a:t>
            </a:r>
          </a:p>
          <a:p>
            <a:r>
              <a:rPr lang="ar-SA" sz="2800" b="1" dirty="0">
                <a:latin typeface="Arial" pitchFamily="34" charset="0"/>
                <a:cs typeface="Arial" pitchFamily="34" charset="0"/>
              </a:rPr>
              <a:t>1-وصف للمشكلة التي يراد معالجتها</a:t>
            </a:r>
          </a:p>
          <a:p>
            <a:r>
              <a:rPr lang="ar-SA" sz="2800" b="1" dirty="0">
                <a:latin typeface="Arial" pitchFamily="34" charset="0"/>
                <a:cs typeface="Arial" pitchFamily="34" charset="0"/>
              </a:rPr>
              <a:t>2-قرار مدروس بشكل منطقي (من المحتمل البحث عن نظرية اساسية) او طرق لحل مشكلة</a:t>
            </a:r>
          </a:p>
          <a:p>
            <a:r>
              <a:rPr lang="ar-SA" sz="2800" b="1" dirty="0">
                <a:latin typeface="Arial" pitchFamily="34" charset="0"/>
                <a:cs typeface="Arial" pitchFamily="34" charset="0"/>
              </a:rPr>
              <a:t>3-و بعد ذلك و بالتوافق مع القرار او النظرية تفرض هذه المعايير </a:t>
            </a:r>
            <a:r>
              <a:rPr lang="ar-SA" sz="2400" b="1" dirty="0">
                <a:latin typeface="Arial" pitchFamily="34" charset="0"/>
                <a:cs typeface="Arial" pitchFamily="34" charset="0"/>
              </a:rPr>
              <a:t>حلول معنية </a:t>
            </a:r>
            <a:endParaRPr lang="ar-SA" sz="2800" b="1" dirty="0">
              <a:latin typeface="Arial" pitchFamily="34" charset="0"/>
              <a:cs typeface="Arial" pitchFamily="34" charset="0"/>
            </a:endParaRPr>
          </a:p>
          <a:p>
            <a:endParaRPr lang="ar-SA" sz="2400" b="1" dirty="0">
              <a:latin typeface="Arial" pitchFamily="34" charset="0"/>
              <a:cs typeface="Arial" pitchFamily="34" charset="0"/>
            </a:endParaRPr>
          </a:p>
        </p:txBody>
      </p:sp>
    </p:spTree>
    <p:extLst>
      <p:ext uri="{BB962C8B-B14F-4D97-AF65-F5344CB8AC3E}">
        <p14:creationId xmlns:p14="http://schemas.microsoft.com/office/powerpoint/2010/main" val="19411554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solidFill>
                  <a:srgbClr val="FFC000"/>
                </a:solidFill>
              </a:rPr>
              <a:t>المداخل لصياغة النظرية المحاسبية</a:t>
            </a:r>
            <a:br>
              <a:rPr lang="ar-IQ" sz="2400" b="1" dirty="0">
                <a:solidFill>
                  <a:srgbClr val="FFC000"/>
                </a:solidFill>
              </a:rPr>
            </a:br>
            <a:r>
              <a:rPr lang="ar-JO" sz="2400" b="1" dirty="0">
                <a:solidFill>
                  <a:srgbClr val="FFC000"/>
                </a:solidFill>
              </a:rPr>
              <a:t> </a:t>
            </a:r>
            <a:r>
              <a:rPr lang="en-US" sz="2400" b="1" dirty="0">
                <a:solidFill>
                  <a:srgbClr val="FFC000"/>
                </a:solidFill>
              </a:rPr>
              <a:t>Approaches to The Formulation of an accounting Theory</a:t>
            </a:r>
            <a:r>
              <a:rPr lang="en-US" sz="2800" b="1" dirty="0">
                <a:solidFill>
                  <a:srgbClr val="FFC000"/>
                </a:solidFill>
              </a:rPr>
              <a:t> </a:t>
            </a:r>
            <a:endParaRPr lang="ar-SA" sz="2400" dirty="0"/>
          </a:p>
        </p:txBody>
      </p:sp>
      <p:sp>
        <p:nvSpPr>
          <p:cNvPr id="3" name="عنصر نائب للمحتوى 2"/>
          <p:cNvSpPr>
            <a:spLocks noGrp="1"/>
          </p:cNvSpPr>
          <p:nvPr>
            <p:ph idx="1"/>
          </p:nvPr>
        </p:nvSpPr>
        <p:spPr/>
        <p:txBody>
          <a:bodyPr/>
          <a:lstStyle/>
          <a:p>
            <a:r>
              <a:rPr lang="ar-JO" b="1" dirty="0">
                <a:solidFill>
                  <a:srgbClr val="FF0000"/>
                </a:solidFill>
              </a:rPr>
              <a:t>المدخل الانتقائي </a:t>
            </a:r>
            <a:r>
              <a:rPr lang="en-US" b="1" dirty="0">
                <a:solidFill>
                  <a:srgbClr val="FF0000"/>
                </a:solidFill>
              </a:rPr>
              <a:t>The Eclectic Approach</a:t>
            </a:r>
          </a:p>
          <a:p>
            <a:r>
              <a:rPr lang="ar-IQ" dirty="0"/>
              <a:t>هو </a:t>
            </a:r>
            <a:r>
              <a:rPr lang="ar-JO" dirty="0"/>
              <a:t>أساساً </a:t>
            </a:r>
            <a:r>
              <a:rPr lang="ar-SA" dirty="0"/>
              <a:t>ا</a:t>
            </a:r>
            <a:r>
              <a:rPr lang="ar-JO" dirty="0"/>
              <a:t>نتاج محاولات عديدة من قبل الأفراد والمنظمات المهنية والحكومية للمساهمة في وضع مفاهيم ومبادئ في المحاسبة . وأدى المدخل الانتقائي إلى ظهور مداخل جديدة يجري الجدل حولها الآن في الأدبيات المحاسبية : المداخل التوجيهية (المركزية)، والمداخل السلوكية ومداخل الأحداث و</a:t>
            </a:r>
            <a:r>
              <a:rPr lang="ar-IQ" dirty="0"/>
              <a:t>ا</a:t>
            </a:r>
            <a:r>
              <a:rPr lang="ar-JO" dirty="0"/>
              <a:t>لتنبؤي والوصفي</a:t>
            </a:r>
            <a:r>
              <a:rPr lang="ar-SA" dirty="0"/>
              <a:t>.</a:t>
            </a:r>
            <a:endParaRPr lang="ar-IQ" dirty="0"/>
          </a:p>
          <a:p>
            <a:endParaRPr lang="ar-SA" dirty="0"/>
          </a:p>
        </p:txBody>
      </p:sp>
    </p:spTree>
    <p:extLst>
      <p:ext uri="{BB962C8B-B14F-4D97-AF65-F5344CB8AC3E}">
        <p14:creationId xmlns:p14="http://schemas.microsoft.com/office/powerpoint/2010/main" val="364442230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rgbClr val="00B0F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6600" b="1" dirty="0">
                <a:solidFill>
                  <a:srgbClr val="92D050"/>
                </a:solidFill>
                <a:latin typeface="Browallia New" pitchFamily="34" charset="-34"/>
              </a:rPr>
              <a:t>المصادر</a:t>
            </a:r>
            <a:endParaRPr lang="ar-SA" sz="6600" b="1" dirty="0">
              <a:solidFill>
                <a:srgbClr val="92D050"/>
              </a:solidFill>
              <a:latin typeface="Browallia New" pitchFamily="34" charset="-34"/>
            </a:endParaRPr>
          </a:p>
        </p:txBody>
      </p:sp>
      <p:sp>
        <p:nvSpPr>
          <p:cNvPr id="3" name="عنصر نائب للمحتوى 2"/>
          <p:cNvSpPr>
            <a:spLocks noGrp="1"/>
          </p:cNvSpPr>
          <p:nvPr>
            <p:ph idx="1"/>
          </p:nvPr>
        </p:nvSpPr>
        <p:spPr/>
        <p:txBody>
          <a:bodyPr/>
          <a:lstStyle/>
          <a:p>
            <a:r>
              <a:rPr lang="ar-IQ" dirty="0" err="1"/>
              <a:t>البلقاوي</a:t>
            </a:r>
            <a:r>
              <a:rPr lang="ar-IQ" dirty="0"/>
              <a:t>. الفصل الرابع. المدخل التوجيهي(المركزي)</a:t>
            </a:r>
          </a:p>
          <a:p>
            <a:pPr marL="0" indent="0">
              <a:buNone/>
            </a:pPr>
            <a:r>
              <a:rPr lang="ar-IQ" dirty="0"/>
              <a:t> لصياغة النظرية المحاسبية</a:t>
            </a:r>
            <a:endParaRPr lang="en-US" dirty="0"/>
          </a:p>
          <a:p>
            <a:pPr marL="0" indent="0">
              <a:buNone/>
            </a:pPr>
            <a:r>
              <a:rPr lang="en-US" sz="2000" dirty="0"/>
              <a:t>The regulatory approach to the formulation of an accounting theory</a:t>
            </a:r>
          </a:p>
          <a:p>
            <a:pPr marL="0" indent="0">
              <a:buNone/>
            </a:pPr>
            <a:endParaRPr lang="ar-SA" dirty="0"/>
          </a:p>
          <a:p>
            <a:r>
              <a:rPr lang="ar-IQ" dirty="0" err="1"/>
              <a:t>بلقاوي</a:t>
            </a:r>
            <a:r>
              <a:rPr lang="ar-IQ" dirty="0"/>
              <a:t> .الفصل الثالث مداخل صياغة النظرية المحاسبية</a:t>
            </a:r>
          </a:p>
          <a:p>
            <a:r>
              <a:rPr lang="en-US" sz="2000" dirty="0">
                <a:solidFill>
                  <a:prstClr val="white"/>
                </a:solidFill>
              </a:rPr>
              <a:t>The approach to the formulation of an accounting theory</a:t>
            </a:r>
            <a:endParaRPr lang="ar-SA" dirty="0"/>
          </a:p>
        </p:txBody>
      </p:sp>
    </p:spTree>
    <p:extLst>
      <p:ext uri="{BB962C8B-B14F-4D97-AF65-F5344CB8AC3E}">
        <p14:creationId xmlns:p14="http://schemas.microsoft.com/office/powerpoint/2010/main" val="22615675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Autofit/>
          </a:bodyPr>
          <a:lstStyle/>
          <a:p>
            <a:r>
              <a:rPr lang="ar-SA" b="1" dirty="0"/>
              <a:t>و يقسم </a:t>
            </a:r>
            <a:r>
              <a:rPr lang="en-US" b="1" dirty="0"/>
              <a:t>EDEY </a:t>
            </a:r>
            <a:r>
              <a:rPr lang="ar-SA" b="1" dirty="0"/>
              <a:t>عند دراسته لموضوع المعايير متطلبات المعايير الى اربعة انواع رئيسية:</a:t>
            </a:r>
          </a:p>
          <a:p>
            <a:r>
              <a:rPr lang="ar-SA" b="1" dirty="0"/>
              <a:t>•النوع الاول الذي يفرض على المحاسبين ان يفصحوا عما يقومون به من خلال الافصاح عن الطرق و الافتراضات (السياسات) المحاسبية التي يتبنونها</a:t>
            </a:r>
          </a:p>
          <a:p>
            <a:r>
              <a:rPr lang="ar-SA" b="1" dirty="0"/>
              <a:t>•النوع الثاني يهدف الى تحقيق نوع من التوحيد في عرض الكشوفات المالية.</a:t>
            </a:r>
          </a:p>
          <a:p>
            <a:r>
              <a:rPr lang="ar-SA" b="1" dirty="0"/>
              <a:t>•	النوع الثالث الذي يتطلب الافصاح عن مسائل خاصة </a:t>
            </a:r>
          </a:p>
          <a:p>
            <a:r>
              <a:rPr lang="ar-SA" b="1" dirty="0"/>
              <a:t>•	النوع الرابع الذي يتطلب صنع و اتخاذ قرارات ضمنية او صريحة بشأن طريقة قياس الموجودات و تحديد الدخل.</a:t>
            </a:r>
          </a:p>
          <a:p>
            <a:endParaRPr lang="ar-SA" sz="2400" b="1" dirty="0"/>
          </a:p>
        </p:txBody>
      </p:sp>
    </p:spTree>
    <p:extLst>
      <p:ext uri="{BB962C8B-B14F-4D97-AF65-F5344CB8AC3E}">
        <p14:creationId xmlns:p14="http://schemas.microsoft.com/office/powerpoint/2010/main" val="309112821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rgbClr val="7030A0"/>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b="1" dirty="0">
                <a:solidFill>
                  <a:srgbClr val="FFFF00"/>
                </a:solidFill>
              </a:rPr>
              <a:t>الاسباب الموجبة لوضع المعايير</a:t>
            </a:r>
            <a:endParaRPr lang="ar-SA" dirty="0">
              <a:solidFill>
                <a:srgbClr val="FFFF00"/>
              </a:solidFill>
            </a:endParaRPr>
          </a:p>
        </p:txBody>
      </p:sp>
      <p:sp>
        <p:nvSpPr>
          <p:cNvPr id="3" name="عنصر نائب للمحتوى 2"/>
          <p:cNvSpPr>
            <a:spLocks noGrp="1"/>
          </p:cNvSpPr>
          <p:nvPr>
            <p:ph idx="1"/>
          </p:nvPr>
        </p:nvSpPr>
        <p:spPr/>
        <p:txBody>
          <a:bodyPr/>
          <a:lstStyle/>
          <a:p>
            <a:r>
              <a:rPr lang="ar-IQ" dirty="0"/>
              <a:t>1.توفر المعايير المحاسبية لمستخدمي المعلومات المحاسبية معلومات حول الموقف و الاداء المالي</a:t>
            </a:r>
            <a:endParaRPr lang="en-US" dirty="0"/>
          </a:p>
          <a:p>
            <a:r>
              <a:rPr lang="ar-IQ" dirty="0"/>
              <a:t>2. توفر للمحاسبين القانونيين ادلة عمل قواعد للسلوك تمكنهم من بذل عناية كافية و استقلالية عند تقديم خبرتهم للأخرين.</a:t>
            </a:r>
            <a:endParaRPr lang="en-US" dirty="0"/>
          </a:p>
          <a:p>
            <a:r>
              <a:rPr lang="ar-IQ" dirty="0"/>
              <a:t>3.توفر للحكومة قواعد بيانات بشأن مختلف المتغيرات التي تعتبر جوهرية لدائرة الضريبة و غيرها</a:t>
            </a:r>
            <a:endParaRPr lang="en-US" dirty="0"/>
          </a:p>
          <a:p>
            <a:r>
              <a:rPr lang="ar-IQ" dirty="0"/>
              <a:t>4.تولد هذه المعايير اعتمام بالمبادئ و النظريات لدى اولئك المهتمين بحقول المحاسبة.</a:t>
            </a:r>
            <a:endParaRPr lang="en-US" dirty="0"/>
          </a:p>
          <a:p>
            <a:endParaRPr lang="ar-SA" dirty="0"/>
          </a:p>
        </p:txBody>
      </p:sp>
    </p:spTree>
    <p:extLst>
      <p:ext uri="{BB962C8B-B14F-4D97-AF65-F5344CB8AC3E}">
        <p14:creationId xmlns:p14="http://schemas.microsoft.com/office/powerpoint/2010/main" val="36352322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pattFill prst="pct10">
          <a:fgClr>
            <a:schemeClr val="bg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solidFill>
                  <a:srgbClr val="FFFF00"/>
                </a:solidFill>
              </a:rPr>
              <a:t>اهداف وضع المعايير</a:t>
            </a:r>
            <a:br>
              <a:rPr lang="ar-IQ" dirty="0">
                <a:solidFill>
                  <a:srgbClr val="FFFF00"/>
                </a:solidFill>
              </a:rPr>
            </a:br>
            <a:r>
              <a:rPr lang="ar-IQ" dirty="0">
                <a:solidFill>
                  <a:srgbClr val="FFFF00"/>
                </a:solidFill>
              </a:rPr>
              <a:t> </a:t>
            </a:r>
            <a:r>
              <a:rPr lang="en-US" dirty="0">
                <a:solidFill>
                  <a:srgbClr val="FFFF00"/>
                </a:solidFill>
              </a:rPr>
              <a:t>goals of standard setting</a:t>
            </a:r>
            <a:endParaRPr lang="ar-SA" dirty="0">
              <a:solidFill>
                <a:srgbClr val="FFFF00"/>
              </a:solidFill>
            </a:endParaRPr>
          </a:p>
        </p:txBody>
      </p:sp>
      <p:sp>
        <p:nvSpPr>
          <p:cNvPr id="3" name="عنصر نائب للمحتوى 2"/>
          <p:cNvSpPr>
            <a:spLocks noGrp="1"/>
          </p:cNvSpPr>
          <p:nvPr>
            <p:ph idx="1"/>
          </p:nvPr>
        </p:nvSpPr>
        <p:spPr/>
        <p:txBody>
          <a:bodyPr>
            <a:normAutofit lnSpcReduction="10000"/>
          </a:bodyPr>
          <a:lstStyle/>
          <a:p>
            <a:r>
              <a:rPr lang="ar-SA" dirty="0"/>
              <a:t>ان اصدار او صياغة معيار في شكل قرار رسمي قد ينفع البعض و يصيب البعض الاخر بضرر ما . فإصدار او صياغة معيار معين يعكس مشكلة اختيار اجتماعي فهو يجبر واضعي المعايير  على اختيار عملية سياسية لكي يجدوا نوع من التسوية او التوافق بين مختلف وجهات النظر ,اي محاولة التوفيق و تكييف مختلف وجهات النظر باتجاه حل ما .اذا المسألة تتحدد باختيار المدخل السليم لمسائل السياسة المحاسبية و هناك مدخلين :</a:t>
            </a:r>
          </a:p>
          <a:p>
            <a:r>
              <a:rPr lang="ar-SA" dirty="0"/>
              <a:t>•	مدخل التمثيل الصادق</a:t>
            </a:r>
          </a:p>
          <a:p>
            <a:r>
              <a:rPr lang="ar-SA" dirty="0"/>
              <a:t>•	مدخل النتائج الاقتصادية</a:t>
            </a:r>
          </a:p>
          <a:p>
            <a:endParaRPr lang="ar-SA" dirty="0"/>
          </a:p>
        </p:txBody>
      </p:sp>
    </p:spTree>
    <p:extLst>
      <p:ext uri="{BB962C8B-B14F-4D97-AF65-F5344CB8AC3E}">
        <p14:creationId xmlns:p14="http://schemas.microsoft.com/office/powerpoint/2010/main" val="908646506"/>
      </p:ext>
    </p:extLst>
  </p:cSld>
  <p:clrMapOvr>
    <a:masterClrMapping/>
  </p:clrMapOvr>
  <p:transition spd="slow">
    <p:pull dir="r"/>
  </p:transition>
</p:sld>
</file>

<file path=ppt/slides/slide7.xml><?xml version="1.0" encoding="utf-8"?>
<p:sld xmlns:a="http://schemas.openxmlformats.org/drawingml/2006/main" xmlns:r="http://schemas.openxmlformats.org/officeDocument/2006/relationships" xmlns:p="http://schemas.openxmlformats.org/presentationml/2006/main">
  <p:cSld>
    <p:bg>
      <p:bgPr>
        <a:pattFill prst="smGrid">
          <a:fgClr>
            <a:schemeClr val="bg1"/>
          </a:fgClr>
          <a:bgClr>
            <a:srgbClr val="002060"/>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4000" dirty="0">
                <a:solidFill>
                  <a:srgbClr val="FFFF00"/>
                </a:solidFill>
              </a:rPr>
              <a:t>المنظمات ذات العلاقة بالمعايير المحاسبية</a:t>
            </a:r>
            <a:br>
              <a:rPr lang="en-US" sz="2400" dirty="0">
                <a:solidFill>
                  <a:srgbClr val="FFFF00"/>
                </a:solidFill>
              </a:rPr>
            </a:br>
            <a:r>
              <a:rPr lang="en-US" sz="2800" dirty="0">
                <a:solidFill>
                  <a:srgbClr val="FFFF00"/>
                </a:solidFill>
              </a:rPr>
              <a:t>Entities concerned with Accounting Standards</a:t>
            </a:r>
            <a:endParaRPr lang="ar-SA" sz="2400" dirty="0">
              <a:solidFill>
                <a:srgbClr val="FFFF00"/>
              </a:solidFill>
            </a:endParaRPr>
          </a:p>
        </p:txBody>
      </p:sp>
      <p:sp>
        <p:nvSpPr>
          <p:cNvPr id="3" name="عنصر نائب للمحتوى 2"/>
          <p:cNvSpPr>
            <a:spLocks noGrp="1"/>
          </p:cNvSpPr>
          <p:nvPr>
            <p:ph idx="1"/>
          </p:nvPr>
        </p:nvSpPr>
        <p:spPr/>
        <p:txBody>
          <a:bodyPr>
            <a:noAutofit/>
          </a:bodyPr>
          <a:lstStyle/>
          <a:p>
            <a:r>
              <a:rPr lang="ar-SA" sz="2800" dirty="0"/>
              <a:t>1-شركات المحاسبة الفردية و العامة : مسؤولة من خلال مدققيها عن الشهادة و باستقلالية بأن الكشوفات المالية للشركة المساهمة تعرض بأنصاف و بدقة نتائج نشاطات الشركة</a:t>
            </a:r>
          </a:p>
          <a:p>
            <a:r>
              <a:rPr lang="ar-SA" sz="2800" dirty="0"/>
              <a:t>2-المعهد الامريكي للمحاسبين القانونيين : هو منظمة مهنية تقوم بتنسيق ممارسات المحاسبين القانونيين في الولايات المتحدة الامريكية</a:t>
            </a:r>
          </a:p>
          <a:p>
            <a:r>
              <a:rPr lang="ar-SA" sz="2800" dirty="0"/>
              <a:t>3-مجلس معايير المحاسبة المالية : تأسس سنة 1973 ليحل محل مجلس المبادئ المحاسبية </a:t>
            </a:r>
            <a:r>
              <a:rPr lang="en-US" sz="2800" dirty="0"/>
              <a:t>APB  </a:t>
            </a:r>
            <a:r>
              <a:rPr lang="ar-SA" sz="2800" dirty="0"/>
              <a:t>كمنظمة مسؤولة عن وضع المعايير.</a:t>
            </a:r>
            <a:endParaRPr lang="ar-IQ" sz="2800" dirty="0"/>
          </a:p>
          <a:p>
            <a:r>
              <a:rPr lang="ar-IQ" sz="2800" b="1" dirty="0"/>
              <a:t>4</a:t>
            </a:r>
            <a:r>
              <a:rPr lang="ar-SA" sz="2800" dirty="0"/>
              <a:t>.المنظمات المهنية الاخرى : هذه المنظمات في داخل و خارج امريكا واصبحت مساهمة فاعلة و نشيطة في وضع المعايير</a:t>
            </a:r>
          </a:p>
          <a:p>
            <a:endParaRPr lang="ar-SA" dirty="0"/>
          </a:p>
          <a:p>
            <a:endParaRPr lang="ar-SA" dirty="0"/>
          </a:p>
        </p:txBody>
      </p:sp>
    </p:spTree>
    <p:extLst>
      <p:ext uri="{BB962C8B-B14F-4D97-AF65-F5344CB8AC3E}">
        <p14:creationId xmlns:p14="http://schemas.microsoft.com/office/powerpoint/2010/main" val="1221359396"/>
      </p:ext>
    </p:extLst>
  </p:cSld>
  <p:clrMapOvr>
    <a:masterClrMapping/>
  </p:clrMapOvr>
  <p:transition spd="slow">
    <p:cover dir="r"/>
  </p:transition>
</p:sld>
</file>

<file path=ppt/slides/slide8.xml><?xml version="1.0" encoding="utf-8"?>
<p:sld xmlns:a="http://schemas.openxmlformats.org/drawingml/2006/main" xmlns:r="http://schemas.openxmlformats.org/officeDocument/2006/relationships" xmlns:p="http://schemas.openxmlformats.org/presentationml/2006/main">
  <p:cSld>
    <p:bg>
      <p:bgPr>
        <a:pattFill prst="horzBrick">
          <a:fgClr>
            <a:srgbClr val="7030A0"/>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solidFill>
                  <a:srgbClr val="FFFF00"/>
                </a:solidFill>
              </a:rPr>
              <a:t>من الذي يجب ان يضع المعايير ؟</a:t>
            </a:r>
            <a:br>
              <a:rPr lang="en-US" dirty="0">
                <a:solidFill>
                  <a:srgbClr val="FFFF00"/>
                </a:solidFill>
              </a:rPr>
            </a:br>
            <a:r>
              <a:rPr lang="en-US" sz="4000" dirty="0">
                <a:solidFill>
                  <a:srgbClr val="FFFF00"/>
                </a:solidFill>
              </a:rPr>
              <a:t>who should set Accounting Standards</a:t>
            </a:r>
            <a:endParaRPr lang="ar-SA" sz="4000" dirty="0">
              <a:solidFill>
                <a:srgbClr val="FFFF00"/>
              </a:solidFill>
            </a:endParaRPr>
          </a:p>
        </p:txBody>
      </p:sp>
      <p:sp>
        <p:nvSpPr>
          <p:cNvPr id="3" name="عنصر نائب للمحتوى 2"/>
          <p:cNvSpPr>
            <a:spLocks noGrp="1"/>
          </p:cNvSpPr>
          <p:nvPr>
            <p:ph idx="1"/>
          </p:nvPr>
        </p:nvSpPr>
        <p:spPr/>
        <p:txBody>
          <a:bodyPr>
            <a:normAutofit/>
          </a:bodyPr>
          <a:lstStyle/>
          <a:p>
            <a:r>
              <a:rPr lang="ar-SA" b="1" u="sng" dirty="0"/>
              <a:t>نظريات التوجيه </a:t>
            </a:r>
            <a:r>
              <a:rPr lang="ar-SA" dirty="0"/>
              <a:t>: يفترض في التوجيه عموما ان يحقق اهداف قطاع معين , فيتم تصميمه و تشغيله بشكل رئيس لمصلحة القطاع معني وهناك صنفين من التوجيه المتعلق بقطاع معين:</a:t>
            </a:r>
          </a:p>
          <a:p>
            <a:r>
              <a:rPr lang="ar-SA" dirty="0"/>
              <a:t>     </a:t>
            </a:r>
            <a:r>
              <a:rPr lang="ar-SA" b="1" dirty="0"/>
              <a:t>1-نظريات المصلحة العامة </a:t>
            </a:r>
            <a:r>
              <a:rPr lang="ar-SA" dirty="0"/>
              <a:t>: تعني ان التوجيه يتم اساسا استجابة لطلب من الجمهور لتصحيح اسعار سوق غير كفوء او غي عادل</a:t>
            </a:r>
          </a:p>
          <a:p>
            <a:r>
              <a:rPr lang="ar-SA" b="1" dirty="0"/>
              <a:t>     2- نظريات مصلحة المجموعة او نظريات الاسر </a:t>
            </a:r>
            <a:r>
              <a:rPr lang="ar-SA" dirty="0"/>
              <a:t>: التي تنص بأن التوجيه يتم اساسا استجابة لمتطلبات مصالح المجموعات الخاصة و بالذات </a:t>
            </a:r>
            <a:r>
              <a:rPr lang="ar-SA" dirty="0" err="1"/>
              <a:t>لاجل</a:t>
            </a:r>
            <a:r>
              <a:rPr lang="ar-SA" dirty="0"/>
              <a:t> تعظيم دخول اعضاءها</a:t>
            </a:r>
          </a:p>
        </p:txBody>
      </p:sp>
    </p:spTree>
    <p:extLst>
      <p:ext uri="{BB962C8B-B14F-4D97-AF65-F5344CB8AC3E}">
        <p14:creationId xmlns:p14="http://schemas.microsoft.com/office/powerpoint/2010/main" val="2391251121"/>
      </p:ext>
    </p:extLst>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bg>
      <p:bgPr>
        <a:pattFill prst="horzBrick">
          <a:fgClr>
            <a:schemeClr val="bg1"/>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solidFill>
                  <a:srgbClr val="FFFF00"/>
                </a:solidFill>
              </a:rPr>
              <a:t>و من اهم انواع هذه النظرية :</a:t>
            </a:r>
          </a:p>
        </p:txBody>
      </p:sp>
      <p:sp>
        <p:nvSpPr>
          <p:cNvPr id="3" name="عنصر نائب للمحتوى 2"/>
          <p:cNvSpPr>
            <a:spLocks noGrp="1"/>
          </p:cNvSpPr>
          <p:nvPr>
            <p:ph idx="1"/>
          </p:nvPr>
        </p:nvSpPr>
        <p:spPr/>
        <p:txBody>
          <a:bodyPr>
            <a:normAutofit lnSpcReduction="10000"/>
          </a:bodyPr>
          <a:lstStyle/>
          <a:p>
            <a:r>
              <a:rPr lang="ar-IQ" dirty="0"/>
              <a:t> أ - نظرية النخبة السياسية الحاكمة للتوجيه : انها تتعلق بمسألة استخدام السلطة السياسية للحصول على رقابة او سيطرة توجيه </a:t>
            </a:r>
            <a:endParaRPr lang="en-US" dirty="0"/>
          </a:p>
          <a:p>
            <a:r>
              <a:rPr lang="ar-IQ" dirty="0"/>
              <a:t>ب – نظرية الاقتصادية للتوجيه : تتعلق بمسألة القوة الاقتصادية</a:t>
            </a:r>
            <a:endParaRPr lang="en-US" dirty="0"/>
          </a:p>
          <a:p>
            <a:r>
              <a:rPr lang="ar-IQ" dirty="0"/>
              <a:t>     فأي من هاتين النظرتين تصف بأفضل شكل وضع المعايير المحاسبية ؟</a:t>
            </a:r>
            <a:endParaRPr lang="en-US" dirty="0"/>
          </a:p>
          <a:p>
            <a:r>
              <a:rPr lang="ar-IQ" dirty="0"/>
              <a:t>مع الاسف فأن النظرية المتعلقة بما يمثل السلوك المعظم لأي مؤسسة تقوم بالتوجيه في المحاسبة ما تزال في طورها الاولي.</a:t>
            </a:r>
            <a:endParaRPr lang="ar-SA" dirty="0"/>
          </a:p>
        </p:txBody>
      </p:sp>
    </p:spTree>
    <p:extLst>
      <p:ext uri="{BB962C8B-B14F-4D97-AF65-F5344CB8AC3E}">
        <p14:creationId xmlns:p14="http://schemas.microsoft.com/office/powerpoint/2010/main" val="164738626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سبوك">
  <a:themeElements>
    <a:clrScheme name="مسبوك">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مسبوك">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سبوك">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380</TotalTime>
  <Words>2675</Words>
  <Application>Microsoft Macintosh PowerPoint</Application>
  <PresentationFormat>On-screen Show (4:3)</PresentationFormat>
  <Paragraphs>161</Paragraphs>
  <Slides>31</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Algerian</vt:lpstr>
      <vt:lpstr>Arial</vt:lpstr>
      <vt:lpstr>Arial Black</vt:lpstr>
      <vt:lpstr>Arial Narrow</vt:lpstr>
      <vt:lpstr>Browallia New</vt:lpstr>
      <vt:lpstr>Calibri</vt:lpstr>
      <vt:lpstr>Lucida Fax</vt:lpstr>
      <vt:lpstr>Rockwell</vt:lpstr>
      <vt:lpstr>Verdana</vt:lpstr>
      <vt:lpstr>Wingdings 2</vt:lpstr>
      <vt:lpstr>مسبوك</vt:lpstr>
      <vt:lpstr>PowerPoint Presentation</vt:lpstr>
      <vt:lpstr>المقدمة Introduction </vt:lpstr>
      <vt:lpstr>طبيعة المعايير المحاسبية The nature of accounting standards</vt:lpstr>
      <vt:lpstr>PowerPoint Presentation</vt:lpstr>
      <vt:lpstr>الاسباب الموجبة لوضع المعايير</vt:lpstr>
      <vt:lpstr>اهداف وضع المعايير  goals of standard setting</vt:lpstr>
      <vt:lpstr>المنظمات ذات العلاقة بالمعايير المحاسبية Entities concerned with Accounting Standards</vt:lpstr>
      <vt:lpstr>من الذي يجب ان يضع المعايير ؟ who should set Accounting Standards</vt:lpstr>
      <vt:lpstr>و من اهم انواع هذه النظرية :</vt:lpstr>
      <vt:lpstr>أينبغي علينا توجيه المعايير ؟ Should we Regulate Accounting</vt:lpstr>
      <vt:lpstr>مدخل السوق الحر The Free Market Approach</vt:lpstr>
      <vt:lpstr>توجيه المعايير المحاسبية من قبل القطاع الخاص private-Sector Regulation of Accounting Standards</vt:lpstr>
      <vt:lpstr>PowerPoint Presentation</vt:lpstr>
      <vt:lpstr>توجيه المعايير المحاسبية من قبل القطاع العام public-Sector Regulation of Accounting Standards</vt:lpstr>
      <vt:lpstr>PowerPoint Presentation</vt:lpstr>
      <vt:lpstr>مشروعية عملية وضع المعايير Legitimacy of the standard-setting pessimistic prognosis</vt:lpstr>
      <vt:lpstr>عبء المعايير المحاسبية accounting standards overload</vt:lpstr>
      <vt:lpstr>    المداخل لصياغة النظرية المحاسبية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المصادر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MOHAMMEDRASOOL</dc:creator>
  <cp:lastModifiedBy>TALAL ALJAJAWY</cp:lastModifiedBy>
  <cp:revision>53</cp:revision>
  <dcterms:created xsi:type="dcterms:W3CDTF">2017-10-16T12:52:38Z</dcterms:created>
  <dcterms:modified xsi:type="dcterms:W3CDTF">2025-01-17T15:39:43Z</dcterms:modified>
</cp:coreProperties>
</file>