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ar-SA"/>
              <a:t>انقر لتحرير نمط العنوان الرئيسي</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56686B6E-7700-454A-9A03-F62F680045B3}" type="datetimeFigureOut">
              <a:rPr lang="ar-IQ" smtClean="0"/>
              <a:t>21‏/2‏/1445</a:t>
            </a:fld>
            <a:endParaRPr lang="ar-IQ"/>
          </a:p>
        </p:txBody>
      </p:sp>
      <p:sp>
        <p:nvSpPr>
          <p:cNvPr id="5" name="Footer Placeholder 4"/>
          <p:cNvSpPr>
            <a:spLocks noGrp="1"/>
          </p:cNvSpPr>
          <p:nvPr>
            <p:ph type="ftr" sz="quarter" idx="11"/>
          </p:nvPr>
        </p:nvSpPr>
        <p:spPr>
          <a:xfrm>
            <a:off x="1174044" y="5357592"/>
            <a:ext cx="5034845" cy="365125"/>
          </a:xfrm>
        </p:spPr>
        <p:txBody>
          <a:bodyPr/>
          <a:lstStyle/>
          <a:p>
            <a:endParaRPr lang="ar-IQ"/>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E5BA6B23-D2FF-4818-8817-F40EF80C90E2}"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56686B6E-7700-454A-9A03-F62F680045B3}" type="datetimeFigureOut">
              <a:rPr lang="ar-IQ" smtClean="0"/>
              <a:t>21‏/2‏/1445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BA6B23-D2FF-4818-8817-F40EF80C90E2}"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56686B6E-7700-454A-9A03-F62F680045B3}" type="datetimeFigureOut">
              <a:rPr lang="ar-IQ" smtClean="0"/>
              <a:t>21‏/2‏/1445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BA6B23-D2FF-4818-8817-F40EF80C90E2}"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56686B6E-7700-454A-9A03-F62F680045B3}" type="datetimeFigureOut">
              <a:rPr lang="ar-IQ" smtClean="0"/>
              <a:t>21‏/2‏/1445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BA6B23-D2FF-4818-8817-F40EF80C90E2}"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56686B6E-7700-454A-9A03-F62F680045B3}" type="datetimeFigureOut">
              <a:rPr lang="ar-IQ" smtClean="0"/>
              <a:t>21‏/2‏/1445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BA6B23-D2FF-4818-8817-F40EF80C90E2}"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5" name="Date Placeholder 4"/>
          <p:cNvSpPr>
            <a:spLocks noGrp="1"/>
          </p:cNvSpPr>
          <p:nvPr>
            <p:ph type="dt" sz="half" idx="10"/>
          </p:nvPr>
        </p:nvSpPr>
        <p:spPr/>
        <p:txBody>
          <a:bodyPr/>
          <a:lstStyle/>
          <a:p>
            <a:fld id="{56686B6E-7700-454A-9A03-F62F680045B3}" type="datetimeFigureOut">
              <a:rPr lang="ar-IQ" smtClean="0"/>
              <a:t>21‏/2‏/1445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5BA6B23-D2FF-4818-8817-F40EF80C90E2}" type="slidenum">
              <a:rPr lang="ar-IQ" smtClean="0"/>
              <a:t>‹#›</a:t>
            </a:fld>
            <a:endParaRPr lang="ar-IQ"/>
          </a:p>
        </p:txBody>
      </p:sp>
      <p:sp>
        <p:nvSpPr>
          <p:cNvPr id="9" name="Content Placeholder 8"/>
          <p:cNvSpPr>
            <a:spLocks noGrp="1"/>
          </p:cNvSpPr>
          <p:nvPr>
            <p:ph sz="quarter" idx="13"/>
          </p:nvPr>
        </p:nvSpPr>
        <p:spPr>
          <a:xfrm>
            <a:off x="1298448" y="2121407"/>
            <a:ext cx="3200400" cy="3602736"/>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7" name="Date Placeholder 6"/>
          <p:cNvSpPr>
            <a:spLocks noGrp="1"/>
          </p:cNvSpPr>
          <p:nvPr>
            <p:ph type="dt" sz="half" idx="10"/>
          </p:nvPr>
        </p:nvSpPr>
        <p:spPr/>
        <p:txBody>
          <a:bodyPr/>
          <a:lstStyle/>
          <a:p>
            <a:fld id="{56686B6E-7700-454A-9A03-F62F680045B3}" type="datetimeFigureOut">
              <a:rPr lang="ar-IQ" smtClean="0"/>
              <a:t>21‏/2‏/1445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5BA6B23-D2FF-4818-8817-F40EF80C90E2}" type="slidenum">
              <a:rPr lang="ar-IQ" smtClean="0"/>
              <a:t>‹#›</a:t>
            </a:fld>
            <a:endParaRPr lang="ar-IQ"/>
          </a:p>
        </p:txBody>
      </p:sp>
      <p:sp>
        <p:nvSpPr>
          <p:cNvPr id="11" name="Content Placeholder 10"/>
          <p:cNvSpPr>
            <a:spLocks noGrp="1"/>
          </p:cNvSpPr>
          <p:nvPr>
            <p:ph sz="quarter" idx="13"/>
          </p:nvPr>
        </p:nvSpPr>
        <p:spPr>
          <a:xfrm>
            <a:off x="1298448" y="2944368"/>
            <a:ext cx="3227832" cy="2779776"/>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half" idx="10"/>
          </p:nvPr>
        </p:nvSpPr>
        <p:spPr/>
        <p:txBody>
          <a:bodyPr/>
          <a:lstStyle/>
          <a:p>
            <a:fld id="{56686B6E-7700-454A-9A03-F62F680045B3}" type="datetimeFigureOut">
              <a:rPr lang="ar-IQ" smtClean="0"/>
              <a:t>21‏/2‏/1445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5BA6B23-D2FF-4818-8817-F40EF80C90E2}"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86B6E-7700-454A-9A03-F62F680045B3}" type="datetimeFigureOut">
              <a:rPr lang="ar-IQ" smtClean="0"/>
              <a:t>21‏/2‏/1445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5BA6B23-D2FF-4818-8817-F40EF80C90E2}"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ar-SA"/>
              <a:t>انقر لتحرير نمط العنوان الرئيسي</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a:xfrm rot="60000">
            <a:off x="6341698" y="5885672"/>
            <a:ext cx="1213821" cy="365125"/>
          </a:xfrm>
        </p:spPr>
        <p:txBody>
          <a:bodyPr/>
          <a:lstStyle/>
          <a:p>
            <a:fld id="{56686B6E-7700-454A-9A03-F62F680045B3}" type="datetimeFigureOut">
              <a:rPr lang="ar-IQ" smtClean="0"/>
              <a:t>21‏/2‏/1445</a:t>
            </a:fld>
            <a:endParaRPr lang="ar-IQ"/>
          </a:p>
        </p:txBody>
      </p:sp>
      <p:sp>
        <p:nvSpPr>
          <p:cNvPr id="6" name="Footer Placeholder 5"/>
          <p:cNvSpPr>
            <a:spLocks noGrp="1"/>
          </p:cNvSpPr>
          <p:nvPr>
            <p:ph type="ftr" sz="quarter" idx="11"/>
          </p:nvPr>
        </p:nvSpPr>
        <p:spPr>
          <a:xfrm rot="-60000">
            <a:off x="914554" y="5829261"/>
            <a:ext cx="3522607" cy="365125"/>
          </a:xfrm>
        </p:spPr>
        <p:txBody>
          <a:bodyPr/>
          <a:lstStyle/>
          <a:p>
            <a:endParaRPr lang="ar-IQ"/>
          </a:p>
        </p:txBody>
      </p:sp>
      <p:sp>
        <p:nvSpPr>
          <p:cNvPr id="7" name="Slide Number Placeholder 6"/>
          <p:cNvSpPr>
            <a:spLocks noGrp="1"/>
          </p:cNvSpPr>
          <p:nvPr>
            <p:ph type="sldNum" sz="quarter" idx="12"/>
          </p:nvPr>
        </p:nvSpPr>
        <p:spPr>
          <a:xfrm rot="60000">
            <a:off x="7557313" y="5896961"/>
            <a:ext cx="554023" cy="365125"/>
          </a:xfrm>
        </p:spPr>
        <p:txBody>
          <a:bodyPr/>
          <a:lstStyle/>
          <a:p>
            <a:fld id="{E5BA6B23-D2FF-4818-8817-F40EF80C90E2}"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ar-SA"/>
              <a:t>انقر لتحرير نمط العنوان الرئيسي</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a:xfrm rot="60000">
            <a:off x="6345936" y="5888737"/>
            <a:ext cx="1213821" cy="365125"/>
          </a:xfrm>
        </p:spPr>
        <p:txBody>
          <a:bodyPr/>
          <a:lstStyle/>
          <a:p>
            <a:fld id="{56686B6E-7700-454A-9A03-F62F680045B3}" type="datetimeFigureOut">
              <a:rPr lang="ar-IQ" smtClean="0"/>
              <a:t>21‏/2‏/1445</a:t>
            </a:fld>
            <a:endParaRPr lang="ar-IQ"/>
          </a:p>
        </p:txBody>
      </p:sp>
      <p:sp>
        <p:nvSpPr>
          <p:cNvPr id="6" name="Footer Placeholder 5"/>
          <p:cNvSpPr>
            <a:spLocks noGrp="1"/>
          </p:cNvSpPr>
          <p:nvPr>
            <p:ph type="ftr" sz="quarter" idx="11"/>
          </p:nvPr>
        </p:nvSpPr>
        <p:spPr>
          <a:xfrm rot="-60000">
            <a:off x="914569" y="5831037"/>
            <a:ext cx="3319043" cy="365125"/>
          </a:xfrm>
        </p:spPr>
        <p:txBody>
          <a:bodyPr/>
          <a:lstStyle/>
          <a:p>
            <a:endParaRPr lang="ar-IQ"/>
          </a:p>
        </p:txBody>
      </p:sp>
      <p:sp>
        <p:nvSpPr>
          <p:cNvPr id="7" name="Slide Number Placeholder 6"/>
          <p:cNvSpPr>
            <a:spLocks noGrp="1"/>
          </p:cNvSpPr>
          <p:nvPr>
            <p:ph type="sldNum" sz="quarter" idx="12"/>
          </p:nvPr>
        </p:nvSpPr>
        <p:spPr>
          <a:xfrm rot="60000">
            <a:off x="7562089" y="5900026"/>
            <a:ext cx="554023" cy="365125"/>
          </a:xfrm>
        </p:spPr>
        <p:txBody>
          <a:bodyPr/>
          <a:lstStyle/>
          <a:p>
            <a:fld id="{E5BA6B23-D2FF-4818-8817-F40EF80C90E2}"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56686B6E-7700-454A-9A03-F62F680045B3}" type="datetimeFigureOut">
              <a:rPr lang="ar-IQ" smtClean="0"/>
              <a:t>21‏/2‏/1445</a:t>
            </a:fld>
            <a:endParaRPr lang="ar-IQ"/>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ar-IQ"/>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E5BA6B23-D2FF-4818-8817-F40EF80C90E2}"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95023" y="817583"/>
            <a:ext cx="6965245" cy="883226"/>
          </a:xfrm>
        </p:spPr>
        <p:txBody>
          <a:bodyPr>
            <a:normAutofit fontScale="90000"/>
          </a:bodyPr>
          <a:lstStyle/>
          <a:p>
            <a:r>
              <a:rPr lang="ar-JO" b="1"/>
              <a:t>القياس المحاسبي</a:t>
            </a:r>
            <a:br>
              <a:rPr lang="ar-JO" b="1"/>
            </a:br>
            <a:r>
              <a:rPr lang="ar-JO" b="1"/>
              <a:t>المقدمة</a:t>
            </a:r>
            <a:endParaRPr lang="ar-IQ" dirty="0"/>
          </a:p>
        </p:txBody>
      </p:sp>
      <p:sp>
        <p:nvSpPr>
          <p:cNvPr id="3" name="عنصر نائب للمحتوى 2"/>
          <p:cNvSpPr>
            <a:spLocks noGrp="1"/>
          </p:cNvSpPr>
          <p:nvPr>
            <p:ph idx="1"/>
          </p:nvPr>
        </p:nvSpPr>
        <p:spPr>
          <a:xfrm>
            <a:off x="971600" y="1556792"/>
            <a:ext cx="7191901" cy="4536504"/>
          </a:xfrm>
        </p:spPr>
        <p:txBody>
          <a:bodyPr>
            <a:normAutofit lnSpcReduction="10000"/>
          </a:bodyPr>
          <a:lstStyle/>
          <a:p>
            <a:pPr algn="just"/>
            <a:r>
              <a:rPr lang="ar-SA" sz="3200" b="1" dirty="0"/>
              <a:t>يعد القياس عنصراً أساسياً من عناصر البحث العلمي وبدونه لا يمكن اختبار صحة الفروض والنتائج ومن ناحية أخرى يعتبر القياس أحد وظائف المحاسبة الأساسية من خلال تعريف المحاسبة والذي هي عبارة عن نظام معلومات أو نشاط خدمي يهدف الى قياس وتوصيل المعلومات المحاسبية بشأن الموارد الاقتصادية وتوصيلها للمستخدمين لغرض اتخاذ القرارات المفيدة , ونتيجةً لذلك تكتسب المعلومات المحاسبية أهمية خاصة في المجتمع المالي </a:t>
            </a:r>
            <a:endParaRPr lang="ar-IQ" sz="3200" b="1" dirty="0"/>
          </a:p>
        </p:txBody>
      </p:sp>
    </p:spTree>
    <p:extLst>
      <p:ext uri="{BB962C8B-B14F-4D97-AF65-F5344CB8AC3E}">
        <p14:creationId xmlns:p14="http://schemas.microsoft.com/office/powerpoint/2010/main" val="2263616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lnSpcReduction="10000"/>
          </a:bodyPr>
          <a:lstStyle/>
          <a:p>
            <a:r>
              <a:rPr lang="ar-JO" dirty="0"/>
              <a:t>ثانيا: الموضوعية وقابلية التحقق :</a:t>
            </a:r>
            <a:endParaRPr lang="en-US" dirty="0"/>
          </a:p>
          <a:p>
            <a:r>
              <a:rPr lang="ar-JO" dirty="0"/>
              <a:t>أ- استقلال القياس وغياب الحكم الشخصي .</a:t>
            </a:r>
            <a:endParaRPr lang="en-US" dirty="0"/>
          </a:p>
          <a:p>
            <a:r>
              <a:rPr lang="ar-JO" dirty="0"/>
              <a:t>ب- الدليل الممكن التحقيق .</a:t>
            </a:r>
            <a:endParaRPr lang="en-US" dirty="0"/>
          </a:p>
          <a:p>
            <a:r>
              <a:rPr lang="ar-JO" dirty="0"/>
              <a:t>ج- الاجماع الشخصي.</a:t>
            </a:r>
            <a:endParaRPr lang="en-US" dirty="0"/>
          </a:p>
          <a:p>
            <a:r>
              <a:rPr lang="ar-JO" dirty="0"/>
              <a:t>د- حدود الوحدة النقدية .</a:t>
            </a:r>
            <a:endParaRPr lang="en-US" dirty="0"/>
          </a:p>
          <a:p>
            <a:r>
              <a:rPr lang="ar-JO" dirty="0"/>
              <a:t>هـ - التحفظ .</a:t>
            </a:r>
            <a:endParaRPr lang="en-US" dirty="0"/>
          </a:p>
          <a:p>
            <a:r>
              <a:rPr lang="ar-JO" b="1" dirty="0"/>
              <a:t>تحيز القياس المحاسبي :</a:t>
            </a:r>
            <a:endParaRPr lang="en-US" dirty="0"/>
          </a:p>
          <a:p>
            <a:r>
              <a:rPr lang="ar-JO" dirty="0"/>
              <a:t>اولا : مصادر تحيز القياس المحاسبي:</a:t>
            </a:r>
            <a:endParaRPr lang="en-US" dirty="0"/>
          </a:p>
          <a:p>
            <a:r>
              <a:rPr lang="ar-JO" dirty="0"/>
              <a:t>أ - تحيز مصدره قواعد القياس .</a:t>
            </a:r>
            <a:endParaRPr lang="en-US" dirty="0"/>
          </a:p>
          <a:p>
            <a:r>
              <a:rPr lang="ar-JO" dirty="0"/>
              <a:t>ب- تحيز مصدره الشخص القائم بعملية القياس .</a:t>
            </a:r>
            <a:endParaRPr lang="en-US" dirty="0"/>
          </a:p>
          <a:p>
            <a:r>
              <a:rPr lang="ar-JO" dirty="0"/>
              <a:t>ج- التحيز المشترك.</a:t>
            </a:r>
            <a:endParaRPr lang="en-US" dirty="0"/>
          </a:p>
          <a:p>
            <a:endParaRPr lang="ar-IQ" dirty="0"/>
          </a:p>
        </p:txBody>
      </p:sp>
    </p:spTree>
    <p:extLst>
      <p:ext uri="{BB962C8B-B14F-4D97-AF65-F5344CB8AC3E}">
        <p14:creationId xmlns:p14="http://schemas.microsoft.com/office/powerpoint/2010/main" val="381352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r>
              <a:rPr lang="ar-JO" b="1" dirty="0"/>
              <a:t>الاثبات المحاسبي :اعطاء بيان رقمي ووصف للمفردة مع بيان اثر ذلك على القوائم المالية .</a:t>
            </a:r>
            <a:endParaRPr lang="en-US" dirty="0"/>
          </a:p>
          <a:p>
            <a:r>
              <a:rPr lang="ar-JO" b="1" dirty="0"/>
              <a:t>معايير الاثبات :</a:t>
            </a:r>
            <a:endParaRPr lang="en-US" dirty="0"/>
          </a:p>
          <a:p>
            <a:r>
              <a:rPr lang="ar-JO" dirty="0"/>
              <a:t>1- يجب ان تنتمي  المفردة الى احد عناصر القوائم المالية .</a:t>
            </a:r>
            <a:endParaRPr lang="en-US" dirty="0"/>
          </a:p>
          <a:p>
            <a:r>
              <a:rPr lang="ar-JO" dirty="0"/>
              <a:t>2-يجب ان يكون للمفردة خاصية القابلية للقياس بشروط :</a:t>
            </a:r>
            <a:endParaRPr lang="en-US" dirty="0"/>
          </a:p>
          <a:p>
            <a:r>
              <a:rPr lang="ar-JO" dirty="0"/>
              <a:t>أ- الملائمة  ب- التعبير الكمي عنها ج-استخدام وحدة النقد لها .</a:t>
            </a:r>
            <a:endParaRPr lang="en-US" dirty="0"/>
          </a:p>
          <a:p>
            <a:r>
              <a:rPr lang="ar-JO" dirty="0"/>
              <a:t>3- يجب ان تكون للمعلومات الخاصية بالمفردة والقدرة على احداث تأثير في قرارات مستخدمي القوائم وبشروط :</a:t>
            </a:r>
            <a:endParaRPr lang="en-US" dirty="0"/>
          </a:p>
          <a:p>
            <a:r>
              <a:rPr lang="ar-JO" dirty="0"/>
              <a:t>أ- قدرة التنبؤ  ب- امكانية التحقق  ج- الحيادية </a:t>
            </a:r>
            <a:endParaRPr lang="en-US" dirty="0"/>
          </a:p>
          <a:p>
            <a:endParaRPr lang="ar-IQ" dirty="0"/>
          </a:p>
        </p:txBody>
      </p:sp>
    </p:spTree>
    <p:extLst>
      <p:ext uri="{BB962C8B-B14F-4D97-AF65-F5344CB8AC3E}">
        <p14:creationId xmlns:p14="http://schemas.microsoft.com/office/powerpoint/2010/main" val="2336273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r>
              <a:rPr lang="ar-JO" sz="3600" dirty="0"/>
              <a:t>مصادر الخطأ بالقياس المحاسبي :</a:t>
            </a:r>
            <a:endParaRPr lang="en-US" sz="3600" dirty="0"/>
          </a:p>
          <a:p>
            <a:r>
              <a:rPr lang="ar-JO" sz="3600" dirty="0"/>
              <a:t>1- عمليات قياس موضوعة بشكل غير  دقيق</a:t>
            </a:r>
            <a:endParaRPr lang="en-US" sz="3600" dirty="0"/>
          </a:p>
          <a:p>
            <a:r>
              <a:rPr lang="ar-JO" sz="3600" dirty="0"/>
              <a:t>2-الشخص القائم بالقياس </a:t>
            </a:r>
            <a:endParaRPr lang="en-US" sz="3600" dirty="0"/>
          </a:p>
          <a:p>
            <a:r>
              <a:rPr lang="ar-JO" sz="3600" dirty="0"/>
              <a:t>3- ادوات القياس</a:t>
            </a:r>
            <a:endParaRPr lang="en-US" sz="3600" dirty="0"/>
          </a:p>
          <a:p>
            <a:r>
              <a:rPr lang="ar-JO" sz="3600" dirty="0"/>
              <a:t>4-البيئة </a:t>
            </a:r>
            <a:endParaRPr lang="en-US" sz="3600" dirty="0"/>
          </a:p>
          <a:p>
            <a:r>
              <a:rPr lang="ar-JO" sz="3600" dirty="0"/>
              <a:t>5- عدم وضوح الخاصية محل القياس </a:t>
            </a:r>
            <a:endParaRPr lang="en-US" sz="3600" dirty="0"/>
          </a:p>
          <a:p>
            <a:pPr marL="0" indent="0">
              <a:buNone/>
            </a:pPr>
            <a:endParaRPr lang="ar-IQ" sz="3600" dirty="0"/>
          </a:p>
        </p:txBody>
      </p:sp>
    </p:spTree>
    <p:extLst>
      <p:ext uri="{BB962C8B-B14F-4D97-AF65-F5344CB8AC3E}">
        <p14:creationId xmlns:p14="http://schemas.microsoft.com/office/powerpoint/2010/main" val="2039652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pPr algn="just"/>
            <a:r>
              <a:rPr lang="ar-SA" sz="4800" b="1" dirty="0"/>
              <a:t>فوائد القياس </a:t>
            </a:r>
            <a:r>
              <a:rPr lang="en-US" sz="4800" b="1" dirty="0"/>
              <a:t>Benefits of measurement</a:t>
            </a:r>
            <a:endParaRPr lang="en-US" sz="4800" dirty="0"/>
          </a:p>
          <a:p>
            <a:pPr algn="just"/>
            <a:r>
              <a:rPr lang="ar-SA" sz="4800" dirty="0"/>
              <a:t>هناك أربع فوائد رئيسية للقياس في المحاسبة وهي كما يأتي :- </a:t>
            </a:r>
            <a:endParaRPr lang="en-US" sz="4800" dirty="0"/>
          </a:p>
          <a:p>
            <a:pPr algn="just"/>
            <a:endParaRPr lang="ar-IQ" sz="4800" dirty="0"/>
          </a:p>
        </p:txBody>
      </p:sp>
    </p:spTree>
    <p:extLst>
      <p:ext uri="{BB962C8B-B14F-4D97-AF65-F5344CB8AC3E}">
        <p14:creationId xmlns:p14="http://schemas.microsoft.com/office/powerpoint/2010/main" val="120757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0"/>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827584" y="836712"/>
            <a:ext cx="7560840" cy="5400600"/>
          </a:xfrm>
        </p:spPr>
        <p:txBody>
          <a:bodyPr>
            <a:noAutofit/>
          </a:bodyPr>
          <a:lstStyle/>
          <a:p>
            <a:pPr lvl="0" algn="just"/>
            <a:r>
              <a:rPr lang="ar-SA" sz="3200" b="1" u="sng" dirty="0">
                <a:solidFill>
                  <a:srgbClr val="7030A0"/>
                </a:solidFill>
              </a:rPr>
              <a:t>مناهج القياس </a:t>
            </a:r>
            <a:r>
              <a:rPr lang="en-US" sz="3200" b="1" u="sng" dirty="0">
                <a:solidFill>
                  <a:srgbClr val="7030A0"/>
                </a:solidFill>
              </a:rPr>
              <a:t>Measurement approaches</a:t>
            </a:r>
          </a:p>
          <a:p>
            <a:pPr algn="just"/>
            <a:r>
              <a:rPr lang="ar-SA" sz="3200" dirty="0"/>
              <a:t>ولعل من أهم مناهج القياس بموجب المشروع الجديد هي :-</a:t>
            </a:r>
            <a:endParaRPr lang="en-US" sz="3200" dirty="0"/>
          </a:p>
          <a:p>
            <a:pPr lvl="0" algn="just"/>
            <a:r>
              <a:rPr lang="ar-SA" sz="3200" b="1" dirty="0"/>
              <a:t>الكلفة </a:t>
            </a:r>
            <a:r>
              <a:rPr lang="ar-SA" sz="3200" b="1" dirty="0" err="1"/>
              <a:t>التأريخية</a:t>
            </a:r>
            <a:r>
              <a:rPr lang="ar-SA" sz="3200" b="1" dirty="0"/>
              <a:t> :- </a:t>
            </a:r>
            <a:r>
              <a:rPr lang="ar-SA" sz="3200" dirty="0"/>
              <a:t>تتطلب التكلفة التاريخية التقليدية بشكل أساسي تسجيل العناصر بالمبالغ التي تم شراؤها بها أو بالمبلغ الذي تم استلامها به. بمعنى آخر المبلغ المدفوع أو المتوقع دفعه مقابل عنصر معين .</a:t>
            </a:r>
            <a:endParaRPr lang="en-US" sz="3200" dirty="0"/>
          </a:p>
          <a:p>
            <a:pPr algn="just"/>
            <a:r>
              <a:rPr lang="ar-SA" sz="3200" b="1" dirty="0"/>
              <a:t>الكلفة الحالية ( كلفة الاستبدال ) :- </a:t>
            </a:r>
            <a:r>
              <a:rPr lang="ar-SA" sz="3200" dirty="0"/>
              <a:t>التكاليف الحالية والاستبدال هي بالأساس التكاليف المتكبدة لاستبدال العناصر الآن.</a:t>
            </a:r>
            <a:endParaRPr lang="ar-IQ" sz="3200" dirty="0"/>
          </a:p>
        </p:txBody>
      </p:sp>
    </p:spTree>
    <p:extLst>
      <p:ext uri="{BB962C8B-B14F-4D97-AF65-F5344CB8AC3E}">
        <p14:creationId xmlns:p14="http://schemas.microsoft.com/office/powerpoint/2010/main" val="2538428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lstStyle/>
          <a:p>
            <a:pPr lvl="0" algn="just"/>
            <a:r>
              <a:rPr lang="ar-SA" b="1" dirty="0"/>
              <a:t>القيمة العادلة - القيمة القابلة للتحقق أو التسوية :- </a:t>
            </a:r>
            <a:r>
              <a:rPr lang="ar-SA" dirty="0"/>
              <a:t>أصبحت القيمة العادلة أكثر المقاييس تداولاً ومن أهم أسس القياس المستخدمة, ولعدد من الأسباب تعتبر القيمة العادلة أكثر أهمية من منظور فائدة القرار . هذا المنهج في القياس يوفر بعض المنافسة للتكلفة التاريخية .</a:t>
            </a:r>
            <a:endParaRPr lang="en-US" dirty="0"/>
          </a:p>
          <a:p>
            <a:pPr lvl="0" algn="just"/>
            <a:r>
              <a:rPr lang="ar-SA" b="1" dirty="0"/>
              <a:t>القيمة الحالية :- </a:t>
            </a:r>
            <a:r>
              <a:rPr lang="ar-SA" dirty="0"/>
              <a:t>القيمة الحالية هي طريقة قياس أكثر موضوعية وتنطوي على قدر كبير من عدم التأكد . القيمة الحالية تأخذ التدفقات النقدية المتوقع أن يتم استلامها في المستقبل وتقليلها بحيث تعكس قيمتها اليوم. يتضمن هذا تحديد وتقدير التدفقات النقدية المستقبلية المرتبطة بعنصر واختيار معدل خصم مناسب . يتم تطبيق معدل الخصم لتعديل التدفقات النقدية ليعكس حقيقة أن مبلغ المال المتوقع أن يتم استخلاصه من أحد العناصر في المستقبل لا يكون له نفس قيمة نفس المبلغ الذي يتم تلقيه اليوم .</a:t>
            </a:r>
            <a:endParaRPr lang="en-US" dirty="0"/>
          </a:p>
          <a:p>
            <a:pPr algn="just"/>
            <a:endParaRPr lang="ar-IQ" b="1" dirty="0"/>
          </a:p>
        </p:txBody>
      </p:sp>
    </p:spTree>
    <p:extLst>
      <p:ext uri="{BB962C8B-B14F-4D97-AF65-F5344CB8AC3E}">
        <p14:creationId xmlns:p14="http://schemas.microsoft.com/office/powerpoint/2010/main" val="3737247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Autofit/>
          </a:bodyPr>
          <a:lstStyle/>
          <a:p>
            <a:pPr algn="just"/>
            <a:r>
              <a:rPr lang="ar-SA" sz="3600" b="1" dirty="0"/>
              <a:t>معايير القرار والتأثيرات على اختيار منهج القياس :- </a:t>
            </a:r>
            <a:r>
              <a:rPr lang="ar-SA" sz="3600" dirty="0"/>
              <a:t>هناك العديد من الأمور التي قد تؤثر على القرار فيما يتعلق بقاعدة القياس الأكثر ملاءمة . ولعل من أبرز هذه التأثيرات ما يلي :</a:t>
            </a:r>
            <a:endParaRPr lang="en-US" sz="3600" dirty="0"/>
          </a:p>
          <a:p>
            <a:pPr lvl="0" algn="just"/>
            <a:r>
              <a:rPr lang="ar-SA" sz="3600" dirty="0"/>
              <a:t>المستخدمين المحتملين للبيانات المالية .</a:t>
            </a:r>
            <a:endParaRPr lang="en-US" sz="3600" dirty="0"/>
          </a:p>
          <a:p>
            <a:pPr lvl="0" algn="just"/>
            <a:r>
              <a:rPr lang="ar-SA" sz="3600" dirty="0"/>
              <a:t>اعتبارات عملية .</a:t>
            </a:r>
            <a:endParaRPr lang="en-US" sz="3600" dirty="0"/>
          </a:p>
          <a:p>
            <a:pPr lvl="0" algn="just"/>
            <a:r>
              <a:rPr lang="ar-SA" sz="3600" dirty="0"/>
              <a:t>دوافع الإدارة وأهدافها .</a:t>
            </a:r>
            <a:endParaRPr lang="en-US" sz="3600" dirty="0"/>
          </a:p>
          <a:p>
            <a:pPr algn="just"/>
            <a:endParaRPr lang="ar-IQ" sz="3600" dirty="0"/>
          </a:p>
        </p:txBody>
      </p:sp>
    </p:spTree>
    <p:extLst>
      <p:ext uri="{BB962C8B-B14F-4D97-AF65-F5344CB8AC3E}">
        <p14:creationId xmlns:p14="http://schemas.microsoft.com/office/powerpoint/2010/main" val="1153195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pPr algn="just"/>
            <a:r>
              <a:rPr lang="ar-SA" sz="4000" b="1" dirty="0"/>
              <a:t>القياس وجودة المعلومات المحاسبية  :- </a:t>
            </a:r>
            <a:r>
              <a:rPr lang="ar-SA" sz="4000" dirty="0"/>
              <a:t>تطبق بشكل حاسم أساليب القياس المختلفة لتقييم تأثير اختيار القياس على جودة المعلومات المحاسبية .</a:t>
            </a:r>
            <a:endParaRPr lang="en-US" sz="4000" dirty="0"/>
          </a:p>
          <a:p>
            <a:pPr algn="just"/>
            <a:endParaRPr lang="ar-IQ" sz="4000" dirty="0"/>
          </a:p>
        </p:txBody>
      </p:sp>
    </p:spTree>
    <p:extLst>
      <p:ext uri="{BB962C8B-B14F-4D97-AF65-F5344CB8AC3E}">
        <p14:creationId xmlns:p14="http://schemas.microsoft.com/office/powerpoint/2010/main" val="840385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lstStyle/>
          <a:p>
            <a:pPr algn="just"/>
            <a:r>
              <a:rPr lang="ar-SA" b="1" dirty="0"/>
              <a:t>طرق التقييم  :- </a:t>
            </a:r>
            <a:r>
              <a:rPr lang="ar-SA" dirty="0"/>
              <a:t>تنعكس القيمة العادلة بالقيمة السوقية الحالية للبند فتسمح معايير المحاسبة الدولية بعدد من أساليب التقييم المختلفة وفقًا لظروف وطبيعة البند وفقًا للمعايير الدولية للتقارير المالية يتعين على الكيانات استخدام أساليب تقييم مناسبة في الظروف والتي تتوفر لها بيانات كافية لقياس القيمة العادلة كما يلزم الكيانات لغرض تعظيم استخدام  المدخلات ذات الصلة التي يمكن ملاحظتها وتقليل استخدام المدخلات غير القابلة للرقابة إن طرق التقييم الثلاثة التي يتم استخدامها بشكل شائع لاشتقاق القيمة العادلة للبند مبينة في أدناه :</a:t>
            </a:r>
            <a:endParaRPr lang="en-US" dirty="0"/>
          </a:p>
          <a:p>
            <a:pPr algn="just"/>
            <a:endParaRPr lang="ar-IQ" dirty="0"/>
          </a:p>
        </p:txBody>
      </p:sp>
    </p:spTree>
    <p:extLst>
      <p:ext uri="{BB962C8B-B14F-4D97-AF65-F5344CB8AC3E}">
        <p14:creationId xmlns:p14="http://schemas.microsoft.com/office/powerpoint/2010/main" val="4180961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pPr lvl="0" algn="just"/>
            <a:r>
              <a:rPr lang="ar-SA" b="1" dirty="0"/>
              <a:t>منهج السوق :- </a:t>
            </a:r>
            <a:r>
              <a:rPr lang="ar-SA" dirty="0"/>
              <a:t>يستخدم هذا المنهج أسعار السوق التي يمكن ملاحظتها والمعلومات الأخرى ذات الصلة الناتجة عن معاملات السوق. من الناحية المثالية  فإن الأسعار أو البيانات المستندة إلى السوق المستخدمة ستكون لبنود متطابقة ومع ذلك  يمكن استخدام بيانات العناصر المماثلة والتعديلات ذات الصلة فعلى سبيل المثال  فإن السعر السوقي الملاحظ في سوق نشط للبنود يكون عادة أفضل مؤشر للقيمة السوقية الحالية .</a:t>
            </a:r>
            <a:endParaRPr lang="en-US" dirty="0"/>
          </a:p>
          <a:p>
            <a:pPr lvl="0" algn="just"/>
            <a:r>
              <a:rPr lang="ar-SA" b="1" dirty="0"/>
              <a:t>منهج التكلفة :- </a:t>
            </a:r>
            <a:r>
              <a:rPr lang="ar-SA" dirty="0"/>
              <a:t>قد تكون تكلفة العنصر أفضل مؤشر للقيمة السوقية الحالية يعكس منهج التكلفة المبلغ الذي سيكون مطلوبًا حاليًا لاستبدال سعة الخدمة لأحد الأصول (غالبًا ما يشار إليه بتكلفة الاستبدال الحالية) بمعنى آخر  كم سيكلف الحصول على أحد الأصول الآن والذي من شأنه أن يحقق نفس سعر الخدمة التي يوفرها الأصل الذي نحتفظ به حاليًا ونحاول أن نقدر قيمته .</a:t>
            </a:r>
            <a:endParaRPr lang="en-US" dirty="0"/>
          </a:p>
          <a:p>
            <a:pPr algn="just"/>
            <a:endParaRPr lang="ar-IQ" dirty="0"/>
          </a:p>
        </p:txBody>
      </p:sp>
    </p:spTree>
    <p:extLst>
      <p:ext uri="{BB962C8B-B14F-4D97-AF65-F5344CB8AC3E}">
        <p14:creationId xmlns:p14="http://schemas.microsoft.com/office/powerpoint/2010/main" val="3629734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pPr algn="just"/>
            <a:r>
              <a:rPr lang="ar-SA" sz="3200" b="1" dirty="0"/>
              <a:t>مفهوم القياس :- </a:t>
            </a:r>
            <a:r>
              <a:rPr lang="ar-SA" sz="3200" dirty="0"/>
              <a:t>هو مقابلة أو مطابقة أحد جوانب أو خصائص مجال معين بأحد جوانب أو خصائص مجال اخر وتتم هذه المقابلة باستخدام الأرقام أو الرموز وذلك طبقاً لقواعد معينة .</a:t>
            </a:r>
            <a:endParaRPr lang="en-US" sz="3200" dirty="0"/>
          </a:p>
          <a:p>
            <a:pPr algn="just"/>
            <a:r>
              <a:rPr lang="ar-SA" sz="3200" dirty="0"/>
              <a:t>وفي العلوم الاجتماعية تعبر الأرقام عن تقارير أو درجات أو كميات وتعكس أيضاً مفاهيم وصفية بجانب المفاهيم الكمية ويفضل الباحثون دائماً المقاييس الكمية لكونها تزيد من دقة المفاهيم المراد الحصول عليها . </a:t>
            </a:r>
            <a:endParaRPr lang="ar-IQ" sz="3200" dirty="0"/>
          </a:p>
        </p:txBody>
      </p:sp>
    </p:spTree>
    <p:extLst>
      <p:ext uri="{BB962C8B-B14F-4D97-AF65-F5344CB8AC3E}">
        <p14:creationId xmlns:p14="http://schemas.microsoft.com/office/powerpoint/2010/main" val="3364321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lstStyle/>
          <a:p>
            <a:pPr lvl="0" algn="just"/>
            <a:r>
              <a:rPr lang="ar-SA" b="1" dirty="0"/>
              <a:t>منهج الدخل :- </a:t>
            </a:r>
            <a:r>
              <a:rPr lang="ar-SA" dirty="0"/>
              <a:t>يتم إجراء تقدير تقريبي للقيمة السوقية الحالية عن طريق تقدير التدفقات النقدية المستقبلية أو الإيرادات والمصروفات المتوقعة من هذا البند وتحويل هذه المبالغ إلى دولارات اليوم الحالي لتحديد القيمة الحالية للتدفقات النقدية أو الإيرادات والمصروفات .</a:t>
            </a:r>
            <a:endParaRPr lang="en-US" dirty="0"/>
          </a:p>
          <a:p>
            <a:pPr algn="just"/>
            <a:endParaRPr lang="ar-IQ" dirty="0"/>
          </a:p>
        </p:txBody>
      </p:sp>
    </p:spTree>
    <p:extLst>
      <p:ext uri="{BB962C8B-B14F-4D97-AF65-F5344CB8AC3E}">
        <p14:creationId xmlns:p14="http://schemas.microsoft.com/office/powerpoint/2010/main" val="3194237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pPr algn="just"/>
            <a:r>
              <a:rPr lang="ar-JO" sz="3600" b="1" dirty="0">
                <a:solidFill>
                  <a:srgbClr val="7030A0"/>
                </a:solidFill>
              </a:rPr>
              <a:t>قياس الايرادات :</a:t>
            </a:r>
            <a:endParaRPr lang="en-US" sz="3600" b="1" dirty="0">
              <a:solidFill>
                <a:srgbClr val="7030A0"/>
              </a:solidFill>
            </a:endParaRPr>
          </a:p>
          <a:p>
            <a:pPr algn="just"/>
            <a:r>
              <a:rPr lang="ar-JO" sz="3600" dirty="0"/>
              <a:t>للإيراد علاقة بالزيادة الاجمالية في قيمة الموجودات ورأي المال وهذه الزيادة وثيقة الصلة بالنقد وتتم من خلال الانتاج والبيع .</a:t>
            </a:r>
            <a:endParaRPr lang="en-US" sz="3600" dirty="0"/>
          </a:p>
          <a:p>
            <a:pPr algn="just"/>
            <a:endParaRPr lang="ar-IQ" sz="3600" dirty="0"/>
          </a:p>
        </p:txBody>
      </p:sp>
    </p:spTree>
    <p:extLst>
      <p:ext uri="{BB962C8B-B14F-4D97-AF65-F5344CB8AC3E}">
        <p14:creationId xmlns:p14="http://schemas.microsoft.com/office/powerpoint/2010/main" val="2593223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lstStyle/>
          <a:p>
            <a:r>
              <a:rPr lang="ar-JO" b="1" dirty="0"/>
              <a:t>اسس الاعتراف </a:t>
            </a:r>
            <a:r>
              <a:rPr lang="ar-JO" b="1" dirty="0" err="1"/>
              <a:t>بالايراد</a:t>
            </a:r>
            <a:r>
              <a:rPr lang="ar-JO" b="1" dirty="0"/>
              <a:t> :</a:t>
            </a:r>
            <a:endParaRPr lang="en-US" b="1" dirty="0"/>
          </a:p>
          <a:p>
            <a:r>
              <a:rPr lang="ar-JO" dirty="0"/>
              <a:t>اولا : اساس البيع للاعتراف بالإيراد : عند تطبيق المعايير الثلاثة للاعتراف بالإيراد اذعان نقطة البيع تعتبر افضل .</a:t>
            </a:r>
            <a:endParaRPr lang="en-US" dirty="0"/>
          </a:p>
          <a:p>
            <a:pPr algn="just"/>
            <a:r>
              <a:rPr lang="ar-JO" dirty="0"/>
              <a:t>ثانيا : الاستثناءات على الاعتراف </a:t>
            </a:r>
            <a:r>
              <a:rPr lang="ar-JO" dirty="0" err="1"/>
              <a:t>بالايراد</a:t>
            </a:r>
            <a:r>
              <a:rPr lang="ar-JO" dirty="0"/>
              <a:t> عند البيع :</a:t>
            </a:r>
            <a:endParaRPr lang="en-US" dirty="0"/>
          </a:p>
          <a:p>
            <a:pPr algn="just"/>
            <a:endParaRPr lang="ar-IQ" dirty="0"/>
          </a:p>
        </p:txBody>
      </p:sp>
    </p:spTree>
    <p:extLst>
      <p:ext uri="{BB962C8B-B14F-4D97-AF65-F5344CB8AC3E}">
        <p14:creationId xmlns:p14="http://schemas.microsoft.com/office/powerpoint/2010/main" val="2541758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lstStyle/>
          <a:p>
            <a:r>
              <a:rPr lang="ar-JO" b="1" dirty="0"/>
              <a:t>قياس المصروفات :</a:t>
            </a:r>
            <a:endParaRPr lang="en-US" dirty="0"/>
          </a:p>
          <a:p>
            <a:r>
              <a:rPr lang="ar-JO" dirty="0"/>
              <a:t>المصروف يؤدي الى انخفاض قيم الشركة فيعكس في رأس المال يرجع بسبب نفاد السلع والخدمات .  </a:t>
            </a:r>
            <a:endParaRPr lang="en-US" dirty="0"/>
          </a:p>
          <a:p>
            <a:r>
              <a:rPr lang="ar-JO" dirty="0"/>
              <a:t>لكي تحصل على سلع وخدمات </a:t>
            </a:r>
            <a:endParaRPr lang="en-US" dirty="0"/>
          </a:p>
          <a:p>
            <a:r>
              <a:rPr lang="ar-JO" dirty="0"/>
              <a:t>1-تشتري حزمة خدمات واستخدامها بالمستقبل دفعة واحدة او دفعات .</a:t>
            </a:r>
            <a:endParaRPr lang="en-US" dirty="0"/>
          </a:p>
          <a:p>
            <a:r>
              <a:rPr lang="ar-JO" dirty="0"/>
              <a:t>2- شراء سلع او خدمات واستخدامها فورا .</a:t>
            </a:r>
            <a:endParaRPr lang="en-US" dirty="0"/>
          </a:p>
          <a:p>
            <a:r>
              <a:rPr lang="ar-JO" dirty="0"/>
              <a:t>3- يجب الدفع مقابل السلع والخدمات والدفع يسبق او يصاحب </a:t>
            </a:r>
            <a:r>
              <a:rPr lang="ar-JO" dirty="0" err="1"/>
              <a:t>اوبعده</a:t>
            </a:r>
            <a:r>
              <a:rPr lang="ar-JO" dirty="0"/>
              <a:t> </a:t>
            </a:r>
            <a:endParaRPr lang="en-US" dirty="0"/>
          </a:p>
          <a:p>
            <a:pPr algn="just"/>
            <a:endParaRPr lang="ar-IQ" dirty="0"/>
          </a:p>
        </p:txBody>
      </p:sp>
    </p:spTree>
    <p:extLst>
      <p:ext uri="{BB962C8B-B14F-4D97-AF65-F5344CB8AC3E}">
        <p14:creationId xmlns:p14="http://schemas.microsoft.com/office/powerpoint/2010/main" val="1615768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lnSpcReduction="10000"/>
          </a:bodyPr>
          <a:lstStyle/>
          <a:p>
            <a:pPr algn="just"/>
            <a:r>
              <a:rPr lang="ar-JO" b="1" dirty="0"/>
              <a:t>قياس الدخل</a:t>
            </a:r>
            <a:endParaRPr lang="en-US" dirty="0"/>
          </a:p>
          <a:p>
            <a:pPr algn="just"/>
            <a:r>
              <a:rPr lang="ar-JO" dirty="0"/>
              <a:t>يوجد مفهومات للدخل الاول اقتصادي والثاني محاسبي</a:t>
            </a:r>
            <a:r>
              <a:rPr lang="en-US" dirty="0"/>
              <a:t>  </a:t>
            </a:r>
          </a:p>
          <a:p>
            <a:pPr algn="just"/>
            <a:r>
              <a:rPr lang="ar-JO" dirty="0"/>
              <a:t>اولا :المفهوم الاقتصادي للدخل . </a:t>
            </a:r>
            <a:endParaRPr lang="en-US" dirty="0"/>
          </a:p>
          <a:p>
            <a:pPr algn="just"/>
            <a:r>
              <a:rPr lang="ar-JO" dirty="0"/>
              <a:t>الدخل الاقتصادي : هو الحد الاقصى من الموارد التي يمكن للفرد ان يستهلكها خلال </a:t>
            </a:r>
            <a:endParaRPr lang="en-US" dirty="0"/>
          </a:p>
          <a:p>
            <a:pPr algn="just"/>
            <a:r>
              <a:rPr lang="en-US" dirty="0"/>
              <a:t>:Adam smith</a:t>
            </a:r>
            <a:r>
              <a:rPr lang="ar-JO" dirty="0"/>
              <a:t> فترة ما مع بقاء ثروته في نهاية الفترة كما كانت في بدايتها  </a:t>
            </a:r>
            <a:endParaRPr lang="en-US" dirty="0"/>
          </a:p>
          <a:p>
            <a:pPr algn="just"/>
            <a:r>
              <a:rPr lang="ar-JO" dirty="0"/>
              <a:t>المبلغ الذي يستطيع الفرد ان يصرفه خلال فترة معينة دون المساس برأسماله او هو </a:t>
            </a:r>
            <a:endParaRPr lang="en-US" dirty="0"/>
          </a:p>
          <a:p>
            <a:pPr algn="just"/>
            <a:r>
              <a:rPr lang="en-US" dirty="0"/>
              <a:t>:Hicks </a:t>
            </a:r>
            <a:r>
              <a:rPr lang="ar-JO" dirty="0"/>
              <a:t> زيادة في الثروة او الطرق بالثروة بين تاريخ</a:t>
            </a:r>
            <a:endParaRPr lang="en-US" dirty="0"/>
          </a:p>
          <a:p>
            <a:pPr algn="just"/>
            <a:r>
              <a:rPr lang="en-US" dirty="0"/>
              <a:t>:Fisher </a:t>
            </a:r>
            <a:r>
              <a:rPr lang="ar-JO" dirty="0"/>
              <a:t>اعظم مقدار يستطيع الفرد استهلاكه خلال فترة معينة ويبقى بوضع حسن في نهاية الفترة كما كان في بدايتها </a:t>
            </a:r>
            <a:endParaRPr lang="en-US" dirty="0"/>
          </a:p>
          <a:p>
            <a:pPr algn="just"/>
            <a:endParaRPr lang="ar-IQ" dirty="0"/>
          </a:p>
        </p:txBody>
      </p:sp>
    </p:spTree>
    <p:extLst>
      <p:ext uri="{BB962C8B-B14F-4D97-AF65-F5344CB8AC3E}">
        <p14:creationId xmlns:p14="http://schemas.microsoft.com/office/powerpoint/2010/main" val="788948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pPr algn="just"/>
            <a:r>
              <a:rPr lang="ar-JO" sz="3200" b="1" dirty="0">
                <a:solidFill>
                  <a:srgbClr val="7030A0"/>
                </a:solidFill>
              </a:rPr>
              <a:t>ثانيا : المفهوم المحاسبي للدخل :</a:t>
            </a:r>
            <a:endParaRPr lang="en-US" sz="3200" b="1" dirty="0">
              <a:solidFill>
                <a:srgbClr val="7030A0"/>
              </a:solidFill>
            </a:endParaRPr>
          </a:p>
          <a:p>
            <a:pPr algn="just"/>
            <a:r>
              <a:rPr lang="ar-JO" sz="3200" dirty="0"/>
              <a:t>الدخل المحاسبي عبارة عن صورة ملخصة </a:t>
            </a:r>
            <a:r>
              <a:rPr lang="ar-JO" sz="3200" dirty="0" err="1"/>
              <a:t>لاحداث</a:t>
            </a:r>
            <a:r>
              <a:rPr lang="ar-JO" sz="3200" dirty="0"/>
              <a:t> ونشاطات ماضية ويعكس نتيجة عن فترة معينة تعبر عن العلاقة ومقدارها بين العناصر الموجبة ( الايرادات ) والعناصر السالبة ( المصروفات )ويتطلب تحديد فترة</a:t>
            </a:r>
            <a:r>
              <a:rPr lang="ar-SA" sz="3200" dirty="0"/>
              <a:t>.</a:t>
            </a:r>
          </a:p>
          <a:p>
            <a:pPr algn="just"/>
            <a:r>
              <a:rPr lang="ar-JO" sz="3200" dirty="0"/>
              <a:t> اولا يراد قياس دخلها القابل لتصرف ثم حصة وتحديد الايرادات التي تخص الفترة</a:t>
            </a:r>
            <a:r>
              <a:rPr lang="ar-SA" sz="3200" dirty="0"/>
              <a:t>.</a:t>
            </a:r>
          </a:p>
          <a:p>
            <a:pPr algn="just"/>
            <a:endParaRPr lang="ar-IQ" sz="3200" dirty="0"/>
          </a:p>
        </p:txBody>
      </p:sp>
    </p:spTree>
    <p:extLst>
      <p:ext uri="{BB962C8B-B14F-4D97-AF65-F5344CB8AC3E}">
        <p14:creationId xmlns:p14="http://schemas.microsoft.com/office/powerpoint/2010/main" val="3610613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lstStyle/>
          <a:p>
            <a:pPr algn="just"/>
            <a:r>
              <a:rPr lang="ar-JO" b="1" dirty="0"/>
              <a:t> ثانيا وبعد ذلك تحديد المصروفات التي اوجدت الايرادات في ثالثا واخيرا تحديد مقدار واتجاه النتيجة المتولدة في هذه العلاقة وهو تحديد الربح /الخسارة /الدخل اذن السمات الملازمة للدخل المحاسبي هي التاريخية والاهمية النسبية .</a:t>
            </a:r>
            <a:endParaRPr lang="en-US" b="1" dirty="0"/>
          </a:p>
          <a:p>
            <a:pPr algn="just"/>
            <a:r>
              <a:rPr lang="ar-JO" b="1" dirty="0"/>
              <a:t>الموضوع ، الحيطة والحذر ، الملائمة </a:t>
            </a:r>
            <a:r>
              <a:rPr lang="ar-JO" b="1" dirty="0" err="1"/>
              <a:t>ولفياس</a:t>
            </a:r>
            <a:r>
              <a:rPr lang="ar-JO" b="1" dirty="0"/>
              <a:t> الدخل المحاسبي فالتركيز يقع على قياس صلفي دخل الفترة على الانشطة التي تحدث خلال الفترة دون التغيرات بصافي الاصول مداخل تحديد الدخل المحاسبي . </a:t>
            </a:r>
            <a:endParaRPr lang="en-US" b="1" dirty="0"/>
          </a:p>
          <a:p>
            <a:pPr algn="just"/>
            <a:endParaRPr lang="ar-IQ" b="1" dirty="0"/>
          </a:p>
        </p:txBody>
      </p:sp>
    </p:spTree>
    <p:extLst>
      <p:ext uri="{BB962C8B-B14F-4D97-AF65-F5344CB8AC3E}">
        <p14:creationId xmlns:p14="http://schemas.microsoft.com/office/powerpoint/2010/main" val="2904058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Autofit/>
          </a:bodyPr>
          <a:lstStyle/>
          <a:p>
            <a:pPr algn="just"/>
            <a:r>
              <a:rPr lang="ar-SA" sz="3200" b="1" dirty="0"/>
              <a:t>تحديات القياس المحاسبي الحالية :- </a:t>
            </a:r>
            <a:r>
              <a:rPr lang="ar-SA" sz="3200" dirty="0"/>
              <a:t>هنالك بعض التحديات الحالية التي تتطلب قياسها بشكل فوري ولا تتحمل الـتأجيل لان البعض منها قضايا معاصرة وحديثة ويكمن استعراض بعض هذه التحديات ومنها ما يأتي :- </a:t>
            </a:r>
            <a:endParaRPr lang="en-US" sz="3200" dirty="0"/>
          </a:p>
          <a:p>
            <a:pPr lvl="0" algn="just"/>
            <a:r>
              <a:rPr lang="ar-SA" sz="3200" dirty="0"/>
              <a:t>التفكير في تحديات القياس الحالية التي تواجهها مهنة المحاسبة مع إشارة خاصة إلى الاستدامة البيئية والموجودات الخضراء والأصول غير الملموسة والأصول التراثية والأصول المائية .</a:t>
            </a:r>
            <a:endParaRPr lang="en-US" sz="3200" dirty="0"/>
          </a:p>
          <a:p>
            <a:pPr algn="just"/>
            <a:r>
              <a:rPr lang="en-US" sz="3200" dirty="0"/>
              <a:t> </a:t>
            </a:r>
          </a:p>
          <a:p>
            <a:pPr algn="just"/>
            <a:endParaRPr lang="ar-IQ" sz="3200" dirty="0"/>
          </a:p>
        </p:txBody>
      </p:sp>
    </p:spTree>
    <p:extLst>
      <p:ext uri="{BB962C8B-B14F-4D97-AF65-F5344CB8AC3E}">
        <p14:creationId xmlns:p14="http://schemas.microsoft.com/office/powerpoint/2010/main" val="3547930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pPr lvl="0" algn="just"/>
            <a:r>
              <a:rPr lang="ar-SA" sz="2800" dirty="0"/>
              <a:t>يواجه المحاسبون عددًا من تحديات القياس الحالية فيتمثل التحدي الأهم في كيفية التعامل مع القياس في سياق محاسبة الأصول الخضراء والمسائل البيئية وقضايا محاسبة الاستدامة الأخرى .</a:t>
            </a:r>
            <a:endParaRPr lang="en-US" sz="2800" dirty="0"/>
          </a:p>
          <a:p>
            <a:pPr lvl="0" algn="just"/>
            <a:r>
              <a:rPr lang="ar-SA" sz="2800" dirty="0"/>
              <a:t>هنالك تحدٍ كبير آخر يكمن في قضايا القياس والجدل حول كيفية قياس الأصول غير الملموسة ومنها الشهرة والأصول التراثية .</a:t>
            </a:r>
            <a:endParaRPr lang="en-US" sz="2800" dirty="0"/>
          </a:p>
          <a:p>
            <a:pPr lvl="0" algn="just"/>
            <a:r>
              <a:rPr lang="ar-SA" sz="2800" dirty="0"/>
              <a:t>من أكبر التحديات التي تواجهنا في الوقت الحاضر كيفية قياس المياه وحسابها كمورد طبيعي محدود بهدف تنمية الاستدامة كمفهوم حديث ورائد .</a:t>
            </a:r>
            <a:endParaRPr lang="en-US" sz="2800" dirty="0"/>
          </a:p>
          <a:p>
            <a:pPr algn="just"/>
            <a:endParaRPr lang="ar-IQ" sz="2800" dirty="0"/>
          </a:p>
        </p:txBody>
      </p:sp>
    </p:spTree>
    <p:extLst>
      <p:ext uri="{BB962C8B-B14F-4D97-AF65-F5344CB8AC3E}">
        <p14:creationId xmlns:p14="http://schemas.microsoft.com/office/powerpoint/2010/main" val="2331618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pPr algn="just"/>
            <a:r>
              <a:rPr lang="ar-SA" sz="3600" b="1" dirty="0"/>
              <a:t>مفهوم القياس في المحاسبة :- </a:t>
            </a:r>
            <a:r>
              <a:rPr lang="ar-SA" sz="3600" dirty="0"/>
              <a:t>ويعرّف قاموس المحاسبة الموسوعي </a:t>
            </a:r>
            <a:r>
              <a:rPr lang="en-US" sz="3600" dirty="0"/>
              <a:t>Blackwell </a:t>
            </a:r>
            <a:r>
              <a:rPr lang="ar-SA" sz="3600" dirty="0"/>
              <a:t> بأن القياس في حقل المحاسبة المعرفي " هو عبارة عن الفعل أو نظام القياس اذ يمكن أن يكون للقياس عدد من المعاني "  , ويمكن وصف القياس بما يأتي :-</a:t>
            </a:r>
            <a:endParaRPr lang="en-US" sz="3600" dirty="0"/>
          </a:p>
          <a:p>
            <a:pPr algn="just"/>
            <a:endParaRPr lang="ar-IQ" sz="3600" dirty="0"/>
          </a:p>
        </p:txBody>
      </p:sp>
    </p:spTree>
    <p:extLst>
      <p:ext uri="{BB962C8B-B14F-4D97-AF65-F5344CB8AC3E}">
        <p14:creationId xmlns:p14="http://schemas.microsoft.com/office/powerpoint/2010/main" val="683111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pPr algn="just"/>
            <a:r>
              <a:rPr lang="ar-IQ" sz="3200" b="1" dirty="0">
                <a:solidFill>
                  <a:srgbClr val="7030A0"/>
                </a:solidFill>
              </a:rPr>
              <a:t>السؤال الذي يطرح نفسه  </a:t>
            </a:r>
            <a:r>
              <a:rPr lang="ar-JO" sz="3200" b="1" dirty="0">
                <a:solidFill>
                  <a:srgbClr val="7030A0"/>
                </a:solidFill>
              </a:rPr>
              <a:t>لماذا نقيس ؟</a:t>
            </a:r>
            <a:endParaRPr lang="en-US" sz="3200" b="1" dirty="0">
              <a:solidFill>
                <a:srgbClr val="7030A0"/>
              </a:solidFill>
            </a:endParaRPr>
          </a:p>
          <a:p>
            <a:pPr algn="just"/>
            <a:endParaRPr lang="ar-SA" sz="3200" dirty="0"/>
          </a:p>
          <a:p>
            <a:pPr algn="just"/>
            <a:endParaRPr lang="ar-IQ" sz="3200" dirty="0"/>
          </a:p>
        </p:txBody>
      </p:sp>
    </p:spTree>
    <p:extLst>
      <p:ext uri="{BB962C8B-B14F-4D97-AF65-F5344CB8AC3E}">
        <p14:creationId xmlns:p14="http://schemas.microsoft.com/office/powerpoint/2010/main" val="201941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r>
              <a:rPr lang="ar-SA" sz="4800" b="1" dirty="0"/>
              <a:t>المكونات الأساسية لعملية القياس :- </a:t>
            </a:r>
            <a:r>
              <a:rPr lang="ar-SA" sz="4800" dirty="0"/>
              <a:t>تتجلى المكونات الرئيسية لعملية القياس من خلال تحديد جانبين هما :-</a:t>
            </a:r>
            <a:endParaRPr lang="en-US" sz="4800" dirty="0"/>
          </a:p>
          <a:p>
            <a:endParaRPr lang="ar-IQ" sz="4800" dirty="0"/>
          </a:p>
        </p:txBody>
      </p:sp>
    </p:spTree>
    <p:extLst>
      <p:ext uri="{BB962C8B-B14F-4D97-AF65-F5344CB8AC3E}">
        <p14:creationId xmlns:p14="http://schemas.microsoft.com/office/powerpoint/2010/main" val="143322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pPr algn="just"/>
            <a:r>
              <a:rPr lang="ar-SA" sz="4400" b="1" dirty="0">
                <a:solidFill>
                  <a:srgbClr val="7030A0"/>
                </a:solidFill>
              </a:rPr>
              <a:t>والسؤال الذي يطرح </a:t>
            </a:r>
            <a:r>
              <a:rPr lang="ar-JO" sz="4400" b="1" dirty="0">
                <a:solidFill>
                  <a:srgbClr val="7030A0"/>
                </a:solidFill>
              </a:rPr>
              <a:t>كيف نقيس ؟ </a:t>
            </a:r>
            <a:r>
              <a:rPr lang="ar-SA" sz="4400" b="1" dirty="0">
                <a:solidFill>
                  <a:srgbClr val="7030A0"/>
                </a:solidFill>
              </a:rPr>
              <a:t>ولغرض الاجابة على هذا السؤال </a:t>
            </a:r>
            <a:r>
              <a:rPr lang="ar-JO" sz="4400" b="1" dirty="0">
                <a:solidFill>
                  <a:srgbClr val="7030A0"/>
                </a:solidFill>
              </a:rPr>
              <a:t>لابد من التعرف على أنواع القياسات والمقاييس وخطوات القياس وأركان عملية القياس .</a:t>
            </a:r>
            <a:endParaRPr lang="en-US" sz="4400" b="1" dirty="0">
              <a:solidFill>
                <a:srgbClr val="7030A0"/>
              </a:solidFill>
            </a:endParaRPr>
          </a:p>
          <a:p>
            <a:pPr algn="just"/>
            <a:endParaRPr lang="ar-IQ" sz="4400" b="1" dirty="0">
              <a:solidFill>
                <a:srgbClr val="7030A0"/>
              </a:solidFill>
            </a:endParaRPr>
          </a:p>
        </p:txBody>
      </p:sp>
    </p:spTree>
    <p:extLst>
      <p:ext uri="{BB962C8B-B14F-4D97-AF65-F5344CB8AC3E}">
        <p14:creationId xmlns:p14="http://schemas.microsoft.com/office/powerpoint/2010/main" val="1824338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lstStyle/>
          <a:p>
            <a:pPr algn="just"/>
            <a:r>
              <a:rPr lang="ar-SA" b="1" dirty="0"/>
              <a:t>أهمية القياس المحاسبي :- </a:t>
            </a:r>
            <a:r>
              <a:rPr lang="ar-SA" dirty="0"/>
              <a:t>تكمن أهمية القياس المحاسبي في الغرض الذي يتم إعداد البيانات المالية لأجله وينص الإطار </a:t>
            </a:r>
            <a:r>
              <a:rPr lang="ar-SA" dirty="0" err="1"/>
              <a:t>المفاهيمي</a:t>
            </a:r>
            <a:r>
              <a:rPr lang="ar-SA" dirty="0"/>
              <a:t> على أن الهدف الرئيسي للتقارير المالية ذات الغرض العام :- </a:t>
            </a:r>
          </a:p>
          <a:p>
            <a:pPr lvl="0" algn="just"/>
            <a:r>
              <a:rPr lang="ar-SA" dirty="0"/>
              <a:t>هو تقديم معلومات مالية عن الكيان المُقدم للتقارير والتي تفيد المستثمرين الحاليين والمحتملين والمقرضين وغيرهم من الدائنين في اتخاذ القرارات بشأن توفير الموارد للكيان . </a:t>
            </a:r>
            <a:endParaRPr lang="en-US" dirty="0"/>
          </a:p>
          <a:p>
            <a:pPr lvl="0" algn="just"/>
            <a:r>
              <a:rPr lang="ar-SA" dirty="0"/>
              <a:t>وتوفر البيانات المالية أيضًا مراقبة وظيفتي الإشراف أو المساءلة من خلال إظهار نتائج أداء الإدارة في إدارة الموارد الموكلة إليها .</a:t>
            </a:r>
            <a:endParaRPr lang="en-US" dirty="0"/>
          </a:p>
          <a:p>
            <a:pPr algn="just"/>
            <a:endParaRPr lang="en-US" dirty="0"/>
          </a:p>
          <a:p>
            <a:pPr algn="just"/>
            <a:endParaRPr lang="ar-IQ" dirty="0"/>
          </a:p>
        </p:txBody>
      </p:sp>
    </p:spTree>
    <p:extLst>
      <p:ext uri="{BB962C8B-B14F-4D97-AF65-F5344CB8AC3E}">
        <p14:creationId xmlns:p14="http://schemas.microsoft.com/office/powerpoint/2010/main" val="2653708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pPr lvl="0" algn="just"/>
            <a:r>
              <a:rPr lang="ar-SA" dirty="0"/>
              <a:t>وان الطريقة التي يتم بها قياس العناصر في المحاسبة تؤثر على جودة المعلومات المحاسبية ومن أجل تحقيق هدف فائدة القرار يجب أن تحتوي البيانات المالية المنتجة على معلومات محاسبية مفيدة وكلما كانت جودة المعلومات أفضل زادت قدرتها على مساعدة صناع القرار في اتخاذ القرارات المناسبة .</a:t>
            </a:r>
            <a:endParaRPr lang="en-US" dirty="0"/>
          </a:p>
          <a:p>
            <a:pPr lvl="0" algn="just"/>
            <a:r>
              <a:rPr lang="ar-SA" dirty="0"/>
              <a:t>وقد تؤدي المعلومات المحاسبية الضعيفة الناتجة عن استخدام أساليب القياس غير الملائمة إلى تضليل المستخدمين وقد يكون من المحتمل اتخاذ قرارات خاطئة (غير ملائمة) فإذا أدت المعلومات المحاسبية إلى قرارات خاطئة أو غير مناسبة فهي ليست مفيدة جدًا. كما أنه يعطي انطباعًا خاطئًا عن مدى أداء الإدارة لدورها وإدارة موارد الكيان . لذلك يعد القياس أمراً حاسماً لتتمكن من تقديم معلومات محاسبية مفيدة للقرار وتقييم أداء الإدارة بدقة .</a:t>
            </a:r>
            <a:endParaRPr lang="en-US" dirty="0"/>
          </a:p>
          <a:p>
            <a:pPr algn="just"/>
            <a:endParaRPr lang="ar-IQ" dirty="0"/>
          </a:p>
        </p:txBody>
      </p:sp>
    </p:spTree>
    <p:extLst>
      <p:ext uri="{BB962C8B-B14F-4D97-AF65-F5344CB8AC3E}">
        <p14:creationId xmlns:p14="http://schemas.microsoft.com/office/powerpoint/2010/main" val="1683638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620689"/>
            <a:ext cx="6965245" cy="864096"/>
          </a:xfrm>
        </p:spPr>
        <p:txBody>
          <a:bodyPr/>
          <a:lstStyle/>
          <a:p>
            <a:r>
              <a:rPr lang="ar-SA" b="1" dirty="0">
                <a:solidFill>
                  <a:srgbClr val="FF0000"/>
                </a:solidFill>
                <a:latin typeface="Bahij Helvetica Neue 75 Bold" panose="02040703060201020203" pitchFamily="18" charset="-78"/>
                <a:cs typeface="Bahij Helvetica Neue 75 Bold" panose="02040703060201020203" pitchFamily="18" charset="-78"/>
              </a:rPr>
              <a:t>القياس المحاسبي</a:t>
            </a:r>
            <a:endParaRPr lang="ar-IQ" b="1" dirty="0">
              <a:solidFill>
                <a:srgbClr val="FF0000"/>
              </a:solidFill>
              <a:latin typeface="Bahij Helvetica Neue 75 Bold" panose="02040703060201020203" pitchFamily="18" charset="-78"/>
              <a:cs typeface="Bahij Helvetica Neue 75 Bold" panose="02040703060201020203" pitchFamily="18" charset="-78"/>
            </a:endParaRPr>
          </a:p>
        </p:txBody>
      </p:sp>
      <p:sp>
        <p:nvSpPr>
          <p:cNvPr id="3" name="عنصر نائب للمحتوى 2"/>
          <p:cNvSpPr>
            <a:spLocks noGrp="1"/>
          </p:cNvSpPr>
          <p:nvPr>
            <p:ph idx="1"/>
          </p:nvPr>
        </p:nvSpPr>
        <p:spPr>
          <a:xfrm>
            <a:off x="971600" y="1484784"/>
            <a:ext cx="7272808" cy="4608512"/>
          </a:xfrm>
        </p:spPr>
        <p:txBody>
          <a:bodyPr>
            <a:normAutofit/>
          </a:bodyPr>
          <a:lstStyle/>
          <a:p>
            <a:r>
              <a:rPr lang="ar-JO" b="1" dirty="0"/>
              <a:t>تسلسل عملية القياس :</a:t>
            </a:r>
            <a:endParaRPr lang="en-US" dirty="0"/>
          </a:p>
          <a:p>
            <a:r>
              <a:rPr lang="ar-JO" dirty="0"/>
              <a:t>أ - التبويب .</a:t>
            </a:r>
            <a:endParaRPr lang="en-US" dirty="0"/>
          </a:p>
          <a:p>
            <a:r>
              <a:rPr lang="ar-JO" dirty="0"/>
              <a:t>ب- التسجيل .</a:t>
            </a:r>
            <a:endParaRPr lang="en-US" dirty="0"/>
          </a:p>
          <a:p>
            <a:r>
              <a:rPr lang="ar-JO" dirty="0"/>
              <a:t>ج- التحميل.</a:t>
            </a:r>
            <a:endParaRPr lang="en-US" dirty="0"/>
          </a:p>
          <a:p>
            <a:r>
              <a:rPr lang="ar-JO" dirty="0"/>
              <a:t>د- التجميع .</a:t>
            </a:r>
            <a:endParaRPr lang="en-US" dirty="0"/>
          </a:p>
          <a:p>
            <a:r>
              <a:rPr lang="ar-JO" dirty="0"/>
              <a:t>هـ- التشغيل .</a:t>
            </a:r>
            <a:endParaRPr lang="en-US" dirty="0"/>
          </a:p>
          <a:p>
            <a:r>
              <a:rPr lang="ar-JO" b="1" dirty="0"/>
              <a:t>قيود القياس المحاسبي :</a:t>
            </a:r>
            <a:endParaRPr lang="en-US" dirty="0"/>
          </a:p>
          <a:p>
            <a:r>
              <a:rPr lang="ar-JO" dirty="0"/>
              <a:t>اولا : عدم التأكد :</a:t>
            </a:r>
            <a:endParaRPr lang="en-US" dirty="0"/>
          </a:p>
          <a:p>
            <a:r>
              <a:rPr lang="ar-JO" dirty="0"/>
              <a:t>أ- الاستمرارية والتخصيص للفترات </a:t>
            </a:r>
            <a:endParaRPr lang="en-US" dirty="0"/>
          </a:p>
          <a:p>
            <a:r>
              <a:rPr lang="ar-JO" dirty="0"/>
              <a:t>ب- التعبير النقدي عن الثروة يمثل مقادير مستقبلية غير مؤكدة .</a:t>
            </a:r>
            <a:endParaRPr lang="en-US" dirty="0"/>
          </a:p>
          <a:p>
            <a:endParaRPr lang="ar-IQ" dirty="0"/>
          </a:p>
        </p:txBody>
      </p:sp>
    </p:spTree>
    <p:extLst>
      <p:ext uri="{BB962C8B-B14F-4D97-AF65-F5344CB8AC3E}">
        <p14:creationId xmlns:p14="http://schemas.microsoft.com/office/powerpoint/2010/main" val="140828598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دبوس تثبيت">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دبوس تثبيت">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بوس تثبيت">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36</TotalTime>
  <Words>1631</Words>
  <Application>Microsoft Macintosh PowerPoint</Application>
  <PresentationFormat>On-screen Show (4:3)</PresentationFormat>
  <Paragraphs>121</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Brush Script MT</vt:lpstr>
      <vt:lpstr>Bahij Helvetica Neue 75 Bold</vt:lpstr>
      <vt:lpstr>Constantia</vt:lpstr>
      <vt:lpstr>Franklin Gothic Book</vt:lpstr>
      <vt:lpstr>Rage Italic</vt:lpstr>
      <vt:lpstr>دبوس تثبيت</vt:lpstr>
      <vt:lpstr>القياس المحاسبي المقدمة</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lpstr>القياس المحاسبي</vt:lpstr>
    </vt:vector>
  </TitlesOfParts>
  <Company>Enjoy My Fine Releases.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hayder Jameel</dc:creator>
  <cp:lastModifiedBy>TALAL JAJAWY</cp:lastModifiedBy>
  <cp:revision>5</cp:revision>
  <dcterms:created xsi:type="dcterms:W3CDTF">2021-02-03T22:35:38Z</dcterms:created>
  <dcterms:modified xsi:type="dcterms:W3CDTF">2023-09-06T17:40:15Z</dcterms:modified>
</cp:coreProperties>
</file>