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88" r:id="rId1"/>
  </p:sldMasterIdLst>
  <p:sldIdLst>
    <p:sldId id="256" r:id="rId2"/>
    <p:sldId id="257" r:id="rId3"/>
    <p:sldId id="261" r:id="rId4"/>
    <p:sldId id="258" r:id="rId5"/>
    <p:sldId id="262" r:id="rId6"/>
    <p:sldId id="259" r:id="rId7"/>
    <p:sldId id="263" r:id="rId8"/>
    <p:sldId id="260" r:id="rId9"/>
    <p:sldId id="264" r:id="rId10"/>
    <p:sldId id="265" r:id="rId11"/>
    <p:sldId id="266" r:id="rId12"/>
    <p:sldId id="267" r:id="rId1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p:cViewPr varScale="1">
        <p:scale>
          <a:sx n="124" d="100"/>
          <a:sy n="124" d="100"/>
        </p:scale>
        <p:origin x="1824" y="1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75CEEC38-56C3-4148-AC12-482F7BE373F9}" type="datetimeFigureOut">
              <a:rPr lang="ar-IQ" smtClean="0"/>
              <a:t>28‏/2‏/1445</a:t>
            </a:fld>
            <a:endParaRPr lang="ar-IQ"/>
          </a:p>
        </p:txBody>
      </p:sp>
      <p:sp>
        <p:nvSpPr>
          <p:cNvPr id="19" name="Footer Placeholder 18"/>
          <p:cNvSpPr>
            <a:spLocks noGrp="1"/>
          </p:cNvSpPr>
          <p:nvPr>
            <p:ph type="ftr" sz="quarter" idx="11"/>
          </p:nvPr>
        </p:nvSpPr>
        <p:spPr/>
        <p:txBody>
          <a:bodyPr/>
          <a:lstStyle/>
          <a:p>
            <a:endParaRPr lang="ar-IQ"/>
          </a:p>
        </p:txBody>
      </p:sp>
      <p:sp>
        <p:nvSpPr>
          <p:cNvPr id="27" name="Slide Number Placeholder 26"/>
          <p:cNvSpPr>
            <a:spLocks noGrp="1"/>
          </p:cNvSpPr>
          <p:nvPr>
            <p:ph type="sldNum" sz="quarter" idx="12"/>
          </p:nvPr>
        </p:nvSpPr>
        <p:spPr/>
        <p:txBody>
          <a:bodyPr/>
          <a:lstStyle/>
          <a:p>
            <a:fld id="{B71443F5-2CEE-48A3-A38E-245E867A39A7}"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Date Placeholder 3"/>
          <p:cNvSpPr>
            <a:spLocks noGrp="1"/>
          </p:cNvSpPr>
          <p:nvPr>
            <p:ph type="dt" sz="half" idx="10"/>
          </p:nvPr>
        </p:nvSpPr>
        <p:spPr/>
        <p:txBody>
          <a:bodyPr/>
          <a:lstStyle/>
          <a:p>
            <a:fld id="{75CEEC38-56C3-4148-AC12-482F7BE373F9}" type="datetimeFigureOut">
              <a:rPr lang="ar-IQ" smtClean="0"/>
              <a:t>28‏/2‏/1445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71443F5-2CEE-48A3-A38E-245E867A39A7}"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Date Placeholder 3"/>
          <p:cNvSpPr>
            <a:spLocks noGrp="1"/>
          </p:cNvSpPr>
          <p:nvPr>
            <p:ph type="dt" sz="half" idx="10"/>
          </p:nvPr>
        </p:nvSpPr>
        <p:spPr/>
        <p:txBody>
          <a:bodyPr/>
          <a:lstStyle/>
          <a:p>
            <a:fld id="{75CEEC38-56C3-4148-AC12-482F7BE373F9}" type="datetimeFigureOut">
              <a:rPr lang="ar-IQ" smtClean="0"/>
              <a:t>28‏/2‏/1445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71443F5-2CEE-48A3-A38E-245E867A39A7}"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Date Placeholder 3"/>
          <p:cNvSpPr>
            <a:spLocks noGrp="1"/>
          </p:cNvSpPr>
          <p:nvPr>
            <p:ph type="dt" sz="half" idx="10"/>
          </p:nvPr>
        </p:nvSpPr>
        <p:spPr/>
        <p:txBody>
          <a:bodyPr/>
          <a:lstStyle/>
          <a:p>
            <a:fld id="{75CEEC38-56C3-4148-AC12-482F7BE373F9}" type="datetimeFigureOut">
              <a:rPr lang="ar-IQ" smtClean="0"/>
              <a:t>28‏/2‏/1445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71443F5-2CEE-48A3-A38E-245E867A39A7}"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a:t>انقر لتحرير أنماط النص الرئيسي</a:t>
            </a:r>
          </a:p>
        </p:txBody>
      </p:sp>
      <p:sp>
        <p:nvSpPr>
          <p:cNvPr id="4" name="Date Placeholder 3"/>
          <p:cNvSpPr>
            <a:spLocks noGrp="1"/>
          </p:cNvSpPr>
          <p:nvPr>
            <p:ph type="dt" sz="half" idx="10"/>
          </p:nvPr>
        </p:nvSpPr>
        <p:spPr/>
        <p:txBody>
          <a:bodyPr/>
          <a:lstStyle/>
          <a:p>
            <a:fld id="{75CEEC38-56C3-4148-AC12-482F7BE373F9}" type="datetimeFigureOut">
              <a:rPr lang="ar-IQ" smtClean="0"/>
              <a:t>28‏/2‏/1445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71443F5-2CEE-48A3-A38E-245E867A39A7}"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5" name="Date Placeholder 4"/>
          <p:cNvSpPr>
            <a:spLocks noGrp="1"/>
          </p:cNvSpPr>
          <p:nvPr>
            <p:ph type="dt" sz="half" idx="10"/>
          </p:nvPr>
        </p:nvSpPr>
        <p:spPr/>
        <p:txBody>
          <a:bodyPr/>
          <a:lstStyle/>
          <a:p>
            <a:fld id="{75CEEC38-56C3-4148-AC12-482F7BE373F9}" type="datetimeFigureOut">
              <a:rPr lang="ar-IQ" smtClean="0"/>
              <a:t>28‏/2‏/1445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71443F5-2CEE-48A3-A38E-245E867A39A7}"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7" name="Date Placeholder 6"/>
          <p:cNvSpPr>
            <a:spLocks noGrp="1"/>
          </p:cNvSpPr>
          <p:nvPr>
            <p:ph type="dt" sz="half" idx="10"/>
          </p:nvPr>
        </p:nvSpPr>
        <p:spPr/>
        <p:txBody>
          <a:bodyPr/>
          <a:lstStyle/>
          <a:p>
            <a:fld id="{75CEEC38-56C3-4148-AC12-482F7BE373F9}" type="datetimeFigureOut">
              <a:rPr lang="ar-IQ" smtClean="0"/>
              <a:t>28‏/2‏/1445</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71443F5-2CEE-48A3-A38E-245E867A39A7}"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a:t>انقر لتحرير نمط العنوان الرئيسي</a:t>
            </a:r>
            <a:endParaRPr kumimoji="0" lang="en-US"/>
          </a:p>
        </p:txBody>
      </p:sp>
      <p:sp>
        <p:nvSpPr>
          <p:cNvPr id="3" name="Date Placeholder 2"/>
          <p:cNvSpPr>
            <a:spLocks noGrp="1"/>
          </p:cNvSpPr>
          <p:nvPr>
            <p:ph type="dt" sz="half" idx="10"/>
          </p:nvPr>
        </p:nvSpPr>
        <p:spPr/>
        <p:txBody>
          <a:bodyPr/>
          <a:lstStyle/>
          <a:p>
            <a:fld id="{75CEEC38-56C3-4148-AC12-482F7BE373F9}" type="datetimeFigureOut">
              <a:rPr lang="ar-IQ" smtClean="0"/>
              <a:t>28‏/2‏/1445</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71443F5-2CEE-48A3-A38E-245E867A39A7}"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CEEC38-56C3-4148-AC12-482F7BE373F9}" type="datetimeFigureOut">
              <a:rPr lang="ar-IQ" smtClean="0"/>
              <a:t>28‏/2‏/1445</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71443F5-2CEE-48A3-A38E-245E867A39A7}"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5" name="Date Placeholder 4"/>
          <p:cNvSpPr>
            <a:spLocks noGrp="1"/>
          </p:cNvSpPr>
          <p:nvPr>
            <p:ph type="dt" sz="half" idx="10"/>
          </p:nvPr>
        </p:nvSpPr>
        <p:spPr/>
        <p:txBody>
          <a:bodyPr/>
          <a:lstStyle/>
          <a:p>
            <a:fld id="{75CEEC38-56C3-4148-AC12-482F7BE373F9}" type="datetimeFigureOut">
              <a:rPr lang="ar-IQ" smtClean="0"/>
              <a:t>28‏/2‏/1445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71443F5-2CEE-48A3-A38E-245E867A39A7}"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a:t>انقر لتحرير أنماط النص الرئيسي</a:t>
            </a:r>
          </a:p>
        </p:txBody>
      </p:sp>
      <p:sp>
        <p:nvSpPr>
          <p:cNvPr id="5" name="Date Placeholder 4"/>
          <p:cNvSpPr>
            <a:spLocks noGrp="1"/>
          </p:cNvSpPr>
          <p:nvPr>
            <p:ph type="dt" sz="half" idx="10"/>
          </p:nvPr>
        </p:nvSpPr>
        <p:spPr/>
        <p:txBody>
          <a:bodyPr/>
          <a:lstStyle/>
          <a:p>
            <a:fld id="{75CEEC38-56C3-4148-AC12-482F7BE373F9}" type="datetimeFigureOut">
              <a:rPr lang="ar-IQ" smtClean="0"/>
              <a:t>28‏/2‏/1445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077200" y="6356350"/>
            <a:ext cx="609600" cy="365125"/>
          </a:xfrm>
        </p:spPr>
        <p:txBody>
          <a:bodyPr/>
          <a:lstStyle/>
          <a:p>
            <a:fld id="{B71443F5-2CEE-48A3-A38E-245E867A39A7}" type="slidenum">
              <a:rPr lang="ar-IQ" smtClean="0"/>
              <a:t>‹#›</a:t>
            </a:fld>
            <a:endParaRPr lang="ar-IQ"/>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a:t>انقر لتحرير أنماط النص الرئيسي</a:t>
            </a:r>
          </a:p>
          <a:p>
            <a:pPr lvl="1" eaLnBrk="1" latinLnBrk="0" hangingPunct="1"/>
            <a:r>
              <a:rPr kumimoji="0" lang="ar-SA"/>
              <a:t>المستوى الثاني</a:t>
            </a:r>
          </a:p>
          <a:p>
            <a:pPr lvl="2" eaLnBrk="1" latinLnBrk="0" hangingPunct="1"/>
            <a:r>
              <a:rPr kumimoji="0" lang="ar-SA"/>
              <a:t>المستوى الثالث</a:t>
            </a:r>
          </a:p>
          <a:p>
            <a:pPr lvl="3" eaLnBrk="1" latinLnBrk="0" hangingPunct="1"/>
            <a:r>
              <a:rPr kumimoji="0" lang="ar-SA"/>
              <a:t>المستوى الرابع</a:t>
            </a:r>
          </a:p>
          <a:p>
            <a:pPr lvl="4" eaLnBrk="1" latinLnBrk="0" hangingPunct="1"/>
            <a:r>
              <a:rPr kumimoji="0" lang="ar-SA"/>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5CEEC38-56C3-4148-AC12-482F7BE373F9}" type="datetimeFigureOut">
              <a:rPr lang="ar-IQ" smtClean="0"/>
              <a:t>28‏/2‏/1445</a:t>
            </a:fld>
            <a:endParaRPr lang="ar-IQ"/>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71443F5-2CEE-48A3-A38E-245E867A39A7}" type="slidenum">
              <a:rPr lang="ar-IQ" smtClean="0"/>
              <a:t>‹#›</a:t>
            </a:fld>
            <a:endParaRPr lang="ar-IQ"/>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9552" y="692696"/>
            <a:ext cx="7851648" cy="2129408"/>
          </a:xfrm>
        </p:spPr>
        <p:txBody>
          <a:bodyPr>
            <a:normAutofit fontScale="90000"/>
          </a:bodyPr>
          <a:lstStyle/>
          <a:p>
            <a:pPr algn="ctr"/>
            <a:r>
              <a:rPr lang="en-US" dirty="0"/>
              <a:t>The unfinished work of      </a:t>
            </a:r>
            <a:br>
              <a:rPr lang="en-US" dirty="0"/>
            </a:br>
            <a:r>
              <a:rPr lang="en-US" dirty="0"/>
              <a:t>accounting theory</a:t>
            </a:r>
            <a:br>
              <a:rPr lang="en-US" dirty="0"/>
            </a:br>
            <a:r>
              <a:rPr lang="ar-IQ" dirty="0"/>
              <a:t>العمل اللامحدود في نظرية المحاسبة</a:t>
            </a:r>
          </a:p>
        </p:txBody>
      </p:sp>
      <p:sp>
        <p:nvSpPr>
          <p:cNvPr id="3" name="عنوان فرعي 2"/>
          <p:cNvSpPr>
            <a:spLocks noGrp="1"/>
          </p:cNvSpPr>
          <p:nvPr>
            <p:ph type="subTitle" idx="1"/>
          </p:nvPr>
        </p:nvSpPr>
        <p:spPr>
          <a:xfrm>
            <a:off x="323528" y="2924944"/>
            <a:ext cx="8352928" cy="3384376"/>
          </a:xfrm>
        </p:spPr>
        <p:txBody>
          <a:bodyPr>
            <a:normAutofit/>
          </a:bodyPr>
          <a:lstStyle/>
          <a:p>
            <a:r>
              <a:rPr lang="ar-IQ" sz="3600" dirty="0">
                <a:solidFill>
                  <a:schemeClr val="bg1">
                    <a:lumMod val="95000"/>
                    <a:lumOff val="5000"/>
                  </a:schemeClr>
                </a:solidFill>
              </a:rPr>
              <a:t>أ</a:t>
            </a:r>
            <a:r>
              <a:rPr lang="ar-IQ" sz="3200" dirty="0">
                <a:solidFill>
                  <a:schemeClr val="bg1">
                    <a:lumMod val="95000"/>
                    <a:lumOff val="5000"/>
                  </a:schemeClr>
                </a:solidFill>
              </a:rPr>
              <a:t>) تقييم مدى استعداد المحاسبة لمواجهة المستقبل .</a:t>
            </a:r>
          </a:p>
          <a:p>
            <a:r>
              <a:rPr lang="ar-IQ" sz="3200" dirty="0">
                <a:solidFill>
                  <a:schemeClr val="bg1">
                    <a:lumMod val="95000"/>
                    <a:lumOff val="5000"/>
                  </a:schemeClr>
                </a:solidFill>
              </a:rPr>
              <a:t>ب) لفهم وجود مجموعة واسعة من السيناريوهات خارج الاستثمار في سوق الأسهم التي قد تكون ذات صلة بالمحاسبة</a:t>
            </a:r>
          </a:p>
          <a:p>
            <a:r>
              <a:rPr lang="ar-IQ" sz="3200" dirty="0">
                <a:solidFill>
                  <a:schemeClr val="bg1">
                    <a:lumMod val="95000"/>
                    <a:lumOff val="5000"/>
                  </a:schemeClr>
                </a:solidFill>
              </a:rPr>
              <a:t>ج) تقدير التحديات المحاسبية للتغيرات الاجتماعية والتقنية التي يمكن التنبؤ بها في المستقبل .</a:t>
            </a:r>
          </a:p>
          <a:p>
            <a:endParaRPr lang="ar-IQ" dirty="0"/>
          </a:p>
        </p:txBody>
      </p:sp>
    </p:spTree>
    <p:extLst>
      <p:ext uri="{BB962C8B-B14F-4D97-AF65-F5344CB8AC3E}">
        <p14:creationId xmlns:p14="http://schemas.microsoft.com/office/powerpoint/2010/main" val="6799681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3568" y="836712"/>
            <a:ext cx="8208912" cy="936104"/>
          </a:xfrm>
        </p:spPr>
        <p:txBody>
          <a:bodyPr/>
          <a:lstStyle/>
          <a:p>
            <a:pPr algn="r"/>
            <a:r>
              <a:rPr lang="ar-IQ" dirty="0"/>
              <a:t>الفصل </a:t>
            </a:r>
            <a:r>
              <a:rPr lang="ar-IQ" dirty="0" err="1"/>
              <a:t>المفاهيمي</a:t>
            </a:r>
            <a:r>
              <a:rPr lang="ar-IQ" dirty="0"/>
              <a:t> على الإطلاق</a:t>
            </a:r>
          </a:p>
        </p:txBody>
      </p:sp>
      <p:sp>
        <p:nvSpPr>
          <p:cNvPr id="3" name="عنصر نائب للنص 2"/>
          <p:cNvSpPr>
            <a:spLocks noGrp="1"/>
          </p:cNvSpPr>
          <p:nvPr>
            <p:ph type="body" idx="1"/>
          </p:nvPr>
        </p:nvSpPr>
        <p:spPr>
          <a:xfrm>
            <a:off x="179512" y="1772816"/>
            <a:ext cx="8712968" cy="4896544"/>
          </a:xfrm>
        </p:spPr>
        <p:txBody>
          <a:bodyPr>
            <a:noAutofit/>
          </a:bodyPr>
          <a:lstStyle/>
          <a:p>
            <a:r>
              <a:rPr lang="ar-IQ" sz="2800" dirty="0"/>
              <a:t>بنجاح بدأت قبل نصف قرن. النتيجة هي عدم الثقة والفقر النسبي من نظرية قابلة للاختبار قوية من الاقتصاد العام. فتيس بدوره يجعل مفهوم نظرية المحاسبة، وترك وحده نظرية عامة للمحاسبة، وهو مشروع محفوفة بصعوبة. حتى لو كان شخص ما أن يأتي مع واحد، المصالح المهنية والأكاديمية المكتسبة من غير المرجح أن تعطيه أي الأوكسجين لأنها سوف تخريب الكثير من مناطق الراحة الناس. ومع ذلك، يجب أن يحاول هذا المشروع في نهاية المطاف لأن المحاسبة يجري منذ أي وقت مضى العصر الجليدي الأخير ولكن النظريات الوحيدة لدينا لذلك هي نظريات جزئية حول جوانب جزئية من المحاسبة المالية للقطاع الخاص وأعراض الكشف عنها. ال تزال التقارير المحاسبية الجديدة الصادرة عن المبادرة العالمية لإعداد التقارير والمركز قد كانت جزئية، وإن لم تكن جزئية مثل سابقاتها السائدة</a:t>
            </a:r>
          </a:p>
        </p:txBody>
      </p:sp>
    </p:spTree>
    <p:extLst>
      <p:ext uri="{BB962C8B-B14F-4D97-AF65-F5344CB8AC3E}">
        <p14:creationId xmlns:p14="http://schemas.microsoft.com/office/powerpoint/2010/main" val="26925839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619672" y="620688"/>
            <a:ext cx="7210000" cy="1080120"/>
          </a:xfrm>
        </p:spPr>
        <p:txBody>
          <a:bodyPr/>
          <a:lstStyle/>
          <a:p>
            <a:pPr algn="r"/>
            <a:r>
              <a:rPr lang="ar-IQ" dirty="0"/>
              <a:t>حقوق الملكية العميقة</a:t>
            </a:r>
          </a:p>
        </p:txBody>
      </p:sp>
      <p:sp>
        <p:nvSpPr>
          <p:cNvPr id="3" name="عنصر نائب للنص 2"/>
          <p:cNvSpPr>
            <a:spLocks noGrp="1"/>
          </p:cNvSpPr>
          <p:nvPr>
            <p:ph type="body" idx="1"/>
          </p:nvPr>
        </p:nvSpPr>
        <p:spPr>
          <a:xfrm>
            <a:off x="179512" y="1772816"/>
            <a:ext cx="8784976" cy="4797152"/>
          </a:xfrm>
        </p:spPr>
        <p:txBody>
          <a:bodyPr>
            <a:noAutofit/>
          </a:bodyPr>
          <a:lstStyle/>
          <a:p>
            <a:r>
              <a:rPr lang="ar-IQ" sz="2800" dirty="0"/>
              <a:t>تخيل مجتمعا يكسب فيه الجميع نفس الشيء، حيث يكون من غير القانوني ترك أي أصول على الإطلاق للأطفال أو الأفراد الآخرين عند الوفاة، حيث تكون أي حقوق في الملكية من أي نوع مؤقتة ومتجددة، وحيث يسمح بالاستثمار فقط لكيانات التمويل المسجلة . ويمكن أن تظل أسواق رأس المال موجودة ويمكن القول بأنها ستكون أكثر كفاءة بكثير من حيث الشعور بمجال الإدارة البيئية مما لدينا الآن لأنها لن تكون مشوهة بتركيزات الثروة والسلطة ولا عن طريق التفاوت الإجمالي في الدخل والمواقف الإقطاعية تجاه حقوق الإرث. ومثل هذا المجتمع، الذي يختلف تماما عن منطقتنا، لا يزال بحاجة إلى المحاسبة. وكما هو الحال في العصر الجليدي، فإن الناس لا يزالون يمتلكون أشياء، وستظل هناك قيمة للتبادل. وبناء على ذلك، فإن مسك الدفاتر والمحاسبة سيظلان يعملان على التحقق من صحة المطالبات المتعلقة بالملكية وتقييمها.</a:t>
            </a:r>
          </a:p>
        </p:txBody>
      </p:sp>
    </p:spTree>
    <p:extLst>
      <p:ext uri="{BB962C8B-B14F-4D97-AF65-F5344CB8AC3E}">
        <p14:creationId xmlns:p14="http://schemas.microsoft.com/office/powerpoint/2010/main" val="2965347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692696"/>
            <a:ext cx="9144000" cy="1938992"/>
          </a:xfrm>
          <a:prstGeom prst="rect">
            <a:avLst/>
          </a:prstGeom>
        </p:spPr>
        <p:txBody>
          <a:bodyPr wrap="square">
            <a:spAutoFit/>
          </a:bodyPr>
          <a:lstStyle/>
          <a:p>
            <a:endParaRPr lang="ar-IQ" sz="2400" dirty="0"/>
          </a:p>
          <a:p>
            <a:r>
              <a:rPr lang="ar-IQ" sz="2400" dirty="0"/>
              <a:t> </a:t>
            </a:r>
          </a:p>
          <a:p>
            <a:endParaRPr lang="ar-IQ" sz="2400" dirty="0"/>
          </a:p>
          <a:p>
            <a:endParaRPr lang="ar-IQ" sz="2400" dirty="0"/>
          </a:p>
          <a:p>
            <a:endParaRPr lang="ar-IQ" sz="2400" dirty="0"/>
          </a:p>
        </p:txBody>
      </p:sp>
      <p:sp>
        <p:nvSpPr>
          <p:cNvPr id="3" name="مستطيل 2"/>
          <p:cNvSpPr/>
          <p:nvPr/>
        </p:nvSpPr>
        <p:spPr>
          <a:xfrm>
            <a:off x="179512" y="692696"/>
            <a:ext cx="8856984" cy="7478970"/>
          </a:xfrm>
          <a:prstGeom prst="rect">
            <a:avLst/>
          </a:prstGeom>
        </p:spPr>
        <p:txBody>
          <a:bodyPr wrap="square">
            <a:spAutoFit/>
          </a:bodyPr>
          <a:lstStyle/>
          <a:p>
            <a:r>
              <a:rPr lang="ar-IQ" sz="2400" dirty="0"/>
              <a:t>ولا تزال العدالة قائمة ولكن بمعناها الآخر. فإن الأصول المتبقية بعد خصم الخصوم ستكون علامة على الادخار والأحكام والتأمين على </a:t>
            </a:r>
            <a:r>
              <a:rPr lang="ar-IQ" sz="2400"/>
              <a:t>النكسات والمضايقات </a:t>
            </a:r>
            <a:r>
              <a:rPr lang="ar-IQ" sz="2400" dirty="0"/>
              <a:t>- المال التحوطي، وليس خزان للتكهنات غير المسؤولة اجتماعيا. كما أن محاسبة القطاع العام ستعمم من الخطوات المبدئية التي يتخذها المركز اليوم للنظر في المحاسبة عن الغايات وليس مجرد وسيلة لتصبح محسوبة تستند بقوة إلى اقتصاد سياسي لجميع المواطنين مع إيلاء الاعتبار الواجب للأجيال القادمة والغلاف الحيوي. ولن تكون محاسبة أصحاب المصلحة لأن الجميع ليس أصحاب مصلحة، ولكن الجميع هو غاية في حد ذاتها، وليس وسيلة، وبالتالي فإن الجميع هم شخص يدين بالمساءلة في إدارة الموارد، الخاصة أو العامة, ويأخذ الإشراف "عرشه" من القرن العشرين الذي يدعى "فائدة القرار" في مثل هذا السيناريو. المحاسبة، نظرية المحاسبة ونظرية عامة للمحاسبة البداية والنهاية في ضوء المساءلة،. بالطبع هذا السيناريو هو خيالي، مثاليا، حزبيا سياسيا ولا فائدة من أي شيء لتقديم المستثمرين اليوم أو المقرضين. ولكن بعد ذلك مرة أخرى، فإن فكرة المستثمرين العقلانيين تقيس بشكل صحيح قيمة الأخبار الجيدة والأخبار السيئة وتحويلها على الفور إلى شراء أو بيع أو اتخاذ قرارات حول محافظهم، وتقييم المخاطر بيتا فقط إذا كان سيبقى لا يزال طويلا بما فيه الكفاية ليتم قياسها في "مفيدا؛" - هذا السيناريو ليس واقعيا تماما، بل هو بالتأكيد حزبي سياسيا .</a:t>
            </a:r>
          </a:p>
          <a:p>
            <a:endParaRPr lang="ar-IQ" sz="2400" dirty="0"/>
          </a:p>
          <a:p>
            <a:r>
              <a:rPr lang="ar-IQ" sz="2400" dirty="0"/>
              <a:t> </a:t>
            </a:r>
          </a:p>
          <a:p>
            <a:endParaRPr lang="ar-IQ" sz="2400" dirty="0"/>
          </a:p>
          <a:p>
            <a:endParaRPr lang="ar-IQ" sz="2400" dirty="0"/>
          </a:p>
          <a:p>
            <a:endParaRPr lang="ar-IQ" sz="2400" dirty="0"/>
          </a:p>
        </p:txBody>
      </p:sp>
    </p:spTree>
    <p:extLst>
      <p:ext uri="{BB962C8B-B14F-4D97-AF65-F5344CB8AC3E}">
        <p14:creationId xmlns:p14="http://schemas.microsoft.com/office/powerpoint/2010/main" val="191568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27584" y="908720"/>
            <a:ext cx="7416824" cy="1656184"/>
          </a:xfrm>
        </p:spPr>
        <p:txBody>
          <a:bodyPr/>
          <a:lstStyle/>
          <a:p>
            <a:pPr algn="ctr"/>
            <a:br>
              <a:rPr lang="ar-IQ" dirty="0"/>
            </a:br>
            <a:br>
              <a:rPr lang="ar-IQ" dirty="0"/>
            </a:br>
            <a:br>
              <a:rPr lang="ar-IQ" dirty="0"/>
            </a:br>
            <a:br>
              <a:rPr lang="ar-IQ" dirty="0"/>
            </a:br>
            <a:br>
              <a:rPr lang="ar-IQ" dirty="0"/>
            </a:br>
            <a:br>
              <a:rPr lang="ar-IQ" dirty="0"/>
            </a:br>
            <a:r>
              <a:rPr lang="ar-IQ" dirty="0"/>
              <a:t>  </a:t>
            </a:r>
            <a:br>
              <a:rPr lang="ar-IQ" dirty="0"/>
            </a:br>
            <a:br>
              <a:rPr lang="ar-IQ" dirty="0"/>
            </a:br>
            <a:br>
              <a:rPr lang="ar-IQ" dirty="0"/>
            </a:br>
            <a:r>
              <a:rPr lang="ar-IQ" dirty="0"/>
              <a:t>عمر المحاسبة</a:t>
            </a:r>
            <a:br>
              <a:rPr lang="ar-IQ" dirty="0"/>
            </a:br>
            <a:endParaRPr lang="ar-IQ" dirty="0"/>
          </a:p>
        </p:txBody>
      </p:sp>
      <p:sp>
        <p:nvSpPr>
          <p:cNvPr id="3" name="عنصر نائب للنص 2"/>
          <p:cNvSpPr>
            <a:spLocks noGrp="1"/>
          </p:cNvSpPr>
          <p:nvPr>
            <p:ph type="body" idx="1"/>
          </p:nvPr>
        </p:nvSpPr>
        <p:spPr>
          <a:xfrm>
            <a:off x="395536" y="1988840"/>
            <a:ext cx="8136904" cy="4248472"/>
          </a:xfrm>
        </p:spPr>
        <p:txBody>
          <a:bodyPr>
            <a:normAutofit/>
          </a:bodyPr>
          <a:lstStyle/>
          <a:p>
            <a:r>
              <a:rPr lang="ar-IQ" sz="3200" dirty="0">
                <a:solidFill>
                  <a:schemeClr val="bg1">
                    <a:lumMod val="95000"/>
                    <a:lumOff val="5000"/>
                  </a:schemeClr>
                </a:solidFill>
              </a:rPr>
              <a:t>كانت موجودة منذ قبل فجر الحضارة , استخدم الناس الكهف والحجارة على شكل مختلف لتمثيل الحيوانات المختلفة التي كانت مملوكة عن طريق نظام المخزون البدائي. فالحقيقة التي يحتاجون إليها للقيام بذلك في وقت مبكر جدا في تاريخ البشرية تشير إلى أن المحاسبة قد اخترعت كوسيلة لإثبات ملكية الأصول التي كانت معرضة لخطر سرقة الآخرين. وبعبارة أخرى، فإن المحاسبة تؤدي إلى منع انعدام الثقة والشك من إرباك العشيرة وبالتالي جعل الحضارة التجارية مستحيلة</a:t>
            </a:r>
          </a:p>
          <a:p>
            <a:endParaRPr lang="ar-IQ" dirty="0"/>
          </a:p>
        </p:txBody>
      </p:sp>
    </p:spTree>
    <p:extLst>
      <p:ext uri="{BB962C8B-B14F-4D97-AF65-F5344CB8AC3E}">
        <p14:creationId xmlns:p14="http://schemas.microsoft.com/office/powerpoint/2010/main" val="553711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908720"/>
            <a:ext cx="8784976" cy="5509200"/>
          </a:xfrm>
          <a:prstGeom prst="rect">
            <a:avLst/>
          </a:prstGeom>
        </p:spPr>
        <p:txBody>
          <a:bodyPr wrap="square">
            <a:spAutoFit/>
          </a:bodyPr>
          <a:lstStyle/>
          <a:p>
            <a:r>
              <a:rPr lang="ar-IQ" sz="3200" b="1" dirty="0"/>
              <a:t>المحاسبة هي طريقة واحدة للتعامل مع عدم الثقة حول استحقاقات المنافع :</a:t>
            </a:r>
          </a:p>
          <a:p>
            <a:r>
              <a:rPr lang="ar-IQ" sz="3200" dirty="0"/>
              <a:t>في أوائل العصور الوسطى حفظ كتاب الدخول المزدوج وضعت لتمكين المحاسبة للتعامل مع المعاملات النقدية وتقييم الأصول بطريقة لقياس قيمة ثروة أصحاب كما بقايا الأصول أقل الخصوم. تطبيق مسك الدفاتر على جميع الكيانات، الخاصة أو العامة، والأعمال التجارية أو المؤسسات الاجتماعية. وكانت المحاسبة عالمية</a:t>
            </a:r>
          </a:p>
          <a:p>
            <a:r>
              <a:rPr lang="ar-IQ" sz="3200" dirty="0"/>
              <a:t>في القرن التاسع عشر مع نضوج الثورة الصناعية وظهور أسواق الأسهم الحديثة في ظل نظام متماسك من التنظيم لتشجيع تداول الأسهم ، والحفاظ على الثقة كان هدفا مهيمنا . </a:t>
            </a:r>
          </a:p>
        </p:txBody>
      </p:sp>
    </p:spTree>
    <p:extLst>
      <p:ext uri="{BB962C8B-B14F-4D97-AF65-F5344CB8AC3E}">
        <p14:creationId xmlns:p14="http://schemas.microsoft.com/office/powerpoint/2010/main" val="1545592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332656"/>
            <a:ext cx="7772400" cy="1362456"/>
          </a:xfrm>
        </p:spPr>
        <p:txBody>
          <a:bodyPr/>
          <a:lstStyle/>
          <a:p>
            <a:pPr algn="ctr"/>
            <a:r>
              <a:rPr lang="ar-IQ" sz="6600" dirty="0"/>
              <a:t>المحاسبة في عام 2016</a:t>
            </a:r>
          </a:p>
        </p:txBody>
      </p:sp>
      <p:sp>
        <p:nvSpPr>
          <p:cNvPr id="3" name="عنصر نائب للنص 2"/>
          <p:cNvSpPr>
            <a:spLocks noGrp="1"/>
          </p:cNvSpPr>
          <p:nvPr>
            <p:ph type="body" idx="1"/>
          </p:nvPr>
        </p:nvSpPr>
        <p:spPr>
          <a:xfrm>
            <a:off x="0" y="1700808"/>
            <a:ext cx="8964488" cy="5157192"/>
          </a:xfrm>
        </p:spPr>
        <p:txBody>
          <a:bodyPr>
            <a:noAutofit/>
          </a:bodyPr>
          <a:lstStyle/>
          <a:p>
            <a:r>
              <a:rPr lang="ar-IQ" sz="3200" dirty="0"/>
              <a:t>المحاسبة في عام 2016 هي المحاسبة المالية التي تستهدف المستثمرين من القطاع الخاص. أنواع أخرى من المحاسبة لها كلمات أخرى أمام كلمة 'المحاسبة'؛ - المحاسبة الإدارية، ومحاسبة القطاع العام، وليس لحساب الأرباح والمحاسبة البيئية ، على سبيل المثال. وهناك نظرية عامة للمحاسبة تحتاج إلى شرح كل هذه الأنواع الأخرى من المحاسبة أيضا. وستحتاج إلى بعض الأطر </a:t>
            </a:r>
            <a:r>
              <a:rPr lang="ar-IQ" sz="3200" dirty="0" err="1"/>
              <a:t>المفاهيمية</a:t>
            </a:r>
            <a:r>
              <a:rPr lang="ar-IQ" sz="3200" dirty="0"/>
              <a:t> المتسقة التي هي ثابتة في مبادئها لنوع المحاسبة التي يمكن تطبيقها. مثل هذه النظرية، عندما تصل، يجب أن تكون قادرة أيضا على تطبيق أي من المجالات غير المالية وغير الاقتصادية حيث الظواهر هي مناسبة للمعالجة المحاسبية</a:t>
            </a:r>
          </a:p>
        </p:txBody>
      </p:sp>
    </p:spTree>
    <p:extLst>
      <p:ext uri="{BB962C8B-B14F-4D97-AF65-F5344CB8AC3E}">
        <p14:creationId xmlns:p14="http://schemas.microsoft.com/office/powerpoint/2010/main" val="4178122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131840" y="782688"/>
            <a:ext cx="5184576" cy="830997"/>
          </a:xfrm>
          <a:prstGeom prst="rect">
            <a:avLst/>
          </a:prstGeom>
        </p:spPr>
        <p:txBody>
          <a:bodyPr wrap="square">
            <a:spAutoFit/>
          </a:bodyPr>
          <a:lstStyle/>
          <a:p>
            <a:r>
              <a:rPr lang="ar-IQ" sz="4800" b="1" dirty="0"/>
              <a:t>المائة سنة  المقبلة</a:t>
            </a:r>
          </a:p>
        </p:txBody>
      </p:sp>
      <p:sp>
        <p:nvSpPr>
          <p:cNvPr id="3" name="مستطيل 2"/>
          <p:cNvSpPr/>
          <p:nvPr/>
        </p:nvSpPr>
        <p:spPr>
          <a:xfrm>
            <a:off x="0" y="1595021"/>
            <a:ext cx="9144000" cy="5262979"/>
          </a:xfrm>
          <a:prstGeom prst="rect">
            <a:avLst/>
          </a:prstGeom>
        </p:spPr>
        <p:txBody>
          <a:bodyPr wrap="square">
            <a:spAutoFit/>
          </a:bodyPr>
          <a:lstStyle/>
          <a:p>
            <a:r>
              <a:rPr lang="ar-IQ" sz="2800" dirty="0"/>
              <a:t>بالعودة إلى المحاسبة النقدية، يمكننا أن ننظر في ما يمكن أن تقدمه النظرية لمساعدتنا على التعامل مع مستقبل البشرية. وقد بدأت محاسبة المياه بالفعل، والمحاسبة الجوية لا بد أن يكون متناظرة هو متأثر بشكل غير صحيح من قبل ذلك. إذا أصبح التلوث ساما في أي مدينة، فإن السلطات والمؤسسات الخاصة ستبدأ في تسليح الهواء إلى منتجات قابلة للبيع في العلب، ويمكن في نهاية المطاف أن تضخ مضخات الهواء في محطات البنزين حيث تعيد الأسر عبواتها الهوائية عندما تنخفض، والشركات التي تقدم غاز الطهي الآن يمكن بسهولة تنويع في العرض الجوي. وبالتالي فإن حساب الهواء النادر لا يختلف عن حساب أي سلعة أخرى. وستحسب التقارير المحاسبية المتكاملة الهواء كرساميل طبيعية، وقد تقدم المبادئ التوجيهية المستقبلية للمبادرة العالمية لإعداد التقارير المشورة لكيفية حساب العوامل الخارجية التي تؤثر على العرض الجوي لأطراف المعنية الأخرى .</a:t>
            </a:r>
            <a:endParaRPr lang="ar-IQ" sz="2400" dirty="0"/>
          </a:p>
        </p:txBody>
      </p:sp>
    </p:spTree>
    <p:extLst>
      <p:ext uri="{BB962C8B-B14F-4D97-AF65-F5344CB8AC3E}">
        <p14:creationId xmlns:p14="http://schemas.microsoft.com/office/powerpoint/2010/main" val="1578060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11560" y="764704"/>
            <a:ext cx="7851648" cy="1296144"/>
          </a:xfrm>
        </p:spPr>
        <p:txBody>
          <a:bodyPr>
            <a:normAutofit/>
          </a:bodyPr>
          <a:lstStyle/>
          <a:p>
            <a:r>
              <a:rPr lang="ar-IQ" dirty="0"/>
              <a:t>المائة سنة المقبلة</a:t>
            </a:r>
          </a:p>
        </p:txBody>
      </p:sp>
      <p:sp>
        <p:nvSpPr>
          <p:cNvPr id="3" name="عنوان فرعي 2"/>
          <p:cNvSpPr>
            <a:spLocks noGrp="1"/>
          </p:cNvSpPr>
          <p:nvPr>
            <p:ph type="subTitle" idx="1"/>
          </p:nvPr>
        </p:nvSpPr>
        <p:spPr>
          <a:xfrm>
            <a:off x="323528" y="2060848"/>
            <a:ext cx="8568952" cy="4320480"/>
          </a:xfrm>
        </p:spPr>
        <p:txBody>
          <a:bodyPr>
            <a:noAutofit/>
          </a:bodyPr>
          <a:lstStyle/>
          <a:p>
            <a:r>
              <a:rPr lang="ar-IQ" sz="3600" dirty="0"/>
              <a:t>وعلاوة على ذلك، سيكون الهواء هو المورد الأكثر أهمية للمستعمرين بين الكواكب وعمال المناجم إلى حد أن وحدات الهواء قد تصبح عملة نقدية احتياطية، أو على الأقل القاعدة التي تستمد منها وحدات نقدية أخرى. وبعبارة أخرى، قد يأتي الهواء لتحقيق الدور النقدي مرة واحدة كدور الذهب الاحتياطي. إذا حدث ذلك فإنه لا يخلق أي مشاكل جديدة للمحاسبة، مجرد وحدة تقييم جديدة</a:t>
            </a:r>
          </a:p>
        </p:txBody>
      </p:sp>
    </p:spTree>
    <p:extLst>
      <p:ext uri="{BB962C8B-B14F-4D97-AF65-F5344CB8AC3E}">
        <p14:creationId xmlns:p14="http://schemas.microsoft.com/office/powerpoint/2010/main" val="2480719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1225689"/>
            <a:ext cx="8928992" cy="5632311"/>
          </a:xfrm>
          <a:prstGeom prst="rect">
            <a:avLst/>
          </a:prstGeom>
        </p:spPr>
        <p:txBody>
          <a:bodyPr wrap="square">
            <a:spAutoFit/>
          </a:bodyPr>
          <a:lstStyle/>
          <a:p>
            <a:r>
              <a:rPr lang="ar-IQ" sz="3600" dirty="0"/>
              <a:t>كيف يمكن للدول أو الشركات حساب الناس في الرسوم المتحركة مع وقف التنفيذ على مدى مئات من سنوات الأرض؟ وهل هي مواشي؟ وهل رأس المال البشري له قيمة حالية صافية محددة -  إذا كان بوسعنا ترجمة "الحاضر" إلى معادل علمي مبرر علميا؟ وهل هي أصول على الإطلاق أم مجرد نفقات مستمرة، إلى أن تنعش وتبدأ العمل؟ وتعتمد كيفية قيام كيان مستقبلي بها على الكيفية التي تقرر بها الكيان تصنيفها وقيمتها، وهذا يتوقف على العقود التي توقعها مع الشعب، على افتراض أن العقود لا تزال تستخدم في المستقبل البعيد .</a:t>
            </a:r>
          </a:p>
        </p:txBody>
      </p:sp>
      <p:sp>
        <p:nvSpPr>
          <p:cNvPr id="3" name="مستطيل 2"/>
          <p:cNvSpPr/>
          <p:nvPr/>
        </p:nvSpPr>
        <p:spPr>
          <a:xfrm>
            <a:off x="3779912" y="620688"/>
            <a:ext cx="4995029" cy="769441"/>
          </a:xfrm>
          <a:prstGeom prst="rect">
            <a:avLst/>
          </a:prstGeom>
        </p:spPr>
        <p:txBody>
          <a:bodyPr wrap="square">
            <a:spAutoFit/>
          </a:bodyPr>
          <a:lstStyle/>
          <a:p>
            <a:r>
              <a:rPr lang="ar-IQ" sz="4400" dirty="0"/>
              <a:t>المائة سنة المقبلة</a:t>
            </a:r>
          </a:p>
        </p:txBody>
      </p:sp>
    </p:spTree>
    <p:extLst>
      <p:ext uri="{BB962C8B-B14F-4D97-AF65-F5344CB8AC3E}">
        <p14:creationId xmlns:p14="http://schemas.microsoft.com/office/powerpoint/2010/main" val="3728929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11560" y="548680"/>
            <a:ext cx="7851648" cy="1152128"/>
          </a:xfrm>
        </p:spPr>
        <p:txBody>
          <a:bodyPr/>
          <a:lstStyle/>
          <a:p>
            <a:r>
              <a:rPr lang="ar-IQ" dirty="0"/>
              <a:t>الفصل </a:t>
            </a:r>
            <a:r>
              <a:rPr lang="ar-IQ" dirty="0" err="1"/>
              <a:t>المفاهيمي</a:t>
            </a:r>
            <a:r>
              <a:rPr lang="ar-IQ" dirty="0"/>
              <a:t> على الإطلاق</a:t>
            </a:r>
          </a:p>
        </p:txBody>
      </p:sp>
      <p:sp>
        <p:nvSpPr>
          <p:cNvPr id="3" name="عنوان فرعي 2"/>
          <p:cNvSpPr>
            <a:spLocks noGrp="1"/>
          </p:cNvSpPr>
          <p:nvPr>
            <p:ph type="subTitle" idx="1"/>
          </p:nvPr>
        </p:nvSpPr>
        <p:spPr>
          <a:xfrm>
            <a:off x="2272" y="1844824"/>
            <a:ext cx="8890208" cy="4392488"/>
          </a:xfrm>
        </p:spPr>
        <p:txBody>
          <a:bodyPr>
            <a:noAutofit/>
          </a:bodyPr>
          <a:lstStyle/>
          <a:p>
            <a:r>
              <a:rPr lang="ar-IQ" sz="2800" dirty="0"/>
              <a:t>الفصل </a:t>
            </a:r>
            <a:r>
              <a:rPr lang="ar-IQ" sz="2800" dirty="0" err="1"/>
              <a:t>المفاهيمي</a:t>
            </a:r>
            <a:r>
              <a:rPr lang="ar-IQ" sz="2800" dirty="0"/>
              <a:t> على الإطلاق. علينا أن نسأل بالتالي، هل محاسبة القطاع العام حقا المحاسبة؟ الجواب هو نعم، وعلاوة على ذلك فإن مجموعة المعلومات المفيدة لصانعي القرار السياسي والإداري في القطاع العام هي أكبر بكثير من النطاق الذي يفيد المستثمرين من القطاع الخاص</a:t>
            </a:r>
          </a:p>
          <a:p>
            <a:r>
              <a:rPr lang="ar-IQ" sz="2800" dirty="0"/>
              <a:t>محاسبة القطاع العام تتعلق بالموارد العامة ودافعي الضرائب. ولا يمكن لمطالبة ثانية واحدة أن تكون غير مهتمة بالغايات ولكن بالوسائل فقط. كما أن التكلفة الحالية (تكلفة الاستبدال) هي المهيمنة في ترسانة تقييم الأصول بدلا من القيمة العادلة للقطاع الخاص، لأنها أكثر اهتماما بالحفاظ على قيمة رأسمالها المادي من بيع أصولها لصناديق التحوط وغيرها من مقدمي العروض الخاصة.</a:t>
            </a:r>
          </a:p>
        </p:txBody>
      </p:sp>
    </p:spTree>
    <p:extLst>
      <p:ext uri="{BB962C8B-B14F-4D97-AF65-F5344CB8AC3E}">
        <p14:creationId xmlns:p14="http://schemas.microsoft.com/office/powerpoint/2010/main" val="1717273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780696"/>
          </a:xfrm>
        </p:spPr>
        <p:txBody>
          <a:bodyPr>
            <a:normAutofit fontScale="90000"/>
          </a:bodyPr>
          <a:lstStyle/>
          <a:p>
            <a:pPr algn="r"/>
            <a:r>
              <a:rPr lang="ar-IQ" dirty="0"/>
              <a:t>الفصل </a:t>
            </a:r>
            <a:r>
              <a:rPr lang="ar-IQ" dirty="0" err="1"/>
              <a:t>المفاهيمي</a:t>
            </a:r>
            <a:r>
              <a:rPr lang="ar-IQ" dirty="0"/>
              <a:t> على الإطلاق</a:t>
            </a:r>
          </a:p>
        </p:txBody>
      </p:sp>
      <p:sp>
        <p:nvSpPr>
          <p:cNvPr id="3" name="عنصر نائب للمحتوى 2"/>
          <p:cNvSpPr>
            <a:spLocks noGrp="1"/>
          </p:cNvSpPr>
          <p:nvPr>
            <p:ph idx="1"/>
          </p:nvPr>
        </p:nvSpPr>
        <p:spPr>
          <a:xfrm>
            <a:off x="107504" y="1628800"/>
            <a:ext cx="8867328" cy="5112568"/>
          </a:xfrm>
        </p:spPr>
        <p:txBody>
          <a:bodyPr>
            <a:noAutofit/>
          </a:bodyPr>
          <a:lstStyle/>
          <a:p>
            <a:pPr marL="0" indent="0">
              <a:buNone/>
            </a:pPr>
            <a:r>
              <a:rPr lang="ar-IQ" sz="2800" dirty="0"/>
              <a:t>كتب نظرية المحاسبة، بما في ذلك هذا واحد، ليست حقا اسمه بشكل صحيح، لأنها ليست سوى نظرية المحاسبة المالية ,وإذا كانت الدول أقوى من الشركات في المجتمعات ذات النمط الغربي، فستكون محاسبة القطاع العام هي أساس المحاسبة، وليس المحاسبة في القطاع الخاص. </a:t>
            </a:r>
            <a:r>
              <a:rPr lang="ar-IQ" sz="2800" dirty="0" err="1"/>
              <a:t>وکما</a:t>
            </a:r>
            <a:r>
              <a:rPr lang="ar-IQ" sz="2800" dirty="0"/>
              <a:t> </a:t>
            </a:r>
            <a:r>
              <a:rPr lang="ar-IQ" sz="2800" dirty="0" err="1"/>
              <a:t>ھو</a:t>
            </a:r>
            <a:r>
              <a:rPr lang="ar-IQ" sz="2800" dirty="0"/>
              <a:t> الحال، غالبا ما تتعرض </a:t>
            </a:r>
            <a:r>
              <a:rPr lang="ar-IQ" sz="2800" dirty="0" err="1"/>
              <a:t>کیانات</a:t>
            </a:r>
            <a:r>
              <a:rPr lang="ar-IQ" sz="2800" dirty="0"/>
              <a:t> القطاع العام لضغوط </a:t>
            </a:r>
            <a:r>
              <a:rPr lang="ar-IQ" sz="2800" dirty="0" err="1"/>
              <a:t>سیاسیة</a:t>
            </a:r>
            <a:r>
              <a:rPr lang="ar-IQ" sz="2800" dirty="0"/>
              <a:t> حاسمة </a:t>
            </a:r>
            <a:r>
              <a:rPr lang="ar-IQ" sz="2800" dirty="0" err="1"/>
              <a:t>لتنفیذ</a:t>
            </a:r>
            <a:r>
              <a:rPr lang="ar-IQ" sz="2800" dirty="0"/>
              <a:t> </a:t>
            </a:r>
            <a:r>
              <a:rPr lang="ar-IQ" sz="2800" dirty="0" err="1"/>
              <a:t>شؤونھا</a:t>
            </a:r>
            <a:r>
              <a:rPr lang="ar-IQ" sz="2800" dirty="0"/>
              <a:t> مثل </a:t>
            </a:r>
            <a:r>
              <a:rPr lang="ar-IQ" sz="2800" dirty="0" err="1"/>
              <a:t>کیانات</a:t>
            </a:r>
            <a:r>
              <a:rPr lang="ar-IQ" sz="2800" dirty="0"/>
              <a:t> القطاع الخاص قدر </a:t>
            </a:r>
            <a:r>
              <a:rPr lang="ar-IQ" sz="2800" dirty="0" err="1"/>
              <a:t>الإمکان</a:t>
            </a:r>
            <a:r>
              <a:rPr lang="ar-IQ" sz="2800" dirty="0"/>
              <a:t>، </a:t>
            </a:r>
            <a:r>
              <a:rPr lang="ar-IQ" sz="2800" dirty="0" err="1"/>
              <a:t>ولکنھا</a:t>
            </a:r>
            <a:r>
              <a:rPr lang="ar-IQ" sz="2800" dirty="0"/>
              <a:t> تستورد </a:t>
            </a:r>
            <a:r>
              <a:rPr lang="ar-IQ" sz="2800" dirty="0" err="1"/>
              <a:t>قیم</a:t>
            </a:r>
            <a:r>
              <a:rPr lang="ar-IQ" sz="2800" dirty="0"/>
              <a:t> القطاع الخاص </a:t>
            </a:r>
            <a:r>
              <a:rPr lang="ar-IQ" sz="2800" dirty="0" err="1"/>
              <a:t>لتعظیم</a:t>
            </a:r>
            <a:r>
              <a:rPr lang="ar-IQ" sz="2800" dirty="0"/>
              <a:t> </a:t>
            </a:r>
            <a:r>
              <a:rPr lang="ar-IQ" sz="2800" dirty="0" err="1"/>
              <a:t>القیمة</a:t>
            </a:r>
            <a:r>
              <a:rPr lang="ar-IQ" sz="2800" dirty="0"/>
              <a:t> </a:t>
            </a:r>
            <a:r>
              <a:rPr lang="ar-IQ" sz="2800" dirty="0" err="1"/>
              <a:t>الحالیة</a:t>
            </a:r>
            <a:r>
              <a:rPr lang="ar-IQ" sz="2800" dirty="0"/>
              <a:t> للثروة القائمة </a:t>
            </a:r>
            <a:r>
              <a:rPr lang="ar-IQ" sz="2800" dirty="0" err="1"/>
              <a:t>علی</a:t>
            </a:r>
            <a:r>
              <a:rPr lang="ar-IQ" sz="2800" dirty="0"/>
              <a:t> </a:t>
            </a:r>
            <a:r>
              <a:rPr lang="ar-IQ" sz="2800" dirty="0" err="1"/>
              <a:t>المساھمین</a:t>
            </a:r>
            <a:r>
              <a:rPr lang="ar-IQ" sz="2800" dirty="0"/>
              <a:t> في القطاع العام </a:t>
            </a:r>
            <a:r>
              <a:rPr lang="ar-IQ" sz="2800" dirty="0" err="1"/>
              <a:t>حیث</a:t>
            </a:r>
            <a:r>
              <a:rPr lang="ar-IQ" sz="2800" dirty="0"/>
              <a:t> </a:t>
            </a:r>
            <a:r>
              <a:rPr lang="ar-IQ" sz="2800" dirty="0" err="1"/>
              <a:t>تکون</a:t>
            </a:r>
            <a:r>
              <a:rPr lang="ar-IQ" sz="2800" dirty="0"/>
              <a:t> </a:t>
            </a:r>
            <a:r>
              <a:rPr lang="ar-IQ" sz="2800" dirty="0" err="1"/>
              <a:t>مشاکل</a:t>
            </a:r>
            <a:r>
              <a:rPr lang="ar-IQ" sz="2800" dirty="0"/>
              <a:t> </a:t>
            </a:r>
            <a:r>
              <a:rPr lang="ar-IQ" sz="2800" dirty="0" err="1"/>
              <a:t>الوکالة</a:t>
            </a:r>
            <a:r>
              <a:rPr lang="ar-IQ" sz="2800" dirty="0"/>
              <a:t> معقدة </a:t>
            </a:r>
            <a:r>
              <a:rPr lang="ar-IQ" sz="2800" dirty="0" err="1"/>
              <a:t>للغایة</a:t>
            </a:r>
            <a:r>
              <a:rPr lang="ar-IQ" sz="2800" dirty="0"/>
              <a:t> واسعة النطاق أن التظاهر دافعي الضرائب هو على نحو فعال نفس مساهم القطاع الخاص هو سخيف، وخداع وعديم الفكر. في الاقتصاد نفسه، دراسات القطاع العام والاقتصاد الكلي واقتصاديات الضرائب كانت بعيدة المنأى عن الهجوم (ميلتون فريدمان)</a:t>
            </a:r>
          </a:p>
        </p:txBody>
      </p:sp>
    </p:spTree>
    <p:extLst>
      <p:ext uri="{BB962C8B-B14F-4D97-AF65-F5344CB8AC3E}">
        <p14:creationId xmlns:p14="http://schemas.microsoft.com/office/powerpoint/2010/main" val="39847631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95</TotalTime>
  <Words>1415</Words>
  <Application>Microsoft Macintosh PowerPoint</Application>
  <PresentationFormat>On-screen Show (4:3)</PresentationFormat>
  <Paragraphs>33</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Calibri</vt:lpstr>
      <vt:lpstr>Constantia</vt:lpstr>
      <vt:lpstr>Wingdings 2</vt:lpstr>
      <vt:lpstr>تدفق</vt:lpstr>
      <vt:lpstr>The unfinished work of       accounting theory العمل اللامحدود في نظرية المحاسبة</vt:lpstr>
      <vt:lpstr>           عمر المحاسبة </vt:lpstr>
      <vt:lpstr>PowerPoint Presentation</vt:lpstr>
      <vt:lpstr>المحاسبة في عام 2016</vt:lpstr>
      <vt:lpstr>PowerPoint Presentation</vt:lpstr>
      <vt:lpstr>المائة سنة المقبلة</vt:lpstr>
      <vt:lpstr>PowerPoint Presentation</vt:lpstr>
      <vt:lpstr>الفصل المفاهيمي على الإطلاق</vt:lpstr>
      <vt:lpstr>الفصل المفاهيمي على الإطلاق</vt:lpstr>
      <vt:lpstr>الفصل المفاهيمي على الإطلاق</vt:lpstr>
      <vt:lpstr>حقوق الملكية العميقة</vt:lpstr>
      <vt:lpstr>PowerPoint Presentation</vt:lpstr>
    </vt:vector>
  </TitlesOfParts>
  <Company>GroupX</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UNFINISHED WORK OF       ACCOUNTING THEORY العمل اللامحدود في نظرية المحاسبة</dc:title>
  <dc:creator>enx</dc:creator>
  <cp:lastModifiedBy>TALAL JAJAWY</cp:lastModifiedBy>
  <cp:revision>17</cp:revision>
  <dcterms:created xsi:type="dcterms:W3CDTF">2017-12-26T18:08:20Z</dcterms:created>
  <dcterms:modified xsi:type="dcterms:W3CDTF">2023-09-13T08:44:24Z</dcterms:modified>
</cp:coreProperties>
</file>