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80" r:id="rId1"/>
  </p:sldMasterIdLst>
  <p:notesMasterIdLst>
    <p:notesMasterId r:id="rId21"/>
  </p:notesMasterIdLst>
  <p:handoutMasterIdLst>
    <p:handoutMasterId r:id="rId22"/>
  </p:handoutMasterIdLst>
  <p:sldIdLst>
    <p:sldId id="256" r:id="rId2"/>
    <p:sldId id="258" r:id="rId3"/>
    <p:sldId id="259" r:id="rId4"/>
    <p:sldId id="260" r:id="rId5"/>
    <p:sldId id="261" r:id="rId6"/>
    <p:sldId id="275" r:id="rId7"/>
    <p:sldId id="262" r:id="rId8"/>
    <p:sldId id="263" r:id="rId9"/>
    <p:sldId id="264" r:id="rId10"/>
    <p:sldId id="265" r:id="rId11"/>
    <p:sldId id="267" r:id="rId12"/>
    <p:sldId id="268" r:id="rId13"/>
    <p:sldId id="269" r:id="rId14"/>
    <p:sldId id="270" r:id="rId15"/>
    <p:sldId id="271" r:id="rId16"/>
    <p:sldId id="272" r:id="rId17"/>
    <p:sldId id="278" r:id="rId18"/>
    <p:sldId id="282" r:id="rId19"/>
    <p:sldId id="280"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النمط المتوسط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95" autoAdjust="0"/>
    <p:restoredTop sz="94658"/>
  </p:normalViewPr>
  <p:slideViewPr>
    <p:cSldViewPr>
      <p:cViewPr varScale="1">
        <p:scale>
          <a:sx n="120" d="100"/>
          <a:sy n="120" d="100"/>
        </p:scale>
        <p:origin x="138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B25FFF-ADF4-45BF-9860-F5CD06A3B294}" type="datetimeFigureOut">
              <a:rPr lang="en-US" smtClean="0"/>
              <a:t>1/17/25</a:t>
            </a:fld>
            <a:endParaRPr lang="en-US"/>
          </a:p>
        </p:txBody>
      </p:sp>
      <p:sp>
        <p:nvSpPr>
          <p:cNvPr id="4" name="عنصر نائب للتذييل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عنصر نائب لرقم الشريحة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2D348A-B5F7-4AA7-8337-0EA7912909B0}" type="slidenum">
              <a:rPr lang="en-US" smtClean="0"/>
              <a:t>‹#›</a:t>
            </a:fld>
            <a:endParaRPr lang="en-US"/>
          </a:p>
        </p:txBody>
      </p:sp>
    </p:spTree>
    <p:extLst>
      <p:ext uri="{BB962C8B-B14F-4D97-AF65-F5344CB8AC3E}">
        <p14:creationId xmlns:p14="http://schemas.microsoft.com/office/powerpoint/2010/main" val="25395583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7ACBB1-DBCF-452A-A4CE-CA876609E332}" type="datetimeFigureOut">
              <a:rPr lang="en-US" smtClean="0"/>
              <a:t>1/17/25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790BF6-30E0-4777-841E-FEFF0FF7777B}" type="slidenum">
              <a:rPr lang="en-US" smtClean="0"/>
              <a:t>‹#›</a:t>
            </a:fld>
            <a:endParaRPr lang="en-US"/>
          </a:p>
        </p:txBody>
      </p:sp>
    </p:spTree>
    <p:extLst>
      <p:ext uri="{BB962C8B-B14F-4D97-AF65-F5344CB8AC3E}">
        <p14:creationId xmlns:p14="http://schemas.microsoft.com/office/powerpoint/2010/main" val="267812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007D7D93-D34A-4BDE-933E-2CA814284973}"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519347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1C9E2C32-7A7A-4EAA-882D-5407ECB38BCE}"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2301845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1C9E2C32-7A7A-4EAA-882D-5407ECB38BCE}"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B34F065-1154-456A-91E3-76DE8E75E17B}" type="slidenum">
              <a:rPr lang="ar-SA" smtClean="0"/>
              <a:t>‹#›</a:t>
            </a:fld>
            <a:endParaRPr lang="ar-S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57826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1C9E2C32-7A7A-4EAA-882D-5407ECB38BCE}" type="datetime1">
              <a:rPr lang="ar-SA" smtClean="0"/>
              <a:t>18 رجب، 1446</a:t>
            </a:fld>
            <a:endParaRPr lang="ar-SA"/>
          </a:p>
        </p:txBody>
      </p:sp>
      <p:sp>
        <p:nvSpPr>
          <p:cNvPr id="6" name="Footer Placeholder 5"/>
          <p:cNvSpPr>
            <a:spLocks noGrp="1"/>
          </p:cNvSpPr>
          <p:nvPr>
            <p:ph type="ftr" sz="quarter" idx="11"/>
          </p:nvPr>
        </p:nvSpPr>
        <p:spPr/>
        <p:txBody>
          <a:bodyPr/>
          <a:lstStyle/>
          <a:p>
            <a:r>
              <a:rPr lang="ar-SA"/>
              <a:t>1</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20377430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1C9E2C32-7A7A-4EAA-882D-5407ECB38BCE}" type="datetime1">
              <a:rPr lang="ar-SA" smtClean="0"/>
              <a:t>18 رجب، 1446</a:t>
            </a:fld>
            <a:endParaRPr lang="ar-SA"/>
          </a:p>
        </p:txBody>
      </p:sp>
      <p:sp>
        <p:nvSpPr>
          <p:cNvPr id="6" name="Footer Placeholder 5"/>
          <p:cNvSpPr>
            <a:spLocks noGrp="1"/>
          </p:cNvSpPr>
          <p:nvPr>
            <p:ph type="ftr" sz="quarter" idx="11"/>
          </p:nvPr>
        </p:nvSpPr>
        <p:spPr/>
        <p:txBody>
          <a:bodyPr/>
          <a:lstStyle/>
          <a:p>
            <a:r>
              <a:rPr lang="ar-SA"/>
              <a:t>1</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669807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1C9E2C32-7A7A-4EAA-882D-5407ECB38BCE}" type="datetime1">
              <a:rPr lang="ar-SA" smtClean="0"/>
              <a:t>18 رجب، 1446</a:t>
            </a:fld>
            <a:endParaRPr lang="ar-SA"/>
          </a:p>
        </p:txBody>
      </p:sp>
      <p:sp>
        <p:nvSpPr>
          <p:cNvPr id="6" name="Footer Placeholder 5"/>
          <p:cNvSpPr>
            <a:spLocks noGrp="1"/>
          </p:cNvSpPr>
          <p:nvPr>
            <p:ph type="ftr" sz="quarter" idx="11"/>
          </p:nvPr>
        </p:nvSpPr>
        <p:spPr/>
        <p:txBody>
          <a:bodyPr/>
          <a:lstStyle/>
          <a:p>
            <a:r>
              <a:rPr lang="ar-SA"/>
              <a:t>1</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68632831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6F9FD442-005C-4B26-BE57-07F47D65A8D5}"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162746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6CBBF45-1923-432E-AFC1-375361780312}"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7697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E8CA837-C6F8-4307-8FFB-BE993ECEE171}"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73958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325F81A5-6A87-4785-ACDE-496750CB9000}" type="datetime1">
              <a:rPr lang="ar-SA" smtClean="0"/>
              <a:t>18 رجب، 1446</a:t>
            </a:fld>
            <a:endParaRPr lang="ar-SA"/>
          </a:p>
        </p:txBody>
      </p:sp>
      <p:sp>
        <p:nvSpPr>
          <p:cNvPr id="5" name="Footer Placeholder 4"/>
          <p:cNvSpPr>
            <a:spLocks noGrp="1"/>
          </p:cNvSpPr>
          <p:nvPr>
            <p:ph type="ftr" sz="quarter" idx="11"/>
          </p:nvPr>
        </p:nvSpPr>
        <p:spPr/>
        <p:txBody>
          <a:bodyPr/>
          <a:lstStyle/>
          <a:p>
            <a:r>
              <a:rPr lang="ar-SA"/>
              <a:t>1</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5818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36CDC997-0324-4877-B0AB-A2FE9C79F827}" type="datetime1">
              <a:rPr lang="ar-SA" smtClean="0"/>
              <a:t>18 رجب، 1446</a:t>
            </a:fld>
            <a:endParaRPr lang="ar-SA"/>
          </a:p>
        </p:txBody>
      </p:sp>
      <p:sp>
        <p:nvSpPr>
          <p:cNvPr id="6" name="Footer Placeholder 5"/>
          <p:cNvSpPr>
            <a:spLocks noGrp="1"/>
          </p:cNvSpPr>
          <p:nvPr>
            <p:ph type="ftr" sz="quarter" idx="11"/>
          </p:nvPr>
        </p:nvSpPr>
        <p:spPr/>
        <p:txBody>
          <a:bodyPr/>
          <a:lstStyle/>
          <a:p>
            <a:r>
              <a:rPr lang="ar-SA"/>
              <a:t>1</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61685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C7E8D2E4-EF20-43FE-A3CF-5B5573628901}" type="datetime1">
              <a:rPr lang="ar-SA" smtClean="0"/>
              <a:t>18 رجب، 1446</a:t>
            </a:fld>
            <a:endParaRPr lang="ar-SA"/>
          </a:p>
        </p:txBody>
      </p:sp>
      <p:sp>
        <p:nvSpPr>
          <p:cNvPr id="8" name="Footer Placeholder 7"/>
          <p:cNvSpPr>
            <a:spLocks noGrp="1"/>
          </p:cNvSpPr>
          <p:nvPr>
            <p:ph type="ftr" sz="quarter" idx="11"/>
          </p:nvPr>
        </p:nvSpPr>
        <p:spPr/>
        <p:txBody>
          <a:bodyPr/>
          <a:lstStyle/>
          <a:p>
            <a:r>
              <a:rPr lang="ar-SA"/>
              <a:t>1</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603657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4848EDFA-3EFA-4E2D-8498-8805EF43B00E}" type="datetime1">
              <a:rPr lang="ar-SA" smtClean="0"/>
              <a:t>18 رجب، 1446</a:t>
            </a:fld>
            <a:endParaRPr lang="ar-SA"/>
          </a:p>
        </p:txBody>
      </p:sp>
      <p:sp>
        <p:nvSpPr>
          <p:cNvPr id="4" name="Footer Placeholder 3"/>
          <p:cNvSpPr>
            <a:spLocks noGrp="1"/>
          </p:cNvSpPr>
          <p:nvPr>
            <p:ph type="ftr" sz="quarter" idx="11"/>
          </p:nvPr>
        </p:nvSpPr>
        <p:spPr/>
        <p:txBody>
          <a:bodyPr/>
          <a:lstStyle/>
          <a:p>
            <a:r>
              <a:rPr lang="ar-SA"/>
              <a:t>1</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8432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484C5-F704-4DDE-AF9B-A89B564F4A39}" type="datetime1">
              <a:rPr lang="ar-SA" smtClean="0"/>
              <a:t>18 رجب، 1446</a:t>
            </a:fld>
            <a:endParaRPr lang="ar-SA"/>
          </a:p>
        </p:txBody>
      </p:sp>
      <p:sp>
        <p:nvSpPr>
          <p:cNvPr id="3" name="Footer Placeholder 2"/>
          <p:cNvSpPr>
            <a:spLocks noGrp="1"/>
          </p:cNvSpPr>
          <p:nvPr>
            <p:ph type="ftr" sz="quarter" idx="11"/>
          </p:nvPr>
        </p:nvSpPr>
        <p:spPr/>
        <p:txBody>
          <a:bodyPr/>
          <a:lstStyle/>
          <a:p>
            <a:r>
              <a:rPr lang="ar-SA"/>
              <a:t>1</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07375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6D3AA54-734B-420B-87C0-766F3E1AE7A9}" type="datetime1">
              <a:rPr lang="ar-SA" smtClean="0"/>
              <a:t>18 رجب، 1446</a:t>
            </a:fld>
            <a:endParaRPr lang="ar-SA"/>
          </a:p>
        </p:txBody>
      </p:sp>
      <p:sp>
        <p:nvSpPr>
          <p:cNvPr id="6" name="Footer Placeholder 5"/>
          <p:cNvSpPr>
            <a:spLocks noGrp="1"/>
          </p:cNvSpPr>
          <p:nvPr>
            <p:ph type="ftr" sz="quarter" idx="11"/>
          </p:nvPr>
        </p:nvSpPr>
        <p:spPr/>
        <p:txBody>
          <a:bodyPr/>
          <a:lstStyle/>
          <a:p>
            <a:r>
              <a:rPr lang="ar-SA"/>
              <a:t>1</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29317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1C9E2C32-7A7A-4EAA-882D-5407ECB38BCE}" type="datetime1">
              <a:rPr lang="ar-SA" smtClean="0"/>
              <a:t>18 رجب، 1446</a:t>
            </a:fld>
            <a:endParaRPr lang="ar-SA"/>
          </a:p>
        </p:txBody>
      </p:sp>
      <p:sp>
        <p:nvSpPr>
          <p:cNvPr id="6" name="Footer Placeholder 5"/>
          <p:cNvSpPr>
            <a:spLocks noGrp="1"/>
          </p:cNvSpPr>
          <p:nvPr>
            <p:ph type="ftr" sz="quarter" idx="11"/>
          </p:nvPr>
        </p:nvSpPr>
        <p:spPr/>
        <p:txBody>
          <a:bodyPr/>
          <a:lstStyle/>
          <a:p>
            <a:r>
              <a:rPr lang="ar-SA"/>
              <a:t>1</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62256493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C9E2C32-7A7A-4EAA-882D-5407ECB38BCE}" type="datetime1">
              <a:rPr lang="ar-SA" smtClean="0"/>
              <a:t>18 رجب، 1446</a:t>
            </a:fld>
            <a:endParaRPr lang="ar-S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ar-SA"/>
              <a:t>1</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8883096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1556792"/>
            <a:ext cx="8892480" cy="1919564"/>
          </a:xfrm>
          <a:prstGeom prst="rect">
            <a:avLst/>
          </a:prstGeom>
        </p:spPr>
        <p:txBody>
          <a:bodyPr wrap="square">
            <a:spAutoFit/>
          </a:bodyPr>
          <a:ls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lnSpc>
                <a:spcPct val="115000"/>
              </a:lnSpc>
              <a:spcAft>
                <a:spcPts val="1000"/>
              </a:spcAft>
            </a:pPr>
            <a:endParaRPr lang="ar-IQ" sz="2800" b="1" dirty="0">
              <a:solidFill>
                <a:srgbClr val="FF0000"/>
              </a:solidFill>
              <a:ea typeface="Calibri"/>
            </a:endParaRPr>
          </a:p>
          <a:p>
            <a:pPr algn="ctr">
              <a:lnSpc>
                <a:spcPct val="115000"/>
              </a:lnSpc>
              <a:spcAft>
                <a:spcPts val="1000"/>
              </a:spcAft>
            </a:pPr>
            <a:r>
              <a:rPr lang="ar-IQ" sz="3200" b="1" dirty="0">
                <a:solidFill>
                  <a:srgbClr val="FF0000"/>
                </a:solidFill>
                <a:effectLst>
                  <a:outerShdw blurRad="38100" dist="38100" dir="2700000" algn="tl">
                    <a:srgbClr val="000000">
                      <a:alpha val="43137"/>
                    </a:srgbClr>
                  </a:outerShdw>
                </a:effectLst>
                <a:cs typeface="+mj-cs"/>
              </a:rPr>
              <a:t>النظرية الوضعية</a:t>
            </a:r>
          </a:p>
          <a:p>
            <a:pPr algn="ctr">
              <a:lnSpc>
                <a:spcPct val="115000"/>
              </a:lnSpc>
              <a:spcAft>
                <a:spcPts val="1000"/>
              </a:spcAft>
            </a:pPr>
            <a:endParaRPr lang="ar-IQ" sz="3200" b="1" dirty="0">
              <a:solidFill>
                <a:srgbClr val="FF0000"/>
              </a:solidFill>
              <a:effectLst>
                <a:outerShdw blurRad="38100" dist="38100" dir="2700000" algn="tl">
                  <a:srgbClr val="000000">
                    <a:alpha val="43137"/>
                  </a:srgbClr>
                </a:outerShdw>
              </a:effectLst>
              <a:cs typeface="+mj-cs"/>
            </a:endParaRPr>
          </a:p>
        </p:txBody>
      </p:sp>
    </p:spTree>
    <p:extLst>
      <p:ext uri="{BB962C8B-B14F-4D97-AF65-F5344CB8AC3E}">
        <p14:creationId xmlns:p14="http://schemas.microsoft.com/office/powerpoint/2010/main" val="355525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619672" y="213430"/>
            <a:ext cx="7524328" cy="1148706"/>
          </a:xfrm>
        </p:spPr>
        <p:txBody>
          <a:bodyPr>
            <a:noAutofit/>
          </a:bodyPr>
          <a:lstStyle/>
          <a:p>
            <a:pPr algn="r" rtl="1"/>
            <a:r>
              <a:rPr lang="ar-SA" sz="2000" b="1" dirty="0"/>
              <a:t>يتم تنظيم التنبؤات التي قدمتها نظرية المحاسبة الوضعية على نطاق واسع على ثلاث فرضيات صاغها </a:t>
            </a:r>
            <a:r>
              <a:rPr lang="en-US" sz="2000" b="1" dirty="0"/>
              <a:t>Watts &amp; Zimmerman</a:t>
            </a:r>
            <a:r>
              <a:rPr lang="ar-SA" sz="2000" b="1" dirty="0"/>
              <a:t> هذه الفرضيات الثلاثة هي:</a:t>
            </a:r>
            <a:br>
              <a:rPr lang="en-US" sz="2000" dirty="0"/>
            </a:br>
            <a:endParaRPr lang="en-US" sz="2000" dirty="0"/>
          </a:p>
        </p:txBody>
      </p:sp>
      <p:sp>
        <p:nvSpPr>
          <p:cNvPr id="2" name="عنصر نائب للمحتوى 1"/>
          <p:cNvSpPr>
            <a:spLocks noGrp="1"/>
          </p:cNvSpPr>
          <p:nvPr>
            <p:ph idx="1"/>
          </p:nvPr>
        </p:nvSpPr>
        <p:spPr>
          <a:xfrm>
            <a:off x="1568601" y="1362136"/>
            <a:ext cx="7560840" cy="5085184"/>
          </a:xfrm>
        </p:spPr>
        <p:txBody>
          <a:bodyPr>
            <a:normAutofit lnSpcReduction="10000"/>
          </a:bodyPr>
          <a:lstStyle/>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فرضية خطة المكافأة</a:t>
            </a:r>
            <a:r>
              <a:rPr lang="ar-IQ" sz="2000" b="1" dirty="0">
                <a:solidFill>
                  <a:schemeClr val="tx1"/>
                </a:solidFill>
                <a:latin typeface="Times New Roman" panose="02020603050405020304" pitchFamily="18" charset="0"/>
                <a:cs typeface="Times New Roman" panose="02020603050405020304" pitchFamily="18" charset="0"/>
              </a:rPr>
              <a:t>:</a:t>
            </a:r>
            <a:r>
              <a:rPr lang="ar-SA" sz="2000" dirty="0">
                <a:solidFill>
                  <a:schemeClr val="tx1"/>
                </a:solidFill>
                <a:latin typeface="Times New Roman" panose="02020603050405020304" pitchFamily="18" charset="0"/>
                <a:cs typeface="Times New Roman" panose="02020603050405020304" pitchFamily="18" charset="0"/>
              </a:rPr>
              <a:t>في هذه الفرضية ، يميل مديرو الشركات الذين لديهم خطط مكافآت إلى اختيار الإجراءات المحاسبية مع التغييرات في الأرباح المبلغ عنها من الفترة المستقبلية إلى الفترة الحالية، اذ تبدو هذه الفرضية معقولة لدى مديرو الشركات الذين يطمحون الى عوائد عالية. </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فرضية عقد الدين</a:t>
            </a:r>
            <a:r>
              <a:rPr lang="ar-IQ" sz="2000" b="1" dirty="0">
                <a:solidFill>
                  <a:schemeClr val="tx1"/>
                </a:solidFill>
                <a:latin typeface="Times New Roman" panose="02020603050405020304" pitchFamily="18" charset="0"/>
                <a:cs typeface="Times New Roman" panose="02020603050405020304" pitchFamily="18" charset="0"/>
              </a:rPr>
              <a:t>:</a:t>
            </a:r>
            <a:r>
              <a:rPr lang="ar-SA" sz="2000" dirty="0">
                <a:solidFill>
                  <a:schemeClr val="tx1"/>
                </a:solidFill>
                <a:latin typeface="Times New Roman" panose="02020603050405020304" pitchFamily="18" charset="0"/>
                <a:cs typeface="Times New Roman" panose="02020603050405020304" pitchFamily="18" charset="0"/>
              </a:rPr>
              <a:t>كلما اقتربت الشركة من انتهاك المحاسبة على أساس اتفاقية الديون ، يكون الاتجاه هو الأرجح أن يختار مدير الشركة الإجراءات المحاسبية مع التغييرات في الأرباح المبلغ عنها من الفترة المستقبلية إلى الفترة الحالية، </a:t>
            </a:r>
            <a:endParaRPr lang="ar-IQ" sz="2000"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فرضية التكلفة السياسية</a:t>
            </a:r>
            <a:r>
              <a:rPr lang="ar-IQ" sz="2000" b="1" dirty="0">
                <a:solidFill>
                  <a:schemeClr val="tx1"/>
                </a:solidFill>
                <a:latin typeface="Times New Roman" panose="02020603050405020304" pitchFamily="18" charset="0"/>
                <a:cs typeface="Times New Roman" panose="02020603050405020304" pitchFamily="18" charset="0"/>
              </a:rPr>
              <a:t>:</a:t>
            </a:r>
            <a:r>
              <a:rPr lang="ar-SA" sz="2000" dirty="0">
                <a:solidFill>
                  <a:schemeClr val="tx1"/>
                </a:solidFill>
                <a:latin typeface="Times New Roman" panose="02020603050405020304" pitchFamily="18" charset="0"/>
                <a:cs typeface="Times New Roman" panose="02020603050405020304" pitchFamily="18" charset="0"/>
              </a:rPr>
              <a:t>في هذه الفرضية ، كلما زادت التكاليف السياسية التي يجب أن تتحملها الشركة ، يميل المديرون إلى تفضيل الإجراءات المحاسبية التي تتخلى عن الأرباح المبلغ عنها من الحاضر إلى المستقبل تقدم فرضية التكلفة السياسية بعدًا سياسيًا لاختيار السياسات المحاسبية قد تخضع الشركات ذات الحجم الكبير لمعايير أداء أعلى</a:t>
            </a:r>
            <a:r>
              <a:rPr lang="ar-IQ" sz="2000" dirty="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endParaRPr lang="ar-IQ"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10</a:t>
            </a:fld>
            <a:endParaRPr lang="ar-SA"/>
          </a:p>
        </p:txBody>
      </p:sp>
    </p:spTree>
    <p:extLst>
      <p:ext uri="{BB962C8B-B14F-4D97-AF65-F5344CB8AC3E}">
        <p14:creationId xmlns:p14="http://schemas.microsoft.com/office/powerpoint/2010/main" val="2882227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339752" y="23956"/>
            <a:ext cx="6589199" cy="528798"/>
          </a:xfrm>
        </p:spPr>
        <p:txBody>
          <a:bodyPr>
            <a:noAutofit/>
          </a:bodyPr>
          <a:lstStyle/>
          <a:p>
            <a:pPr algn="r" rtl="1"/>
            <a:r>
              <a:rPr lang="ar-EG" sz="2400" b="1" dirty="0"/>
              <a:t>الانتقادات الموجهة حول النظرية الوضعية</a:t>
            </a:r>
            <a:endParaRPr lang="en-US" sz="2400" dirty="0"/>
          </a:p>
        </p:txBody>
      </p:sp>
      <p:sp>
        <p:nvSpPr>
          <p:cNvPr id="2" name="عنصر نائب للمحتوى 1"/>
          <p:cNvSpPr>
            <a:spLocks noGrp="1"/>
          </p:cNvSpPr>
          <p:nvPr>
            <p:ph idx="1"/>
          </p:nvPr>
        </p:nvSpPr>
        <p:spPr>
          <a:xfrm>
            <a:off x="1331639" y="630853"/>
            <a:ext cx="7812361" cy="6093296"/>
          </a:xfrm>
        </p:spPr>
        <p:txBody>
          <a:bodyPr>
            <a:noAutofit/>
          </a:bodyPr>
          <a:lstStyle/>
          <a:p>
            <a:pPr algn="r" rtl="1">
              <a:lnSpc>
                <a:spcPct val="150000"/>
              </a:lnSpc>
            </a:pPr>
            <a:r>
              <a:rPr lang="ar-EG" b="1" dirty="0">
                <a:solidFill>
                  <a:schemeClr val="tx1"/>
                </a:solidFill>
                <a:latin typeface="Times New Roman" panose="02020603050405020304" pitchFamily="18" charset="0"/>
                <a:cs typeface="Times New Roman" panose="02020603050405020304" pitchFamily="18" charset="0"/>
              </a:rPr>
              <a:t>أكد كل من </a:t>
            </a:r>
            <a:r>
              <a:rPr lang="en-US" b="1" dirty="0">
                <a:solidFill>
                  <a:schemeClr val="tx1"/>
                </a:solidFill>
                <a:latin typeface="Times New Roman" panose="02020603050405020304" pitchFamily="18" charset="0"/>
                <a:cs typeface="Times New Roman" panose="02020603050405020304" pitchFamily="18" charset="0"/>
              </a:rPr>
              <a:t>Jensen</a:t>
            </a:r>
            <a:r>
              <a:rPr lang="ar-IQ" b="1" dirty="0">
                <a:solidFill>
                  <a:schemeClr val="tx1"/>
                </a:solidFill>
                <a:latin typeface="Times New Roman" panose="02020603050405020304" pitchFamily="18" charset="0"/>
                <a:cs typeface="Times New Roman" panose="02020603050405020304" pitchFamily="18" charset="0"/>
              </a:rPr>
              <a:t> و </a:t>
            </a:r>
            <a:r>
              <a:rPr lang="en-US" b="1" dirty="0">
                <a:solidFill>
                  <a:schemeClr val="tx1"/>
                </a:solidFill>
                <a:latin typeface="Times New Roman" panose="02020603050405020304" pitchFamily="18" charset="0"/>
                <a:cs typeface="Times New Roman" panose="02020603050405020304" pitchFamily="18" charset="0"/>
              </a:rPr>
              <a:t>Watts &amp; Zimmerman</a:t>
            </a:r>
            <a:r>
              <a:rPr lang="ar-IQ" b="1" dirty="0">
                <a:solidFill>
                  <a:schemeClr val="tx1"/>
                </a:solidFill>
                <a:latin typeface="Times New Roman" panose="02020603050405020304" pitchFamily="18" charset="0"/>
                <a:cs typeface="Times New Roman" panose="02020603050405020304" pitchFamily="18" charset="0"/>
              </a:rPr>
              <a:t> (الذين يشكلون بمجموعهم مدرسة </a:t>
            </a:r>
            <a:r>
              <a:rPr lang="ar-IQ" b="1" dirty="0" err="1">
                <a:solidFill>
                  <a:schemeClr val="tx1"/>
                </a:solidFill>
                <a:latin typeface="Times New Roman" panose="02020603050405020304" pitchFamily="18" charset="0"/>
                <a:cs typeface="Times New Roman" panose="02020603050405020304" pitchFamily="18" charset="0"/>
              </a:rPr>
              <a:t>روجستر</a:t>
            </a:r>
            <a:r>
              <a:rPr lang="ar-IQ" b="1" dirty="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Rochester school</a:t>
            </a:r>
            <a:r>
              <a:rPr lang="ar-IQ" b="1" dirty="0">
                <a:solidFill>
                  <a:schemeClr val="tx1"/>
                </a:solidFill>
                <a:latin typeface="Times New Roman" panose="02020603050405020304" pitchFamily="18" charset="0"/>
                <a:cs typeface="Times New Roman" panose="02020603050405020304" pitchFamily="18" charset="0"/>
              </a:rPr>
              <a:t>) بان معظم النظريات المحاسبية غير علمية لأنها نظريات (معيارية)، فهم يؤيدون ظهور وتطور نظريات (وصفية) تفسر التطبيقات المحاسبية الفعلية.</a:t>
            </a:r>
            <a:endParaRPr lang="en-US"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IQ" b="1" dirty="0">
                <a:solidFill>
                  <a:schemeClr val="tx1"/>
                </a:solidFill>
                <a:latin typeface="Times New Roman" panose="02020603050405020304" pitchFamily="18" charset="0"/>
                <a:cs typeface="Times New Roman" panose="02020603050405020304" pitchFamily="18" charset="0"/>
              </a:rPr>
              <a:t>وقد أبرز برنامج مدرسة </a:t>
            </a:r>
            <a:r>
              <a:rPr lang="ar-IQ" b="1" dirty="0" err="1">
                <a:solidFill>
                  <a:schemeClr val="tx1"/>
                </a:solidFill>
                <a:latin typeface="Times New Roman" panose="02020603050405020304" pitchFamily="18" charset="0"/>
                <a:cs typeface="Times New Roman" panose="02020603050405020304" pitchFamily="18" charset="0"/>
              </a:rPr>
              <a:t>روجستر</a:t>
            </a:r>
            <a:r>
              <a:rPr lang="ar-IQ" b="1" dirty="0">
                <a:solidFill>
                  <a:schemeClr val="tx1"/>
                </a:solidFill>
                <a:latin typeface="Times New Roman" panose="02020603050405020304" pitchFamily="18" charset="0"/>
                <a:cs typeface="Times New Roman" panose="02020603050405020304" pitchFamily="18" charset="0"/>
              </a:rPr>
              <a:t> هذا عدد من القضايا تتعلق بالمنهجية العلمية، وعلى هذا الاساس وجه </a:t>
            </a:r>
            <a:r>
              <a:rPr lang="en-US" b="1" dirty="0">
                <a:solidFill>
                  <a:schemeClr val="tx1"/>
                </a:solidFill>
                <a:latin typeface="Times New Roman" panose="02020603050405020304" pitchFamily="18" charset="0"/>
                <a:cs typeface="Times New Roman" panose="02020603050405020304" pitchFamily="18" charset="0"/>
              </a:rPr>
              <a:t>Christenson</a:t>
            </a:r>
            <a:r>
              <a:rPr lang="ar-IQ" b="1" dirty="0">
                <a:solidFill>
                  <a:schemeClr val="tx1"/>
                </a:solidFill>
                <a:latin typeface="Times New Roman" panose="02020603050405020304" pitchFamily="18" charset="0"/>
                <a:cs typeface="Times New Roman" panose="02020603050405020304" pitchFamily="18" charset="0"/>
              </a:rPr>
              <a:t> انتقاده </a:t>
            </a:r>
            <a:r>
              <a:rPr lang="ar-IQ" b="1" dirty="0" err="1">
                <a:solidFill>
                  <a:schemeClr val="tx1"/>
                </a:solidFill>
                <a:latin typeface="Times New Roman" panose="02020603050405020304" pitchFamily="18" charset="0"/>
                <a:cs typeface="Times New Roman" panose="02020603050405020304" pitchFamily="18" charset="0"/>
              </a:rPr>
              <a:t>للفلفسة</a:t>
            </a:r>
            <a:r>
              <a:rPr lang="ar-IQ" b="1" dirty="0">
                <a:solidFill>
                  <a:schemeClr val="tx1"/>
                </a:solidFill>
                <a:latin typeface="Times New Roman" panose="02020603050405020304" pitchFamily="18" charset="0"/>
                <a:cs typeface="Times New Roman" panose="02020603050405020304" pitchFamily="18" charset="0"/>
              </a:rPr>
              <a:t> الوضعية ولخصها في اربعة انتقادات:</a:t>
            </a:r>
            <a:endParaRPr lang="en-US"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SA" b="1" dirty="0">
                <a:solidFill>
                  <a:schemeClr val="tx1"/>
                </a:solidFill>
                <a:latin typeface="Times New Roman" panose="02020603050405020304" pitchFamily="18" charset="0"/>
                <a:cs typeface="Times New Roman" panose="02020603050405020304" pitchFamily="18" charset="0"/>
              </a:rPr>
              <a:t>انتقاد مدرسة </a:t>
            </a:r>
            <a:r>
              <a:rPr lang="ar-SA" b="1" dirty="0" err="1">
                <a:solidFill>
                  <a:schemeClr val="tx1"/>
                </a:solidFill>
                <a:latin typeface="Times New Roman" panose="02020603050405020304" pitchFamily="18" charset="0"/>
                <a:cs typeface="Times New Roman" panose="02020603050405020304" pitchFamily="18" charset="0"/>
              </a:rPr>
              <a:t>روجستر</a:t>
            </a:r>
            <a:r>
              <a:rPr lang="ar-SA" b="1" dirty="0">
                <a:solidFill>
                  <a:schemeClr val="tx1"/>
                </a:solidFill>
                <a:latin typeface="Times New Roman" panose="02020603050405020304" pitchFamily="18" charset="0"/>
                <a:cs typeface="Times New Roman" panose="02020603050405020304" pitchFamily="18" charset="0"/>
              </a:rPr>
              <a:t> للنظرية المحاسبية التقليدية هو خارج عن المألوف وذلك بسبب فشلها في التمييز بين مستويين مختلفين من الظواهر.</a:t>
            </a:r>
            <a:endParaRPr lang="en-US"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SA" b="1" dirty="0">
                <a:solidFill>
                  <a:schemeClr val="tx1"/>
                </a:solidFill>
                <a:latin typeface="Times New Roman" panose="02020603050405020304" pitchFamily="18" charset="0"/>
                <a:cs typeface="Times New Roman" panose="02020603050405020304" pitchFamily="18" charset="0"/>
              </a:rPr>
              <a:t>مفهوم النظرية الوضعية يستند الى المفهوم الخاطئ (والمشتق من الفلسفة الوضعية في القرن التاسع عشر) والذي يقول بأن العلم التجريبي يتمحور حول ما هو موجود فعلا، فالنظريات التجريبية هي معيارية في مضمونها.</a:t>
            </a:r>
            <a:endParaRPr lang="en-US"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SA" b="1" dirty="0">
                <a:solidFill>
                  <a:schemeClr val="tx1"/>
                </a:solidFill>
                <a:latin typeface="Times New Roman" panose="02020603050405020304" pitchFamily="18" charset="0"/>
                <a:cs typeface="Times New Roman" panose="02020603050405020304" pitchFamily="18" charset="0"/>
              </a:rPr>
              <a:t>ان النظريات المعيارية هي ما مطلوب بالتحديد في المنطق </a:t>
            </a:r>
            <a:r>
              <a:rPr lang="ar-SA" b="1" dirty="0" err="1">
                <a:solidFill>
                  <a:schemeClr val="tx1"/>
                </a:solidFill>
                <a:latin typeface="Times New Roman" panose="02020603050405020304" pitchFamily="18" charset="0"/>
                <a:cs typeface="Times New Roman" panose="02020603050405020304" pitchFamily="18" charset="0"/>
              </a:rPr>
              <a:t>التنبؤي</a:t>
            </a:r>
            <a:r>
              <a:rPr lang="ar-SA" b="1" dirty="0">
                <a:solidFill>
                  <a:schemeClr val="tx1"/>
                </a:solidFill>
                <a:latin typeface="Times New Roman" panose="02020603050405020304" pitchFamily="18" charset="0"/>
                <a:cs typeface="Times New Roman" panose="02020603050405020304" pitchFamily="18" charset="0"/>
              </a:rPr>
              <a:t> والتفسيري والمعياري.</a:t>
            </a:r>
            <a:endParaRPr lang="en-US"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b="1" dirty="0">
                <a:solidFill>
                  <a:schemeClr val="tx1"/>
                </a:solidFill>
                <a:latin typeface="Times New Roman" panose="02020603050405020304" pitchFamily="18" charset="0"/>
                <a:cs typeface="Times New Roman" panose="02020603050405020304" pitchFamily="18" charset="0"/>
              </a:rPr>
              <a:t>ان المعايير التي تتبناها مدرسة </a:t>
            </a:r>
            <a:r>
              <a:rPr lang="ar-SA" b="1" dirty="0" err="1">
                <a:solidFill>
                  <a:schemeClr val="tx1"/>
                </a:solidFill>
                <a:latin typeface="Times New Roman" panose="02020603050405020304" pitchFamily="18" charset="0"/>
                <a:cs typeface="Times New Roman" panose="02020603050405020304" pitchFamily="18" charset="0"/>
              </a:rPr>
              <a:t>روجستر</a:t>
            </a:r>
            <a:r>
              <a:rPr lang="ar-SA" b="1" dirty="0">
                <a:solidFill>
                  <a:schemeClr val="tx1"/>
                </a:solidFill>
                <a:latin typeface="Times New Roman" panose="02020603050405020304" pitchFamily="18" charset="0"/>
                <a:cs typeface="Times New Roman" panose="02020603050405020304" pitchFamily="18" charset="0"/>
              </a:rPr>
              <a:t> لتقييم نظرياتهم هي ضعيفة جدا بالشكل الذي جعل هذه النظريات تفشل في التوافق مع مقترح </a:t>
            </a:r>
            <a:r>
              <a:rPr lang="en-US" b="1" dirty="0">
                <a:solidFill>
                  <a:schemeClr val="tx1"/>
                </a:solidFill>
                <a:latin typeface="Times New Roman" panose="02020603050405020304" pitchFamily="18" charset="0"/>
                <a:cs typeface="Times New Roman" panose="02020603050405020304" pitchFamily="18" charset="0"/>
              </a:rPr>
              <a:t>popper</a:t>
            </a:r>
            <a:r>
              <a:rPr lang="ar-IQ" b="1" dirty="0">
                <a:solidFill>
                  <a:schemeClr val="tx1"/>
                </a:solidFill>
                <a:latin typeface="Times New Roman" panose="02020603050405020304" pitchFamily="18" charset="0"/>
                <a:cs typeface="Times New Roman" panose="02020603050405020304" pitchFamily="18" charset="0"/>
              </a:rPr>
              <a:t> في الفصل بين العلم والميتافيزيقيا.</a:t>
            </a:r>
            <a:r>
              <a:rPr lang="en-US" b="1" dirty="0">
                <a:solidFill>
                  <a:schemeClr val="tx1"/>
                </a:solidFill>
                <a:latin typeface="Times New Roman" panose="02020603050405020304" pitchFamily="18" charset="0"/>
                <a:cs typeface="Times New Roman" panose="02020603050405020304" pitchFamily="18" charset="0"/>
              </a:rPr>
              <a:t> </a:t>
            </a:r>
          </a:p>
          <a:p>
            <a:pPr algn="r">
              <a:lnSpc>
                <a:spcPct val="150000"/>
              </a:lnSpc>
            </a:pP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11</a:t>
            </a:fld>
            <a:endParaRPr lang="ar-SA"/>
          </a:p>
        </p:txBody>
      </p:sp>
    </p:spTree>
    <p:extLst>
      <p:ext uri="{BB962C8B-B14F-4D97-AF65-F5344CB8AC3E}">
        <p14:creationId xmlns:p14="http://schemas.microsoft.com/office/powerpoint/2010/main" val="3536129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051720" y="258985"/>
            <a:ext cx="6589199" cy="528798"/>
          </a:xfrm>
        </p:spPr>
        <p:txBody>
          <a:bodyPr>
            <a:normAutofit fontScale="90000"/>
          </a:bodyPr>
          <a:lstStyle/>
          <a:p>
            <a:pPr algn="r" rtl="1"/>
            <a:r>
              <a:rPr lang="ar-IQ" sz="2400" b="1" dirty="0"/>
              <a:t>الانتقاد الاول: حقل (او مجال) النظرية المحاسبية:</a:t>
            </a:r>
            <a:endParaRPr lang="en-US" sz="2400" dirty="0"/>
          </a:p>
        </p:txBody>
      </p:sp>
      <p:sp>
        <p:nvSpPr>
          <p:cNvPr id="2" name="عنصر نائب للمحتوى 1"/>
          <p:cNvSpPr>
            <a:spLocks noGrp="1"/>
          </p:cNvSpPr>
          <p:nvPr>
            <p:ph idx="1"/>
          </p:nvPr>
        </p:nvSpPr>
        <p:spPr>
          <a:xfrm>
            <a:off x="1403647" y="784707"/>
            <a:ext cx="7740353" cy="6100677"/>
          </a:xfrm>
        </p:spPr>
        <p:txBody>
          <a:bodyPr>
            <a:normAutofit/>
          </a:bodyPr>
          <a:lstStyle/>
          <a:p>
            <a:pPr algn="r"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لكي يكون هناك علم في اي مجال فيجب:</a:t>
            </a:r>
            <a:endParaRPr lang="en-US" sz="2000"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تحديد حقل ذلك العلم، ومجموعة من الظواهر في ذلك الحقل.</a:t>
            </a:r>
            <a:endParaRPr lang="en-US" sz="2000"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ابتكار نظرية تكون مدخلاتها ومخرجاتها أوصاف لظواهر في هذا الحقل.</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وقد قام </a:t>
            </a:r>
            <a:r>
              <a:rPr lang="en-US" sz="2000" b="1" dirty="0">
                <a:solidFill>
                  <a:schemeClr val="tx1"/>
                </a:solidFill>
                <a:latin typeface="Times New Roman" panose="02020603050405020304" pitchFamily="18" charset="0"/>
                <a:cs typeface="Times New Roman" panose="02020603050405020304" pitchFamily="18" charset="0"/>
              </a:rPr>
              <a:t>Jensen</a:t>
            </a:r>
            <a:r>
              <a:rPr lang="ar-EG" sz="2000" b="1" dirty="0">
                <a:solidFill>
                  <a:schemeClr val="tx1"/>
                </a:solidFill>
                <a:latin typeface="Times New Roman" panose="02020603050405020304" pitchFamily="18" charset="0"/>
                <a:cs typeface="Times New Roman" panose="02020603050405020304" pitchFamily="18" charset="0"/>
              </a:rPr>
              <a:t> بتقديم قائمتين من الامثلة تتضمنان اسئلة معيارية واسئلة وضعية، الاسئلة المعيارية تحمل صيغة </a:t>
            </a:r>
            <a:r>
              <a:rPr lang="en-US" sz="2000" b="1" dirty="0">
                <a:solidFill>
                  <a:schemeClr val="tx1"/>
                </a:solidFill>
                <a:latin typeface="Times New Roman" panose="02020603050405020304" pitchFamily="18" charset="0"/>
                <a:cs typeface="Times New Roman" panose="02020603050405020304" pitchFamily="18" charset="0"/>
              </a:rPr>
              <a:t>should</a:t>
            </a:r>
            <a:r>
              <a:rPr lang="ar-IQ" sz="2000" b="1" dirty="0">
                <a:solidFill>
                  <a:schemeClr val="tx1"/>
                </a:solidFill>
                <a:latin typeface="Times New Roman" panose="02020603050405020304" pitchFamily="18" charset="0"/>
                <a:cs typeface="Times New Roman" panose="02020603050405020304" pitchFamily="18" charset="0"/>
              </a:rPr>
              <a:t> اي الوجوب، اما الاسئلة الوضعية تحمل صيغة </a:t>
            </a:r>
            <a:r>
              <a:rPr lang="en-US" sz="2000" b="1" dirty="0">
                <a:solidFill>
                  <a:schemeClr val="tx1"/>
                </a:solidFill>
                <a:latin typeface="Times New Roman" panose="02020603050405020304" pitchFamily="18" charset="0"/>
                <a:cs typeface="Times New Roman" panose="02020603050405020304" pitchFamily="18" charset="0"/>
              </a:rPr>
              <a:t>what</a:t>
            </a:r>
            <a:r>
              <a:rPr lang="ar-IQ" sz="2000" b="1" dirty="0">
                <a:solidFill>
                  <a:schemeClr val="tx1"/>
                </a:solidFill>
                <a:latin typeface="Times New Roman" panose="02020603050405020304" pitchFamily="18" charset="0"/>
                <a:cs typeface="Times New Roman" panose="02020603050405020304" pitchFamily="18" charset="0"/>
              </a:rPr>
              <a:t> أو </a:t>
            </a:r>
            <a:r>
              <a:rPr lang="en-US" sz="2000" b="1" dirty="0">
                <a:solidFill>
                  <a:schemeClr val="tx1"/>
                </a:solidFill>
                <a:latin typeface="Times New Roman" panose="02020603050405020304" pitchFamily="18" charset="0"/>
                <a:cs typeface="Times New Roman" panose="02020603050405020304" pitchFamily="18" charset="0"/>
              </a:rPr>
              <a:t>how</a:t>
            </a:r>
            <a:r>
              <a:rPr lang="ar-IQ" sz="2000" b="1" dirty="0">
                <a:solidFill>
                  <a:schemeClr val="tx1"/>
                </a:solidFill>
                <a:latin typeface="Times New Roman" panose="02020603050405020304" pitchFamily="18" charset="0"/>
                <a:cs typeface="Times New Roman" panose="02020603050405020304" pitchFamily="18" charset="0"/>
              </a:rPr>
              <a:t> أو </a:t>
            </a:r>
            <a:r>
              <a:rPr lang="en-US" sz="2000" b="1" dirty="0">
                <a:solidFill>
                  <a:schemeClr val="tx1"/>
                </a:solidFill>
                <a:latin typeface="Times New Roman" panose="02020603050405020304" pitchFamily="18" charset="0"/>
                <a:cs typeface="Times New Roman" panose="02020603050405020304" pitchFamily="18" charset="0"/>
              </a:rPr>
              <a:t>why</a:t>
            </a:r>
            <a:r>
              <a:rPr lang="ar-IQ" sz="2000" b="1" dirty="0">
                <a:solidFill>
                  <a:schemeClr val="tx1"/>
                </a:solidFill>
                <a:latin typeface="Times New Roman" panose="02020603050405020304" pitchFamily="18" charset="0"/>
                <a:cs typeface="Times New Roman" panose="02020603050405020304" pitchFamily="18" charset="0"/>
              </a:rPr>
              <a:t>، وقد أوضح </a:t>
            </a:r>
            <a:r>
              <a:rPr lang="en-US" sz="2000" b="1" dirty="0">
                <a:solidFill>
                  <a:schemeClr val="tx1"/>
                </a:solidFill>
                <a:latin typeface="Times New Roman" panose="02020603050405020304" pitchFamily="18" charset="0"/>
                <a:cs typeface="Times New Roman" panose="02020603050405020304" pitchFamily="18" charset="0"/>
              </a:rPr>
              <a:t>Christenson</a:t>
            </a:r>
            <a:r>
              <a:rPr lang="ar-SA" sz="2000" b="1" dirty="0">
                <a:solidFill>
                  <a:schemeClr val="tx1"/>
                </a:solidFill>
                <a:latin typeface="Times New Roman" panose="02020603050405020304" pitchFamily="18" charset="0"/>
                <a:cs typeface="Times New Roman" panose="02020603050405020304" pitchFamily="18" charset="0"/>
              </a:rPr>
              <a:t> ان هناك فرقا أخر بين القائمتين وهو أن كل سؤال في القائمة المعيارية يدور حول وصف الوحدات المحاسبية، وكل سؤال في القائمة الوضعية يدور حول وصف وتفسير سلوك المحاسبين، وعل هذا الاساس فان </a:t>
            </a:r>
            <a:r>
              <a:rPr lang="en-US" sz="2000" b="1" dirty="0">
                <a:solidFill>
                  <a:schemeClr val="tx1"/>
                </a:solidFill>
                <a:latin typeface="Times New Roman" panose="02020603050405020304" pitchFamily="18" charset="0"/>
                <a:cs typeface="Times New Roman" panose="02020603050405020304" pitchFamily="18" charset="0"/>
              </a:rPr>
              <a:t>Jensen</a:t>
            </a:r>
            <a:r>
              <a:rPr lang="ar-EG" sz="2000" b="1" dirty="0">
                <a:solidFill>
                  <a:schemeClr val="tx1"/>
                </a:solidFill>
                <a:latin typeface="Times New Roman" panose="02020603050405020304" pitchFamily="18" charset="0"/>
                <a:cs typeface="Times New Roman" panose="02020603050405020304" pitchFamily="18" charset="0"/>
              </a:rPr>
              <a:t> قد خلط بين الاثنين اي بين ظواهر حقلين مختلفين، وقد حذر </a:t>
            </a:r>
            <a:r>
              <a:rPr lang="en-US" sz="2000" b="1" dirty="0">
                <a:solidFill>
                  <a:schemeClr val="tx1"/>
                </a:solidFill>
                <a:latin typeface="Times New Roman" panose="02020603050405020304" pitchFamily="18" charset="0"/>
                <a:cs typeface="Times New Roman" panose="02020603050405020304" pitchFamily="18" charset="0"/>
              </a:rPr>
              <a:t>popper</a:t>
            </a:r>
            <a:r>
              <a:rPr lang="ar-SA" sz="2000" b="1" dirty="0">
                <a:solidFill>
                  <a:schemeClr val="tx1"/>
                </a:solidFill>
                <a:latin typeface="Times New Roman" panose="02020603050405020304" pitchFamily="18" charset="0"/>
                <a:cs typeface="Times New Roman" panose="02020603050405020304" pitchFamily="18" charset="0"/>
              </a:rPr>
              <a:t> من هذا الخلط لذلك اقترح </a:t>
            </a:r>
            <a:r>
              <a:rPr lang="en-US" sz="2000" b="1" dirty="0">
                <a:solidFill>
                  <a:schemeClr val="tx1"/>
                </a:solidFill>
                <a:latin typeface="Times New Roman" panose="02020603050405020304" pitchFamily="18" charset="0"/>
                <a:cs typeface="Times New Roman" panose="02020603050405020304" pitchFamily="18" charset="0"/>
              </a:rPr>
              <a:t>Christenson</a:t>
            </a:r>
            <a:r>
              <a:rPr lang="ar-SA" sz="2000" b="1" dirty="0">
                <a:solidFill>
                  <a:schemeClr val="tx1"/>
                </a:solidFill>
                <a:latin typeface="Times New Roman" panose="02020603050405020304" pitchFamily="18" charset="0"/>
                <a:cs typeface="Times New Roman" panose="02020603050405020304" pitchFamily="18" charset="0"/>
              </a:rPr>
              <a:t> تصنيفا ثلاثيا للمشاكل المحاسبية بدلا من التصنيف الاحادي الذي وضعه </a:t>
            </a:r>
            <a:r>
              <a:rPr lang="en-US" sz="2000" b="1" dirty="0">
                <a:solidFill>
                  <a:schemeClr val="tx1"/>
                </a:solidFill>
                <a:latin typeface="Times New Roman" panose="02020603050405020304" pitchFamily="18" charset="0"/>
                <a:cs typeface="Times New Roman" panose="02020603050405020304" pitchFamily="18" charset="0"/>
              </a:rPr>
              <a:t>Jensen</a:t>
            </a:r>
            <a:r>
              <a:rPr lang="ar-EG" sz="2000" b="1" dirty="0">
                <a:solidFill>
                  <a:schemeClr val="tx1"/>
                </a:solidFill>
                <a:latin typeface="Times New Roman" panose="02020603050405020304" pitchFamily="18" charset="0"/>
                <a:cs typeface="Times New Roman" panose="02020603050405020304" pitchFamily="18" charset="0"/>
              </a:rPr>
              <a:t> (معياري – وضعي). </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12</a:t>
            </a:fld>
            <a:endParaRPr lang="ar-SA"/>
          </a:p>
        </p:txBody>
      </p:sp>
    </p:spTree>
    <p:extLst>
      <p:ext uri="{BB962C8B-B14F-4D97-AF65-F5344CB8AC3E}">
        <p14:creationId xmlns:p14="http://schemas.microsoft.com/office/powerpoint/2010/main" val="2663502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339752" y="258985"/>
            <a:ext cx="6589199" cy="528798"/>
          </a:xfrm>
        </p:spPr>
        <p:txBody>
          <a:bodyPr>
            <a:noAutofit/>
          </a:bodyPr>
          <a:lstStyle/>
          <a:p>
            <a:pPr algn="r" rtl="1"/>
            <a:r>
              <a:rPr lang="ar-IQ" sz="2400" b="1" dirty="0"/>
              <a:t>الانتقاد الثاني: مفهوم النظرية الوضعية</a:t>
            </a:r>
            <a:br>
              <a:rPr lang="en-US" sz="2400" dirty="0"/>
            </a:br>
            <a:endParaRPr lang="en-US" sz="2400" dirty="0"/>
          </a:p>
        </p:txBody>
      </p:sp>
      <p:sp>
        <p:nvSpPr>
          <p:cNvPr id="2" name="عنصر نائب للمحتوى 1"/>
          <p:cNvSpPr>
            <a:spLocks noGrp="1"/>
          </p:cNvSpPr>
          <p:nvPr>
            <p:ph idx="1"/>
          </p:nvPr>
        </p:nvSpPr>
        <p:spPr>
          <a:xfrm>
            <a:off x="1259632" y="1152908"/>
            <a:ext cx="7884368" cy="4797563"/>
          </a:xfrm>
        </p:spPr>
        <p:txBody>
          <a:bodyPr>
            <a:normAutofit/>
          </a:bodyPr>
          <a:lstStyle/>
          <a:p>
            <a:pPr algn="r"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استمدت مدرسة </a:t>
            </a:r>
            <a:r>
              <a:rPr lang="ar-IQ" sz="2000" b="1" dirty="0" err="1">
                <a:solidFill>
                  <a:schemeClr val="tx1"/>
                </a:solidFill>
                <a:latin typeface="Times New Roman" panose="02020603050405020304" pitchFamily="18" charset="0"/>
                <a:cs typeface="Times New Roman" panose="02020603050405020304" pitchFamily="18" charset="0"/>
              </a:rPr>
              <a:t>روجستر</a:t>
            </a:r>
            <a:r>
              <a:rPr lang="ar-IQ" sz="2000" b="1" dirty="0">
                <a:solidFill>
                  <a:schemeClr val="tx1"/>
                </a:solidFill>
                <a:latin typeface="Times New Roman" panose="02020603050405020304" pitchFamily="18" charset="0"/>
                <a:cs typeface="Times New Roman" panose="02020603050405020304" pitchFamily="18" charset="0"/>
              </a:rPr>
              <a:t> هذا المفهوم من </a:t>
            </a:r>
            <a:r>
              <a:rPr lang="en-US" sz="2000" b="1" dirty="0" err="1">
                <a:solidFill>
                  <a:schemeClr val="tx1"/>
                </a:solidFill>
                <a:latin typeface="Times New Roman" panose="02020603050405020304" pitchFamily="18" charset="0"/>
                <a:cs typeface="Times New Roman" panose="02020603050405020304" pitchFamily="18" charset="0"/>
              </a:rPr>
              <a:t>friedman</a:t>
            </a:r>
            <a:r>
              <a:rPr lang="ar-IQ" sz="2000" b="1" dirty="0">
                <a:solidFill>
                  <a:schemeClr val="tx1"/>
                </a:solidFill>
                <a:latin typeface="Times New Roman" panose="02020603050405020304" pitchFamily="18" charset="0"/>
                <a:cs typeface="Times New Roman" panose="02020603050405020304" pitchFamily="18" charset="0"/>
              </a:rPr>
              <a:t> احد العاملين في مدرسة شيكاغو في الاقتصاد (أي ان مفهوم الوضعية أصله اقتصادي). فالعلم الوضعي كان شائعا خلال القرن التاسع عشر وفكرته ترتبط بمدرسة فلسفية تدعى الوضعية والتي تركز عل تساؤل ماذا </a:t>
            </a:r>
            <a:r>
              <a:rPr lang="en-US" sz="2000" b="1" dirty="0">
                <a:solidFill>
                  <a:schemeClr val="tx1"/>
                </a:solidFill>
                <a:latin typeface="Times New Roman" panose="02020603050405020304" pitchFamily="18" charset="0"/>
                <a:cs typeface="Times New Roman" panose="02020603050405020304" pitchFamily="18" charset="0"/>
              </a:rPr>
              <a:t>what</a:t>
            </a:r>
            <a:r>
              <a:rPr lang="ar-IQ" sz="2000" b="1" dirty="0">
                <a:solidFill>
                  <a:schemeClr val="tx1"/>
                </a:solidFill>
                <a:latin typeface="Times New Roman" panose="02020603050405020304" pitchFamily="18" charset="0"/>
                <a:cs typeface="Times New Roman" panose="02020603050405020304" pitchFamily="18" charset="0"/>
              </a:rPr>
              <a:t>، اذن مفهوم مدرسة </a:t>
            </a:r>
            <a:r>
              <a:rPr lang="ar-IQ" sz="2000" b="1" dirty="0" err="1">
                <a:solidFill>
                  <a:schemeClr val="tx1"/>
                </a:solidFill>
                <a:latin typeface="Times New Roman" panose="02020603050405020304" pitchFamily="18" charset="0"/>
                <a:cs typeface="Times New Roman" panose="02020603050405020304" pitchFamily="18" charset="0"/>
              </a:rPr>
              <a:t>روجستر</a:t>
            </a:r>
            <a:r>
              <a:rPr lang="ar-IQ" sz="2000" b="1" dirty="0">
                <a:solidFill>
                  <a:schemeClr val="tx1"/>
                </a:solidFill>
                <a:latin typeface="Times New Roman" panose="02020603050405020304" pitchFamily="18" charset="0"/>
                <a:cs typeface="Times New Roman" panose="02020603050405020304" pitchFamily="18" charset="0"/>
              </a:rPr>
              <a:t> للنظرية الوضعية مشكوك فيه فلسفيا </a:t>
            </a:r>
            <a:r>
              <a:rPr lang="ar-IQ" sz="2000" b="1" dirty="0" err="1">
                <a:solidFill>
                  <a:schemeClr val="tx1"/>
                </a:solidFill>
                <a:latin typeface="Times New Roman" panose="02020603050405020304" pitchFamily="18" charset="0"/>
                <a:cs typeface="Times New Roman" panose="02020603050405020304" pitchFamily="18" charset="0"/>
              </a:rPr>
              <a:t>لانها</a:t>
            </a:r>
            <a:r>
              <a:rPr lang="ar-IQ" sz="2000" b="1" dirty="0">
                <a:solidFill>
                  <a:schemeClr val="tx1"/>
                </a:solidFill>
                <a:latin typeface="Times New Roman" panose="02020603050405020304" pitchFamily="18" charset="0"/>
                <a:cs typeface="Times New Roman" panose="02020603050405020304" pitchFamily="18" charset="0"/>
              </a:rPr>
              <a:t> تعكس الاعتقاد الخاطئ بان النظرية العلمية تكون (معرفة منظمة تتعلق ب </a:t>
            </a:r>
            <a:r>
              <a:rPr lang="en-US" sz="2000" b="1" dirty="0">
                <a:solidFill>
                  <a:schemeClr val="tx1"/>
                </a:solidFill>
                <a:latin typeface="Times New Roman" panose="02020603050405020304" pitchFamily="18" charset="0"/>
                <a:cs typeface="Times New Roman" panose="02020603050405020304" pitchFamily="18" charset="0"/>
              </a:rPr>
              <a:t>what</a:t>
            </a:r>
            <a:r>
              <a:rPr lang="ar-IQ" sz="2000" b="1" dirty="0">
                <a:solidFill>
                  <a:schemeClr val="tx1"/>
                </a:solidFill>
                <a:latin typeface="Times New Roman" panose="02020603050405020304" pitchFamily="18" charset="0"/>
                <a:cs typeface="Times New Roman" panose="02020603050405020304" pitchFamily="18" charset="0"/>
              </a:rPr>
              <a:t>) فالنظرية ليست كذلك، اضافة لذلك فان مفهوم </a:t>
            </a:r>
            <a:r>
              <a:rPr lang="en-US" sz="2000" b="1" dirty="0">
                <a:solidFill>
                  <a:schemeClr val="tx1"/>
                </a:solidFill>
                <a:latin typeface="Times New Roman" panose="02020603050405020304" pitchFamily="18" charset="0"/>
                <a:cs typeface="Times New Roman" panose="02020603050405020304" pitchFamily="18" charset="0"/>
              </a:rPr>
              <a:t>Keynes – </a:t>
            </a:r>
            <a:r>
              <a:rPr lang="en-US" sz="2000" b="1" dirty="0" err="1">
                <a:solidFill>
                  <a:schemeClr val="tx1"/>
                </a:solidFill>
                <a:latin typeface="Times New Roman" panose="02020603050405020304" pitchFamily="18" charset="0"/>
                <a:cs typeface="Times New Roman" panose="02020603050405020304" pitchFamily="18" charset="0"/>
              </a:rPr>
              <a:t>friedman</a:t>
            </a:r>
            <a:r>
              <a:rPr lang="en-US" sz="2000" b="1" dirty="0">
                <a:solidFill>
                  <a:schemeClr val="tx1"/>
                </a:solidFill>
                <a:latin typeface="Times New Roman" panose="02020603050405020304" pitchFamily="18" charset="0"/>
                <a:cs typeface="Times New Roman" panose="02020603050405020304" pitchFamily="18" charset="0"/>
              </a:rPr>
              <a:t> – Rochester</a:t>
            </a:r>
            <a:r>
              <a:rPr lang="ar-IQ" sz="2000" b="1" dirty="0">
                <a:solidFill>
                  <a:schemeClr val="tx1"/>
                </a:solidFill>
                <a:latin typeface="Times New Roman" panose="02020603050405020304" pitchFamily="18" charset="0"/>
                <a:cs typeface="Times New Roman" panose="02020603050405020304" pitchFamily="18" charset="0"/>
              </a:rPr>
              <a:t> للعلم الوضعي مشكوك به من الناحية الفلسفية، والسبب هو ان العلم كونه فرضيا فانه لا يدور فقط حول </a:t>
            </a:r>
            <a:r>
              <a:rPr lang="en-US" sz="2000" b="1" dirty="0">
                <a:solidFill>
                  <a:schemeClr val="tx1"/>
                </a:solidFill>
                <a:latin typeface="Times New Roman" panose="02020603050405020304" pitchFamily="18" charset="0"/>
                <a:cs typeface="Times New Roman" panose="02020603050405020304" pitchFamily="18" charset="0"/>
              </a:rPr>
              <a:t>what</a:t>
            </a:r>
            <a:r>
              <a:rPr lang="ar-IQ" sz="2000" b="1" dirty="0">
                <a:solidFill>
                  <a:schemeClr val="tx1"/>
                </a:solidFill>
                <a:latin typeface="Times New Roman" panose="02020603050405020304" pitchFamily="18" charset="0"/>
                <a:cs typeface="Times New Roman" panose="02020603050405020304" pitchFamily="18" charset="0"/>
              </a:rPr>
              <a:t>. </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13</a:t>
            </a:fld>
            <a:endParaRPr lang="ar-SA"/>
          </a:p>
        </p:txBody>
      </p:sp>
    </p:spTree>
    <p:extLst>
      <p:ext uri="{BB962C8B-B14F-4D97-AF65-F5344CB8AC3E}">
        <p14:creationId xmlns:p14="http://schemas.microsoft.com/office/powerpoint/2010/main" val="2177931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945201" y="109671"/>
            <a:ext cx="6589199" cy="860674"/>
          </a:xfrm>
        </p:spPr>
        <p:txBody>
          <a:bodyPr>
            <a:noAutofit/>
          </a:bodyPr>
          <a:lstStyle/>
          <a:p>
            <a:pPr algn="r"/>
            <a:r>
              <a:rPr lang="ar-IQ" sz="2400" b="1" dirty="0"/>
              <a:t>الانتقاد الثالث: المنطق </a:t>
            </a:r>
            <a:r>
              <a:rPr lang="ar-IQ" sz="2400" b="1" dirty="0" err="1"/>
              <a:t>التنبؤي</a:t>
            </a:r>
            <a:r>
              <a:rPr lang="ar-IQ" sz="2400" b="1" dirty="0"/>
              <a:t> والتفسيري والمعياري</a:t>
            </a:r>
            <a:br>
              <a:rPr lang="en-US" sz="2400" dirty="0"/>
            </a:br>
            <a:endParaRPr lang="en-US" sz="2400" dirty="0"/>
          </a:p>
        </p:txBody>
      </p:sp>
      <p:sp>
        <p:nvSpPr>
          <p:cNvPr id="2" name="عنصر نائب للمحتوى 1"/>
          <p:cNvSpPr>
            <a:spLocks noGrp="1"/>
          </p:cNvSpPr>
          <p:nvPr>
            <p:ph idx="1"/>
          </p:nvPr>
        </p:nvSpPr>
        <p:spPr>
          <a:xfrm>
            <a:off x="1259633" y="970345"/>
            <a:ext cx="7884368" cy="5907821"/>
          </a:xfrm>
        </p:spPr>
        <p:txBody>
          <a:bodyPr>
            <a:noAutofit/>
          </a:bodyPr>
          <a:lstStyle/>
          <a:p>
            <a:pPr algn="r" rtl="1">
              <a:lnSpc>
                <a:spcPct val="150000"/>
              </a:lnSpc>
            </a:pPr>
            <a:r>
              <a:rPr lang="ar-IQ" b="1" dirty="0">
                <a:solidFill>
                  <a:schemeClr val="tx1"/>
                </a:solidFill>
                <a:latin typeface="Times New Roman" panose="02020603050405020304" pitchFamily="18" charset="0"/>
                <a:cs typeface="Times New Roman" panose="02020603050405020304" pitchFamily="18" charset="0"/>
              </a:rPr>
              <a:t>ترى مدرسة </a:t>
            </a:r>
            <a:r>
              <a:rPr lang="ar-IQ" b="1" dirty="0" err="1">
                <a:solidFill>
                  <a:schemeClr val="tx1"/>
                </a:solidFill>
                <a:latin typeface="Times New Roman" panose="02020603050405020304" pitchFamily="18" charset="0"/>
                <a:cs typeface="Times New Roman" panose="02020603050405020304" pitchFamily="18" charset="0"/>
              </a:rPr>
              <a:t>روجستر</a:t>
            </a:r>
            <a:r>
              <a:rPr lang="ar-IQ" b="1" dirty="0">
                <a:solidFill>
                  <a:schemeClr val="tx1"/>
                </a:solidFill>
                <a:latin typeface="Times New Roman" panose="02020603050405020304" pitchFamily="18" charset="0"/>
                <a:cs typeface="Times New Roman" panose="02020603050405020304" pitchFamily="18" charset="0"/>
              </a:rPr>
              <a:t> ان ما يسموه نظرية وضعية يجب ان تتنبأ وتفسر مجموعة من الظواهر وإذا تمكن الشخص من تحديد فيما إذا كانت الزامات او فروض النظريات المعيارية معقولة لذلك يجب التمييز بين انواع المنطق وليس انواع النظريات.</a:t>
            </a:r>
            <a:endParaRPr lang="en-US"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IQ" b="1" dirty="0">
                <a:solidFill>
                  <a:schemeClr val="tx1"/>
                </a:solidFill>
                <a:latin typeface="Times New Roman" panose="02020603050405020304" pitchFamily="18" charset="0"/>
                <a:cs typeface="Times New Roman" panose="02020603050405020304" pitchFamily="18" charset="0"/>
              </a:rPr>
              <a:t>أولا: التنبؤ هو افتراض تجريبي واحد او أكثر يشير الى احداث غير ملحوظة، سواء كانت هذه الاحداث في المستقبل او في الماضي. </a:t>
            </a:r>
          </a:p>
          <a:p>
            <a:pPr algn="r" rtl="1">
              <a:lnSpc>
                <a:spcPct val="150000"/>
              </a:lnSpc>
            </a:pPr>
            <a:r>
              <a:rPr lang="ar-IQ" b="1" dirty="0">
                <a:solidFill>
                  <a:schemeClr val="tx1"/>
                </a:solidFill>
                <a:latin typeface="Times New Roman" panose="02020603050405020304" pitchFamily="18" charset="0"/>
                <a:cs typeface="Times New Roman" panose="02020603050405020304" pitchFamily="18" charset="0"/>
              </a:rPr>
              <a:t>ثانيا: المنطق التفسيري: منطقيا فان تفسير حدوث شيء معين هو مرآة عاكسة للتنبؤ، ففي حالة التنبؤ لدينا نظرية تجريبية وبعض المدخلات (شروط أولية) ونحاول اشتقاق افتراض يصف حدث لم تتم ملاحظته بعد، أما في حالة التفسير لدينا حدث قد تمت ملاحظته، ونحن نبحث عن نظرية تفسيرية وبعض الشروط الاولية (اي المفسِّر) والتي نستطيع ان نشتق منها جملة (المفَسَّر) لنصف الحدث الذي تمت ملاحظته.</a:t>
            </a:r>
            <a:endParaRPr lang="en-US"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IQ" b="1" dirty="0">
                <a:solidFill>
                  <a:schemeClr val="tx1"/>
                </a:solidFill>
                <a:latin typeface="Times New Roman" panose="02020603050405020304" pitchFamily="18" charset="0"/>
                <a:cs typeface="Times New Roman" panose="02020603050405020304" pitchFamily="18" charset="0"/>
              </a:rPr>
              <a:t>ثالثا: المنطق المعياري: تستخدم النظريات التجريبية كدليل للتفكير </a:t>
            </a:r>
            <a:r>
              <a:rPr lang="ar-IQ" b="1" dirty="0" err="1">
                <a:solidFill>
                  <a:schemeClr val="tx1"/>
                </a:solidFill>
                <a:latin typeface="Times New Roman" panose="02020603050405020304" pitchFamily="18" charset="0"/>
                <a:cs typeface="Times New Roman" panose="02020603050405020304" pitchFamily="18" charset="0"/>
              </a:rPr>
              <a:t>التنبؤي</a:t>
            </a:r>
            <a:r>
              <a:rPr lang="ar-IQ" b="1" dirty="0">
                <a:solidFill>
                  <a:schemeClr val="tx1"/>
                </a:solidFill>
                <a:latin typeface="Times New Roman" panose="02020603050405020304" pitchFamily="18" charset="0"/>
                <a:cs typeface="Times New Roman" panose="02020603050405020304" pitchFamily="18" charset="0"/>
              </a:rPr>
              <a:t> والتفكير التفسيري، فالتنبؤات التكنولوجية التي تنتج من عملية مشابهة للتفكير التفسيري، اذ يمكن الحصول عل النتائج المرغوبة من خلال التلاعب بالأحداث (الخاضعة للسيطرة). </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14</a:t>
            </a:fld>
            <a:endParaRPr lang="ar-SA"/>
          </a:p>
        </p:txBody>
      </p:sp>
    </p:spTree>
    <p:extLst>
      <p:ext uri="{BB962C8B-B14F-4D97-AF65-F5344CB8AC3E}">
        <p14:creationId xmlns:p14="http://schemas.microsoft.com/office/powerpoint/2010/main" val="810592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339752" y="30138"/>
            <a:ext cx="6589199" cy="528798"/>
          </a:xfrm>
        </p:spPr>
        <p:txBody>
          <a:bodyPr>
            <a:normAutofit/>
          </a:bodyPr>
          <a:lstStyle/>
          <a:p>
            <a:pPr algn="r" rtl="1"/>
            <a:r>
              <a:rPr lang="ar-IQ" sz="2400" b="1" dirty="0"/>
              <a:t>الانتقاد الرابع: تقييم النظريات:</a:t>
            </a:r>
            <a:endParaRPr lang="en-US" sz="2400" dirty="0"/>
          </a:p>
        </p:txBody>
      </p:sp>
      <p:sp>
        <p:nvSpPr>
          <p:cNvPr id="2" name="عنصر نائب للمحتوى 1"/>
          <p:cNvSpPr>
            <a:spLocks noGrp="1"/>
          </p:cNvSpPr>
          <p:nvPr>
            <p:ph idx="1"/>
          </p:nvPr>
        </p:nvSpPr>
        <p:spPr>
          <a:xfrm>
            <a:off x="1403648" y="531018"/>
            <a:ext cx="7740352" cy="6326982"/>
          </a:xfrm>
        </p:spPr>
        <p:txBody>
          <a:bodyPr>
            <a:noAutofit/>
          </a:bodyPr>
          <a:lstStyle/>
          <a:p>
            <a:pPr algn="r" rtl="1">
              <a:lnSpc>
                <a:spcPct val="150000"/>
              </a:lnSpc>
            </a:pPr>
            <a:r>
              <a:rPr lang="ar-IQ" sz="2000" dirty="0">
                <a:solidFill>
                  <a:schemeClr val="tx1"/>
                </a:solidFill>
                <a:latin typeface="Times New Roman" panose="02020603050405020304" pitchFamily="18" charset="0"/>
                <a:cs typeface="Times New Roman" panose="02020603050405020304" pitchFamily="18" charset="0"/>
              </a:rPr>
              <a:t>في إطار الانتقاد الرابع يؤكد </a:t>
            </a:r>
            <a:r>
              <a:rPr lang="en-US" sz="2000" dirty="0">
                <a:solidFill>
                  <a:schemeClr val="tx1"/>
                </a:solidFill>
                <a:latin typeface="Times New Roman" panose="02020603050405020304" pitchFamily="18" charset="0"/>
                <a:cs typeface="Times New Roman" panose="02020603050405020304" pitchFamily="18" charset="0"/>
              </a:rPr>
              <a:t>Christenson</a:t>
            </a:r>
            <a:r>
              <a:rPr lang="ar-SA" sz="2000" dirty="0">
                <a:solidFill>
                  <a:schemeClr val="tx1"/>
                </a:solidFill>
                <a:latin typeface="Times New Roman" panose="02020603050405020304" pitchFamily="18" charset="0"/>
                <a:cs typeface="Times New Roman" panose="02020603050405020304" pitchFamily="18" charset="0"/>
              </a:rPr>
              <a:t> ان هدفه هو انتقاد المعايير التي يفكر بها افراد مدرسة </a:t>
            </a:r>
            <a:r>
              <a:rPr lang="ar-SA" sz="2000" dirty="0" err="1">
                <a:solidFill>
                  <a:schemeClr val="tx1"/>
                </a:solidFill>
                <a:latin typeface="Times New Roman" panose="02020603050405020304" pitchFamily="18" charset="0"/>
                <a:cs typeface="Times New Roman" panose="02020603050405020304" pitchFamily="18" charset="0"/>
              </a:rPr>
              <a:t>روجستر</a:t>
            </a:r>
            <a:r>
              <a:rPr lang="ar-SA" sz="2000" dirty="0">
                <a:solidFill>
                  <a:schemeClr val="tx1"/>
                </a:solidFill>
                <a:latin typeface="Times New Roman" panose="02020603050405020304" pitchFamily="18" charset="0"/>
                <a:cs typeface="Times New Roman" panose="02020603050405020304" pitchFamily="18" charset="0"/>
              </a:rPr>
              <a:t> وليس تقييم النظريات الموضوعة من قبلهم، ومن خلال انتقاد المعايير يمكن تقييم النظرية، اي انه يهدف الى انتقاد المنهجية العلمية لهذه المدرسة.</a:t>
            </a:r>
            <a:endParaRPr lang="en-US" sz="2000"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الذرائعية/ الواقعية: </a:t>
            </a:r>
            <a:r>
              <a:rPr lang="ar-SA" sz="2000" dirty="0">
                <a:solidFill>
                  <a:schemeClr val="tx1"/>
                </a:solidFill>
                <a:latin typeface="Times New Roman" panose="02020603050405020304" pitchFamily="18" charset="0"/>
                <a:cs typeface="Times New Roman" panose="02020603050405020304" pitchFamily="18" charset="0"/>
              </a:rPr>
              <a:t>الذرائعية تركز عل ان التفسير ليس اكثر من تنبؤ باتجاه معاكس، اي ان النظرية ليست اكثر من وسيلة للتنبؤ. وتتميز عقيدة الذرائعية في اطار التفكير التفسيري بان الشروط الاولية والشروحات يصفان جوانب من الواقع العملي على عكس ذلك فان النظرية نفسها لا تصف اي جانب من الواقع وتتفق الفلسفة الوضعية مع الذرائعية في ان الافتراضات الميدانية فقط تصف الواقع.</a:t>
            </a:r>
            <a:endParaRPr lang="en-US" sz="2000"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اما الواقعية: </a:t>
            </a:r>
            <a:r>
              <a:rPr lang="ar-SA" sz="2000" dirty="0">
                <a:solidFill>
                  <a:schemeClr val="tx1"/>
                </a:solidFill>
                <a:latin typeface="Times New Roman" panose="02020603050405020304" pitchFamily="18" charset="0"/>
                <a:cs typeface="Times New Roman" panose="02020603050405020304" pitchFamily="18" charset="0"/>
              </a:rPr>
              <a:t>تتفق على ان التفسير هو التنبؤ باتجاه معاكس اي ان النظرية التي تفسر يمكن استخدامها كوسيلة للتنبؤ، وترى الواقعية انه لكي تكون النظرية تفسيرية فيجب ان تكون اكثر من اداة تنبؤ اي ان تصف الواقع الذي تحدث فيه الظواهر بشكل أعمق.</a:t>
            </a:r>
            <a:endParaRPr lang="en-US" sz="2000"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dirty="0">
                <a:solidFill>
                  <a:schemeClr val="tx1"/>
                </a:solidFill>
                <a:latin typeface="Times New Roman" panose="02020603050405020304" pitchFamily="18" charset="0"/>
                <a:cs typeface="Times New Roman" panose="02020603050405020304" pitchFamily="18" charset="0"/>
              </a:rPr>
              <a:t>فالنظرية التفسيرية يجب ان تكون صحيحة (او على الاقل غير خاطئة) بينما ليس بالضرورة ان تكون النظرية </a:t>
            </a:r>
            <a:r>
              <a:rPr lang="ar-SA" sz="2000" dirty="0" err="1">
                <a:solidFill>
                  <a:schemeClr val="tx1"/>
                </a:solidFill>
                <a:latin typeface="Times New Roman" panose="02020603050405020304" pitchFamily="18" charset="0"/>
                <a:cs typeface="Times New Roman" panose="02020603050405020304" pitchFamily="18" charset="0"/>
              </a:rPr>
              <a:t>التنبؤية</a:t>
            </a:r>
            <a:r>
              <a:rPr lang="ar-SA" sz="2000" dirty="0">
                <a:solidFill>
                  <a:schemeClr val="tx1"/>
                </a:solidFill>
                <a:latin typeface="Times New Roman" panose="02020603050405020304" pitchFamily="18" charset="0"/>
                <a:cs typeface="Times New Roman" panose="02020603050405020304" pitchFamily="18" charset="0"/>
              </a:rPr>
              <a:t> كذلك.</a:t>
            </a:r>
            <a:endParaRPr lang="en-US" sz="2000" dirty="0">
              <a:solidFill>
                <a:schemeClr val="tx1"/>
              </a:solidFill>
              <a:latin typeface="Times New Roman" panose="02020603050405020304" pitchFamily="18" charset="0"/>
              <a:cs typeface="Times New Roman" panose="02020603050405020304" pitchFamily="18" charset="0"/>
            </a:endParaRPr>
          </a:p>
          <a:p>
            <a:pPr algn="r" rtl="1">
              <a:lnSpc>
                <a:spcPct val="150000"/>
              </a:lnSpc>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15</a:t>
            </a:fld>
            <a:endParaRPr lang="ar-SA"/>
          </a:p>
        </p:txBody>
      </p:sp>
    </p:spTree>
    <p:extLst>
      <p:ext uri="{BB962C8B-B14F-4D97-AF65-F5344CB8AC3E}">
        <p14:creationId xmlns:p14="http://schemas.microsoft.com/office/powerpoint/2010/main" val="117648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095090" y="970345"/>
            <a:ext cx="8048910" cy="5588460"/>
          </a:xfrm>
        </p:spPr>
        <p:txBody>
          <a:bodyPr>
            <a:noAutofit/>
          </a:bodyPr>
          <a:lstStyle/>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تركز مدرسة </a:t>
            </a:r>
            <a:r>
              <a:rPr lang="ar-SA" sz="2000" b="1" dirty="0" err="1">
                <a:solidFill>
                  <a:schemeClr val="tx1"/>
                </a:solidFill>
                <a:latin typeface="Times New Roman" panose="02020603050405020304" pitchFamily="18" charset="0"/>
                <a:cs typeface="Times New Roman" panose="02020603050405020304" pitchFamily="18" charset="0"/>
              </a:rPr>
              <a:t>روجستر</a:t>
            </a:r>
            <a:r>
              <a:rPr lang="ar-SA" sz="2000" b="1" dirty="0">
                <a:solidFill>
                  <a:schemeClr val="tx1"/>
                </a:solidFill>
                <a:latin typeface="Times New Roman" panose="02020603050405020304" pitchFamily="18" charset="0"/>
                <a:cs typeface="Times New Roman" panose="02020603050405020304" pitchFamily="18" charset="0"/>
              </a:rPr>
              <a:t> على النظريات التي تفسر وتشير الى التنبؤ بشكل عابر وفي سياق اختبار النظرية من خلال تنبؤاتها فقط. وقد اكد </a:t>
            </a:r>
            <a:r>
              <a:rPr lang="en-US" sz="2000" b="1" dirty="0">
                <a:solidFill>
                  <a:schemeClr val="tx1"/>
                </a:solidFill>
                <a:latin typeface="Times New Roman" panose="02020603050405020304" pitchFamily="18" charset="0"/>
                <a:cs typeface="Times New Roman" panose="02020603050405020304" pitchFamily="18" charset="0"/>
              </a:rPr>
              <a:t>Jensen</a:t>
            </a:r>
            <a:r>
              <a:rPr lang="ar-EG" sz="2000" b="1" dirty="0">
                <a:solidFill>
                  <a:schemeClr val="tx1"/>
                </a:solidFill>
                <a:latin typeface="Times New Roman" panose="02020603050405020304" pitchFamily="18" charset="0"/>
                <a:cs typeface="Times New Roman" panose="02020603050405020304" pitchFamily="18" charset="0"/>
              </a:rPr>
              <a:t> و </a:t>
            </a:r>
            <a:r>
              <a:rPr lang="en-US" sz="2000" b="1" dirty="0">
                <a:solidFill>
                  <a:schemeClr val="tx1"/>
                </a:solidFill>
                <a:latin typeface="Times New Roman" panose="02020603050405020304" pitchFamily="18" charset="0"/>
                <a:cs typeface="Times New Roman" panose="02020603050405020304" pitchFamily="18" charset="0"/>
              </a:rPr>
              <a:t>Watts &amp; Zimmerman</a:t>
            </a:r>
            <a:r>
              <a:rPr lang="ar-IQ" sz="2000" b="1" dirty="0">
                <a:solidFill>
                  <a:schemeClr val="tx1"/>
                </a:solidFill>
                <a:latin typeface="Times New Roman" panose="02020603050405020304" pitchFamily="18" charset="0"/>
                <a:cs typeface="Times New Roman" panose="02020603050405020304" pitchFamily="18" charset="0"/>
              </a:rPr>
              <a:t> على ان نظرياتهم تؤكد على التفسير وليس التنبؤ، أما الجانب الخاص بالواقعية في نظريات </a:t>
            </a:r>
            <a:r>
              <a:rPr lang="en-US" sz="2000" b="1" dirty="0" err="1">
                <a:solidFill>
                  <a:schemeClr val="tx1"/>
                </a:solidFill>
                <a:latin typeface="Times New Roman" panose="02020603050405020304" pitchFamily="18" charset="0"/>
                <a:cs typeface="Times New Roman" panose="02020603050405020304" pitchFamily="18" charset="0"/>
              </a:rPr>
              <a:t>friedman</a:t>
            </a:r>
            <a:r>
              <a:rPr lang="ar-IQ" sz="2000" b="1" dirty="0">
                <a:solidFill>
                  <a:schemeClr val="tx1"/>
                </a:solidFill>
                <a:latin typeface="Times New Roman" panose="02020603050405020304" pitchFamily="18" charset="0"/>
                <a:cs typeface="Times New Roman" panose="02020603050405020304" pitchFamily="18" charset="0"/>
              </a:rPr>
              <a:t> فتؤكد عل التنبؤ اكثر من تأكيدها على التفسير.</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وتعتقد مدرسة </a:t>
            </a:r>
            <a:r>
              <a:rPr lang="ar-IQ" sz="2000" b="1" dirty="0" err="1">
                <a:solidFill>
                  <a:schemeClr val="tx1"/>
                </a:solidFill>
                <a:latin typeface="Times New Roman" panose="02020603050405020304" pitchFamily="18" charset="0"/>
                <a:cs typeface="Times New Roman" panose="02020603050405020304" pitchFamily="18" charset="0"/>
              </a:rPr>
              <a:t>روجستر</a:t>
            </a:r>
            <a:r>
              <a:rPr lang="ar-IQ" sz="2000" b="1" dirty="0">
                <a:solidFill>
                  <a:schemeClr val="tx1"/>
                </a:solidFill>
                <a:latin typeface="Times New Roman" panose="02020603050405020304" pitchFamily="18" charset="0"/>
                <a:cs typeface="Times New Roman" panose="02020603050405020304" pitchFamily="18" charset="0"/>
              </a:rPr>
              <a:t> بان الطريقة الوحيدة لاختبار صحة النظرية هو عن طريق اشتقاق تنبؤات منها وان التنبؤات الصحيحة تجعل النظرية مقبولة حت وان كانت هذه التنبؤات خاطئة. ان فكرة مدرسة </a:t>
            </a:r>
            <a:r>
              <a:rPr lang="ar-IQ" sz="2000" b="1" dirty="0" err="1">
                <a:solidFill>
                  <a:schemeClr val="tx1"/>
                </a:solidFill>
                <a:latin typeface="Times New Roman" panose="02020603050405020304" pitchFamily="18" charset="0"/>
                <a:cs typeface="Times New Roman" panose="02020603050405020304" pitchFamily="18" charset="0"/>
              </a:rPr>
              <a:t>روجستر</a:t>
            </a:r>
            <a:r>
              <a:rPr lang="ar-IQ" sz="2000" b="1" dirty="0">
                <a:solidFill>
                  <a:schemeClr val="tx1"/>
                </a:solidFill>
                <a:latin typeface="Times New Roman" panose="02020603050405020304" pitchFamily="18" charset="0"/>
                <a:cs typeface="Times New Roman" panose="02020603050405020304" pitchFamily="18" charset="0"/>
              </a:rPr>
              <a:t> القائلة بأن النظرية التفسيرية تقبل فقط بالتنبؤ الصحيح هو خطأ منطقي لذلك لا يمكن ان نستدل عل صحة النظرية من صحة التنبؤات المشتقة منها، في حين يجب التركيز في هذا الاطار على الاحداث التي لا تحصل لكي تعرف ما هي تلك الاحداث واين يمكن ان تحصل وما هو الاختبار الصحيح.</a:t>
            </a:r>
            <a:endParaRPr lang="en-US" sz="2000" b="1" dirty="0">
              <a:solidFill>
                <a:schemeClr val="tx1"/>
              </a:solidFill>
              <a:latin typeface="Times New Roman" panose="02020603050405020304" pitchFamily="18" charset="0"/>
              <a:cs typeface="Times New Roman" panose="02020603050405020304" pitchFamily="18" charset="0"/>
            </a:endParaRPr>
          </a:p>
          <a:p>
            <a:pPr algn="r">
              <a:lnSpc>
                <a:spcPct val="150000"/>
              </a:lnSpc>
            </a:pP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16</a:t>
            </a:fld>
            <a:endParaRPr lang="ar-SA"/>
          </a:p>
        </p:txBody>
      </p:sp>
    </p:spTree>
    <p:extLst>
      <p:ext uri="{BB962C8B-B14F-4D97-AF65-F5344CB8AC3E}">
        <p14:creationId xmlns:p14="http://schemas.microsoft.com/office/powerpoint/2010/main" val="136768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42393" y="388633"/>
            <a:ext cx="6589199" cy="787783"/>
          </a:xfrm>
        </p:spPr>
        <p:txBody>
          <a:bodyPr>
            <a:normAutofit/>
          </a:bodyPr>
          <a:lstStyle/>
          <a:p>
            <a:pPr algn="r" rtl="1"/>
            <a:r>
              <a:rPr lang="ar-IQ" dirty="0"/>
              <a:t>ال</a:t>
            </a:r>
            <a:r>
              <a:rPr lang="ar-SA" dirty="0"/>
              <a:t>ملخص</a:t>
            </a:r>
            <a:endParaRPr lang="en-US" dirty="0"/>
          </a:p>
        </p:txBody>
      </p:sp>
      <p:sp>
        <p:nvSpPr>
          <p:cNvPr id="3" name="عنصر نائب للمحتوى 2"/>
          <p:cNvSpPr>
            <a:spLocks noGrp="1"/>
          </p:cNvSpPr>
          <p:nvPr>
            <p:ph idx="1"/>
          </p:nvPr>
        </p:nvSpPr>
        <p:spPr>
          <a:xfrm>
            <a:off x="1274315" y="1628800"/>
            <a:ext cx="7863780" cy="5229200"/>
          </a:xfrm>
        </p:spPr>
        <p:txBody>
          <a:bodyPr>
            <a:noAutofit/>
          </a:bodyPr>
          <a:lstStyle/>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النظرية الوضعية نظرية تسعى لشرح والتنبؤ باختيارات المديرين لأساليب المحاسبة. تركز نظرية المحاسبة الوضعية على العلاقات بين مختلف الأفراد داخل وخارج المنظمة وتشرح كيف يمكن استخدام المحاسبة المالية لتقليل الآثار المكلفة المرتبطة بكل طرف متعاقد يعمل في مصلحته الذاتية.</a:t>
            </a:r>
            <a:endParaRPr lang="ar-IQ"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اعتمد العمل المبكر في نظرية المحاسبة الوضعية على ثلاث فرضيات مركزية: فرضية المكافأة ، وفرضية الدين ، وفرضية التكلفة السياسية.</a:t>
            </a:r>
            <a:endParaRPr lang="ar-IQ" sz="2000" b="1" dirty="0">
              <a:solidFill>
                <a:schemeClr val="tx1"/>
              </a:solidFill>
              <a:latin typeface="Times New Roman" panose="02020603050405020304" pitchFamily="18" charset="0"/>
              <a:cs typeface="Times New Roman" panose="02020603050405020304" pitchFamily="18" charset="0"/>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17</a:t>
            </a:fld>
            <a:endParaRPr lang="ar-SA"/>
          </a:p>
        </p:txBody>
      </p:sp>
    </p:spTree>
    <p:extLst>
      <p:ext uri="{BB962C8B-B14F-4D97-AF65-F5344CB8AC3E}">
        <p14:creationId xmlns:p14="http://schemas.microsoft.com/office/powerpoint/2010/main" val="4010670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75656" y="1268760"/>
            <a:ext cx="7668344" cy="4570454"/>
          </a:xfrm>
        </p:spPr>
        <p:txBody>
          <a:bodyPr>
            <a:normAutofit/>
          </a:bodyPr>
          <a:lstStyle/>
          <a:p>
            <a:pPr algn="just" rtl="1"/>
            <a:r>
              <a:rPr lang="ar-SA" sz="2400" b="1" dirty="0">
                <a:solidFill>
                  <a:schemeClr val="tx1"/>
                </a:solidFill>
                <a:latin typeface="Times New Roman" panose="02020603050405020304" pitchFamily="18" charset="0"/>
                <a:cs typeface="Times New Roman" panose="02020603050405020304" pitchFamily="18" charset="0"/>
              </a:rPr>
              <a:t>تتوقع فرضية المكافأة أنه من منظور الكفاءة ، ستختار العديد من المنظمات تزويد مديريها بمكافآت مرتبطة بأداء الشركة ، وغالبًا ما تكون هذه المكافآت مرتبطة مباشرة بأرقام المحاسبة (على سبيل المثال ، قد تكافأ الإدارة بحصة من الأرباح ). إن تقديم مكافآت قائمة على الأداء سيحفز المدير المهتم بذاته على العمل أيضًا بما يخدم مصالح المالكين. ومع ذلك ، في ظل المنظور الانتهازي ، تتنبأ نظرية المحاسبة الوضعية بأنه بمجرد أن يتم وضع خطط المكافآت ، فإن المديرين سوف يتلاعبون ، إلى الحد الذي يمكنهم فيه الإفلات من العقاب ، بمؤشرات الأداء مثل الأرباح لتوليد مكافآت فردية أعلى.</a:t>
            </a:r>
            <a:endParaRPr lang="en-US" sz="2400" b="1" dirty="0">
              <a:solidFill>
                <a:schemeClr val="tx1"/>
              </a:solidFill>
              <a:latin typeface="Times New Roman" panose="02020603050405020304" pitchFamily="18" charset="0"/>
              <a:cs typeface="Times New Roman" panose="02020603050405020304" pitchFamily="18" charset="0"/>
            </a:endParaRPr>
          </a:p>
          <a:p>
            <a:pPr algn="just" rtl="1"/>
            <a:endParaRPr lang="en-US" sz="2400"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18</a:t>
            </a:fld>
            <a:endParaRPr lang="ar-SA"/>
          </a:p>
        </p:txBody>
      </p:sp>
    </p:spTree>
    <p:extLst>
      <p:ext uri="{BB962C8B-B14F-4D97-AF65-F5344CB8AC3E}">
        <p14:creationId xmlns:p14="http://schemas.microsoft.com/office/powerpoint/2010/main" val="2442499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31641" y="0"/>
            <a:ext cx="7812360" cy="6858000"/>
          </a:xfrm>
        </p:spPr>
        <p:txBody>
          <a:bodyPr>
            <a:noAutofit/>
          </a:bodyPr>
          <a:lstStyle/>
          <a:p>
            <a:pPr algn="just"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تتوقع فرضية الديون أنه لتقليل تكلفة جذب رأس مال الديون ، ستدخل الشركات في ترتيبات تعاقدية مع المقرضين مما يقلل من احتمالية أن يتمكن المدراء من مصادرة ثروة أصحاب الديون. يعتبر ترتيب مثل هذه الاتفاقيات قبل الحصول على تمويل الديون وسيلة فعالة لجذب الأموال منخفضة التكلفة. ومع ذلك ، بمجرد إبرام عقد الدين ، يتوقع المنظور الانتهازي لنظرية المحاسبة الوضعية أن الشركات ، لا سيما تلك القريبة من انتهاك تعهدات الديون ، ستتبنى أساليب محاسبة تعمل على تقليل أو تخفيف آثار قيود الديون.</a:t>
            </a:r>
            <a:endParaRPr lang="en-US" sz="2000" b="1" dirty="0">
              <a:solidFill>
                <a:schemeClr val="tx1"/>
              </a:solidFill>
              <a:latin typeface="Times New Roman" panose="02020603050405020304" pitchFamily="18" charset="0"/>
              <a:cs typeface="Times New Roman" panose="02020603050405020304" pitchFamily="18" charset="0"/>
            </a:endParaRPr>
          </a:p>
          <a:p>
            <a:pPr algn="just"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تستكشف فرضية التكلفة السياسية العلاقات بين الشركة والأطراف الخارجية المختلفة التي ، على الرغم من عدم وجود أي علاقات تعاقدية مباشرة ، يمكنها مع ذلك فرض أنواع مختلفة من تحويلات الثروة بعيدًا عن الشركة. يقال إن الأرباح المرتفعة يمكن أن تجتذب انتباهًا سلبيًا ومكلفًا للشركة ، وبالتالي يبحث مديرو الشركات الضعيفة سياسيًا عن طرق لتقليل مستوى التدقيق السياسي. </a:t>
            </a:r>
            <a:endParaRPr lang="ar-IQ" sz="2000" b="1" dirty="0">
              <a:solidFill>
                <a:schemeClr val="tx1"/>
              </a:solidFill>
              <a:latin typeface="Times New Roman" panose="02020603050405020304" pitchFamily="18" charset="0"/>
              <a:cs typeface="Times New Roman" panose="02020603050405020304" pitchFamily="18" charset="0"/>
            </a:endParaRPr>
          </a:p>
          <a:p>
            <a:pPr algn="just" rtl="1">
              <a:lnSpc>
                <a:spcPct val="150000"/>
              </a:lnSpc>
            </a:pPr>
            <a:r>
              <a:rPr lang="ar-IQ" sz="2000" b="1" dirty="0">
                <a:solidFill>
                  <a:schemeClr val="tx1"/>
                </a:solidFill>
                <a:latin typeface="Times New Roman" panose="02020603050405020304" pitchFamily="18" charset="0"/>
                <a:cs typeface="Times New Roman" panose="02020603050405020304" pitchFamily="18" charset="0"/>
              </a:rPr>
              <a:t>و</a:t>
            </a:r>
            <a:r>
              <a:rPr lang="ar-SA" sz="2000" b="1" dirty="0">
                <a:solidFill>
                  <a:schemeClr val="tx1"/>
                </a:solidFill>
                <a:latin typeface="Times New Roman" panose="02020603050405020304" pitchFamily="18" charset="0"/>
                <a:cs typeface="Times New Roman" panose="02020603050405020304" pitchFamily="18" charset="0"/>
              </a:rPr>
              <a:t>قدمت المحاضرة أيضًا عددًا من الانتقادات لنظرية المحاسبة الوضعية. كان من بين الانتقادات المختلفة تحدي الافتراض المركزي لنظرية المحاسبة الوضعية بأن كل عمل فردي مدفوع بالمصلحة الذاتية.</a:t>
            </a:r>
            <a:endParaRPr lang="en-US" sz="2000" b="1" dirty="0">
              <a:solidFill>
                <a:schemeClr val="tx1"/>
              </a:solidFill>
              <a:latin typeface="Times New Roman" panose="02020603050405020304" pitchFamily="18" charset="0"/>
              <a:cs typeface="Times New Roman" panose="02020603050405020304" pitchFamily="18" charset="0"/>
            </a:endParaRPr>
          </a:p>
          <a:p>
            <a:pPr algn="just">
              <a:lnSpc>
                <a:spcPct val="150000"/>
              </a:lnSpc>
            </a:pP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19</a:t>
            </a:fld>
            <a:endParaRPr lang="ar-SA"/>
          </a:p>
        </p:txBody>
      </p:sp>
    </p:spTree>
    <p:extLst>
      <p:ext uri="{BB962C8B-B14F-4D97-AF65-F5344CB8AC3E}">
        <p14:creationId xmlns:p14="http://schemas.microsoft.com/office/powerpoint/2010/main" val="242129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267744" y="258985"/>
            <a:ext cx="6589199" cy="528798"/>
          </a:xfrm>
        </p:spPr>
        <p:txBody>
          <a:bodyPr>
            <a:normAutofit fontScale="90000"/>
          </a:bodyPr>
          <a:lstStyle/>
          <a:p>
            <a:pPr algn="r" rtl="1"/>
            <a:r>
              <a:rPr lang="ar-SA" u="sng" dirty="0"/>
              <a:t>المقدمة</a:t>
            </a:r>
            <a:endParaRPr lang="en-US" u="sng" dirty="0"/>
          </a:p>
        </p:txBody>
      </p:sp>
      <p:sp>
        <p:nvSpPr>
          <p:cNvPr id="2" name="عنصر نائب للمحتوى 1"/>
          <p:cNvSpPr>
            <a:spLocks noGrp="1"/>
          </p:cNvSpPr>
          <p:nvPr>
            <p:ph idx="1"/>
          </p:nvPr>
        </p:nvSpPr>
        <p:spPr>
          <a:xfrm>
            <a:off x="931040" y="1166074"/>
            <a:ext cx="8212960" cy="5589240"/>
          </a:xfrm>
        </p:spPr>
        <p:txBody>
          <a:bodyPr>
            <a:noAutofit/>
          </a:bodyPr>
          <a:lstStyle/>
          <a:p>
            <a:pPr algn="just" rtl="1">
              <a:lnSpc>
                <a:spcPct val="150000"/>
              </a:lnSpc>
              <a:spcBef>
                <a:spcPts val="1800"/>
              </a:spcBef>
            </a:pPr>
            <a:r>
              <a:rPr lang="ar-SA" sz="2000" b="1" dirty="0">
                <a:solidFill>
                  <a:schemeClr val="tx1"/>
                </a:solidFill>
                <a:latin typeface="Times New Roman" panose="02020603050405020304" pitchFamily="18" charset="0"/>
                <a:cs typeface="Times New Roman" panose="02020603050405020304" pitchFamily="18" charset="0"/>
              </a:rPr>
              <a:t>تسعى نظرية المحاسبة الوضعية إلى تفسير ظواهر معينة والتنبؤ بها و أصبحت نموذجًا بحثيًا سائدًا في السبعينيات والثمانينيات من القرن الماضي ويعزى تطورها كثيرًا إلى العمل البحثي السابق الذي تم إجراؤه ، بما في ذلك العمل على فرضية الأسواق الفعالة (</a:t>
            </a:r>
            <a:r>
              <a:rPr lang="en-US" sz="2000" b="1" dirty="0">
                <a:solidFill>
                  <a:schemeClr val="tx1"/>
                </a:solidFill>
                <a:latin typeface="Times New Roman" panose="02020603050405020304" pitchFamily="18" charset="0"/>
                <a:cs typeface="Times New Roman" panose="02020603050405020304" pitchFamily="18" charset="0"/>
              </a:rPr>
              <a:t>EMH</a:t>
            </a:r>
            <a:r>
              <a:rPr lang="ar-SA" sz="2000" b="1" dirty="0">
                <a:solidFill>
                  <a:schemeClr val="tx1"/>
                </a:solidFill>
                <a:latin typeface="Times New Roman" panose="02020603050405020304" pitchFamily="18" charset="0"/>
                <a:cs typeface="Times New Roman" panose="02020603050405020304" pitchFamily="18" charset="0"/>
              </a:rPr>
              <a:t>) ونظرية الوكالة. قدمت </a:t>
            </a:r>
            <a:r>
              <a:rPr lang="en-US" sz="2000" b="1" dirty="0">
                <a:solidFill>
                  <a:schemeClr val="tx1"/>
                </a:solidFill>
                <a:latin typeface="Times New Roman" panose="02020603050405020304" pitchFamily="18" charset="0"/>
                <a:cs typeface="Times New Roman" panose="02020603050405020304" pitchFamily="18" charset="0"/>
              </a:rPr>
              <a:t>EMH</a:t>
            </a:r>
            <a:r>
              <a:rPr lang="ar-SA" sz="2000" b="1" dirty="0">
                <a:solidFill>
                  <a:schemeClr val="tx1"/>
                </a:solidFill>
                <a:latin typeface="Times New Roman" panose="02020603050405020304" pitchFamily="18" charset="0"/>
                <a:cs typeface="Times New Roman" panose="02020603050405020304" pitchFamily="18" charset="0"/>
              </a:rPr>
              <a:t> دليلاً على أن أسواق رأس المال استجابت للمعلومات الجديدة ولكنها قدمت تفسيرًا بسيطًا لسبب اختيار المديرين طرق محاسبية معينة دون اخرى وتم تطوير نظرية المحاسبة الوضعية لملء هذا الفراغ.</a:t>
            </a:r>
            <a:endParaRPr lang="en-US" sz="2000" b="1" dirty="0">
              <a:solidFill>
                <a:schemeClr val="tx1"/>
              </a:solidFill>
              <a:latin typeface="Times New Roman" panose="02020603050405020304" pitchFamily="18" charset="0"/>
              <a:cs typeface="Times New Roman" panose="02020603050405020304" pitchFamily="18" charset="0"/>
            </a:endParaRPr>
          </a:p>
          <a:p>
            <a:pPr algn="just" rtl="1">
              <a:lnSpc>
                <a:spcPct val="150000"/>
              </a:lnSpc>
              <a:spcBef>
                <a:spcPts val="1800"/>
              </a:spcBef>
            </a:pPr>
            <a:r>
              <a:rPr lang="ar-EG" sz="2000" b="1" dirty="0">
                <a:solidFill>
                  <a:schemeClr val="tx1"/>
                </a:solidFill>
                <a:latin typeface="Times New Roman" panose="02020603050405020304" pitchFamily="18" charset="0"/>
                <a:cs typeface="Times New Roman" panose="02020603050405020304" pitchFamily="18" charset="0"/>
              </a:rPr>
              <a:t>قبل النظرية الوضعية، كانت المحاسبة المعيارية هي تقليد للبحوث السائدة في مجال المحاسبة، وكان منظري المحاسبة المعيارية منشغلين بتطوير مبادئ المحاسبة وكان الشاغل الرئيسي لهؤلاء الباحثين قضايا الاعتراف والقياس في المحاسبة وتتضمن الأسئلة المحاسبية المعتادة التي يطرحها ويجيب عليها منظري المحاسبة المعيارية ما إذا كان يجب التعرف على التغييرات في أسعار السوق إذا لم يكن الكيان طرفًا في المعاملة، وما هو الأساس (على سبيل المثال ، التكلفة التاريخية ، والقيمة السوقية ، وما إلى ذلك) لاستخدامه في إعداد البيانات المالية ، إلخ. </a:t>
            </a:r>
            <a:endParaRPr lang="en-US" sz="2000" b="1" dirty="0">
              <a:solidFill>
                <a:schemeClr val="tx1"/>
              </a:solidFill>
              <a:latin typeface="Times New Roman" panose="02020603050405020304" pitchFamily="18" charset="0"/>
              <a:cs typeface="Times New Roman" panose="02020603050405020304" pitchFamily="18" charset="0"/>
            </a:endParaRPr>
          </a:p>
          <a:p>
            <a:pPr algn="just" rtl="1">
              <a:lnSpc>
                <a:spcPct val="150000"/>
              </a:lnSpc>
              <a:spcBef>
                <a:spcPts val="1800"/>
              </a:spcBef>
            </a:pP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2</a:t>
            </a:fld>
            <a:endParaRPr lang="ar-SA" dirty="0"/>
          </a:p>
        </p:txBody>
      </p:sp>
    </p:spTree>
    <p:extLst>
      <p:ext uri="{BB962C8B-B14F-4D97-AF65-F5344CB8AC3E}">
        <p14:creationId xmlns:p14="http://schemas.microsoft.com/office/powerpoint/2010/main" val="46466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096206" y="908720"/>
            <a:ext cx="8047794" cy="5566160"/>
          </a:xfrm>
        </p:spPr>
        <p:txBody>
          <a:bodyPr>
            <a:noAutofit/>
          </a:bodyPr>
          <a:lstStyle/>
          <a:p>
            <a:pPr algn="r" rtl="1">
              <a:lnSpc>
                <a:spcPct val="150000"/>
              </a:lnSpc>
            </a:pPr>
            <a:r>
              <a:rPr lang="ar-EG" sz="2200" b="1" dirty="0">
                <a:solidFill>
                  <a:schemeClr val="tx1"/>
                </a:solidFill>
                <a:latin typeface="Times New Roman" panose="02020603050405020304" pitchFamily="18" charset="0"/>
                <a:cs typeface="Times New Roman" panose="02020603050405020304" pitchFamily="18" charset="0"/>
              </a:rPr>
              <a:t>إذ اعتمدت بحوث المحاسبة ف</a:t>
            </a:r>
            <a:r>
              <a:rPr lang="ar-IQ" sz="2200" b="1" dirty="0">
                <a:solidFill>
                  <a:schemeClr val="tx1"/>
                </a:solidFill>
                <a:latin typeface="Times New Roman" panose="02020603050405020304" pitchFamily="18" charset="0"/>
                <a:cs typeface="Times New Roman" panose="02020603050405020304" pitchFamily="18" charset="0"/>
              </a:rPr>
              <a:t>ي</a:t>
            </a:r>
            <a:r>
              <a:rPr lang="ar-EG" sz="2200" b="1" dirty="0">
                <a:solidFill>
                  <a:schemeClr val="tx1"/>
                </a:solidFill>
                <a:latin typeface="Times New Roman" panose="02020603050405020304" pitchFamily="18" charset="0"/>
                <a:cs typeface="Times New Roman" panose="02020603050405020304" pitchFamily="18" charset="0"/>
              </a:rPr>
              <a:t> مراحلها الأولى على استخدام المدخل المعياري </a:t>
            </a:r>
            <a:r>
              <a:rPr lang="en-US" sz="2200" b="1" dirty="0">
                <a:solidFill>
                  <a:schemeClr val="tx1"/>
                </a:solidFill>
                <a:latin typeface="Times New Roman" panose="02020603050405020304" pitchFamily="18" charset="0"/>
                <a:cs typeface="Times New Roman" panose="02020603050405020304" pitchFamily="18" charset="0"/>
              </a:rPr>
              <a:t>Normative</a:t>
            </a:r>
            <a:r>
              <a:rPr lang="en-US" sz="2200" b="1" i="1" dirty="0">
                <a:solidFill>
                  <a:schemeClr val="tx1"/>
                </a:solidFill>
                <a:latin typeface="Times New Roman" panose="02020603050405020304" pitchFamily="18" charset="0"/>
                <a:cs typeface="Times New Roman" panose="02020603050405020304" pitchFamily="18" charset="0"/>
              </a:rPr>
              <a:t> </a:t>
            </a:r>
            <a:r>
              <a:rPr lang="en-US" sz="2200" b="1" dirty="0">
                <a:solidFill>
                  <a:schemeClr val="tx1"/>
                </a:solidFill>
                <a:latin typeface="Times New Roman" panose="02020603050405020304" pitchFamily="18" charset="0"/>
                <a:cs typeface="Times New Roman" panose="02020603050405020304" pitchFamily="18" charset="0"/>
              </a:rPr>
              <a:t>Approach</a:t>
            </a:r>
            <a:r>
              <a:rPr lang="ar-EG" sz="2200" b="1" dirty="0">
                <a:solidFill>
                  <a:schemeClr val="tx1"/>
                </a:solidFill>
                <a:latin typeface="Times New Roman" panose="02020603050405020304" pitchFamily="18" charset="0"/>
                <a:cs typeface="Times New Roman" panose="02020603050405020304" pitchFamily="18" charset="0"/>
              </a:rPr>
              <a:t> الذي يهدف إلى البحث عن الأفضل من بين البدائل المتاحة إلا أن البحث وراء الأفضلية والمثالية دون البحث عن مقياس للأفضلية والمثالية هو أحد أوجه قصور هذا المدخل والتي تتمثل فيما يجب أن تكون عليه المحاسبة، دون ملاحظة الواقع التجريبي. وعندما تحقق الباحثون من أوجه قصور المدخل المعياري في تنظير المعرفة المحاسبية ظهرت آراء تنادي بضرورة تطوير نظرية للمحاسبة تشرح وتفسر المحاسبة كما هي كائنة فعلاً، حيث تحول الفكر المحاسبي إلى دراسة المشاكل العملية والممارسات المحاسبية كما هي قائمة وذلك في محاولة لتطوير نظرية محاسبية وضعية تسعى إلى تفسير وشرح للأحداث الاقتصادية باعتبار أن المحاسبة علماً تطبيقياً وليست فناً له قواعد.  </a:t>
            </a:r>
            <a:endParaRPr lang="en-US" sz="22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endParaRPr lang="en-US" sz="22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3</a:t>
            </a:fld>
            <a:endParaRPr lang="ar-SA" dirty="0"/>
          </a:p>
        </p:txBody>
      </p:sp>
    </p:spTree>
    <p:extLst>
      <p:ext uri="{BB962C8B-B14F-4D97-AF65-F5344CB8AC3E}">
        <p14:creationId xmlns:p14="http://schemas.microsoft.com/office/powerpoint/2010/main" val="40046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259632" y="188640"/>
            <a:ext cx="7884368" cy="6336704"/>
          </a:xfrm>
        </p:spPr>
        <p:txBody>
          <a:bodyPr>
            <a:noAutofit/>
          </a:bodyPr>
          <a:lstStyle/>
          <a:p>
            <a:pPr algn="r" rtl="1">
              <a:lnSpc>
                <a:spcPct val="150000"/>
              </a:lnSpc>
            </a:pPr>
            <a:r>
              <a:rPr lang="ar-EG" sz="2300" dirty="0">
                <a:solidFill>
                  <a:schemeClr val="tx1"/>
                </a:solidFill>
                <a:latin typeface="Times New Roman" panose="02020603050405020304" pitchFamily="18" charset="0"/>
                <a:cs typeface="Times New Roman" panose="02020603050405020304" pitchFamily="18" charset="0"/>
              </a:rPr>
              <a:t>ويركز الباحثون في المحاسبة عند استخدام المدخل الوضعي على </a:t>
            </a:r>
            <a:r>
              <a:rPr lang="ar-EG" sz="2300" b="1" dirty="0">
                <a:solidFill>
                  <a:schemeClr val="tx1"/>
                </a:solidFill>
                <a:latin typeface="Times New Roman" panose="02020603050405020304" pitchFamily="18" charset="0"/>
                <a:cs typeface="Times New Roman" panose="02020603050405020304" pitchFamily="18" charset="0"/>
              </a:rPr>
              <a:t>تحليل وتفسير والتنبؤ بسلوك الأطراف</a:t>
            </a:r>
            <a:r>
              <a:rPr lang="ar-EG" sz="2300" dirty="0">
                <a:solidFill>
                  <a:schemeClr val="tx1"/>
                </a:solidFill>
                <a:latin typeface="Times New Roman" panose="02020603050405020304" pitchFamily="18" charset="0"/>
                <a:cs typeface="Times New Roman" panose="02020603050405020304" pitchFamily="18" charset="0"/>
              </a:rPr>
              <a:t> التي تكوّن منها المنشأة وسلوك الإدارة حول اختيارها من بدائل لسياسات محاسبية ولهذا يركز المدخل الوضعي على قضايا محاسبية مثل: </a:t>
            </a:r>
            <a:endParaRPr lang="en-US" sz="2300"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EG" sz="2300" dirty="0">
                <a:solidFill>
                  <a:schemeClr val="tx1"/>
                </a:solidFill>
                <a:latin typeface="Times New Roman" panose="02020603050405020304" pitchFamily="18" charset="0"/>
                <a:cs typeface="Times New Roman" panose="02020603050405020304" pitchFamily="18" charset="0"/>
              </a:rPr>
              <a:t>لماذا تختار الإدارة العليا بدائل وطرائق محاسبية معينة وتهمل طرائق وبدائل أخرى؟ </a:t>
            </a:r>
            <a:endParaRPr lang="en-US" sz="2300"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EG" sz="2300" dirty="0">
                <a:solidFill>
                  <a:schemeClr val="tx1"/>
                </a:solidFill>
                <a:latin typeface="Times New Roman" panose="02020603050405020304" pitchFamily="18" charset="0"/>
                <a:cs typeface="Times New Roman" panose="02020603050405020304" pitchFamily="18" charset="0"/>
              </a:rPr>
              <a:t>لماذا تفضل الإدارة التمسك بالكلفة التاريخية بالرغم من أن هناك زيادة في معدل التضخم، بينما يفضل البعض الآخر طرق التغير العام والخاص للأسعار؟ </a:t>
            </a:r>
            <a:endParaRPr lang="en-US" sz="2300"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EG" sz="2300" dirty="0">
                <a:solidFill>
                  <a:schemeClr val="tx1"/>
                </a:solidFill>
                <a:latin typeface="Times New Roman" panose="02020603050405020304" pitchFamily="18" charset="0"/>
                <a:cs typeface="Times New Roman" panose="02020603050405020304" pitchFamily="18" charset="0"/>
              </a:rPr>
              <a:t>إن النظرية الوضعية تعمل على تحليل وتفسير الاختيار من بين الطرق والسياسات المحاسبية المستخدمة باعتبار أن </a:t>
            </a:r>
            <a:r>
              <a:rPr lang="ar-EG" sz="2300" b="1" dirty="0">
                <a:solidFill>
                  <a:schemeClr val="tx1"/>
                </a:solidFill>
                <a:latin typeface="Times New Roman" panose="02020603050405020304" pitchFamily="18" charset="0"/>
                <a:cs typeface="Times New Roman" panose="02020603050405020304" pitchFamily="18" charset="0"/>
              </a:rPr>
              <a:t>اختيار الوحدة الاقتصادية لسياسة محاسبية معينة لا تتم فقط وفقاً للمبادئ والمعايير المحاسبية وإنما قد يعزى لتفضيلات إدارة الوحدة الاقتصادية</a:t>
            </a:r>
            <a:r>
              <a:rPr lang="ar-EG" sz="2300" dirty="0">
                <a:solidFill>
                  <a:schemeClr val="tx1"/>
                </a:solidFill>
                <a:latin typeface="Times New Roman" panose="02020603050405020304" pitchFamily="18" charset="0"/>
                <a:cs typeface="Times New Roman" panose="02020603050405020304" pitchFamily="18" charset="0"/>
              </a:rPr>
              <a:t>.</a:t>
            </a:r>
            <a:endParaRPr lang="en-US" sz="2300" dirty="0">
              <a:solidFill>
                <a:schemeClr val="tx1"/>
              </a:solidFill>
              <a:latin typeface="Times New Roman" panose="02020603050405020304" pitchFamily="18" charset="0"/>
              <a:cs typeface="Times New Roman" panose="02020603050405020304" pitchFamily="18" charset="0"/>
            </a:endParaRPr>
          </a:p>
          <a:p>
            <a:pPr algn="r">
              <a:lnSpc>
                <a:spcPct val="150000"/>
              </a:lnSpc>
            </a:pPr>
            <a:endParaRPr lang="en-US" sz="23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4</a:t>
            </a:fld>
            <a:endParaRPr lang="ar-SA"/>
          </a:p>
        </p:txBody>
      </p:sp>
    </p:spTree>
    <p:extLst>
      <p:ext uri="{BB962C8B-B14F-4D97-AF65-F5344CB8AC3E}">
        <p14:creationId xmlns:p14="http://schemas.microsoft.com/office/powerpoint/2010/main" val="572049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03648" y="260648"/>
            <a:ext cx="7740352" cy="6597352"/>
          </a:xfrm>
        </p:spPr>
        <p:txBody>
          <a:bodyPr>
            <a:normAutofit/>
          </a:bodyPr>
          <a:lstStyle/>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نظرية المحاسبة الوضعية (</a:t>
            </a:r>
            <a:r>
              <a:rPr lang="en-US" sz="2000" b="1" dirty="0">
                <a:solidFill>
                  <a:schemeClr val="tx1"/>
                </a:solidFill>
                <a:latin typeface="Times New Roman" panose="02020603050405020304" pitchFamily="18" charset="0"/>
                <a:cs typeface="Times New Roman" panose="02020603050405020304" pitchFamily="18" charset="0"/>
              </a:rPr>
              <a:t>PAT</a:t>
            </a:r>
            <a:r>
              <a:rPr lang="ar-SA" sz="2000" b="1" dirty="0">
                <a:solidFill>
                  <a:schemeClr val="tx1"/>
                </a:solidFill>
                <a:latin typeface="Times New Roman" panose="02020603050405020304" pitchFamily="18" charset="0"/>
                <a:cs typeface="Times New Roman" panose="02020603050405020304" pitchFamily="18" charset="0"/>
              </a:rPr>
              <a:t>) هي مصطلح عام لأي نظرية توفر معلومات وصفية فيما يتعلق بسلوك المحاسبين. وتم استخدام العنوان من قبل </a:t>
            </a:r>
            <a:r>
              <a:rPr lang="en-US" sz="2000" b="1" dirty="0">
                <a:solidFill>
                  <a:schemeClr val="tx1"/>
                </a:solidFill>
                <a:latin typeface="Times New Roman" panose="02020603050405020304" pitchFamily="18" charset="0"/>
                <a:cs typeface="Times New Roman" panose="02020603050405020304" pitchFamily="18" charset="0"/>
              </a:rPr>
              <a:t>Watts &amp; Zimmerman</a:t>
            </a:r>
            <a:r>
              <a:rPr lang="ar-SA" sz="2000" b="1" dirty="0">
                <a:solidFill>
                  <a:schemeClr val="tx1"/>
                </a:solidFill>
                <a:latin typeface="Times New Roman" panose="02020603050405020304" pitchFamily="18" charset="0"/>
                <a:cs typeface="Times New Roman" panose="02020603050405020304" pitchFamily="18" charset="0"/>
              </a:rPr>
              <a:t> وهذا هو توسع  للدراسات السابقة التي أجرتها </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Fama</a:t>
            </a:r>
            <a:r>
              <a:rPr lang="en-US" sz="2000" b="1" dirty="0">
                <a:solidFill>
                  <a:schemeClr val="tx1"/>
                </a:solidFill>
                <a:latin typeface="Times New Roman" panose="02020603050405020304" pitchFamily="18" charset="0"/>
                <a:cs typeface="Times New Roman" panose="02020603050405020304" pitchFamily="18" charset="0"/>
              </a:rPr>
              <a:t> and later by Ball &amp; Brown</a:t>
            </a:r>
            <a:r>
              <a:rPr lang="ar-SA" sz="2000" b="1" dirty="0">
                <a:solidFill>
                  <a:schemeClr val="tx1"/>
                </a:solidFill>
                <a:latin typeface="Times New Roman" panose="02020603050405020304" pitchFamily="18" charset="0"/>
                <a:cs typeface="Times New Roman" panose="02020603050405020304" pitchFamily="18" charset="0"/>
              </a:rPr>
              <a:t> في الستينيات. </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en-US" sz="2000" b="1" dirty="0" err="1">
                <a:solidFill>
                  <a:schemeClr val="tx1"/>
                </a:solidFill>
                <a:latin typeface="Times New Roman" panose="02020603050405020304" pitchFamily="18" charset="0"/>
                <a:cs typeface="Times New Roman" panose="02020603050405020304" pitchFamily="18" charset="0"/>
              </a:rPr>
              <a:t>Fama</a:t>
            </a:r>
            <a:r>
              <a:rPr lang="en-US" sz="2000" b="1" dirty="0">
                <a:solidFill>
                  <a:schemeClr val="tx1"/>
                </a:solidFill>
                <a:latin typeface="Times New Roman" panose="02020603050405020304" pitchFamily="18" charset="0"/>
                <a:cs typeface="Times New Roman" panose="02020603050405020304" pitchFamily="18" charset="0"/>
              </a:rPr>
              <a:t>   </a:t>
            </a:r>
            <a:r>
              <a:rPr lang="ar-SA" sz="2000" b="1" dirty="0">
                <a:solidFill>
                  <a:schemeClr val="tx1"/>
                </a:solidFill>
                <a:latin typeface="Times New Roman" panose="02020603050405020304" pitchFamily="18" charset="0"/>
                <a:cs typeface="Times New Roman" panose="02020603050405020304" pitchFamily="18" charset="0"/>
              </a:rPr>
              <a:t>عام 1964 هو أول من استخدم مدخل التحليل الوضعي للدوافع الاقتصادية عاملا مؤثرا في الاختيار من بين مبادئ المحاسبة البديلة والتي يتم إعادة تقييمها بناءً على القوائم المالية للوحدة الاقتصادية ، </a:t>
            </a:r>
            <a:r>
              <a:rPr lang="ar-IQ" sz="2000" b="1" dirty="0">
                <a:solidFill>
                  <a:schemeClr val="tx1"/>
                </a:solidFill>
                <a:latin typeface="Times New Roman" panose="02020603050405020304" pitchFamily="18" charset="0"/>
                <a:cs typeface="Times New Roman" panose="02020603050405020304" pitchFamily="18" charset="0"/>
              </a:rPr>
              <a:t>لخصت</a:t>
            </a:r>
            <a:r>
              <a:rPr lang="ar-SA" sz="2000" b="1" dirty="0">
                <a:solidFill>
                  <a:schemeClr val="tx1"/>
                </a:solidFill>
                <a:latin typeface="Times New Roman" panose="02020603050405020304" pitchFamily="18" charset="0"/>
                <a:cs typeface="Times New Roman" panose="02020603050405020304" pitchFamily="18" charset="0"/>
              </a:rPr>
              <a:t> إلى أن الإدارة ستختار المبادئ المحاسبية التي تؤدي إلى الثبات النسبي إلى زيادة صافي الربح في فترات متتالية وبالتالي تفتقر إلى التقلبات العالية لأسعار الأسهم ، الأمر الذي يعكس رضا المساهمين بشكل أفضل. </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و بناءً على افتراض أن رضا المساهمين هي وظيفة المحاسبة الوضعية لتجنب التضارب بين المساهمين والإدارة ، حيث يشير الإنفاق إلى أن الزيادة في أسعار الأسهم تصاحب دائمًا الزيادة في محاسبة الأرباح ، وقد أكدت هذه الدراسات ذلك لم تكن المنظمة قادرة على التأثير بشكل مباشر على أسعار الأسهم.</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5</a:t>
            </a:fld>
            <a:endParaRPr lang="ar-SA"/>
          </a:p>
        </p:txBody>
      </p:sp>
    </p:spTree>
    <p:extLst>
      <p:ext uri="{BB962C8B-B14F-4D97-AF65-F5344CB8AC3E}">
        <p14:creationId xmlns:p14="http://schemas.microsoft.com/office/powerpoint/2010/main" val="313137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03649" y="116632"/>
            <a:ext cx="7632848" cy="6741368"/>
          </a:xfrm>
        </p:spPr>
        <p:txBody>
          <a:bodyPr>
            <a:noAutofit/>
          </a:bodyPr>
          <a:lstStyle/>
          <a:p>
            <a:pPr algn="r" rtl="1">
              <a:lnSpc>
                <a:spcPct val="150000"/>
              </a:lnSpc>
            </a:pPr>
            <a:r>
              <a:rPr lang="ar-EG" sz="2000" b="1" dirty="0">
                <a:solidFill>
                  <a:schemeClr val="tx1"/>
                </a:solidFill>
                <a:latin typeface="Times New Roman" panose="02020603050405020304" pitchFamily="18" charset="0"/>
                <a:cs typeface="Times New Roman" panose="02020603050405020304" pitchFamily="18" charset="0"/>
              </a:rPr>
              <a:t>إذ أن البحوث المحاسبية بعد السبعينيات اتجهت نحو المدخل الوضعي في تنظير المعرفة المحاسبية وهو أحد صور المنهج الاستقرائي الذي ينصب على ملاحظة الواقع ومن ثم تفسير الظواهر والأحداث.</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EG" sz="2000" b="1" dirty="0">
                <a:solidFill>
                  <a:schemeClr val="tx1"/>
                </a:solidFill>
                <a:latin typeface="Times New Roman" panose="02020603050405020304" pitchFamily="18" charset="0"/>
                <a:cs typeface="Times New Roman" panose="02020603050405020304" pitchFamily="18" charset="0"/>
              </a:rPr>
              <a:t>     والمحاسبة بكونها علماً له قوانينه يحكمها إطاراً عاماً من المبادئ والافتراضات والمفاهيم مكوناً بذلك ما يسمى بالنظرية المحاسبية، وحيث أن البحث العلمي انتهج مناهج متعددة للوصول لنظرية تلقى القبول العام، فقد بدأ التنظير المحاسبي اعتماداً على المدخل المعياري الذى يبحث عن الأفضلية إلا أن هذا المدخل يعتمد على الأحكام الشخصية فيما يتعلق بمعيار الأفضلية في تقييم البدائل المحاسبية مما أدى إلى وجود مجموعات متنوعة من القواعد والمعايير ترتب عليها عدم تقييم بدائل السياسات المحاسبية، وبالتالي فإن هذا المدخل يشابه القصور في الاختيار بين السياسات المحاسبية. وتأسيساً على ما سبق اتجه البحث المحاسبي نحو المدخل الوضعي والذي يبحث في تفسير الأسباب التي أدت إلى أن تأخذ القوائم المالية شكلها الحالي، إذ أن هناك مجموعة من الدوافع التي تدفع مديري الشركات نحو اختيار سياسات محاسبية معينة ويحدد المدخل الوضعي بشكل غير مباشر النتائج المرتبطة بدوافع الإدارة. </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6</a:t>
            </a:fld>
            <a:endParaRPr lang="ar-SA"/>
          </a:p>
        </p:txBody>
      </p:sp>
    </p:spTree>
    <p:extLst>
      <p:ext uri="{BB962C8B-B14F-4D97-AF65-F5344CB8AC3E}">
        <p14:creationId xmlns:p14="http://schemas.microsoft.com/office/powerpoint/2010/main" val="2332818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945201" y="258985"/>
            <a:ext cx="6589199" cy="528798"/>
          </a:xfrm>
        </p:spPr>
        <p:txBody>
          <a:bodyPr>
            <a:noAutofit/>
          </a:bodyPr>
          <a:lstStyle/>
          <a:p>
            <a:pPr algn="r"/>
            <a:r>
              <a:rPr lang="ar-EG" sz="2400" b="1" u="sng" dirty="0"/>
              <a:t>المفهوم العلمي لنظرية المحاسبة الوضعية:</a:t>
            </a:r>
            <a:br>
              <a:rPr lang="en-US" sz="2400" dirty="0"/>
            </a:br>
            <a:endParaRPr lang="en-US" sz="2400" dirty="0"/>
          </a:p>
        </p:txBody>
      </p:sp>
      <p:sp>
        <p:nvSpPr>
          <p:cNvPr id="2" name="عنصر نائب للمحتوى 1"/>
          <p:cNvSpPr>
            <a:spLocks noGrp="1"/>
          </p:cNvSpPr>
          <p:nvPr>
            <p:ph idx="1"/>
          </p:nvPr>
        </p:nvSpPr>
        <p:spPr>
          <a:xfrm>
            <a:off x="1403649" y="787783"/>
            <a:ext cx="7740352" cy="5705092"/>
          </a:xfrm>
        </p:spPr>
        <p:txBody>
          <a:bodyPr>
            <a:noAutofit/>
          </a:bodyPr>
          <a:lstStyle/>
          <a:p>
            <a:pPr algn="r" rtl="1">
              <a:lnSpc>
                <a:spcPct val="150000"/>
              </a:lnSpc>
            </a:pPr>
            <a:r>
              <a:rPr lang="ar-EG" sz="2000" b="1" dirty="0">
                <a:solidFill>
                  <a:schemeClr val="tx1"/>
                </a:solidFill>
                <a:latin typeface="Times New Roman" panose="02020603050405020304" pitchFamily="18" charset="0"/>
                <a:cs typeface="Times New Roman" panose="02020603050405020304" pitchFamily="18" charset="0"/>
              </a:rPr>
              <a:t>تعد دراسة كلاً من </a:t>
            </a:r>
            <a:r>
              <a:rPr lang="ar-EG" sz="2400" b="1" dirty="0">
                <a:solidFill>
                  <a:schemeClr val="tx1"/>
                </a:solidFill>
                <a:latin typeface="Times New Roman" panose="02020603050405020304" pitchFamily="18" charset="0"/>
                <a:cs typeface="Times New Roman" panose="02020603050405020304" pitchFamily="18" charset="0"/>
              </a:rPr>
              <a:t>(</a:t>
            </a:r>
            <a:r>
              <a:rPr lang="en-US" sz="2400" b="1" dirty="0">
                <a:solidFill>
                  <a:schemeClr val="tx1"/>
                </a:solidFill>
                <a:latin typeface="Times New Roman" panose="02020603050405020304" pitchFamily="18" charset="0"/>
                <a:cs typeface="Times New Roman" panose="02020603050405020304" pitchFamily="18" charset="0"/>
              </a:rPr>
              <a:t>Watts and Zimmerman , 1978 </a:t>
            </a:r>
            <a:r>
              <a:rPr lang="ar-EG" sz="2400" b="1" dirty="0">
                <a:solidFill>
                  <a:schemeClr val="tx1"/>
                </a:solidFill>
                <a:latin typeface="Times New Roman" panose="02020603050405020304" pitchFamily="18" charset="0"/>
                <a:cs typeface="Times New Roman" panose="02020603050405020304" pitchFamily="18" charset="0"/>
              </a:rPr>
              <a:t> ) </a:t>
            </a:r>
            <a:r>
              <a:rPr lang="ar-EG" sz="2000" b="1" dirty="0">
                <a:solidFill>
                  <a:schemeClr val="tx1"/>
                </a:solidFill>
                <a:latin typeface="Times New Roman" panose="02020603050405020304" pitchFamily="18" charset="0"/>
                <a:cs typeface="Times New Roman" panose="02020603050405020304" pitchFamily="18" charset="0"/>
              </a:rPr>
              <a:t>من أهم الدراسات التي تناولت المفهوم العلمي لنظرية المحاسبة الوضعية كمدخل جديد لتنظير المعرفة المحاسبية حيث انصبت الدراسة على الأساليب والطرائق لتوصيف الخصائص العامة للممارسة المحاسبية كما هي قائمة فعلاً في الواقع العملي، فأوضحت الدراسة ماهية المحاسبة من خلال الشرح والتنبؤ بالعالم الواقعي واعتبارها نشاط خدمي يهدف إلى إشباع حاجات اجتماعية .</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EG" sz="2000" b="1" dirty="0">
                <a:solidFill>
                  <a:schemeClr val="tx1"/>
                </a:solidFill>
                <a:latin typeface="Times New Roman" panose="02020603050405020304" pitchFamily="18" charset="0"/>
                <a:cs typeface="Times New Roman" panose="02020603050405020304" pitchFamily="18" charset="0"/>
              </a:rPr>
              <a:t> إن الهدف من النظرية الوضعية هو تطوير التقرير المالي داخل نطاق المحاسبة عن طريق توضيح للدوافع نحو الاختيار من بين السياسات والطرائق المحاسبية البديلة ومن ثم التنبؤ بتأثير تلك السياسيات المحاسبية على الوحدة الاقتصادية.</a:t>
            </a:r>
            <a:endParaRPr lang="en-US" sz="2000" b="1" dirty="0">
              <a:solidFill>
                <a:schemeClr val="tx1"/>
              </a:solidFill>
              <a:latin typeface="Times New Roman" panose="02020603050405020304" pitchFamily="18" charset="0"/>
              <a:cs typeface="Times New Roman" panose="02020603050405020304" pitchFamily="18" charset="0"/>
            </a:endParaRPr>
          </a:p>
          <a:p>
            <a:pPr marL="0" indent="0" algn="r" rtl="1">
              <a:lnSpc>
                <a:spcPct val="150000"/>
              </a:lnSpc>
              <a:buNone/>
            </a:pP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7</a:t>
            </a:fld>
            <a:endParaRPr lang="ar-SA"/>
          </a:p>
        </p:txBody>
      </p:sp>
    </p:spTree>
    <p:extLst>
      <p:ext uri="{BB962C8B-B14F-4D97-AF65-F5344CB8AC3E}">
        <p14:creationId xmlns:p14="http://schemas.microsoft.com/office/powerpoint/2010/main" val="2856956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03648" y="822135"/>
            <a:ext cx="7740352" cy="5445224"/>
          </a:xfrm>
        </p:spPr>
        <p:txBody>
          <a:bodyPr>
            <a:normAutofit/>
          </a:bodyPr>
          <a:lstStyle/>
          <a:p>
            <a:pPr algn="r" rtl="1">
              <a:lnSpc>
                <a:spcPct val="150000"/>
              </a:lnSpc>
            </a:pPr>
            <a:r>
              <a:rPr lang="ar-EG" sz="2000" b="1" dirty="0">
                <a:solidFill>
                  <a:schemeClr val="tx1"/>
                </a:solidFill>
                <a:latin typeface="Times New Roman" panose="02020603050405020304" pitchFamily="18" charset="0"/>
                <a:cs typeface="Times New Roman" panose="02020603050405020304" pitchFamily="18" charset="0"/>
              </a:rPr>
              <a:t>إن المدخل المعياري</a:t>
            </a:r>
            <a:r>
              <a:rPr lang="en-US" sz="2000" b="1" dirty="0">
                <a:solidFill>
                  <a:schemeClr val="tx1"/>
                </a:solidFill>
                <a:latin typeface="Times New Roman" panose="02020603050405020304" pitchFamily="18" charset="0"/>
                <a:cs typeface="Times New Roman" panose="02020603050405020304" pitchFamily="18" charset="0"/>
              </a:rPr>
              <a:t> </a:t>
            </a:r>
            <a:r>
              <a:rPr lang="ar-IQ" sz="2000" b="1" dirty="0">
                <a:solidFill>
                  <a:schemeClr val="tx1"/>
                </a:solidFill>
                <a:latin typeface="Times New Roman" panose="02020603050405020304" pitchFamily="18" charset="0"/>
                <a:cs typeface="Times New Roman" panose="02020603050405020304" pitchFamily="18" charset="0"/>
              </a:rPr>
              <a:t>ركز أيضا على التساؤلات التي طرحتها النظرية الوضعية </a:t>
            </a:r>
            <a:r>
              <a:rPr lang="ar-EG" sz="2000" b="1" dirty="0">
                <a:solidFill>
                  <a:schemeClr val="tx1"/>
                </a:solidFill>
                <a:latin typeface="Times New Roman" panose="02020603050405020304" pitchFamily="18" charset="0"/>
                <a:cs typeface="Times New Roman" panose="02020603050405020304" pitchFamily="18" charset="0"/>
              </a:rPr>
              <a:t> لكن من منظور البحث عن أفضل مقابلة ما بين المصروفات والإيرادات، لكن في ظل المدخل الوضعي فإنه يركز على تفسير وتحليل والتنبؤ بسلوك الإدارة نحو تلك الممارسات الاختيارية من بين البدائل وليس من منظور الأفضلية.</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EG" sz="2000" b="1" dirty="0">
                <a:solidFill>
                  <a:schemeClr val="tx1"/>
                </a:solidFill>
                <a:latin typeface="Times New Roman" panose="02020603050405020304" pitchFamily="18" charset="0"/>
                <a:cs typeface="Times New Roman" panose="02020603050405020304" pitchFamily="18" charset="0"/>
              </a:rPr>
              <a:t>أن البحث المحاسبي في نهاية السبعينيات اتجه نحو المدخل الوضعي للتنظير وتحليل بواعث الإدارة في تبني السياسات المحاسبية من خلال الملاحظة وصياغة الفروض واختبارها بالأساليب العلمية وفيما يتعلق باستخدام النظرية الوضعية مع المعايير المحاسبية، فقد تركزت البحوث على تقييم البواعث الاقتصادية لتبنى طرق محاسبية معينة صدر بالفعل بشأنها معايير محاسبية في الولايات المتحدة. </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8</a:t>
            </a:fld>
            <a:endParaRPr lang="ar-SA"/>
          </a:p>
        </p:txBody>
      </p:sp>
    </p:spTree>
    <p:extLst>
      <p:ext uri="{BB962C8B-B14F-4D97-AF65-F5344CB8AC3E}">
        <p14:creationId xmlns:p14="http://schemas.microsoft.com/office/powerpoint/2010/main" val="1880328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03648" y="787782"/>
            <a:ext cx="7728791" cy="6070217"/>
          </a:xfrm>
        </p:spPr>
        <p:txBody>
          <a:bodyPr>
            <a:normAutofit/>
          </a:bodyPr>
          <a:lstStyle/>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إن الادبيات التي أعتدنا على تسميتها بنظرية المحاسبة هي غالبا ما تكون معيارية (أي انها تختص بما يجب أن تكون عليه المحاسبة) وبالتالي كان للنظرية المحاسبية تأثير غير مباشر على التطبيق المحاسبي ويكون لها القصور لعدة أسباب منها:</a:t>
            </a:r>
            <a:endParaRPr lang="en-US" sz="2000"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ضعف المنهجية الاساسية في البحث.</a:t>
            </a:r>
            <a:endParaRPr lang="en-US" sz="2000"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عدم قدرة الكتاب والباحثين على الاتفاق على أهداف الكشوفات المالية إضافة الى اختلافهم في اشتقاق المعايير من هذه الاهداف.</a:t>
            </a:r>
            <a:endParaRPr lang="en-US" sz="2000" b="1" dirty="0">
              <a:solidFill>
                <a:schemeClr val="tx1"/>
              </a:solidFill>
              <a:latin typeface="Times New Roman" panose="02020603050405020304" pitchFamily="18" charset="0"/>
              <a:cs typeface="Times New Roman" panose="02020603050405020304" pitchFamily="18" charset="0"/>
            </a:endParaRPr>
          </a:p>
          <a:p>
            <a:pPr lvl="0"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قصور الفلسفة المعيارية عن إرضاء المحاسبين المهنيين أو قبولها قبولاً عاماً من قبل الجهات المنظمة لوضع المعايير المحاسبية.</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r>
              <a:rPr lang="ar-SA" sz="2000" b="1" dirty="0">
                <a:solidFill>
                  <a:schemeClr val="tx1"/>
                </a:solidFill>
                <a:latin typeface="Times New Roman" panose="02020603050405020304" pitchFamily="18" charset="0"/>
                <a:cs typeface="Times New Roman" panose="02020603050405020304" pitchFamily="18" charset="0"/>
              </a:rPr>
              <a:t>فكان الهدف هو صياغة نظرية محاسبية وضعية قادرة عل</a:t>
            </a:r>
            <a:r>
              <a:rPr lang="ar-IQ" sz="2000" b="1" dirty="0">
                <a:solidFill>
                  <a:schemeClr val="tx1"/>
                </a:solidFill>
                <a:latin typeface="Times New Roman" panose="02020603050405020304" pitchFamily="18" charset="0"/>
                <a:cs typeface="Times New Roman" panose="02020603050405020304" pitchFamily="18" charset="0"/>
              </a:rPr>
              <a:t>ى</a:t>
            </a:r>
            <a:r>
              <a:rPr lang="ar-SA" sz="2000" b="1" dirty="0">
                <a:solidFill>
                  <a:schemeClr val="tx1"/>
                </a:solidFill>
                <a:latin typeface="Times New Roman" panose="02020603050405020304" pitchFamily="18" charset="0"/>
                <a:cs typeface="Times New Roman" panose="02020603050405020304" pitchFamily="18" charset="0"/>
              </a:rPr>
              <a:t> تفسير العوامل المحددة للأدب المحاسبي والتنبؤ بما سيكون عليه البحث عندما تتغير العوامل الاساسية.</a:t>
            </a:r>
            <a:endParaRPr lang="en-US" sz="2000" b="1" dirty="0">
              <a:solidFill>
                <a:schemeClr val="tx1"/>
              </a:solidFill>
              <a:latin typeface="Times New Roman" panose="02020603050405020304" pitchFamily="18" charset="0"/>
              <a:cs typeface="Times New Roman" panose="02020603050405020304" pitchFamily="18" charset="0"/>
            </a:endParaRPr>
          </a:p>
          <a:p>
            <a:pPr algn="r" rtl="1">
              <a:lnSpc>
                <a:spcPct val="150000"/>
              </a:lnSpc>
            </a:pP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0B34F065-1154-456A-91E3-76DE8E75E17B}" type="slidenum">
              <a:rPr lang="ar-SA" smtClean="0"/>
              <a:t>9</a:t>
            </a:fld>
            <a:endParaRPr lang="ar-SA"/>
          </a:p>
        </p:txBody>
      </p:sp>
    </p:spTree>
    <p:extLst>
      <p:ext uri="{BB962C8B-B14F-4D97-AF65-F5344CB8AC3E}">
        <p14:creationId xmlns:p14="http://schemas.microsoft.com/office/powerpoint/2010/main" val="250622579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430</TotalTime>
  <Words>2503</Words>
  <Application>Microsoft Macintosh PowerPoint</Application>
  <PresentationFormat>On-screen Show (4:3)</PresentationFormat>
  <Paragraphs>80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Times New Roman</vt:lpstr>
      <vt:lpstr>Wingdings 3</vt:lpstr>
      <vt:lpstr>Wisp</vt:lpstr>
      <vt:lpstr>PowerPoint Presentation</vt:lpstr>
      <vt:lpstr>المقدمة</vt:lpstr>
      <vt:lpstr>PowerPoint Presentation</vt:lpstr>
      <vt:lpstr>PowerPoint Presentation</vt:lpstr>
      <vt:lpstr>PowerPoint Presentation</vt:lpstr>
      <vt:lpstr>PowerPoint Presentation</vt:lpstr>
      <vt:lpstr>المفهوم العلمي لنظرية المحاسبة الوضعية: </vt:lpstr>
      <vt:lpstr>PowerPoint Presentation</vt:lpstr>
      <vt:lpstr>PowerPoint Presentation</vt:lpstr>
      <vt:lpstr>يتم تنظيم التنبؤات التي قدمتها نظرية المحاسبة الوضعية على نطاق واسع على ثلاث فرضيات صاغها Watts &amp; Zimmerman هذه الفرضيات الثلاثة هي: </vt:lpstr>
      <vt:lpstr>الانتقادات الموجهة حول النظرية الوضعية</vt:lpstr>
      <vt:lpstr>الانتقاد الاول: حقل (او مجال) النظرية المحاسبية:</vt:lpstr>
      <vt:lpstr>الانتقاد الثاني: مفهوم النظرية الوضعية </vt:lpstr>
      <vt:lpstr>الانتقاد الثالث: المنطق التنبؤي والتفسيري والمعياري </vt:lpstr>
      <vt:lpstr>الانتقاد الرابع: تقييم النظريات:</vt:lpstr>
      <vt:lpstr>PowerPoint Presentation</vt:lpstr>
      <vt:lpstr>الملخص</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and development of accounting تاريخ المحاسبة وتطورها</dc:title>
  <dc:creator>abd</dc:creator>
  <cp:lastModifiedBy>TALAL ALJAJAWY</cp:lastModifiedBy>
  <cp:revision>58</cp:revision>
  <dcterms:created xsi:type="dcterms:W3CDTF">2017-09-18T14:56:51Z</dcterms:created>
  <dcterms:modified xsi:type="dcterms:W3CDTF">2025-01-17T15:41:04Z</dcterms:modified>
</cp:coreProperties>
</file>