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259" r:id="rId3"/>
    <p:sldId id="265" r:id="rId4"/>
    <p:sldId id="264" r:id="rId5"/>
    <p:sldId id="279" r:id="rId6"/>
    <p:sldId id="289" r:id="rId7"/>
    <p:sldId id="260" r:id="rId8"/>
    <p:sldId id="261" r:id="rId9"/>
    <p:sldId id="273" r:id="rId10"/>
    <p:sldId id="280" r:id="rId11"/>
    <p:sldId id="281" r:id="rId12"/>
    <p:sldId id="282" r:id="rId13"/>
    <p:sldId id="283" r:id="rId14"/>
    <p:sldId id="284" r:id="rId15"/>
    <p:sldId id="285" r:id="rId16"/>
    <p:sldId id="286" r:id="rId17"/>
    <p:sldId id="287" r:id="rId18"/>
    <p:sldId id="288" r:id="rId19"/>
    <p:sldId id="290" r:id="rId20"/>
    <p:sldId id="293" r:id="rId21"/>
    <p:sldId id="294" r:id="rId22"/>
    <p:sldId id="295" r:id="rId23"/>
    <p:sldId id="296" r:id="rId24"/>
    <p:sldId id="297" r:id="rId25"/>
    <p:sldId id="298" r:id="rId26"/>
    <p:sldId id="299" r:id="rId27"/>
    <p:sldId id="269" r:id="rId28"/>
    <p:sldId id="270" r:id="rId29"/>
    <p:sldId id="271" r:id="rId30"/>
    <p:sldId id="301" r:id="rId3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660"/>
  </p:normalViewPr>
  <p:slideViewPr>
    <p:cSldViewPr>
      <p:cViewPr varScale="1">
        <p:scale>
          <a:sx n="127" d="100"/>
          <a:sy n="127" d="100"/>
        </p:scale>
        <p:origin x="174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FC707E9-C1E9-4DA3-8EB1-456A200E1095}" type="datetimeFigureOut">
              <a:rPr lang="en-US" smtClean="0"/>
              <a:pPr/>
              <a:t>1/17/25</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73298C3-C7E9-45B2-B47F-90679CE51C21}" type="slidenum">
              <a:rPr lang="en-US" smtClean="0"/>
              <a:pPr/>
              <a:t>‹#›</a:t>
            </a:fld>
            <a:endParaRPr lang="en-US"/>
          </a:p>
        </p:txBody>
      </p:sp>
    </p:spTree>
    <p:extLst>
      <p:ext uri="{BB962C8B-B14F-4D97-AF65-F5344CB8AC3E}">
        <p14:creationId xmlns:p14="http://schemas.microsoft.com/office/powerpoint/2010/main" val="2344418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6C56F118-D801-41C8-B7F2-8F69EDDC384F}" type="datetime1">
              <a:rPr lang="en-US" smtClean="0"/>
              <a:pPr/>
              <a:t>1/17/25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518297C-58E0-4E54-80B5-0A55B311650A}" type="datetime1">
              <a:rPr lang="en-US" smtClean="0"/>
              <a:pPr/>
              <a:t>1/17/25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63AEE3E-2F40-48CB-8875-C85271B38382}" type="datetime1">
              <a:rPr lang="en-US" smtClean="0"/>
              <a:pPr/>
              <a:t>1/17/25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0BCD5B20-CFA9-4E17-A4EA-66A4470B7A56}" type="datetime1">
              <a:rPr lang="en-US" smtClean="0"/>
              <a:pPr/>
              <a:t>1/17/25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325B60DF-5CA0-4387-92B7-31CB3C658CF4}" type="datetime1">
              <a:rPr lang="en-US" smtClean="0"/>
              <a:pPr/>
              <a:t>1/17/25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0509DA5D-61E1-4E6E-8358-23016D0EEA55}" type="datetime1">
              <a:rPr lang="en-US" smtClean="0"/>
              <a:pPr/>
              <a:t>1/17/25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DEE0D014-189B-4234-9F12-D1146A87DB4C}" type="datetime1">
              <a:rPr lang="en-US" smtClean="0"/>
              <a:pPr/>
              <a:t>1/17/25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7F00D14D-5CAB-46D6-B63F-02E67A79E6CD}" type="datetime1">
              <a:rPr lang="en-US" smtClean="0"/>
              <a:pPr/>
              <a:t>1/17/25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3AAE66C-12CD-4C17-BAD9-3357C2B012E8}" type="datetime1">
              <a:rPr lang="en-US" smtClean="0"/>
              <a:pPr/>
              <a:t>1/17/25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E66C32D6-606E-430C-ABA7-857124816C1A}" type="datetime1">
              <a:rPr lang="en-US" smtClean="0"/>
              <a:pPr/>
              <a:t>1/17/25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C90D224F-A68D-4F24-9640-654C7B25BEFD}" type="datetime1">
              <a:rPr lang="en-US" smtClean="0"/>
              <a:pPr/>
              <a:t>1/17/25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95A5EBB-7288-48BA-971F-F15967FE5F91}" type="datetime1">
              <a:rPr lang="en-US" smtClean="0"/>
              <a:pPr/>
              <a:t>1/17/25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152400"/>
            <a:ext cx="8458200" cy="7010400"/>
          </a:xfrm>
        </p:spPr>
        <p:txBody>
          <a:bodyPr>
            <a:noAutofit/>
          </a:bodyPr>
          <a:lstStyle/>
          <a:p>
            <a:pPr algn="ctr"/>
            <a:r>
              <a:rPr lang="ar-JO" sz="4000" dirty="0">
                <a:solidFill>
                  <a:schemeClr val="tx1"/>
                </a:solidFill>
                <a:latin typeface="Andalus" pitchFamily="2" charset="-78"/>
                <a:cs typeface="Andalus" pitchFamily="2" charset="-78"/>
              </a:rPr>
              <a:t>الشفافية</a:t>
            </a:r>
            <a:endParaRPr lang="en-US" sz="4000" dirty="0">
              <a:solidFill>
                <a:schemeClr val="tx1"/>
              </a:solidFill>
              <a:latin typeface="Andalus" pitchFamily="2" charset="-78"/>
              <a:cs typeface="Andalus" pitchFamily="2" charset="-78"/>
            </a:endParaRPr>
          </a:p>
          <a:p>
            <a:pPr algn="ctr"/>
            <a:br>
              <a:rPr lang="ar-JO" sz="4000" b="1" cap="all" dirty="0">
                <a:solidFill>
                  <a:schemeClr val="tx1"/>
                </a:solidFill>
                <a:effectLst>
                  <a:reflection blurRad="12700" stA="34000" endA="740" endPos="53000" dir="5400000" sy="-100000" algn="bl" rotWithShape="0"/>
                </a:effectLst>
                <a:latin typeface="Times New Roman" pitchFamily="18" charset="0"/>
                <a:ea typeface="+mj-ea"/>
                <a:cs typeface="Times New Roman" pitchFamily="18" charset="0"/>
              </a:rPr>
            </a:br>
            <a:endParaRPr lang="en-US" sz="4000" dirty="0">
              <a:solidFill>
                <a:schemeClr val="tx1"/>
              </a:solidFill>
              <a:latin typeface="Andalus" pitchFamily="2" charset="-78"/>
              <a:cs typeface="Andalus" pitchFamily="2" charset="-78"/>
            </a:endParaRPr>
          </a:p>
          <a:p>
            <a:pPr algn="r" rtl="1"/>
            <a:br>
              <a:rPr lang="ar-JO" sz="4000" b="1" cap="all" dirty="0">
                <a:solidFill>
                  <a:schemeClr val="tx1"/>
                </a:solidFill>
                <a:effectLst>
                  <a:reflection blurRad="12700" stA="34000" endA="740" endPos="53000" dir="5400000" sy="-100000" algn="bl" rotWithShape="0"/>
                </a:effectLst>
                <a:latin typeface="Times New Roman" pitchFamily="18" charset="0"/>
                <a:ea typeface="+mj-ea"/>
                <a:cs typeface="Times New Roman" pitchFamily="18" charset="0"/>
              </a:rPr>
            </a:br>
            <a:endParaRPr lang="ar-JO" sz="3600" dirty="0">
              <a:solidFill>
                <a:schemeClr val="tx1"/>
              </a:solidFill>
              <a:latin typeface="Andalus" pitchFamily="2" charset="-78"/>
              <a:cs typeface="Andalus" pitchFamily="2" charset="-78"/>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937125"/>
          </a:xfrm>
        </p:spPr>
        <p:txBody>
          <a:bodyPr>
            <a:noAutofit/>
          </a:bodyPr>
          <a:lstStyle/>
          <a:p>
            <a:pPr algn="just" rtl="1">
              <a:lnSpc>
                <a:spcPct val="170000"/>
              </a:lnSpc>
            </a:pPr>
            <a:r>
              <a:rPr lang="ar-JO" sz="2400" dirty="0">
                <a:solidFill>
                  <a:schemeClr val="tx1"/>
                </a:solidFill>
                <a:latin typeface="Times New Roman" pitchFamily="18" charset="0"/>
                <a:cs typeface="Times New Roman" pitchFamily="18" charset="0"/>
              </a:rPr>
              <a:t>أولا:</a:t>
            </a:r>
            <a:r>
              <a:rPr lang="ar-SA" sz="2400" dirty="0">
                <a:solidFill>
                  <a:schemeClr val="tx1"/>
                </a:solidFill>
                <a:latin typeface="Times New Roman" pitchFamily="18" charset="0"/>
                <a:cs typeface="Times New Roman" pitchFamily="18" charset="0"/>
              </a:rPr>
              <a:t> المعلومات التي ينبغي الإفصاح عنها</a:t>
            </a:r>
            <a:r>
              <a:rPr lang="ar-JO" sz="2400" dirty="0">
                <a:solidFill>
                  <a:schemeClr val="tx1"/>
                </a:solidFill>
                <a:latin typeface="Times New Roman" pitchFamily="18" charset="0"/>
                <a:cs typeface="Times New Roman" pitchFamily="18" charset="0"/>
              </a:rPr>
              <a:t> </a:t>
            </a:r>
            <a:r>
              <a:rPr lang="ar-SA" sz="2400" dirty="0">
                <a:solidFill>
                  <a:schemeClr val="tx1"/>
                </a:solidFill>
                <a:latin typeface="Times New Roman" pitchFamily="18" charset="0"/>
                <a:cs typeface="Times New Roman" pitchFamily="18" charset="0"/>
              </a:rPr>
              <a:t>في القوائم المالية يجب أن تشتمل على معلومات عامة للشركة - اسم البلد الذي تأسست فيه، الشكل القانوني، نشاط الشركة، الفترة المالية، العملة المستخدمة، أرقام المقارنة وكذلك السياسات المحاسبية الهامة و يجب أن تشتمل القوائم المالية</a:t>
            </a:r>
            <a:r>
              <a:rPr lang="ar-JO" sz="2400" dirty="0">
                <a:solidFill>
                  <a:schemeClr val="tx1"/>
                </a:solidFill>
                <a:latin typeface="Times New Roman" pitchFamily="18" charset="0"/>
                <a:cs typeface="Times New Roman" pitchFamily="18" charset="0"/>
              </a:rPr>
              <a:t> </a:t>
            </a:r>
            <a:r>
              <a:rPr lang="ar-JO" sz="2400" dirty="0" err="1">
                <a:solidFill>
                  <a:schemeClr val="tx1"/>
                </a:solidFill>
                <a:latin typeface="Times New Roman" pitchFamily="18" charset="0"/>
                <a:cs typeface="Times New Roman" pitchFamily="18" charset="0"/>
              </a:rPr>
              <a:t>ايضا</a:t>
            </a:r>
            <a:r>
              <a:rPr lang="ar-SA" sz="2400" dirty="0">
                <a:solidFill>
                  <a:schemeClr val="tx1"/>
                </a:solidFill>
                <a:latin typeface="Times New Roman" pitchFamily="18" charset="0"/>
                <a:cs typeface="Times New Roman" pitchFamily="18" charset="0"/>
              </a:rPr>
              <a:t> على بيانات محددة تتضمن القيود المفروضة على ملكية الأصل، طرق احتساب المخصصات، الأصول والمطلوبات الطارئة، الالتزامات الخاصة بالمصروفات الرأسمالية المستقبلية ويجب أن تظهر القوائم المالية بصورة منفصلة، العقارات والآلات والمعدات والأصول طويلة الأجل والشهرة والقيمة العادلة</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70000"/>
              </a:lnSpc>
              <a:buNone/>
            </a:pPr>
            <a:r>
              <a:rPr lang="ar-SA" sz="2400" dirty="0">
                <a:solidFill>
                  <a:schemeClr val="tx1"/>
                </a:solidFill>
                <a:latin typeface="Times New Roman" pitchFamily="18" charset="0"/>
                <a:cs typeface="Times New Roman" pitchFamily="18" charset="0"/>
              </a:rPr>
              <a:t>للأدوات والأصول والالتزامات المالية وعقود الإيجار التشغيلية والتمويلية، وأنواع الالتزامات والمصروفات المستحقة والموجودات والمطلوبات المتداولة وحقوق المساهمين وكذلك يجب الإفصاح عن المخاطر بصورة عامة مثل مخاطر السوق، مخاطر تقلبات الأسعار وفوائد العملات الأجنبية، مخاطر التشغيل، مخاطر الائتمان </a:t>
            </a:r>
            <a:r>
              <a:rPr lang="ar-SA" sz="2400" dirty="0" err="1">
                <a:solidFill>
                  <a:schemeClr val="tx1"/>
                </a:solidFill>
                <a:latin typeface="Times New Roman" pitchFamily="18" charset="0"/>
                <a:cs typeface="Times New Roman" pitchFamily="18" charset="0"/>
              </a:rPr>
              <a:t>و</a:t>
            </a:r>
            <a:r>
              <a:rPr lang="ar-SA" sz="2400" dirty="0">
                <a:solidFill>
                  <a:schemeClr val="tx1"/>
                </a:solidFill>
                <a:latin typeface="Times New Roman" pitchFamily="18" charset="0"/>
                <a:cs typeface="Times New Roman" pitchFamily="18" charset="0"/>
              </a:rPr>
              <a:t> الإفصاح عن الأطراف ذات العلاقة.</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562600"/>
          </a:xfrm>
        </p:spPr>
        <p:txBody>
          <a:bodyPr>
            <a:noAutofit/>
          </a:bodyPr>
          <a:lstStyle/>
          <a:p>
            <a:pPr algn="just" rtl="1">
              <a:lnSpc>
                <a:spcPct val="190000"/>
              </a:lnSpc>
              <a:buNone/>
            </a:pPr>
            <a:r>
              <a:rPr lang="ar-JO" sz="2400" dirty="0">
                <a:solidFill>
                  <a:schemeClr val="tx1"/>
                </a:solidFill>
                <a:latin typeface="Times New Roman" pitchFamily="18" charset="0"/>
                <a:cs typeface="Times New Roman" pitchFamily="18" charset="0"/>
              </a:rPr>
              <a:t>ول</a:t>
            </a:r>
            <a:r>
              <a:rPr lang="ar-SA" sz="2400" dirty="0">
                <a:solidFill>
                  <a:schemeClr val="tx1"/>
                </a:solidFill>
                <a:latin typeface="Times New Roman" pitchFamily="18" charset="0"/>
                <a:cs typeface="Times New Roman" pitchFamily="18" charset="0"/>
              </a:rPr>
              <a:t>توضيح مفهوم الأطراف ذات العلاقة ووفقا لما هي محددة بالمعيار 24 تعتبر الأطراف ذات علاقة إذا كان لدى أحد الأطراف قدرة للسيطرة على طرف آخر أو ممارسة تأثير هام على الطرف الآخر عند اتخاذ القرارات المالية والتشغيلية.  كما أن المعيار يعالج العلاقات التالية بين الأطراف ذات العلاقة وهي المؤسسات التي تسيطر أو تكون تحت سيطرة المؤسسة التي تعد التقارير والمؤسسات الزميلة </a:t>
            </a:r>
            <a:r>
              <a:rPr lang="ar-SA" sz="2400" dirty="0" err="1">
                <a:solidFill>
                  <a:schemeClr val="tx1"/>
                </a:solidFill>
                <a:latin typeface="Times New Roman" pitchFamily="18" charset="0"/>
                <a:cs typeface="Times New Roman" pitchFamily="18" charset="0"/>
              </a:rPr>
              <a:t>و</a:t>
            </a:r>
            <a:r>
              <a:rPr lang="ar-SA" sz="2400" dirty="0">
                <a:solidFill>
                  <a:schemeClr val="tx1"/>
                </a:solidFill>
                <a:latin typeface="Times New Roman" pitchFamily="18" charset="0"/>
                <a:cs typeface="Times New Roman" pitchFamily="18" charset="0"/>
              </a:rPr>
              <a:t> الأفراد أو الأعضاء المقربون من عائلة أي فرد يملك حصصاً في حقوق التصويت تعطيهم نفوذاً مهما على المؤسسة وأصحاب المراكز الإدارية الرئيسية، أي الأشخاص الذين أنيطت بهم صلاحية ومسؤولية تخطيط أعمال المؤسسة التي تعد التقارير المالية وتوجيهها وضبطها</a:t>
            </a: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686800" cy="5089525"/>
          </a:xfrm>
        </p:spPr>
        <p:txBody>
          <a:bodyPr>
            <a:noAutofit/>
          </a:bodyPr>
          <a:lstStyle/>
          <a:p>
            <a:pPr algn="just" rtl="1">
              <a:lnSpc>
                <a:spcPct val="190000"/>
              </a:lnSpc>
              <a:buNone/>
            </a:pPr>
            <a:r>
              <a:rPr lang="ar-SA" sz="2400" dirty="0">
                <a:solidFill>
                  <a:schemeClr val="tx1"/>
                </a:solidFill>
                <a:latin typeface="Times New Roman" pitchFamily="18" charset="0"/>
                <a:cs typeface="Times New Roman" pitchFamily="18" charset="0"/>
              </a:rPr>
              <a:t>والمؤسسات التي يملك فيها أي شخص من الأشخاص الموصوفين أعلاه حقاً مهماً من حقوق التصويت أو التي يكون فيها ذلك الشخص قادراً على ممارسة نفوذ مهم عليهم.  </a:t>
            </a:r>
            <a:endParaRPr lang="en-US" sz="2400" dirty="0">
              <a:solidFill>
                <a:schemeClr val="tx1"/>
              </a:solidFill>
              <a:latin typeface="Times New Roman" pitchFamily="18" charset="0"/>
              <a:cs typeface="Times New Roman" pitchFamily="18" charset="0"/>
            </a:endParaRPr>
          </a:p>
          <a:p>
            <a:pPr algn="just" rtl="1">
              <a:lnSpc>
                <a:spcPct val="190000"/>
              </a:lnSpc>
              <a:buNone/>
            </a:pPr>
            <a:r>
              <a:rPr lang="ar-SA" sz="2400" dirty="0">
                <a:solidFill>
                  <a:schemeClr val="tx1"/>
                </a:solidFill>
                <a:latin typeface="Times New Roman" pitchFamily="18" charset="0"/>
                <a:cs typeface="Times New Roman" pitchFamily="18" charset="0"/>
              </a:rPr>
              <a:t>لذا فإن ما سبق يستوجب إذا كانت هناك معاملات قد عقدت بين الأطراف ذات العلاقة وجب على المؤسسة التي تعد التقارير المالية أن تفصح عن طبيعة العلاقات بين الأطراف ذات العلاقة وكذلك عن أنواع المعاملات والعناصر اللازمة لفهم البيانات المالية ويجوز الإفصاح عن المعاملات ذات الطبيعة المتماثلة دفعة واحدة باستثناء الحالات التي يكون فيها الإفصاح المستقل ضرورياً لفهم ما يترتب على المعاملات بين الأطراف ذات العلاقة من آثار في البيانات المالية للمؤسسة التي تعد التقارير المالية</a:t>
            </a:r>
            <a:r>
              <a:rPr lang="ar-SA" sz="2400" dirty="0"/>
              <a:t>. </a:t>
            </a:r>
            <a:endParaRPr lang="en-US" sz="2400" dirty="0"/>
          </a:p>
          <a:p>
            <a:pPr algn="just" rtl="1"/>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pPr>
            <a:r>
              <a:rPr lang="ar-SA" sz="2400" dirty="0">
                <a:solidFill>
                  <a:schemeClr val="tx1"/>
                </a:solidFill>
                <a:latin typeface="Times New Roman" pitchFamily="18" charset="0"/>
                <a:cs typeface="Times New Roman" pitchFamily="18" charset="0"/>
              </a:rPr>
              <a:t>وبالنسبة للإصدارات والاكتتابات فإنها يجب أن تخضع بصورة رئيسية لقوانين وإرشادات أسواق المال أما بالنسبة للمعلومات التي يتوجب الإفصاح عنها مدرجة في نموذج نشرة الإصدار وبحد أدنى تتكون من وصف للأسهم المطروحة وشروط وإجراءات الاكتتاب وأغراض الشركة ووصف لنشاط الشركة وحقوق المساهم ومسؤولياته وحصيلة الإصدار واستخداماتها والتدفقات المستقبلية للشركة </a:t>
            </a:r>
            <a:r>
              <a:rPr lang="ar-JO" sz="2400" dirty="0">
                <a:solidFill>
                  <a:schemeClr val="tx1"/>
                </a:solidFill>
                <a:latin typeface="Times New Roman" pitchFamily="18" charset="0"/>
                <a:cs typeface="Times New Roman" pitchFamily="18" charset="0"/>
              </a:rPr>
              <a:t>و</a:t>
            </a:r>
            <a:r>
              <a:rPr lang="ar-SA" sz="2400" dirty="0">
                <a:solidFill>
                  <a:schemeClr val="tx1"/>
                </a:solidFill>
                <a:latin typeface="Times New Roman" pitchFamily="18" charset="0"/>
                <a:cs typeface="Times New Roman" pitchFamily="18" charset="0"/>
              </a:rPr>
              <a:t>مصادر التمويل والبيانات المالية التقديرية وإدارة الشركة وبيانات خاصة بالمؤسسين.</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60000"/>
              </a:lnSpc>
            </a:pPr>
            <a:r>
              <a:rPr lang="ar-JO" sz="2400" dirty="0">
                <a:solidFill>
                  <a:schemeClr val="tx1"/>
                </a:solidFill>
                <a:latin typeface="Times New Roman" pitchFamily="18" charset="0"/>
                <a:cs typeface="Times New Roman" pitchFamily="18" charset="0"/>
              </a:rPr>
              <a:t>ثانيا:</a:t>
            </a:r>
            <a:r>
              <a:rPr lang="ar-JO" sz="2400" spc="-100" dirty="0">
                <a:solidFill>
                  <a:sysClr val="windowText" lastClr="000000"/>
                </a:solidFill>
                <a:latin typeface="Times New Roman" pitchFamily="18" charset="0"/>
                <a:cs typeface="Times New Roman" pitchFamily="18" charset="0"/>
              </a:rPr>
              <a:t>تقرير مجلس الإدارة </a:t>
            </a:r>
            <a:endParaRPr lang="ar-JO" sz="2400" dirty="0">
              <a:solidFill>
                <a:schemeClr val="tx1"/>
              </a:solidFill>
              <a:latin typeface="Times New Roman" pitchFamily="18" charset="0"/>
              <a:cs typeface="Times New Roman" pitchFamily="18" charset="0"/>
            </a:endParaRPr>
          </a:p>
          <a:p>
            <a:pPr algn="just" rtl="1">
              <a:lnSpc>
                <a:spcPct val="160000"/>
              </a:lnSpc>
              <a:buNone/>
            </a:pPr>
            <a:r>
              <a:rPr lang="ar-SA" sz="2400" dirty="0">
                <a:solidFill>
                  <a:schemeClr val="tx1"/>
                </a:solidFill>
                <a:latin typeface="Times New Roman" pitchFamily="18" charset="0"/>
                <a:cs typeface="Times New Roman" pitchFamily="18" charset="0"/>
              </a:rPr>
              <a:t>بالنسبة للأمور التي يجب أن يتضمنها تقرير مجلس الإدارة فمنها وصف لأنشطة الشركة الرئيسية وقطاعات العمل الجغرافية وحجم الاستثمارات الرأسمالية وعدد الموظفين في كل منها ووصف للشركات التابعة وطبيعة عملها ودرجة الاعتماد على موردين محددين أو عملاء رئيسين ووصف لأي حماية حكومية أو امتياز حكومي تتمتع </a:t>
            </a:r>
            <a:r>
              <a:rPr lang="ar-SA" sz="2400" dirty="0" err="1">
                <a:solidFill>
                  <a:schemeClr val="tx1"/>
                </a:solidFill>
                <a:latin typeface="Times New Roman" pitchFamily="18" charset="0"/>
                <a:cs typeface="Times New Roman" pitchFamily="18" charset="0"/>
              </a:rPr>
              <a:t>به</a:t>
            </a:r>
            <a:r>
              <a:rPr lang="ar-SA" sz="2400" dirty="0">
                <a:solidFill>
                  <a:schemeClr val="tx1"/>
                </a:solidFill>
                <a:latin typeface="Times New Roman" pitchFamily="18" charset="0"/>
                <a:cs typeface="Times New Roman" pitchFamily="18" charset="0"/>
              </a:rPr>
              <a:t> الشركة ووصف لأي قرارات صادرة عن الحكومة أو المنظمات الدولية لها أثر مادي على عمل الشركة أو منتجاتها وغيرها من الأمور المهمة. </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334000"/>
          </a:xfrm>
        </p:spPr>
        <p:txBody>
          <a:bodyPr>
            <a:noAutofit/>
          </a:bodyPr>
          <a:lstStyle/>
          <a:p>
            <a:pPr algn="just" rtl="1">
              <a:lnSpc>
                <a:spcPct val="150000"/>
              </a:lnSpc>
            </a:pPr>
            <a:r>
              <a:rPr lang="ar-SA" sz="2400" dirty="0">
                <a:solidFill>
                  <a:schemeClr val="tx1"/>
                </a:solidFill>
                <a:latin typeface="Times New Roman" pitchFamily="18" charset="0"/>
                <a:cs typeface="Times New Roman" pitchFamily="18" charset="0"/>
              </a:rPr>
              <a:t>كما يجب أن يتضمن التقرير الهيكل التنظيمي للشركة ووصفا للمخاطر التي تتعرض الشركة لها والإنجازات التي حققتها الشركة مدعمة بالأرقام ووصف للأحداث الهامة. والأثر المالي لعمليات ذات طبيعة غير متكررة </a:t>
            </a:r>
            <a:r>
              <a:rPr lang="ar-JO" sz="2400" dirty="0">
                <a:solidFill>
                  <a:schemeClr val="tx1"/>
                </a:solidFill>
                <a:latin typeface="Times New Roman" pitchFamily="18" charset="0"/>
                <a:cs typeface="Times New Roman" pitchFamily="18" charset="0"/>
              </a:rPr>
              <a:t>والتي </a:t>
            </a:r>
            <a:r>
              <a:rPr lang="ar-SA" sz="2400" dirty="0">
                <a:solidFill>
                  <a:schemeClr val="tx1"/>
                </a:solidFill>
                <a:latin typeface="Times New Roman" pitchFamily="18" charset="0"/>
                <a:cs typeface="Times New Roman" pitchFamily="18" charset="0"/>
              </a:rPr>
              <a:t>لا تدخل ضمن النشاط الرئيسي للشركة وتحليل المركز المالي ونتائج أعمال الشركة خلال السنة والتطورات المستقبلية الهامة وتوقعات مجلس الإدارة لنتائج أعمال الشركة والوضع التنافسي للشركة، إضافة إلى بيان بأسماء أعضاء مجلس الإدارة وأسماء ورتب أشخاص الإدارة العليا ذوي السلطة التنفيذية ونبذة تعريفية عن كل منهم وبيان عن اللجان المنبثقة عن مجلس الإدارة </a:t>
            </a:r>
            <a:r>
              <a:rPr lang="ar-SA" sz="2400" dirty="0" err="1">
                <a:solidFill>
                  <a:schemeClr val="tx1"/>
                </a:solidFill>
                <a:latin typeface="Times New Roman" pitchFamily="18" charset="0"/>
                <a:cs typeface="Times New Roman" pitchFamily="18" charset="0"/>
              </a:rPr>
              <a:t>ومث</a:t>
            </a:r>
            <a:r>
              <a:rPr lang="ar-JO" sz="2400" dirty="0">
                <a:solidFill>
                  <a:schemeClr val="tx1"/>
                </a:solidFill>
                <a:latin typeface="Times New Roman" pitchFamily="18" charset="0"/>
                <a:cs typeface="Times New Roman" pitchFamily="18" charset="0"/>
              </a:rPr>
              <a:t>ا</a:t>
            </a:r>
            <a:r>
              <a:rPr lang="ar-SA" sz="2400" dirty="0">
                <a:solidFill>
                  <a:schemeClr val="tx1"/>
                </a:solidFill>
                <a:latin typeface="Times New Roman" pitchFamily="18" charset="0"/>
                <a:cs typeface="Times New Roman" pitchFamily="18" charset="0"/>
              </a:rPr>
              <a:t>ل على ذلك لجنة التدقيق ولجنة الرواتب والحوافز، ولجنة المخاطر وبيان عن مسؤولية مجلس الإدارة لفعالية الضوابط والإجراءات الداخلية للشركة</a:t>
            </a:r>
            <a:endParaRPr lang="en-US" sz="24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5410200"/>
          </a:xfrm>
        </p:spPr>
        <p:txBody>
          <a:bodyPr>
            <a:normAutofit/>
          </a:bodyPr>
          <a:lstStyle/>
          <a:p>
            <a:pPr algn="just" rtl="1">
              <a:lnSpc>
                <a:spcPct val="150000"/>
              </a:lnSpc>
              <a:buNone/>
            </a:pPr>
            <a:r>
              <a:rPr lang="ar-SA" sz="2400" dirty="0">
                <a:solidFill>
                  <a:schemeClr val="tx1"/>
                </a:solidFill>
                <a:latin typeface="Times New Roman" pitchFamily="18" charset="0"/>
                <a:cs typeface="Times New Roman" pitchFamily="18" charset="0"/>
              </a:rPr>
              <a:t>وحماية أصولها وبيان تفصيلي عن المزايا والمكافآت التي يتمتع </a:t>
            </a:r>
            <a:r>
              <a:rPr lang="ar-SA" sz="2400" dirty="0" err="1">
                <a:solidFill>
                  <a:schemeClr val="tx1"/>
                </a:solidFill>
                <a:latin typeface="Times New Roman" pitchFamily="18" charset="0"/>
                <a:cs typeface="Times New Roman" pitchFamily="18" charset="0"/>
              </a:rPr>
              <a:t>بها</a:t>
            </a:r>
            <a:r>
              <a:rPr lang="ar-SA" sz="2400" dirty="0">
                <a:solidFill>
                  <a:schemeClr val="tx1"/>
                </a:solidFill>
                <a:latin typeface="Times New Roman" pitchFamily="18" charset="0"/>
                <a:cs typeface="Times New Roman" pitchFamily="18" charset="0"/>
              </a:rPr>
              <a:t> كل من رئيس وأعضاء مجلس الإدارة وأشخاص الإدارة العليا ذوو السلطة التنفيذية خلال السنة المالية بما في ذلك جميع المبالغ التي حصل عليها كل منهم كأجور وأتعاب ورواتب ومكافآت وغيرها والمبالغ التي دفعت لكل منهم كنفقات سفر وبيان عن خطة التقاعد للموظفين وحوافز الموظفين وبيان بالتبرعات والمنح التي دفعتها الشركة خلال السنة ومساهمة الشركة في حماية البيئة وخدمة المجتمع</a:t>
            </a:r>
            <a:r>
              <a:rPr lang="ar-JO" sz="2400" dirty="0">
                <a:solidFill>
                  <a:schemeClr val="tx1"/>
                </a:solidFill>
                <a:latin typeface="Times New Roman" pitchFamily="18" charset="0"/>
                <a:cs typeface="Times New Roman" pitchFamily="18" charset="0"/>
              </a:rPr>
              <a:t>,</a:t>
            </a:r>
            <a:r>
              <a:rPr lang="ar-SA" sz="2400" dirty="0">
                <a:solidFill>
                  <a:schemeClr val="tx1"/>
                </a:solidFill>
                <a:latin typeface="Times New Roman" pitchFamily="18" charset="0"/>
                <a:cs typeface="Times New Roman" pitchFamily="18" charset="0"/>
              </a:rPr>
              <a:t> </a:t>
            </a:r>
            <a:r>
              <a:rPr lang="ar-JO" sz="2400" dirty="0">
                <a:solidFill>
                  <a:schemeClr val="tx1"/>
                </a:solidFill>
                <a:latin typeface="Times New Roman" pitchFamily="18" charset="0"/>
                <a:cs typeface="Times New Roman" pitchFamily="18" charset="0"/>
              </a:rPr>
              <a:t>و</a:t>
            </a:r>
            <a:r>
              <a:rPr lang="ar-SA" sz="2400" dirty="0">
                <a:solidFill>
                  <a:schemeClr val="tx1"/>
                </a:solidFill>
                <a:latin typeface="Times New Roman" pitchFamily="18" charset="0"/>
                <a:cs typeface="Times New Roman" pitchFamily="18" charset="0"/>
              </a:rPr>
              <a:t>ضرورة التركيز على كلمة رئيس مجلس الإدارة ومتابعة الوعود التي جاءت فيها ومقدار ما تحقق منها</a:t>
            </a:r>
            <a:r>
              <a:rPr lang="ar-JO" sz="2400" dirty="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686800" cy="4860925"/>
          </a:xfrm>
        </p:spPr>
        <p:txBody>
          <a:bodyPr>
            <a:noAutofit/>
          </a:bodyPr>
          <a:lstStyle/>
          <a:p>
            <a:pPr algn="just" rtl="1">
              <a:lnSpc>
                <a:spcPct val="150000"/>
              </a:lnSpc>
            </a:pPr>
            <a:r>
              <a:rPr lang="ar-JO" sz="2400" dirty="0">
                <a:solidFill>
                  <a:schemeClr val="tx1"/>
                </a:solidFill>
                <a:latin typeface="Times New Roman" pitchFamily="18" charset="0"/>
                <a:cs typeface="Times New Roman" pitchFamily="18" charset="0"/>
              </a:rPr>
              <a:t>ثالثا: إنشاء مواقع الكترونية </a:t>
            </a:r>
          </a:p>
          <a:p>
            <a:pPr algn="just" rtl="1">
              <a:lnSpc>
                <a:spcPct val="150000"/>
              </a:lnSpc>
              <a:buNone/>
            </a:pPr>
            <a:r>
              <a:rPr lang="ar-JO" sz="2400" dirty="0">
                <a:solidFill>
                  <a:schemeClr val="tx1"/>
                </a:solidFill>
                <a:latin typeface="Times New Roman" pitchFamily="18" charset="0"/>
                <a:cs typeface="Times New Roman" pitchFamily="18" charset="0"/>
              </a:rPr>
              <a:t>كما يجب أن يتم إجبار الشركات المساهمة وإلزامها بإنشاء مواقع الكترونية لها بحيث تضم تلك المواقع كافة البيانات والمعلومات التي تهم المساهمين والإفصاح عن كافة المستجدات عبر تلك المواقع</a:t>
            </a:r>
            <a:r>
              <a:rPr lang="en-US" sz="2400" dirty="0">
                <a:solidFill>
                  <a:schemeClr val="tx1"/>
                </a:solidFill>
                <a:latin typeface="Times New Roman" pitchFamily="18" charset="0"/>
                <a:cs typeface="Times New Roman" pitchFamily="18" charset="0"/>
              </a:rPr>
              <a:t>.</a:t>
            </a:r>
            <a:r>
              <a:rPr lang="ar-JO" sz="2400" dirty="0">
                <a:solidFill>
                  <a:schemeClr val="tx1"/>
                </a:solidFill>
                <a:latin typeface="Times New Roman" pitchFamily="18" charset="0"/>
                <a:cs typeface="Times New Roman" pitchFamily="18" charset="0"/>
              </a:rPr>
              <a:t>حيث أن مفهوم الشفافية هو أن يتم إيصال المعلومات والبيانات المالية إلى جميع المتداولين أو المستثمرين في نفس الوقت، وألا يقتصر وصولها والاستفادة منها على مجموعة مختارة من الناس خلال فترة مسبقة.  والإفصاح هو عكس عملية تسريب المعلومات إلى فئات معينة من المستثمرين قبل وصول المعلومات إلى عامة المستثمرين حيث أن الشفافية تقتضي وصول المعلومة كاملة لجميع المتداولين في نفس الوقت عبر القنوات الرسمية دون تشويهها (تجزئتها، إظهارها غامضة).</a:t>
            </a:r>
            <a:endParaRPr lang="en-US" sz="2400" dirty="0">
              <a:solidFill>
                <a:schemeClr val="tx1"/>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Autofit/>
          </a:bodyPr>
          <a:lstStyle/>
          <a:p>
            <a:pPr marL="342900" indent="-342900" algn="ctr">
              <a:lnSpc>
                <a:spcPct val="150000"/>
              </a:lnSpc>
              <a:buClr>
                <a:schemeClr val="accent1"/>
              </a:buClr>
              <a:buSzPct val="70000"/>
            </a:pPr>
            <a:r>
              <a:rPr lang="ar-SA" sz="4000" spc="-100" dirty="0">
                <a:solidFill>
                  <a:sysClr val="windowText" lastClr="000000"/>
                </a:solidFill>
                <a:latin typeface="Times New Roman" pitchFamily="18" charset="0"/>
                <a:cs typeface="Times New Roman" pitchFamily="18" charset="0"/>
              </a:rPr>
              <a:t>تعزيز الشفافية لدى</a:t>
            </a:r>
            <a:r>
              <a:rPr lang="ar-JO" sz="4000" spc="-100" dirty="0">
                <a:solidFill>
                  <a:sysClr val="windowText" lastClr="000000"/>
                </a:solidFill>
                <a:latin typeface="Times New Roman" pitchFamily="18" charset="0"/>
                <a:cs typeface="Times New Roman" pitchFamily="18" charset="0"/>
              </a:rPr>
              <a:t> البنوك</a:t>
            </a:r>
            <a:endParaRPr lang="en-US" sz="4000" spc="-100" dirty="0">
              <a:solidFill>
                <a:sysClr val="windowText" lastClr="000000"/>
              </a:solidFill>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686800" cy="5257800"/>
          </a:xfrm>
        </p:spPr>
        <p:txBody>
          <a:bodyPr>
            <a:normAutofit/>
          </a:bodyPr>
          <a:lstStyle/>
          <a:p>
            <a:pPr algn="just" rtl="1">
              <a:lnSpc>
                <a:spcPct val="150000"/>
              </a:lnSpc>
            </a:pPr>
            <a:r>
              <a:rPr lang="ar-SA" sz="2400" spc="-100" dirty="0">
                <a:solidFill>
                  <a:schemeClr val="tx1"/>
                </a:solidFill>
                <a:latin typeface="Times New Roman" pitchFamily="18" charset="0"/>
                <a:cs typeface="Times New Roman" pitchFamily="18" charset="0"/>
              </a:rPr>
              <a:t>تعرّف</a:t>
            </a:r>
            <a:r>
              <a:rPr lang="en-US" sz="2400" dirty="0">
                <a:solidFill>
                  <a:schemeClr val="tx1"/>
                </a:solidFill>
                <a:latin typeface="Times New Roman" pitchFamily="18" charset="0"/>
                <a:cs typeface="Times New Roman" pitchFamily="18" charset="0"/>
              </a:rPr>
              <a:t> </a:t>
            </a:r>
            <a:r>
              <a:rPr lang="ar-SA" sz="2400" spc="-100" dirty="0">
                <a:solidFill>
                  <a:schemeClr val="tx1"/>
                </a:solidFill>
                <a:latin typeface="Times New Roman" pitchFamily="18" charset="0"/>
                <a:cs typeface="Times New Roman" pitchFamily="18" charset="0"/>
              </a:rPr>
              <a:t>الشفافية لدى</a:t>
            </a:r>
            <a:r>
              <a:rPr lang="ar-JO" sz="2400" spc="-100" dirty="0">
                <a:solidFill>
                  <a:schemeClr val="tx1"/>
                </a:solidFill>
                <a:latin typeface="Times New Roman" pitchFamily="18" charset="0"/>
                <a:cs typeface="Times New Roman" pitchFamily="18" charset="0"/>
              </a:rPr>
              <a:t> البنوك</a:t>
            </a:r>
            <a:r>
              <a:rPr lang="en-US" sz="2400" spc="-100" dirty="0">
                <a:solidFill>
                  <a:schemeClr val="tx1"/>
                </a:solidFill>
                <a:latin typeface="Times New Roman" pitchFamily="18" charset="0"/>
                <a:cs typeface="Times New Roman" pitchFamily="18" charset="0"/>
              </a:rPr>
              <a:t> </a:t>
            </a:r>
            <a:r>
              <a:rPr lang="ar-JO" sz="2400" spc="-100" dirty="0">
                <a:solidFill>
                  <a:schemeClr val="tx1"/>
                </a:solidFill>
                <a:latin typeface="Times New Roman" pitchFamily="18" charset="0"/>
                <a:cs typeface="Times New Roman" pitchFamily="18" charset="0"/>
              </a:rPr>
              <a:t>بأنها الإفصاح والكشف عن معلومات </a:t>
            </a:r>
            <a:r>
              <a:rPr lang="ar-JO" sz="2400" spc="-100" dirty="0" err="1">
                <a:solidFill>
                  <a:schemeClr val="tx1"/>
                </a:solidFill>
                <a:latin typeface="Times New Roman" pitchFamily="18" charset="0"/>
                <a:cs typeface="Times New Roman" pitchFamily="18" charset="0"/>
              </a:rPr>
              <a:t>موثوقة</a:t>
            </a:r>
            <a:r>
              <a:rPr lang="ar-JO" sz="2400" spc="-100" dirty="0">
                <a:solidFill>
                  <a:schemeClr val="tx1"/>
                </a:solidFill>
                <a:latin typeface="Times New Roman" pitchFamily="18" charset="0"/>
                <a:cs typeface="Times New Roman" pitchFamily="18" charset="0"/>
              </a:rPr>
              <a:t> في الوقت المناسب </a:t>
            </a:r>
            <a:br>
              <a:rPr lang="ar-JO" sz="2400" spc="-100" dirty="0">
                <a:solidFill>
                  <a:schemeClr val="tx1"/>
                </a:solidFill>
                <a:latin typeface="Times New Roman" pitchFamily="18" charset="0"/>
                <a:cs typeface="Times New Roman" pitchFamily="18" charset="0"/>
              </a:rPr>
            </a:br>
            <a:r>
              <a:rPr lang="ar-JO" sz="2400" spc="-100" dirty="0">
                <a:solidFill>
                  <a:schemeClr val="tx1"/>
                </a:solidFill>
                <a:latin typeface="Times New Roman" pitchFamily="18" charset="0"/>
                <a:cs typeface="Times New Roman" pitchFamily="18" charset="0"/>
              </a:rPr>
              <a:t>كي يتمكن مستخدمي تلك المعلومات من إجراء تقييم دقيق للوضع المالي للبنك ولأدائه وأنشطته التجارية والمخاطر الناجمة عن تلك </a:t>
            </a:r>
            <a:r>
              <a:rPr lang="ar-JO" sz="2400" spc="-100" dirty="0" err="1">
                <a:solidFill>
                  <a:schemeClr val="tx1"/>
                </a:solidFill>
                <a:latin typeface="Times New Roman" pitchFamily="18" charset="0"/>
                <a:cs typeface="Times New Roman" pitchFamily="18" charset="0"/>
              </a:rPr>
              <a:t>الأنشطة.</a:t>
            </a:r>
            <a:r>
              <a:rPr lang="ar-JO" sz="2400" spc="-100" dirty="0">
                <a:solidFill>
                  <a:schemeClr val="tx1"/>
                </a:solidFill>
                <a:latin typeface="Times New Roman" pitchFamily="18" charset="0"/>
                <a:cs typeface="Times New Roman" pitchFamily="18" charset="0"/>
              </a:rPr>
              <a:t>  </a:t>
            </a:r>
            <a:r>
              <a:rPr lang="ar-SA" sz="2400" spc="-100" dirty="0">
                <a:solidFill>
                  <a:schemeClr val="tx1"/>
                </a:solidFill>
                <a:latin typeface="Times New Roman" pitchFamily="18" charset="0"/>
                <a:cs typeface="Times New Roman" pitchFamily="18" charset="0"/>
              </a:rPr>
              <a:t>ول</a:t>
            </a:r>
            <a:r>
              <a:rPr lang="ar-JO" sz="2400" spc="-100" dirty="0">
                <a:solidFill>
                  <a:schemeClr val="tx1"/>
                </a:solidFill>
                <a:latin typeface="Times New Roman" pitchFamily="18" charset="0"/>
                <a:cs typeface="Times New Roman" pitchFamily="18" charset="0"/>
              </a:rPr>
              <a:t>عرض الخصائص النوعية الأساسية للمعلومات </a:t>
            </a:r>
            <a:endParaRPr lang="ar-SA" sz="2400" spc="-100" dirty="0">
              <a:solidFill>
                <a:schemeClr val="tx1"/>
              </a:solidFill>
              <a:latin typeface="Times New Roman" pitchFamily="18" charset="0"/>
              <a:cs typeface="Times New Roman" pitchFamily="18" charset="0"/>
            </a:endParaRPr>
          </a:p>
          <a:p>
            <a:pPr algn="just" rtl="1">
              <a:lnSpc>
                <a:spcPct val="150000"/>
              </a:lnSpc>
            </a:pPr>
            <a:r>
              <a:rPr lang="ar-JO" sz="2400" spc="-100" dirty="0">
                <a:solidFill>
                  <a:schemeClr val="tx1"/>
                </a:solidFill>
                <a:latin typeface="Times New Roman" pitchFamily="18" charset="0"/>
                <a:cs typeface="Times New Roman" pitchFamily="18" charset="0"/>
              </a:rPr>
              <a:t>التي تعزز الشفافية في البنوك، وهذه  الخصائص هي:</a:t>
            </a:r>
            <a:endParaRPr lang="ar-SA" sz="2400" spc="-100" dirty="0">
              <a:solidFill>
                <a:schemeClr val="tx1"/>
              </a:solidFill>
              <a:latin typeface="Times New Roman" pitchFamily="18" charset="0"/>
              <a:cs typeface="Times New Roman" pitchFamily="18" charset="0"/>
            </a:endParaRPr>
          </a:p>
          <a:p>
            <a:pPr algn="just" rtl="1">
              <a:lnSpc>
                <a:spcPct val="150000"/>
              </a:lnSpc>
            </a:pPr>
            <a:r>
              <a:rPr lang="ar-SA" sz="2400" spc="-100" dirty="0">
                <a:solidFill>
                  <a:schemeClr val="tx1"/>
                </a:solidFill>
                <a:latin typeface="Times New Roman" pitchFamily="18" charset="0"/>
                <a:cs typeface="Times New Roman" pitchFamily="18" charset="0"/>
              </a:rPr>
              <a:t>الخصائص النوعية الاساسية للمعلومات  المحاسبية </a:t>
            </a:r>
          </a:p>
          <a:p>
            <a:pPr algn="just" rtl="1">
              <a:lnSpc>
                <a:spcPct val="150000"/>
              </a:lnSpc>
            </a:pPr>
            <a:r>
              <a:rPr lang="ar-SA" sz="2400" spc="-100" dirty="0">
                <a:solidFill>
                  <a:schemeClr val="tx1"/>
                </a:solidFill>
                <a:latin typeface="Times New Roman" pitchFamily="18" charset="0"/>
                <a:cs typeface="Times New Roman" pitchFamily="18" charset="0"/>
              </a:rPr>
              <a:t>1- </a:t>
            </a:r>
            <a:r>
              <a:rPr lang="ar-SA" sz="2400" spc="-100" dirty="0" err="1">
                <a:solidFill>
                  <a:schemeClr val="tx1"/>
                </a:solidFill>
                <a:latin typeface="Times New Roman" pitchFamily="18" charset="0"/>
                <a:cs typeface="Times New Roman" pitchFamily="18" charset="0"/>
              </a:rPr>
              <a:t>الملائمة : </a:t>
            </a:r>
            <a:r>
              <a:rPr lang="ar-SA" sz="2400" spc="-100" dirty="0">
                <a:solidFill>
                  <a:schemeClr val="tx1"/>
                </a:solidFill>
                <a:latin typeface="Times New Roman" pitchFamily="18" charset="0"/>
                <a:cs typeface="Times New Roman" pitchFamily="18" charset="0"/>
              </a:rPr>
              <a:t>(القيمة </a:t>
            </a:r>
            <a:r>
              <a:rPr lang="ar-SA" sz="2400" spc="-100" dirty="0" err="1">
                <a:solidFill>
                  <a:schemeClr val="tx1"/>
                </a:solidFill>
                <a:latin typeface="Times New Roman" pitchFamily="18" charset="0"/>
                <a:cs typeface="Times New Roman" pitchFamily="18" charset="0"/>
              </a:rPr>
              <a:t>التنبؤية </a:t>
            </a:r>
            <a:r>
              <a:rPr lang="ar-SA" sz="2400" spc="-100" dirty="0">
                <a:solidFill>
                  <a:schemeClr val="tx1"/>
                </a:solidFill>
                <a:latin typeface="Times New Roman" pitchFamily="18" charset="0"/>
                <a:cs typeface="Times New Roman" pitchFamily="18" charset="0"/>
              </a:rPr>
              <a:t>، القيمة </a:t>
            </a:r>
            <a:r>
              <a:rPr lang="ar-SA" sz="2400" spc="-100" dirty="0" err="1">
                <a:solidFill>
                  <a:schemeClr val="tx1"/>
                </a:solidFill>
                <a:latin typeface="Times New Roman" pitchFamily="18" charset="0"/>
                <a:cs typeface="Times New Roman" pitchFamily="18" charset="0"/>
              </a:rPr>
              <a:t>التوكيدية</a:t>
            </a:r>
            <a:r>
              <a:rPr lang="ar-SA" sz="2400" spc="-100" dirty="0">
                <a:solidFill>
                  <a:schemeClr val="tx1"/>
                </a:solidFill>
                <a:latin typeface="Times New Roman" pitchFamily="18" charset="0"/>
                <a:cs typeface="Times New Roman" pitchFamily="18" charset="0"/>
              </a:rPr>
              <a:t> ، </a:t>
            </a:r>
            <a:r>
              <a:rPr lang="ar-SA" sz="2400" spc="-100" dirty="0" err="1">
                <a:solidFill>
                  <a:schemeClr val="tx1"/>
                </a:solidFill>
                <a:latin typeface="Times New Roman" pitchFamily="18" charset="0"/>
                <a:cs typeface="Times New Roman" pitchFamily="18" charset="0"/>
              </a:rPr>
              <a:t>المادية (الاهمية )</a:t>
            </a:r>
            <a:endParaRPr lang="ar-SA" sz="2400" spc="-100" dirty="0">
              <a:solidFill>
                <a:schemeClr val="tx1"/>
              </a:solidFill>
              <a:latin typeface="Times New Roman" pitchFamily="18" charset="0"/>
              <a:cs typeface="Times New Roman" pitchFamily="18" charset="0"/>
            </a:endParaRPr>
          </a:p>
          <a:p>
            <a:pPr algn="just" rtl="1">
              <a:lnSpc>
                <a:spcPct val="150000"/>
              </a:lnSpc>
            </a:pPr>
            <a:r>
              <a:rPr lang="ar-SA" sz="2400" spc="-100" dirty="0">
                <a:solidFill>
                  <a:schemeClr val="tx1"/>
                </a:solidFill>
                <a:latin typeface="Times New Roman" pitchFamily="18" charset="0"/>
                <a:cs typeface="Times New Roman" pitchFamily="18" charset="0"/>
              </a:rPr>
              <a:t>2- التمثيل </a:t>
            </a:r>
            <a:r>
              <a:rPr lang="ar-SA" sz="2400" spc="-100" dirty="0" err="1">
                <a:solidFill>
                  <a:schemeClr val="tx1"/>
                </a:solidFill>
                <a:latin typeface="Times New Roman" pitchFamily="18" charset="0"/>
                <a:cs typeface="Times New Roman" pitchFamily="18" charset="0"/>
              </a:rPr>
              <a:t>الصادق </a:t>
            </a:r>
            <a:r>
              <a:rPr lang="ar-SA" sz="2400" spc="-100" dirty="0">
                <a:solidFill>
                  <a:schemeClr val="tx1"/>
                </a:solidFill>
                <a:latin typeface="Times New Roman" pitchFamily="18" charset="0"/>
                <a:cs typeface="Times New Roman" pitchFamily="18" charset="0"/>
              </a:rPr>
              <a:t>( </a:t>
            </a:r>
            <a:r>
              <a:rPr lang="ar-SA" sz="2400" spc="-100" dirty="0" err="1">
                <a:solidFill>
                  <a:schemeClr val="tx1"/>
                </a:solidFill>
                <a:latin typeface="Times New Roman" pitchFamily="18" charset="0"/>
                <a:cs typeface="Times New Roman" pitchFamily="18" charset="0"/>
              </a:rPr>
              <a:t>الاكتمال </a:t>
            </a:r>
            <a:r>
              <a:rPr lang="ar-SA" sz="2400" spc="-100" dirty="0">
                <a:solidFill>
                  <a:schemeClr val="tx1"/>
                </a:solidFill>
                <a:latin typeface="Times New Roman" pitchFamily="18" charset="0"/>
                <a:cs typeface="Times New Roman" pitchFamily="18" charset="0"/>
              </a:rPr>
              <a:t>، </a:t>
            </a:r>
            <a:r>
              <a:rPr lang="ar-SA" sz="2400" spc="-100" dirty="0" err="1">
                <a:solidFill>
                  <a:schemeClr val="tx1"/>
                </a:solidFill>
                <a:latin typeface="Times New Roman" pitchFamily="18" charset="0"/>
                <a:cs typeface="Times New Roman" pitchFamily="18" charset="0"/>
              </a:rPr>
              <a:t>الحيادية </a:t>
            </a:r>
            <a:r>
              <a:rPr lang="ar-SA" sz="2400" spc="-100" dirty="0">
                <a:solidFill>
                  <a:schemeClr val="tx1"/>
                </a:solidFill>
                <a:latin typeface="Times New Roman" pitchFamily="18" charset="0"/>
                <a:cs typeface="Times New Roman" pitchFamily="18" charset="0"/>
              </a:rPr>
              <a:t>، الخلو من </a:t>
            </a:r>
            <a:r>
              <a:rPr lang="ar-SA" sz="2400" spc="-100" dirty="0" err="1">
                <a:solidFill>
                  <a:schemeClr val="tx1"/>
                </a:solidFill>
                <a:latin typeface="Times New Roman" pitchFamily="18" charset="0"/>
                <a:cs typeface="Times New Roman" pitchFamily="18" charset="0"/>
              </a:rPr>
              <a:t>الاخطاء )</a:t>
            </a:r>
            <a:endParaRPr lang="ar-SA" sz="2400" spc="-100" dirty="0">
              <a:solidFill>
                <a:schemeClr val="tx1"/>
              </a:solidFill>
              <a:latin typeface="Times New Roman" pitchFamily="18" charset="0"/>
              <a:cs typeface="Times New Roman" pitchFamily="18" charset="0"/>
            </a:endParaRPr>
          </a:p>
          <a:p>
            <a:pPr algn="just" rtl="1">
              <a:lnSpc>
                <a:spcPct val="150000"/>
              </a:lnSpc>
            </a:pPr>
            <a:r>
              <a:rPr lang="ar-SA" sz="2400" spc="-100" dirty="0">
                <a:solidFill>
                  <a:schemeClr val="tx1"/>
                </a:solidFill>
                <a:latin typeface="Times New Roman" pitchFamily="18" charset="0"/>
                <a:cs typeface="Times New Roman" pitchFamily="18" charset="0"/>
              </a:rPr>
              <a:t>الخصائص </a:t>
            </a:r>
            <a:r>
              <a:rPr lang="ar-SA" sz="2400" spc="-100" dirty="0" err="1">
                <a:solidFill>
                  <a:schemeClr val="tx1"/>
                </a:solidFill>
                <a:latin typeface="Times New Roman" pitchFamily="18" charset="0"/>
                <a:cs typeface="Times New Roman" pitchFamily="18" charset="0"/>
              </a:rPr>
              <a:t>التعزيزية</a:t>
            </a:r>
            <a:r>
              <a:rPr lang="ar-SA" sz="2400" spc="-100" dirty="0">
                <a:solidFill>
                  <a:schemeClr val="tx1"/>
                </a:solidFill>
                <a:latin typeface="Times New Roman" pitchFamily="18" charset="0"/>
                <a:cs typeface="Times New Roman" pitchFamily="18" charset="0"/>
              </a:rPr>
              <a:t> </a:t>
            </a:r>
            <a:r>
              <a:rPr lang="ar-SA" sz="2400" spc="-100" dirty="0" err="1">
                <a:solidFill>
                  <a:schemeClr val="tx1"/>
                </a:solidFill>
                <a:latin typeface="Times New Roman" pitchFamily="18" charset="0"/>
                <a:cs typeface="Times New Roman" pitchFamily="18" charset="0"/>
              </a:rPr>
              <a:t>للمعلومات </a:t>
            </a:r>
            <a:r>
              <a:rPr lang="ar-SA" sz="2400" spc="-100" dirty="0">
                <a:solidFill>
                  <a:schemeClr val="tx1"/>
                </a:solidFill>
                <a:latin typeface="Times New Roman" pitchFamily="18" charset="0"/>
                <a:cs typeface="Times New Roman" pitchFamily="18" charset="0"/>
              </a:rPr>
              <a:t>( قابلية </a:t>
            </a:r>
            <a:r>
              <a:rPr lang="ar-SA" sz="2400" spc="-100" dirty="0" err="1">
                <a:solidFill>
                  <a:schemeClr val="tx1"/>
                </a:solidFill>
                <a:latin typeface="Times New Roman" pitchFamily="18" charset="0"/>
                <a:cs typeface="Times New Roman" pitchFamily="18" charset="0"/>
              </a:rPr>
              <a:t>المقارنة </a:t>
            </a:r>
            <a:r>
              <a:rPr lang="ar-SA" sz="2400" spc="-100" dirty="0">
                <a:solidFill>
                  <a:schemeClr val="tx1"/>
                </a:solidFill>
                <a:latin typeface="Times New Roman" pitchFamily="18" charset="0"/>
                <a:cs typeface="Times New Roman" pitchFamily="18" charset="0"/>
              </a:rPr>
              <a:t>، قابلية التحقق، </a:t>
            </a:r>
            <a:r>
              <a:rPr lang="ar-SA" sz="2400" spc="-100" dirty="0" err="1">
                <a:solidFill>
                  <a:schemeClr val="tx1"/>
                </a:solidFill>
                <a:latin typeface="Times New Roman" pitchFamily="18" charset="0"/>
                <a:cs typeface="Times New Roman" pitchFamily="18" charset="0"/>
              </a:rPr>
              <a:t>الوقتية </a:t>
            </a:r>
            <a:r>
              <a:rPr lang="ar-SA" sz="2400" spc="-100" dirty="0">
                <a:solidFill>
                  <a:schemeClr val="tx1"/>
                </a:solidFill>
                <a:latin typeface="Times New Roman" pitchFamily="18" charset="0"/>
                <a:cs typeface="Times New Roman" pitchFamily="18" charset="0"/>
              </a:rPr>
              <a:t>، قابلية </a:t>
            </a:r>
            <a:r>
              <a:rPr lang="ar-SA" sz="2400" spc="-100" dirty="0" err="1">
                <a:solidFill>
                  <a:schemeClr val="tx1"/>
                </a:solidFill>
                <a:latin typeface="Times New Roman" pitchFamily="18" charset="0"/>
                <a:cs typeface="Times New Roman" pitchFamily="18" charset="0"/>
              </a:rPr>
              <a:t>الفهم )</a:t>
            </a:r>
            <a:endParaRPr lang="en-US" sz="2400" spc="-1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762000" y="1066800"/>
            <a:ext cx="8077200" cy="5592763"/>
          </a:xfrm>
        </p:spPr>
        <p:txBody>
          <a:bodyPr>
            <a:noAutofit/>
          </a:bodyPr>
          <a:lstStyle/>
          <a:p>
            <a:pPr algn="just" rtl="1">
              <a:lnSpc>
                <a:spcPct val="150000"/>
              </a:lnSpc>
              <a:spcAft>
                <a:spcPct val="75000"/>
              </a:spcAft>
            </a:pPr>
            <a:r>
              <a:rPr lang="ar-JO" sz="2400" dirty="0">
                <a:solidFill>
                  <a:schemeClr val="tx1"/>
                </a:solidFill>
                <a:latin typeface="Times New Roman" pitchFamily="18" charset="0"/>
                <a:cs typeface="Times New Roman" pitchFamily="18" charset="0"/>
              </a:rPr>
              <a:t>تشكل </a:t>
            </a:r>
            <a:r>
              <a:rPr lang="ar-SA" sz="2400" dirty="0">
                <a:solidFill>
                  <a:schemeClr val="tx1"/>
                </a:solidFill>
                <a:latin typeface="Times New Roman" pitchFamily="18" charset="0"/>
                <a:cs typeface="Times New Roman" pitchFamily="18" charset="0"/>
              </a:rPr>
              <a:t>الشفافية </a:t>
            </a:r>
            <a:r>
              <a:rPr lang="ar-JO" sz="2400" dirty="0">
                <a:solidFill>
                  <a:schemeClr val="tx1"/>
                </a:solidFill>
                <a:latin typeface="Times New Roman" pitchFamily="18" charset="0"/>
                <a:cs typeface="Times New Roman" pitchFamily="18" charset="0"/>
              </a:rPr>
              <a:t>الأساس في إعداد </a:t>
            </a:r>
            <a:r>
              <a:rPr lang="ar-SA" sz="2400" dirty="0">
                <a:solidFill>
                  <a:schemeClr val="tx1"/>
                </a:solidFill>
                <a:latin typeface="Times New Roman" pitchFamily="18" charset="0"/>
                <a:cs typeface="Times New Roman" pitchFamily="18" charset="0"/>
              </a:rPr>
              <a:t> التقارير المالية ذات المستوى العالمي. فزيادة مستوى الشفافية في التقارير المالية للأغراض الداخلية والخارجية كفيلة باستعادة الثقة والاستقرار في الأسواق من خلال توفير معلومات مالية ثابتة ومتوازنة وعالية المستوى يمكن الاعتماد عليها.</a:t>
            </a:r>
            <a:endParaRPr lang="en-US" sz="2400" dirty="0">
              <a:solidFill>
                <a:schemeClr val="tx1"/>
              </a:solidFill>
              <a:latin typeface="Times New Roman" pitchFamily="18" charset="0"/>
              <a:cs typeface="Times New Roman" pitchFamily="18" charset="0"/>
            </a:endParaRPr>
          </a:p>
          <a:p>
            <a:pPr algn="just" rtl="1">
              <a:lnSpc>
                <a:spcPct val="150000"/>
              </a:lnSpc>
              <a:spcAft>
                <a:spcPct val="75000"/>
              </a:spcAft>
            </a:pPr>
            <a:r>
              <a:rPr lang="ar-SA" sz="2400" dirty="0">
                <a:solidFill>
                  <a:schemeClr val="tx1"/>
                </a:solidFill>
                <a:latin typeface="Times New Roman" pitchFamily="18" charset="0"/>
                <a:cs typeface="Times New Roman" pitchFamily="18" charset="0"/>
              </a:rPr>
              <a:t>ومما لا شك فيه، أننا في الوقت الراهن لا نعاني من أزمة اقتصادية فقط، بل إن الأمر يتعدى ذلك إلى المعاناة من أزمة في الثقة يمتد أثرها من الأسواق المالية إلى شركات القطاع الخاص ومن المنظمات غير الربحية إلى </a:t>
            </a:r>
            <a:r>
              <a:rPr lang="ar-JO" sz="2400" dirty="0">
                <a:solidFill>
                  <a:schemeClr val="tx1"/>
                </a:solidFill>
                <a:latin typeface="Times New Roman" pitchFamily="18" charset="0"/>
                <a:cs typeface="Times New Roman" pitchFamily="18" charset="0"/>
              </a:rPr>
              <a:t>الجهات </a:t>
            </a:r>
            <a:r>
              <a:rPr lang="ar-SA" sz="2400" dirty="0">
                <a:solidFill>
                  <a:schemeClr val="tx1"/>
                </a:solidFill>
                <a:latin typeface="Times New Roman" pitchFamily="18" charset="0"/>
                <a:cs typeface="Times New Roman" pitchFamily="18" charset="0"/>
              </a:rPr>
              <a:t>الحكومية.</a:t>
            </a:r>
            <a:endParaRPr lang="ar-JO" sz="2400" dirty="0">
              <a:solidFill>
                <a:schemeClr val="tx1"/>
              </a:solidFill>
              <a:latin typeface="Times New Roman" pitchFamily="18" charset="0"/>
              <a:cs typeface="Times New Roman" pitchFamily="18" charset="0"/>
            </a:endParaRPr>
          </a:p>
          <a:p>
            <a:pPr algn="just" rtl="1">
              <a:lnSpc>
                <a:spcPct val="150000"/>
              </a:lnSpc>
            </a:pPr>
            <a:endParaRPr lang="ar-JO" sz="2400" dirty="0">
              <a:latin typeface="Times New Roman" pitchFamily="18" charset="0"/>
              <a:cs typeface="Times New Roman" pitchFamily="18" charset="0"/>
            </a:endParaRPr>
          </a:p>
          <a:p>
            <a:pPr algn="just" rtl="1">
              <a:lnSpc>
                <a:spcPct val="150000"/>
              </a:lnSpc>
            </a:pPr>
            <a:endParaRPr lang="en-US" sz="24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562600"/>
          </a:xfrm>
        </p:spPr>
        <p:txBody>
          <a:bodyPr>
            <a:normAutofit/>
          </a:bodyPr>
          <a:lstStyle/>
          <a:p>
            <a:pPr algn="just" rtl="1">
              <a:lnSpc>
                <a:spcPct val="150000"/>
              </a:lnSpc>
              <a:buNone/>
            </a:pPr>
            <a:r>
              <a:rPr lang="ar-JO" sz="2400" b="1" dirty="0">
                <a:solidFill>
                  <a:schemeClr val="tx1"/>
                </a:solidFill>
                <a:latin typeface="Times New Roman" pitchFamily="18" charset="0"/>
                <a:cs typeface="Times New Roman" pitchFamily="18" charset="0"/>
              </a:rPr>
              <a:t>توصيات لتعزيز الشفافية لدى البنوك</a:t>
            </a:r>
          </a:p>
          <a:p>
            <a:pPr algn="just" rtl="1">
              <a:lnSpc>
                <a:spcPct val="150000"/>
              </a:lnSpc>
              <a:buNone/>
            </a:pPr>
            <a:r>
              <a:rPr lang="ar-JO" sz="2400" dirty="0">
                <a:solidFill>
                  <a:schemeClr val="tx1"/>
                </a:solidFill>
                <a:latin typeface="Times New Roman" pitchFamily="18" charset="0"/>
                <a:cs typeface="Times New Roman" pitchFamily="18" charset="0"/>
              </a:rPr>
              <a:t>يجب </a:t>
            </a:r>
            <a:r>
              <a:rPr lang="ar-JO" sz="2400" dirty="0" err="1">
                <a:solidFill>
                  <a:schemeClr val="tx1"/>
                </a:solidFill>
                <a:latin typeface="Times New Roman" pitchFamily="18" charset="0"/>
                <a:cs typeface="Times New Roman" pitchFamily="18" charset="0"/>
              </a:rPr>
              <a:t>ان</a:t>
            </a:r>
            <a:r>
              <a:rPr lang="ar-JO" sz="2400" dirty="0">
                <a:solidFill>
                  <a:schemeClr val="tx1"/>
                </a:solidFill>
                <a:latin typeface="Times New Roman" pitchFamily="18" charset="0"/>
                <a:cs typeface="Times New Roman" pitchFamily="18" charset="0"/>
              </a:rPr>
              <a:t> توفر البنوك في تقاريرها المالية المنتظمة </a:t>
            </a:r>
            <a:r>
              <a:rPr lang="ar-JO" sz="2400" dirty="0" err="1">
                <a:solidFill>
                  <a:schemeClr val="tx1"/>
                </a:solidFill>
                <a:latin typeface="Times New Roman" pitchFamily="18" charset="0"/>
                <a:cs typeface="Times New Roman" pitchFamily="18" charset="0"/>
              </a:rPr>
              <a:t>وإفصاحاتها</a:t>
            </a:r>
            <a:r>
              <a:rPr lang="ar-JO" sz="2400" dirty="0">
                <a:solidFill>
                  <a:schemeClr val="tx1"/>
                </a:solidFill>
                <a:latin typeface="Times New Roman" pitchFamily="18" charset="0"/>
                <a:cs typeface="Times New Roman" pitchFamily="18" charset="0"/>
              </a:rPr>
              <a:t> الدورية الأخرى المعلومات في الوقت المناسب والتي من شأنها أن تسهل على الناشطين في السوق إجراء عملية تقييم للبنوك.  وقد حددت هذه التوصيات الفئات الستة العامة التالية للمعلومات، والتي يجب تناول كل واحدة منها بصورة واضحة وبالتفصيل المناسب من اجل المساعدة على تحقيق مستوى مقبول من الشفافية المصرفية</a:t>
            </a:r>
            <a:endParaRPr lang="en-US" sz="24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686800" cy="4937125"/>
          </a:xfrm>
        </p:spPr>
        <p:txBody>
          <a:bodyPr>
            <a:noAutofit/>
          </a:bodyPr>
          <a:lstStyle/>
          <a:p>
            <a:pPr algn="r" rtl="1">
              <a:lnSpc>
                <a:spcPct val="170000"/>
              </a:lnSpc>
            </a:pPr>
            <a:r>
              <a:rPr lang="ar-SA" sz="2400" dirty="0">
                <a:solidFill>
                  <a:schemeClr val="tx1"/>
                </a:solidFill>
                <a:latin typeface="Times New Roman" pitchFamily="18" charset="0"/>
                <a:cs typeface="Times New Roman" pitchFamily="18" charset="0"/>
              </a:rPr>
              <a:t>• الأداء المالي  </a:t>
            </a:r>
            <a:br>
              <a:rPr lang="ar-SA" sz="2400" dirty="0">
                <a:solidFill>
                  <a:schemeClr val="tx1"/>
                </a:solidFill>
                <a:latin typeface="Times New Roman" pitchFamily="18" charset="0"/>
                <a:cs typeface="Times New Roman" pitchFamily="18" charset="0"/>
              </a:rPr>
            </a:br>
            <a:r>
              <a:rPr lang="ar-SA" sz="2400" dirty="0">
                <a:solidFill>
                  <a:schemeClr val="tx1"/>
                </a:solidFill>
                <a:latin typeface="Times New Roman" pitchFamily="18" charset="0"/>
                <a:cs typeface="Times New Roman" pitchFamily="18" charset="0"/>
              </a:rPr>
              <a:t>• المركز المالي (بما في ذلك رأس المال والملاءة المالية والسيولة) </a:t>
            </a:r>
            <a:br>
              <a:rPr lang="ar-SA" sz="2400" dirty="0">
                <a:solidFill>
                  <a:schemeClr val="tx1"/>
                </a:solidFill>
                <a:latin typeface="Times New Roman" pitchFamily="18" charset="0"/>
                <a:cs typeface="Times New Roman" pitchFamily="18" charset="0"/>
              </a:rPr>
            </a:br>
            <a:r>
              <a:rPr lang="ar-SA" sz="2400" dirty="0">
                <a:solidFill>
                  <a:schemeClr val="tx1"/>
                </a:solidFill>
                <a:latin typeface="Times New Roman" pitchFamily="18" charset="0"/>
                <a:cs typeface="Times New Roman" pitchFamily="18" charset="0"/>
              </a:rPr>
              <a:t>• استراتيجيات وممارسات إدارة المخاطر </a:t>
            </a:r>
            <a:br>
              <a:rPr lang="ar-SA" sz="2400" dirty="0">
                <a:solidFill>
                  <a:schemeClr val="tx1"/>
                </a:solidFill>
                <a:latin typeface="Times New Roman" pitchFamily="18" charset="0"/>
                <a:cs typeface="Times New Roman" pitchFamily="18" charset="0"/>
              </a:rPr>
            </a:br>
            <a:r>
              <a:rPr lang="ar-SA" sz="2400" dirty="0">
                <a:solidFill>
                  <a:schemeClr val="tx1"/>
                </a:solidFill>
                <a:latin typeface="Times New Roman" pitchFamily="18" charset="0"/>
                <a:cs typeface="Times New Roman" pitchFamily="18" charset="0"/>
              </a:rPr>
              <a:t>• التعرض للمخاطر </a:t>
            </a:r>
            <a:br>
              <a:rPr lang="ar-SA" sz="2400" dirty="0">
                <a:solidFill>
                  <a:schemeClr val="tx1"/>
                </a:solidFill>
                <a:latin typeface="Times New Roman" pitchFamily="18" charset="0"/>
                <a:cs typeface="Times New Roman" pitchFamily="18" charset="0"/>
              </a:rPr>
            </a:br>
            <a:r>
              <a:rPr lang="ar-SA" sz="2400" dirty="0">
                <a:solidFill>
                  <a:schemeClr val="tx1"/>
                </a:solidFill>
                <a:latin typeface="Times New Roman" pitchFamily="18" charset="0"/>
                <a:cs typeface="Times New Roman" pitchFamily="18" charset="0"/>
              </a:rPr>
              <a:t>• السياسات المحاسبية </a:t>
            </a:r>
            <a:br>
              <a:rPr lang="ar-SA" sz="2400" dirty="0">
                <a:solidFill>
                  <a:schemeClr val="tx1"/>
                </a:solidFill>
                <a:latin typeface="Times New Roman" pitchFamily="18" charset="0"/>
                <a:cs typeface="Times New Roman" pitchFamily="18" charset="0"/>
              </a:rPr>
            </a:br>
            <a:r>
              <a:rPr lang="ar-SA" sz="2400" dirty="0">
                <a:solidFill>
                  <a:schemeClr val="tx1"/>
                </a:solidFill>
                <a:latin typeface="Times New Roman" pitchFamily="18" charset="0"/>
                <a:cs typeface="Times New Roman" pitchFamily="18" charset="0"/>
              </a:rPr>
              <a:t>• النشاط الأساسي والمعلومات عن الإدارة والحوكمة المؤسسية.</a:t>
            </a:r>
            <a:endParaRPr lang="ar-JO" sz="2400" dirty="0">
              <a:solidFill>
                <a:schemeClr val="tx1"/>
              </a:solidFill>
              <a:latin typeface="Times New Roman" pitchFamily="18" charset="0"/>
              <a:cs typeface="Times New Roman" pitchFamily="18" charset="0"/>
            </a:endParaRPr>
          </a:p>
          <a:p>
            <a:pPr algn="r" rtl="1">
              <a:lnSpc>
                <a:spcPct val="170000"/>
              </a:lnSpc>
            </a:pPr>
            <a:endParaRPr lang="en-US" sz="24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70000"/>
              </a:lnSpc>
            </a:pPr>
            <a:r>
              <a:rPr lang="ar-JO" sz="2400" b="1" dirty="0">
                <a:solidFill>
                  <a:schemeClr val="tx1"/>
                </a:solidFill>
                <a:latin typeface="Times New Roman" pitchFamily="18" charset="0"/>
                <a:cs typeface="Times New Roman" pitchFamily="18" charset="0"/>
              </a:rPr>
              <a:t>الأداء المالي </a:t>
            </a:r>
          </a:p>
          <a:p>
            <a:pPr algn="just" rtl="1">
              <a:lnSpc>
                <a:spcPct val="170000"/>
              </a:lnSpc>
              <a:buNone/>
            </a:pPr>
            <a:r>
              <a:rPr lang="ar-JO" sz="2400" dirty="0">
                <a:solidFill>
                  <a:schemeClr val="tx1"/>
                </a:solidFill>
                <a:latin typeface="Times New Roman" pitchFamily="18" charset="0"/>
                <a:cs typeface="Times New Roman" pitchFamily="18" charset="0"/>
              </a:rPr>
              <a:t>يحتاج الناشطون في السوق والمشرفون إلى معلومات حول الأداء المالي للبنوك.  وتعد المعلومات حول أداء البنك، ولا </a:t>
            </a:r>
            <a:r>
              <a:rPr lang="ar-JO" sz="2400" dirty="0" err="1">
                <a:solidFill>
                  <a:schemeClr val="tx1"/>
                </a:solidFill>
                <a:latin typeface="Times New Roman" pitchFamily="18" charset="0"/>
                <a:cs typeface="Times New Roman" pitchFamily="18" charset="0"/>
              </a:rPr>
              <a:t>سيما</a:t>
            </a:r>
            <a:r>
              <a:rPr lang="ar-JO" sz="2400" dirty="0">
                <a:solidFill>
                  <a:schemeClr val="tx1"/>
                </a:solidFill>
                <a:latin typeface="Times New Roman" pitchFamily="18" charset="0"/>
                <a:cs typeface="Times New Roman" pitchFamily="18" charset="0"/>
              </a:rPr>
              <a:t> تلك التي تتعلق بربحيته وتباين هذه الأرباح على مدى الفترة الزمنية، ضرورية لتقييم  التغيرات المحتملة في المركز المالي وفي قدرة البنك المستقبلية على دفع الودائع </a:t>
            </a:r>
            <a:r>
              <a:rPr lang="ar-JO" sz="2400" dirty="0" err="1">
                <a:solidFill>
                  <a:schemeClr val="tx1"/>
                </a:solidFill>
                <a:latin typeface="Times New Roman" pitchFamily="18" charset="0"/>
                <a:cs typeface="Times New Roman" pitchFamily="18" charset="0"/>
              </a:rPr>
              <a:t>و</a:t>
            </a:r>
            <a:r>
              <a:rPr lang="ar-JO" sz="2400" dirty="0">
                <a:solidFill>
                  <a:schemeClr val="tx1"/>
                </a:solidFill>
                <a:latin typeface="Times New Roman" pitchFamily="18" charset="0"/>
                <a:cs typeface="Times New Roman" pitchFamily="18" charset="0"/>
              </a:rPr>
              <a:t> سداد الالتزامات وتوزيع الأرباح على المساهمين والمساهمة في نمو رأس المال</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400800"/>
          </a:xfrm>
        </p:spPr>
        <p:txBody>
          <a:bodyPr>
            <a:noAutofit/>
          </a:bodyPr>
          <a:lstStyle/>
          <a:p>
            <a:pPr algn="just" rtl="1">
              <a:lnSpc>
                <a:spcPct val="190000"/>
              </a:lnSpc>
            </a:pPr>
            <a:r>
              <a:rPr lang="ar-JO" sz="2400" b="1" dirty="0">
                <a:solidFill>
                  <a:schemeClr val="tx1"/>
                </a:solidFill>
                <a:latin typeface="Times New Roman" pitchFamily="18" charset="0"/>
                <a:cs typeface="Times New Roman" pitchFamily="18" charset="0"/>
              </a:rPr>
              <a:t>المركز المالي</a:t>
            </a:r>
          </a:p>
          <a:p>
            <a:pPr algn="just" rtl="1">
              <a:lnSpc>
                <a:spcPct val="190000"/>
              </a:lnSpc>
              <a:buNone/>
            </a:pPr>
            <a:r>
              <a:rPr lang="ar-JO" sz="2400" dirty="0">
                <a:solidFill>
                  <a:schemeClr val="tx1"/>
                </a:solidFill>
                <a:latin typeface="Times New Roman" pitchFamily="18" charset="0"/>
                <a:cs typeface="Times New Roman" pitchFamily="18" charset="0"/>
              </a:rPr>
              <a:t>يحتاج الناشطون في السوق والمشرفون إلى معلومات عن الوضع المالي للمؤسسة. وتعد المعلومات حول المركز المالي للبنك مفيدة من اجل التنبؤ بقدرة المؤسسة على الوفاء بالتزاماتها  وتعهداتها المالية عند استحقاقها. ويستفاد من هذه المعلومات عن طبيعة وحجم الأصول والخصوم والالتزامات والتعهدات والالتزامات الطارئة وحقوق المساهمين في أوقات محددة أو على فترات، بما في ذلك استحقاقها وإعادة هيكل التسعير، بأنها تساعد في تقييم سيولة البنك وقوته المالية والاتجاهات السائدة فيه. كما تعد المعلومات حول المؤسسات ومخصصات الخسائر وأثر هذه الأحكام والمخصصات، بالغة الأهمية لتقييم قدرة المؤسسة على تحمل الخسائر</a:t>
            </a:r>
            <a:endParaRPr lang="en-US" sz="24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lnSpc>
                <a:spcPct val="190000"/>
              </a:lnSpc>
            </a:pPr>
            <a:r>
              <a:rPr lang="ar-JO" sz="2400" b="1" dirty="0">
                <a:solidFill>
                  <a:schemeClr val="tx1"/>
                </a:solidFill>
                <a:latin typeface="Times New Roman" pitchFamily="18" charset="0"/>
                <a:cs typeface="Times New Roman" pitchFamily="18" charset="0"/>
              </a:rPr>
              <a:t>استراتيجيات وممارسات إدارة المخاطر </a:t>
            </a:r>
            <a:br>
              <a:rPr lang="ar-JO" sz="2400" dirty="0">
                <a:solidFill>
                  <a:schemeClr val="tx1"/>
                </a:solidFill>
                <a:latin typeface="Times New Roman" pitchFamily="18" charset="0"/>
                <a:cs typeface="Times New Roman" pitchFamily="18" charset="0"/>
              </a:rPr>
            </a:br>
            <a:r>
              <a:rPr lang="ar-JO" sz="2400" dirty="0">
                <a:solidFill>
                  <a:schemeClr val="tx1"/>
                </a:solidFill>
                <a:latin typeface="Times New Roman" pitchFamily="18" charset="0"/>
                <a:cs typeface="Times New Roman" pitchFamily="18" charset="0"/>
              </a:rPr>
              <a:t>يحتاج الناشطون في السوق والمشرفون إلى الحصول على معلومات حول استراتيجيات وسياسات إدارة البنك الخاصة بإدارة ومراقبة المخاطر. وتعد إدارة المخاطر عنصرا رئيسيا في تقييم الأداء المستقبلي للبنك ومركزه وفاعلية إدارته.</a:t>
            </a:r>
            <a:endParaRPr lang="en-US" sz="24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r" rtl="1">
              <a:lnSpc>
                <a:spcPct val="200000"/>
              </a:lnSpc>
            </a:pPr>
            <a:r>
              <a:rPr lang="ar-SA" sz="2400" b="1" dirty="0">
                <a:solidFill>
                  <a:schemeClr val="tx1"/>
                </a:solidFill>
                <a:latin typeface="Times New Roman" pitchFamily="18" charset="0"/>
                <a:cs typeface="Times New Roman" pitchFamily="18" charset="0"/>
              </a:rPr>
              <a:t>التعرض للمخاطر</a:t>
            </a:r>
            <a:br>
              <a:rPr lang="ar-SA" sz="2400" dirty="0">
                <a:solidFill>
                  <a:schemeClr val="tx1"/>
                </a:solidFill>
                <a:latin typeface="Times New Roman" pitchFamily="18" charset="0"/>
                <a:cs typeface="Times New Roman" pitchFamily="18" charset="0"/>
              </a:rPr>
            </a:br>
            <a:r>
              <a:rPr lang="ar-SA" sz="2400" dirty="0">
                <a:solidFill>
                  <a:schemeClr val="tx1"/>
                </a:solidFill>
                <a:latin typeface="Times New Roman" pitchFamily="18" charset="0"/>
                <a:cs typeface="Times New Roman" pitchFamily="18" charset="0"/>
              </a:rPr>
              <a:t> يحتاج الناشطون في السوق والمشرفون إلى معلومات نوعية وكمية حول تعرض مؤسسة ما للمخاطر، بما في ذلك استراتيجياتها لإدارة المخاطر وفعالية تلك الاستراتيجيات.</a:t>
            </a:r>
            <a:r>
              <a:rPr lang="ar-JO" sz="2400" dirty="0">
                <a:solidFill>
                  <a:schemeClr val="tx1"/>
                </a:solidFill>
                <a:latin typeface="Times New Roman" pitchFamily="18" charset="0"/>
                <a:cs typeface="Times New Roman" pitchFamily="18" charset="0"/>
              </a:rPr>
              <a:t>و</a:t>
            </a:r>
            <a:r>
              <a:rPr lang="ar-SA" sz="2400" dirty="0">
                <a:solidFill>
                  <a:schemeClr val="tx1"/>
                </a:solidFill>
                <a:latin typeface="Times New Roman" pitchFamily="18" charset="0"/>
                <a:cs typeface="Times New Roman" pitchFamily="18" charset="0"/>
              </a:rPr>
              <a:t> يمكن لهذه المعلومات </a:t>
            </a:r>
            <a:r>
              <a:rPr lang="ar-JO" sz="2400" dirty="0">
                <a:solidFill>
                  <a:schemeClr val="tx1"/>
                </a:solidFill>
                <a:latin typeface="Times New Roman" pitchFamily="18" charset="0"/>
                <a:cs typeface="Times New Roman" pitchFamily="18" charset="0"/>
              </a:rPr>
              <a:t>بالا</a:t>
            </a:r>
            <a:r>
              <a:rPr lang="ar-SA" sz="2400" dirty="0" err="1">
                <a:solidFill>
                  <a:schemeClr val="tx1"/>
                </a:solidFill>
                <a:latin typeface="Times New Roman" pitchFamily="18" charset="0"/>
                <a:cs typeface="Times New Roman" pitchFamily="18" charset="0"/>
              </a:rPr>
              <a:t>ضافة</a:t>
            </a:r>
            <a:r>
              <a:rPr lang="ar-SA" sz="2400" dirty="0">
                <a:solidFill>
                  <a:schemeClr val="tx1"/>
                </a:solidFill>
                <a:latin typeface="Times New Roman" pitchFamily="18" charset="0"/>
                <a:cs typeface="Times New Roman" pitchFamily="18" charset="0"/>
              </a:rPr>
              <a:t> إلى الكشف عن مركز البنك المالي، أن تساعد في</a:t>
            </a:r>
            <a:r>
              <a:rPr lang="en-US" sz="2400" dirty="0">
                <a:solidFill>
                  <a:schemeClr val="tx1"/>
                </a:solidFill>
                <a:latin typeface="Times New Roman" pitchFamily="18" charset="0"/>
                <a:cs typeface="Times New Roman" pitchFamily="18" charset="0"/>
              </a:rPr>
              <a:t> </a:t>
            </a:r>
            <a:r>
              <a:rPr lang="ar-SA" sz="2400" dirty="0">
                <a:solidFill>
                  <a:schemeClr val="tx1"/>
                </a:solidFill>
                <a:latin typeface="Times New Roman" pitchFamily="18" charset="0"/>
                <a:cs typeface="Times New Roman" pitchFamily="18" charset="0"/>
              </a:rPr>
              <a:t>إبراز قوة البنك المالية وقدرته على الاستمرار، وبالتالي قدرته على مواصلة أعماله في أوقات الشدة.</a:t>
            </a:r>
            <a:endParaRPr lang="en-US" sz="24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86800" cy="5410200"/>
          </a:xfrm>
        </p:spPr>
        <p:txBody>
          <a:bodyPr>
            <a:noAutofit/>
          </a:bodyPr>
          <a:lstStyle/>
          <a:p>
            <a:pPr algn="r" rtl="1">
              <a:lnSpc>
                <a:spcPct val="210000"/>
              </a:lnSpc>
            </a:pPr>
            <a:r>
              <a:rPr lang="ar-JO" sz="2400" b="1" dirty="0">
                <a:solidFill>
                  <a:schemeClr val="tx1"/>
                </a:solidFill>
                <a:latin typeface="Times New Roman" pitchFamily="18" charset="0"/>
                <a:cs typeface="Times New Roman" pitchFamily="18" charset="0"/>
              </a:rPr>
              <a:t>السياسات المحاسبية </a:t>
            </a:r>
            <a:br>
              <a:rPr lang="ar-JO" sz="2400" dirty="0">
                <a:solidFill>
                  <a:schemeClr val="tx1"/>
                </a:solidFill>
                <a:latin typeface="Times New Roman" pitchFamily="18" charset="0"/>
                <a:cs typeface="Times New Roman" pitchFamily="18" charset="0"/>
              </a:rPr>
            </a:br>
            <a:r>
              <a:rPr lang="ar-JO" sz="2400" dirty="0">
                <a:solidFill>
                  <a:schemeClr val="tx1"/>
                </a:solidFill>
                <a:latin typeface="Times New Roman" pitchFamily="18" charset="0"/>
                <a:cs typeface="Times New Roman" pitchFamily="18" charset="0"/>
              </a:rPr>
              <a:t> يحتاج الناشطون في السوق والمشرفون إلى معلومات عن السياسات المحاسبية التي يتم استخدامها لإعداد التقارير المالية.</a:t>
            </a:r>
          </a:p>
          <a:p>
            <a:pPr algn="r" rtl="1">
              <a:lnSpc>
                <a:spcPct val="210000"/>
              </a:lnSpc>
            </a:pPr>
            <a:r>
              <a:rPr lang="ar-SA" sz="2400" b="1" dirty="0">
                <a:solidFill>
                  <a:schemeClr val="tx1"/>
                </a:solidFill>
                <a:latin typeface="Times New Roman" pitchFamily="18" charset="0"/>
                <a:cs typeface="Times New Roman" pitchFamily="18" charset="0"/>
              </a:rPr>
              <a:t>النشاط الأساسي ومعلومات إدارة البنك </a:t>
            </a:r>
            <a:r>
              <a:rPr lang="ar-SA" sz="2400" b="1" dirty="0" err="1">
                <a:solidFill>
                  <a:schemeClr val="tx1"/>
                </a:solidFill>
                <a:latin typeface="Times New Roman" pitchFamily="18" charset="0"/>
                <a:cs typeface="Times New Roman" pitchFamily="18" charset="0"/>
              </a:rPr>
              <a:t>والحوكمة</a:t>
            </a:r>
            <a:r>
              <a:rPr lang="ar-SA" sz="2400" b="1" dirty="0">
                <a:solidFill>
                  <a:schemeClr val="tx1"/>
                </a:solidFill>
                <a:latin typeface="Times New Roman" pitchFamily="18" charset="0"/>
                <a:cs typeface="Times New Roman" pitchFamily="18" charset="0"/>
              </a:rPr>
              <a:t> المؤسسية فيه</a:t>
            </a:r>
            <a:br>
              <a:rPr lang="ar-SA" sz="2400" dirty="0">
                <a:solidFill>
                  <a:schemeClr val="tx1"/>
                </a:solidFill>
                <a:latin typeface="Times New Roman" pitchFamily="18" charset="0"/>
                <a:cs typeface="Times New Roman" pitchFamily="18" charset="0"/>
              </a:rPr>
            </a:br>
            <a:r>
              <a:rPr lang="ar-SA" sz="2400" dirty="0">
                <a:solidFill>
                  <a:schemeClr val="tx1"/>
                </a:solidFill>
                <a:latin typeface="Times New Roman" pitchFamily="18" charset="0"/>
                <a:cs typeface="Times New Roman" pitchFamily="18" charset="0"/>
              </a:rPr>
              <a:t> يحتاج الناشطون في السوق والمشرفون إلى معلومات أساسية عن أعمال البنك وإدارته </a:t>
            </a:r>
            <a:r>
              <a:rPr lang="ar-SA" sz="2400" dirty="0" err="1">
                <a:solidFill>
                  <a:schemeClr val="tx1"/>
                </a:solidFill>
                <a:latin typeface="Times New Roman" pitchFamily="18" charset="0"/>
                <a:cs typeface="Times New Roman" pitchFamily="18" charset="0"/>
              </a:rPr>
              <a:t>وحوكمة</a:t>
            </a:r>
            <a:r>
              <a:rPr lang="ar-SA" sz="2400" dirty="0">
                <a:solidFill>
                  <a:schemeClr val="tx1"/>
                </a:solidFill>
                <a:latin typeface="Times New Roman" pitchFamily="18" charset="0"/>
                <a:cs typeface="Times New Roman" pitchFamily="18" charset="0"/>
              </a:rPr>
              <a:t> المؤسسية فيه من أجل إعداد تقييم دقيق </a:t>
            </a:r>
            <a:r>
              <a:rPr lang="ar-SA" sz="2400" dirty="0" err="1">
                <a:solidFill>
                  <a:schemeClr val="tx1"/>
                </a:solidFill>
                <a:latin typeface="Times New Roman" pitchFamily="18" charset="0"/>
                <a:cs typeface="Times New Roman" pitchFamily="18" charset="0"/>
              </a:rPr>
              <a:t>لإفصاحات</a:t>
            </a:r>
            <a:r>
              <a:rPr lang="ar-SA" sz="2400" dirty="0">
                <a:solidFill>
                  <a:schemeClr val="tx1"/>
                </a:solidFill>
                <a:latin typeface="Times New Roman" pitchFamily="18" charset="0"/>
                <a:cs typeface="Times New Roman" pitchFamily="18" charset="0"/>
              </a:rPr>
              <a:t> البنك عن مركزه المالي وأدائه المالي والمخاطر التي يتعرض لها وإستراتيجية إدارتها. .</a:t>
            </a:r>
            <a:endParaRPr lang="en-US" sz="2400" dirty="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52400"/>
            <a:ext cx="8382000" cy="6553200"/>
          </a:xfrm>
        </p:spPr>
        <p:txBody>
          <a:bodyPr>
            <a:noAutofit/>
          </a:bodyPr>
          <a:lstStyle/>
          <a:p>
            <a:pPr algn="ctr">
              <a:lnSpc>
                <a:spcPct val="150000"/>
              </a:lnSpc>
              <a:spcBef>
                <a:spcPct val="0"/>
              </a:spcBef>
              <a:buNone/>
            </a:pPr>
            <a:r>
              <a:rPr lang="ar-JO" sz="4000" cap="all" spc="-100" dirty="0">
                <a:solidFill>
                  <a:sysClr val="windowText" lastClr="000000"/>
                </a:solidFill>
                <a:latin typeface="Times New Roman" pitchFamily="18" charset="0"/>
                <a:ea typeface="+mj-ea"/>
                <a:cs typeface="Times New Roman" pitchFamily="18" charset="0"/>
              </a:rPr>
              <a:t>أمثلة على الشفافية الضعيفة</a:t>
            </a:r>
            <a:endParaRPr lang="en-US" sz="4000" cap="all" spc="-100" dirty="0">
              <a:solidFill>
                <a:sysClr val="windowText" lastClr="000000"/>
              </a:solidFill>
              <a:latin typeface="Times New Roman" pitchFamily="18" charset="0"/>
              <a:ea typeface="+mj-ea"/>
              <a:cs typeface="Times New Roman" pitchFamily="18" charset="0"/>
            </a:endParaRPr>
          </a:p>
          <a:p>
            <a:pPr algn="just" rtl="1">
              <a:lnSpc>
                <a:spcPct val="150000"/>
              </a:lnSpc>
            </a:pPr>
            <a:r>
              <a:rPr lang="ar-JO" sz="2400" dirty="0">
                <a:solidFill>
                  <a:schemeClr val="tx1"/>
                </a:solidFill>
                <a:latin typeface="Times New Roman" pitchFamily="18" charset="0"/>
                <a:cs typeface="Times New Roman" pitchFamily="18" charset="0"/>
              </a:rPr>
              <a:t>تأخيرات في التقارير المالية أو غياب التحديثات النصف سنوية أو الرباعية.</a:t>
            </a:r>
            <a:endParaRPr lang="en-US" sz="2400" dirty="0">
              <a:solidFill>
                <a:schemeClr val="tx1"/>
              </a:solidFill>
              <a:latin typeface="Times New Roman" pitchFamily="18" charset="0"/>
              <a:cs typeface="Times New Roman" pitchFamily="18" charset="0"/>
            </a:endParaRPr>
          </a:p>
          <a:p>
            <a:pPr algn="just" rtl="1">
              <a:lnSpc>
                <a:spcPct val="150000"/>
              </a:lnSpc>
            </a:pPr>
            <a:r>
              <a:rPr lang="ar-JO" sz="2400" dirty="0">
                <a:solidFill>
                  <a:schemeClr val="tx1"/>
                </a:solidFill>
                <a:latin typeface="Times New Roman" pitchFamily="18" charset="0"/>
                <a:cs typeface="Times New Roman" pitchFamily="18" charset="0"/>
              </a:rPr>
              <a:t>نقص في الممارسات المحاسبية وخاصة تلك المتعلقة بتعريفات الخسارة والخلل بالنسبة للأصول المالية.</a:t>
            </a:r>
            <a:endParaRPr lang="en-US" sz="2400" dirty="0">
              <a:solidFill>
                <a:schemeClr val="tx1"/>
              </a:solidFill>
              <a:latin typeface="Times New Roman" pitchFamily="18" charset="0"/>
              <a:cs typeface="Times New Roman" pitchFamily="18" charset="0"/>
            </a:endParaRPr>
          </a:p>
          <a:p>
            <a:pPr algn="just" rtl="1">
              <a:lnSpc>
                <a:spcPct val="150000"/>
              </a:lnSpc>
            </a:pPr>
            <a:r>
              <a:rPr lang="ar-JO" sz="2400" dirty="0">
                <a:solidFill>
                  <a:schemeClr val="tx1"/>
                </a:solidFill>
                <a:latin typeface="Times New Roman" pitchFamily="18" charset="0"/>
                <a:cs typeface="Times New Roman" pitchFamily="18" charset="0"/>
              </a:rPr>
              <a:t>عدم التوحيد للنتائج المالية للشركات التي لها علاقة يبعضها البعض وبالعكس، نقص في بيانات مالية منفصلة للشركات. </a:t>
            </a:r>
            <a:endParaRPr lang="en-US" sz="2400" dirty="0">
              <a:solidFill>
                <a:schemeClr val="tx1"/>
              </a:solidFill>
              <a:latin typeface="Times New Roman" pitchFamily="18" charset="0"/>
              <a:cs typeface="Times New Roman" pitchFamily="18" charset="0"/>
            </a:endParaRPr>
          </a:p>
          <a:p>
            <a:pPr algn="just" rtl="1">
              <a:lnSpc>
                <a:spcPct val="150000"/>
              </a:lnSpc>
            </a:pPr>
            <a:r>
              <a:rPr lang="ar-JO" sz="2400" dirty="0">
                <a:solidFill>
                  <a:schemeClr val="tx1"/>
                </a:solidFill>
                <a:latin typeface="Times New Roman" pitchFamily="18" charset="0"/>
                <a:cs typeface="Times New Roman" pitchFamily="18" charset="0"/>
              </a:rPr>
              <a:t>هياكل الشركات المعقدة ونقص في المصالح الملكية الواضحة والاقتراض المخفي لطرف ذو علاقة.</a:t>
            </a:r>
            <a:endParaRPr lang="en-US" sz="2400" dirty="0">
              <a:solidFill>
                <a:schemeClr val="tx1"/>
              </a:solidFill>
              <a:latin typeface="Times New Roman" pitchFamily="18" charset="0"/>
              <a:cs typeface="Times New Roman" pitchFamily="18" charset="0"/>
            </a:endParaRPr>
          </a:p>
          <a:p>
            <a:pPr algn="just" rtl="1">
              <a:lnSpc>
                <a:spcPct val="150000"/>
              </a:lnSpc>
            </a:pPr>
            <a:r>
              <a:rPr lang="ar-JO" sz="2400" dirty="0">
                <a:solidFill>
                  <a:schemeClr val="tx1"/>
                </a:solidFill>
                <a:latin typeface="Times New Roman" pitchFamily="18" charset="0"/>
                <a:cs typeface="Times New Roman" pitchFamily="18" charset="0"/>
              </a:rPr>
              <a:t>نقص في المدققين الخارجين المستقلين ولجان التدقيق المستقلة</a:t>
            </a:r>
            <a:r>
              <a:rPr lang="ar-JO" sz="2600" dirty="0">
                <a:latin typeface="Times New Roman" pitchFamily="18" charset="0"/>
                <a:cs typeface="Times New Roman" pitchFamily="18" charset="0"/>
              </a:rPr>
              <a:t>.</a:t>
            </a:r>
            <a:endParaRPr lang="en-US" sz="2600" dirty="0">
              <a:latin typeface="Times New Roman" pitchFamily="18" charset="0"/>
              <a:cs typeface="Times New Roman" pitchFamily="18" charset="0"/>
            </a:endParaRPr>
          </a:p>
          <a:p>
            <a:pPr algn="r" rtl="1">
              <a:lnSpc>
                <a:spcPct val="150000"/>
              </a:lnSpc>
            </a:pPr>
            <a:endParaRPr lang="en-US" sz="2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382000" cy="4906963"/>
          </a:xfrm>
        </p:spPr>
        <p:txBody>
          <a:bodyPr>
            <a:normAutofit/>
          </a:bodyPr>
          <a:lstStyle/>
          <a:p>
            <a:pPr algn="just" rtl="1">
              <a:lnSpc>
                <a:spcPct val="160000"/>
              </a:lnSpc>
            </a:pPr>
            <a:r>
              <a:rPr lang="ar-JO" sz="2600" dirty="0">
                <a:solidFill>
                  <a:schemeClr val="tx1"/>
                </a:solidFill>
                <a:latin typeface="Times New Roman" pitchFamily="18" charset="0"/>
                <a:cs typeface="Times New Roman" pitchFamily="18" charset="0"/>
              </a:rPr>
              <a:t>التراكم المستمر للفائدة على القروض التي تعاني من مشاكل.</a:t>
            </a:r>
            <a:endParaRPr lang="en-US" sz="2600" dirty="0">
              <a:solidFill>
                <a:schemeClr val="tx1"/>
              </a:solidFill>
              <a:latin typeface="Times New Roman" pitchFamily="18" charset="0"/>
              <a:cs typeface="Times New Roman" pitchFamily="18" charset="0"/>
            </a:endParaRPr>
          </a:p>
          <a:p>
            <a:pPr algn="just" rtl="1">
              <a:lnSpc>
                <a:spcPct val="160000"/>
              </a:lnSpc>
            </a:pPr>
            <a:r>
              <a:rPr lang="ar-JO" sz="2600" dirty="0">
                <a:solidFill>
                  <a:schemeClr val="tx1"/>
                </a:solidFill>
                <a:latin typeface="Times New Roman" pitchFamily="18" charset="0"/>
                <a:cs typeface="Times New Roman" pitchFamily="18" charset="0"/>
              </a:rPr>
              <a:t>نشاط أدوات مالية مشتقة غير مفصح عنه مثل عقود آجلة؛ وبالمثل غياب الملاحظات الهامشية.</a:t>
            </a:r>
            <a:endParaRPr lang="en-US" sz="2600" dirty="0">
              <a:solidFill>
                <a:schemeClr val="tx1"/>
              </a:solidFill>
              <a:latin typeface="Times New Roman" pitchFamily="18" charset="0"/>
              <a:cs typeface="Times New Roman" pitchFamily="18" charset="0"/>
            </a:endParaRPr>
          </a:p>
          <a:p>
            <a:pPr algn="just" rtl="1">
              <a:lnSpc>
                <a:spcPct val="160000"/>
              </a:lnSpc>
            </a:pPr>
            <a:r>
              <a:rPr lang="ar-JO" sz="2600" dirty="0">
                <a:solidFill>
                  <a:schemeClr val="tx1"/>
                </a:solidFill>
                <a:latin typeface="Times New Roman" pitchFamily="18" charset="0"/>
                <a:cs typeface="Times New Roman" pitchFamily="18" charset="0"/>
              </a:rPr>
              <a:t>نقص في تقديم المعلومات في الوقت المناسب حول الأحداث الجوهرية عندما تحدث </a:t>
            </a:r>
            <a:r>
              <a:rPr lang="ar-JO" sz="2600" dirty="0" err="1">
                <a:solidFill>
                  <a:schemeClr val="tx1"/>
                </a:solidFill>
                <a:latin typeface="Times New Roman" pitchFamily="18" charset="0"/>
                <a:cs typeface="Times New Roman" pitchFamily="18" charset="0"/>
              </a:rPr>
              <a:t>و</a:t>
            </a:r>
            <a:r>
              <a:rPr lang="ar-JO" sz="2600" dirty="0">
                <a:solidFill>
                  <a:schemeClr val="tx1"/>
                </a:solidFill>
                <a:latin typeface="Times New Roman" pitchFamily="18" charset="0"/>
                <a:cs typeface="Times New Roman" pitchFamily="18" charset="0"/>
              </a:rPr>
              <a:t>/أو التوزيع الضعيف للمعلومات عندما تصبح متوفرة للجمهور. </a:t>
            </a:r>
            <a:endParaRPr lang="en-US" sz="2600" dirty="0">
              <a:solidFill>
                <a:schemeClr val="tx1"/>
              </a:solidFill>
              <a:latin typeface="Times New Roman" pitchFamily="18" charset="0"/>
              <a:cs typeface="Times New Roman" pitchFamily="18" charset="0"/>
            </a:endParaRPr>
          </a:p>
          <a:p>
            <a:pPr algn="just" rtl="1">
              <a:lnSpc>
                <a:spcPct val="160000"/>
              </a:lnSpc>
            </a:pPr>
            <a:r>
              <a:rPr lang="ar-JO" sz="2600" dirty="0">
                <a:solidFill>
                  <a:schemeClr val="tx1"/>
                </a:solidFill>
                <a:latin typeface="Times New Roman" pitchFamily="18" charset="0"/>
                <a:cs typeface="Times New Roman" pitchFamily="18" charset="0"/>
              </a:rPr>
              <a:t>قيود على حرية أطراف ثالثة مستقلة في التعبير عن آراء متعلقة بأمور مالية.</a:t>
            </a:r>
            <a:endParaRPr lang="en-US" sz="2600" dirty="0">
              <a:solidFill>
                <a:schemeClr val="tx1"/>
              </a:solidFill>
              <a:latin typeface="Times New Roman" pitchFamily="18" charset="0"/>
              <a:cs typeface="Times New Roman" pitchFamily="18" charset="0"/>
            </a:endParaRPr>
          </a:p>
          <a:p>
            <a:pPr algn="r" rtl="1">
              <a:lnSpc>
                <a:spcPct val="150000"/>
              </a:lnSpc>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467600" cy="868362"/>
          </a:xfrm>
        </p:spPr>
        <p:txBody>
          <a:bodyPr>
            <a:normAutofit/>
          </a:bodyPr>
          <a:lstStyle/>
          <a:p>
            <a:pPr algn="ctr"/>
            <a:r>
              <a:rPr lang="ar-JO" sz="4000" spc="-100" dirty="0">
                <a:solidFill>
                  <a:sysClr val="windowText" lastClr="000000"/>
                </a:solidFill>
                <a:effectLst/>
                <a:latin typeface="Times New Roman" pitchFamily="18" charset="0"/>
                <a:cs typeface="Times New Roman" pitchFamily="18" charset="0"/>
              </a:rPr>
              <a:t>الخلاصة</a:t>
            </a:r>
            <a:endParaRPr lang="en-US" sz="4000" spc="-100" dirty="0">
              <a:solidFill>
                <a:sysClr val="windowText" lastClr="000000"/>
              </a:solidFill>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382000" cy="5638800"/>
          </a:xfrm>
        </p:spPr>
        <p:txBody>
          <a:bodyPr>
            <a:noAutofit/>
          </a:bodyPr>
          <a:lstStyle/>
          <a:p>
            <a:pPr lvl="0" algn="just" rtl="1">
              <a:lnSpc>
                <a:spcPct val="150000"/>
              </a:lnSpc>
            </a:pPr>
            <a:r>
              <a:rPr lang="ar-JO" sz="2600" dirty="0">
                <a:solidFill>
                  <a:schemeClr val="tx1"/>
                </a:solidFill>
                <a:latin typeface="Times New Roman" pitchFamily="18" charset="0"/>
                <a:cs typeface="Times New Roman" pitchFamily="18" charset="0"/>
              </a:rPr>
              <a:t>تعد الشفافية من المقومات الأساسية </a:t>
            </a:r>
            <a:r>
              <a:rPr lang="ar-JO" sz="2600" dirty="0" err="1">
                <a:solidFill>
                  <a:schemeClr val="tx1"/>
                </a:solidFill>
                <a:latin typeface="Times New Roman" pitchFamily="18" charset="0"/>
                <a:cs typeface="Times New Roman" pitchFamily="18" charset="0"/>
              </a:rPr>
              <a:t>للحوكمة</a:t>
            </a:r>
            <a:r>
              <a:rPr lang="ar-JO" sz="2600" dirty="0">
                <a:solidFill>
                  <a:schemeClr val="tx1"/>
                </a:solidFill>
                <a:latin typeface="Times New Roman" pitchFamily="18" charset="0"/>
                <a:cs typeface="Times New Roman" pitchFamily="18" charset="0"/>
              </a:rPr>
              <a:t> الجيدة للشركات والأساس الذي تقوم عليه.</a:t>
            </a:r>
            <a:endParaRPr lang="en-US" sz="2600" dirty="0">
              <a:solidFill>
                <a:schemeClr val="tx1"/>
              </a:solidFill>
              <a:latin typeface="Times New Roman" pitchFamily="18" charset="0"/>
              <a:cs typeface="Times New Roman" pitchFamily="18" charset="0"/>
            </a:endParaRPr>
          </a:p>
          <a:p>
            <a:pPr lvl="0" algn="just" rtl="1">
              <a:lnSpc>
                <a:spcPct val="150000"/>
              </a:lnSpc>
            </a:pPr>
            <a:r>
              <a:rPr lang="ar-JO" sz="2600" dirty="0">
                <a:solidFill>
                  <a:schemeClr val="tx1"/>
                </a:solidFill>
                <a:latin typeface="Times New Roman" pitchFamily="18" charset="0"/>
                <a:cs typeface="Times New Roman" pitchFamily="18" charset="0"/>
              </a:rPr>
              <a:t>إن للهياكل والضوابط التي تفرضها الشفافية  لها آثارا إيجابية على الأداء الاقتصادي لأية شركة وجذبها للمستثمرين.</a:t>
            </a:r>
            <a:endParaRPr lang="en-US" sz="2600" dirty="0">
              <a:solidFill>
                <a:schemeClr val="tx1"/>
              </a:solidFill>
              <a:latin typeface="Times New Roman" pitchFamily="18" charset="0"/>
              <a:cs typeface="Times New Roman" pitchFamily="18" charset="0"/>
            </a:endParaRPr>
          </a:p>
          <a:p>
            <a:pPr lvl="0" algn="just" rtl="1">
              <a:lnSpc>
                <a:spcPct val="150000"/>
              </a:lnSpc>
            </a:pPr>
            <a:r>
              <a:rPr lang="ar-JO" sz="2600" dirty="0">
                <a:solidFill>
                  <a:schemeClr val="tx1"/>
                </a:solidFill>
                <a:latin typeface="Times New Roman" pitchFamily="18" charset="0"/>
                <a:cs typeface="Times New Roman" pitchFamily="18" charset="0"/>
              </a:rPr>
              <a:t>كما أن هناك الكثير من الدلائل على أن نشر الشفافية ككل يؤدي إلى تحسن كبير في نمو الشركة والقدرة على جذب المستثمرين .</a:t>
            </a:r>
            <a:endParaRPr lang="en-US" sz="2600" dirty="0">
              <a:solidFill>
                <a:schemeClr val="tx1"/>
              </a:solidFill>
              <a:latin typeface="Times New Roman" pitchFamily="18" charset="0"/>
              <a:cs typeface="Times New Roman" pitchFamily="18" charset="0"/>
            </a:endParaRPr>
          </a:p>
          <a:p>
            <a:pPr lvl="0" algn="just" rtl="1">
              <a:lnSpc>
                <a:spcPct val="150000"/>
              </a:lnSpc>
            </a:pPr>
            <a:r>
              <a:rPr lang="ar-JO" sz="2600" dirty="0">
                <a:solidFill>
                  <a:schemeClr val="tx1"/>
                </a:solidFill>
                <a:latin typeface="Times New Roman" pitchFamily="18" charset="0"/>
                <a:cs typeface="Times New Roman" pitchFamily="18" charset="0"/>
              </a:rPr>
              <a:t>ومن العناصر التي تساهم في الشفافية الإعداد الرسمي للتقارير ونقل المعلومات من خلال المحللين والمؤسسات الاستثمارية والإعلام</a:t>
            </a:r>
            <a:r>
              <a:rPr lang="ar-JO" sz="2600" dirty="0">
                <a:latin typeface="Times New Roman" pitchFamily="18" charset="0"/>
                <a:cs typeface="Times New Roman" pitchFamily="18" charset="0"/>
              </a:rPr>
              <a:t>.</a:t>
            </a:r>
            <a:endParaRPr lang="en-US" sz="2600" dirty="0">
              <a:latin typeface="Times New Roman" pitchFamily="18" charset="0"/>
              <a:cs typeface="Times New Roman" pitchFamily="18" charset="0"/>
            </a:endParaRPr>
          </a:p>
          <a:p>
            <a:pPr algn="just" rtl="1">
              <a:lnSpc>
                <a:spcPct val="150000"/>
              </a:lnSpc>
            </a:pPr>
            <a:endParaRPr lang="en-US" sz="26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43001"/>
            <a:ext cx="8153400" cy="5486400"/>
          </a:xfrm>
        </p:spPr>
        <p:txBody>
          <a:bodyPr>
            <a:noAutofit/>
          </a:bodyPr>
          <a:lstStyle/>
          <a:p>
            <a:pPr lvl="0" algn="just" rtl="1">
              <a:lnSpc>
                <a:spcPct val="150000"/>
              </a:lnSpc>
              <a:spcAft>
                <a:spcPct val="75000"/>
              </a:spcAft>
            </a:pPr>
            <a:r>
              <a:rPr lang="ar-SA" sz="2400" dirty="0">
                <a:solidFill>
                  <a:schemeClr val="tx1"/>
                </a:solidFill>
                <a:latin typeface="Times New Roman" pitchFamily="18" charset="0"/>
                <a:cs typeface="Times New Roman" pitchFamily="18" charset="0"/>
              </a:rPr>
              <a:t>و</a:t>
            </a:r>
            <a:r>
              <a:rPr lang="ar-JO" sz="2400" dirty="0">
                <a:solidFill>
                  <a:schemeClr val="tx1"/>
                </a:solidFill>
                <a:latin typeface="Times New Roman" pitchFamily="18" charset="0"/>
                <a:cs typeface="Times New Roman" pitchFamily="18" charset="0"/>
              </a:rPr>
              <a:t>ت</a:t>
            </a:r>
            <a:r>
              <a:rPr lang="ar-SA" sz="2400" dirty="0">
                <a:solidFill>
                  <a:schemeClr val="tx1"/>
                </a:solidFill>
                <a:latin typeface="Times New Roman" pitchFamily="18" charset="0"/>
                <a:cs typeface="Times New Roman" pitchFamily="18" charset="0"/>
              </a:rPr>
              <a:t>عاني العديد من المؤسسات انخفاضا في الربحية وتدفقات نقدية تشغيلية سلبية وتقصير في الالتزام باتفاقيات الائتمان، وضغوط تنظيمية تتعلق برأس المال، إضافة</a:t>
            </a:r>
            <a:r>
              <a:rPr lang="ar-JO" sz="2400" dirty="0">
                <a:solidFill>
                  <a:schemeClr val="tx1"/>
                </a:solidFill>
                <a:latin typeface="Times New Roman" pitchFamily="18" charset="0"/>
                <a:cs typeface="Times New Roman" pitchFamily="18" charset="0"/>
              </a:rPr>
              <a:t> إلى</a:t>
            </a:r>
            <a:r>
              <a:rPr lang="ar-SA" sz="2400" dirty="0">
                <a:solidFill>
                  <a:schemeClr val="tx1"/>
                </a:solidFill>
                <a:latin typeface="Times New Roman" pitchFamily="18" charset="0"/>
                <a:cs typeface="Times New Roman" pitchFamily="18" charset="0"/>
              </a:rPr>
              <a:t> التغييرات في الترتيبات الائتمانية التجارية مع الموردين.ويعد الحصول على معلومات موسعة تضمن بأن يكون محتوى التقارير واضحا وذو</a:t>
            </a:r>
            <a:r>
              <a:rPr lang="ar-JO" sz="2400" dirty="0">
                <a:solidFill>
                  <a:schemeClr val="tx1"/>
                </a:solidFill>
                <a:latin typeface="Times New Roman" pitchFamily="18" charset="0"/>
                <a:cs typeface="Times New Roman" pitchFamily="18" charset="0"/>
              </a:rPr>
              <a:t>و</a:t>
            </a:r>
            <a:r>
              <a:rPr lang="ar-SA" sz="2400" dirty="0">
                <a:solidFill>
                  <a:schemeClr val="tx1"/>
                </a:solidFill>
                <a:latin typeface="Times New Roman" pitchFamily="18" charset="0"/>
                <a:cs typeface="Times New Roman" pitchFamily="18" charset="0"/>
              </a:rPr>
              <a:t> صلة ومتوازن وكامل أمرا</a:t>
            </a:r>
            <a:r>
              <a:rPr lang="en-US" sz="2400" dirty="0">
                <a:solidFill>
                  <a:schemeClr val="tx1"/>
                </a:solidFill>
                <a:latin typeface="Times New Roman" pitchFamily="18" charset="0"/>
                <a:cs typeface="Times New Roman" pitchFamily="18" charset="0"/>
              </a:rPr>
              <a:t> </a:t>
            </a:r>
            <a:r>
              <a:rPr lang="ar-SA" sz="2400" dirty="0">
                <a:solidFill>
                  <a:schemeClr val="tx1"/>
                </a:solidFill>
                <a:latin typeface="Times New Roman" pitchFamily="18" charset="0"/>
                <a:cs typeface="Times New Roman" pitchFamily="18" charset="0"/>
              </a:rPr>
              <a:t>جوهرياً بالنسبة للإدارة حتى تبين للمستثمرين "نفقات الشركة وكيف سيتم تغطيتها" إضافة إلى مساعدة لجان التدقيق (جميع لجان التدقيق وليس لجان تدقيق في شركات الخدمات</a:t>
            </a:r>
            <a:r>
              <a:rPr lang="en-US" sz="2400" dirty="0">
                <a:solidFill>
                  <a:schemeClr val="tx1"/>
                </a:solidFill>
                <a:latin typeface="Times New Roman" pitchFamily="18" charset="0"/>
                <a:cs typeface="Times New Roman" pitchFamily="18" charset="0"/>
              </a:rPr>
              <a:t> </a:t>
            </a:r>
            <a:r>
              <a:rPr lang="ar-SA" sz="2400" dirty="0">
                <a:solidFill>
                  <a:schemeClr val="tx1"/>
                </a:solidFill>
                <a:latin typeface="Times New Roman" pitchFamily="18" charset="0"/>
                <a:cs typeface="Times New Roman" pitchFamily="18" charset="0"/>
              </a:rPr>
              <a:t>المالية فحسب) على فهم كيفية تأثير الأزمة المالية على مجموعة المخاطر التي تواجهها الشركة.</a:t>
            </a:r>
            <a:endParaRPr lang="ar-JO" sz="2400" dirty="0">
              <a:solidFill>
                <a:schemeClr val="tx1"/>
              </a:solidFill>
              <a:latin typeface="Times New Roman" pitchFamily="18" charset="0"/>
              <a:cs typeface="Times New Roman" pitchFamily="18" charset="0"/>
            </a:endParaRPr>
          </a:p>
          <a:p>
            <a:pPr algn="just" rtl="1">
              <a:lnSpc>
                <a:spcPct val="150000"/>
              </a:lnSpc>
              <a:spcAft>
                <a:spcPct val="75000"/>
              </a:spcAft>
              <a:buNone/>
            </a:pPr>
            <a:r>
              <a:rPr lang="en-US" sz="2400" dirty="0">
                <a:solidFill>
                  <a:schemeClr val="tx1"/>
                </a:solidFill>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pPr>
            <a:r>
              <a:rPr lang="ar-SA" sz="2400" dirty="0">
                <a:latin typeface="Times New Roman" pitchFamily="18" charset="0"/>
                <a:cs typeface="Times New Roman" pitchFamily="18" charset="0"/>
              </a:rPr>
              <a:t>ينبغي على المستثمر أن يسعى للحصول على الإفصاح والبساطة.  وكلما أفصحت الشركات أكثر عما تجنيه من المال وكيف تنفق مواردها، زادت ثقة المستثمرين بالمعلومات الأساسية لهذه الشركات. </a:t>
            </a:r>
            <a:endParaRPr lang="en-US" sz="2400" dirty="0">
              <a:latin typeface="Times New Roman" pitchFamily="18" charset="0"/>
              <a:cs typeface="Times New Roman" pitchFamily="18" charset="0"/>
            </a:endParaRPr>
          </a:p>
          <a:p>
            <a:pPr algn="just" rtl="1">
              <a:lnSpc>
                <a:spcPct val="150000"/>
              </a:lnSpc>
            </a:pPr>
            <a:r>
              <a:rPr lang="ar-SA" sz="2400" dirty="0">
                <a:latin typeface="Times New Roman" pitchFamily="18" charset="0"/>
                <a:cs typeface="Times New Roman" pitchFamily="18" charset="0"/>
              </a:rPr>
              <a:t>بل إن الحالة الأفضل هي عندما تقدم التقارير المالية صورة واضحة وصريحة عن مقومات النمو في الشركة.  ومن شأن الشفافية أن تسهّل عملية التحليل، وبالتالي تقلل من المخاطر على المستثمر عند الاستثمار.  وبهذا تكون، أيها المستثمر، أقل عرضة للمفاجآت غير السارة</a:t>
            </a:r>
            <a:r>
              <a:rPr lang="ar-JO"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1371600"/>
            <a:ext cx="8077200" cy="4754563"/>
          </a:xfrm>
        </p:spPr>
        <p:txBody>
          <a:bodyPr>
            <a:normAutofit/>
          </a:bodyPr>
          <a:lstStyle/>
          <a:p>
            <a:pPr algn="just" rtl="1">
              <a:lnSpc>
                <a:spcPct val="150000"/>
              </a:lnSpc>
              <a:spcAft>
                <a:spcPct val="75000"/>
              </a:spcAft>
            </a:pPr>
            <a:r>
              <a:rPr lang="ar-SA" sz="2400" dirty="0">
                <a:solidFill>
                  <a:schemeClr val="tx1"/>
                </a:solidFill>
                <a:latin typeface="Times New Roman" pitchFamily="18" charset="0"/>
                <a:cs typeface="Times New Roman" pitchFamily="18" charset="0"/>
              </a:rPr>
              <a:t>وتعد فوائد الشفافية العالية من خلال التقارير الخارجية أمر</a:t>
            </a:r>
            <a:r>
              <a:rPr lang="ar-JO" sz="2400" dirty="0">
                <a:solidFill>
                  <a:schemeClr val="tx1"/>
                </a:solidFill>
                <a:latin typeface="Times New Roman" pitchFamily="18" charset="0"/>
                <a:cs typeface="Times New Roman" pitchFamily="18" charset="0"/>
              </a:rPr>
              <a:t>ا</a:t>
            </a:r>
            <a:r>
              <a:rPr lang="ar-SA" sz="2400" dirty="0">
                <a:solidFill>
                  <a:schemeClr val="tx1"/>
                </a:solidFill>
                <a:latin typeface="Times New Roman" pitchFamily="18" charset="0"/>
                <a:cs typeface="Times New Roman" pitchFamily="18" charset="0"/>
              </a:rPr>
              <a:t> بالغ الأهمية لمؤسسات القطاعين العام والخاص وللمنظمات غير الربحية والمؤسسات الحكومية لأغراض إعداد التقارير الداخلية والخارجية. كما أن التحرك لتحسين مستوى ملائمة التقارير لكي تلبي احتياجات أسواق اليوم بصورة أفضل أصبح عالمي بطبيعته</a:t>
            </a:r>
            <a:r>
              <a:rPr lang="ar-JO" sz="2400" dirty="0">
                <a:solidFill>
                  <a:schemeClr val="tx1"/>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a:p>
            <a:pPr algn="r" rtl="1"/>
            <a:endParaRPr lang="en-US" sz="2400" dirty="0">
              <a:solidFill>
                <a:schemeClr val="tx1"/>
              </a:solidFill>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685800"/>
          </a:xfrm>
        </p:spPr>
        <p:txBody>
          <a:bodyPr>
            <a:noAutofit/>
          </a:bodyPr>
          <a:lstStyle/>
          <a:p>
            <a:pPr algn="ctr"/>
            <a:r>
              <a:rPr lang="ar-JO" sz="4000" spc="-100" dirty="0">
                <a:solidFill>
                  <a:sysClr val="windowText" lastClr="000000"/>
                </a:solidFill>
                <a:effectLst/>
                <a:latin typeface="Times New Roman" pitchFamily="18" charset="0"/>
                <a:cs typeface="Times New Roman" pitchFamily="18" charset="0"/>
              </a:rPr>
              <a:t>تعريف الإفصاح والشفافية</a:t>
            </a:r>
            <a:br>
              <a:rPr lang="ar-JO" sz="4000" spc="-100" dirty="0">
                <a:solidFill>
                  <a:schemeClr val="tx1"/>
                </a:solidFill>
                <a:latin typeface="Times New Roman" pitchFamily="18" charset="0"/>
                <a:cs typeface="Times New Roman" pitchFamily="18" charset="0"/>
              </a:rPr>
            </a:br>
            <a:endParaRPr lang="en-US" sz="4000" dirty="0">
              <a:solidFill>
                <a:schemeClr val="tx1"/>
              </a:solidFill>
            </a:endParaRPr>
          </a:p>
        </p:txBody>
      </p:sp>
      <p:sp>
        <p:nvSpPr>
          <p:cNvPr id="3" name="Content Placeholder 2"/>
          <p:cNvSpPr>
            <a:spLocks noGrp="1"/>
          </p:cNvSpPr>
          <p:nvPr>
            <p:ph idx="1"/>
          </p:nvPr>
        </p:nvSpPr>
        <p:spPr>
          <a:xfrm>
            <a:off x="457200" y="1066800"/>
            <a:ext cx="8382000" cy="5486400"/>
          </a:xfrm>
        </p:spPr>
        <p:txBody>
          <a:bodyPr>
            <a:noAutofit/>
          </a:bodyPr>
          <a:lstStyle/>
          <a:p>
            <a:pPr marL="411480" algn="just" rtl="1">
              <a:lnSpc>
                <a:spcPct val="170000"/>
              </a:lnSpc>
              <a:spcBef>
                <a:spcPts val="700"/>
              </a:spcBef>
              <a:buClr>
                <a:srgbClr val="D6ECFF"/>
              </a:buClr>
              <a:buSzPct val="95000"/>
              <a:buNone/>
            </a:pPr>
            <a:r>
              <a:rPr lang="ar-JO" sz="2400" dirty="0">
                <a:solidFill>
                  <a:schemeClr val="tx1"/>
                </a:solidFill>
                <a:latin typeface="Times New Roman" pitchFamily="18" charset="0"/>
                <a:cs typeface="Times New Roman" pitchFamily="18" charset="0"/>
              </a:rPr>
              <a:t>تعريف الإفصاح: عملية الكشف عن معلومات (مالية وغير مالية) تهم المستثمرين، ويتم إما بصورة دورية (فترات مالية محددة) أو بصورة فورية عند حدوث المعلومة وذلك حتى تتوافر المعلومات بنفس الوقت للجميع وعدم إمكانية استفادة أحد الأشخاص قبل غيره من المعلومة. </a:t>
            </a:r>
          </a:p>
          <a:p>
            <a:pPr marL="411480" algn="just" rtl="1">
              <a:lnSpc>
                <a:spcPct val="170000"/>
              </a:lnSpc>
              <a:spcBef>
                <a:spcPts val="700"/>
              </a:spcBef>
              <a:buClr>
                <a:srgbClr val="D6ECFF"/>
              </a:buClr>
              <a:buSzPct val="95000"/>
              <a:buNone/>
            </a:pPr>
            <a:r>
              <a:rPr lang="ar-JO" sz="2400" dirty="0">
                <a:solidFill>
                  <a:schemeClr val="tx1"/>
                </a:solidFill>
                <a:latin typeface="Times New Roman" pitchFamily="18" charset="0"/>
                <a:cs typeface="Times New Roman" pitchFamily="18" charset="0"/>
              </a:rPr>
              <a:t> طرق الإفصاح : الإفصاح الدوري ويتضمن البيانات المالية السنوية والبيانات المالية المرحلية (ربع سنوي ونصف سنوي) ثم الإصدارات والاكتتابات. وأخيرا الإفصاح عن الأمور الجوهرية والأحداث الهامة.</a:t>
            </a:r>
          </a:p>
          <a:p>
            <a:pPr marL="411480" algn="just" rtl="1">
              <a:lnSpc>
                <a:spcPct val="170000"/>
              </a:lnSpc>
              <a:spcBef>
                <a:spcPts val="700"/>
              </a:spcBef>
              <a:buClr>
                <a:srgbClr val="D6ECFF"/>
              </a:buClr>
              <a:buSzPct val="95000"/>
              <a:buNone/>
            </a:pPr>
            <a:endParaRPr lang="en-GB" sz="2400" dirty="0">
              <a:solidFill>
                <a:schemeClr val="tx1"/>
              </a:solidFill>
              <a:latin typeface="Times New Roman" pitchFamily="18" charset="0"/>
              <a:cs typeface="Times New Roman" pitchFamily="18" charset="0"/>
            </a:endParaRPr>
          </a:p>
          <a:p>
            <a:pPr algn="r" rtl="1">
              <a:lnSpc>
                <a:spcPct val="170000"/>
              </a:lnSpc>
              <a:buNone/>
            </a:pP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lnSpc>
                <a:spcPct val="150000"/>
              </a:lnSpc>
            </a:pPr>
            <a:r>
              <a:rPr lang="ar-JO" sz="2400" dirty="0">
                <a:solidFill>
                  <a:schemeClr val="tx1"/>
                </a:solidFill>
                <a:latin typeface="Times New Roman" pitchFamily="18" charset="0"/>
                <a:cs typeface="Times New Roman" pitchFamily="18" charset="0"/>
              </a:rPr>
              <a:t>تعرف الشفافية بأنها الكشف الكامل عن الصورة المالية </a:t>
            </a:r>
            <a:r>
              <a:rPr lang="ar-JO" sz="2400" dirty="0" err="1">
                <a:solidFill>
                  <a:schemeClr val="tx1"/>
                </a:solidFill>
                <a:latin typeface="Times New Roman" pitchFamily="18" charset="0"/>
                <a:cs typeface="Times New Roman" pitchFamily="18" charset="0"/>
              </a:rPr>
              <a:t>الحقيقية</a:t>
            </a:r>
            <a:r>
              <a:rPr lang="ar-JO" sz="2400" dirty="0">
                <a:solidFill>
                  <a:schemeClr val="tx1"/>
                </a:solidFill>
                <a:latin typeface="Times New Roman" pitchFamily="18" charset="0"/>
                <a:cs typeface="Times New Roman" pitchFamily="18" charset="0"/>
              </a:rPr>
              <a:t> للشركة. و تتطلب الشفافية أن تكون البيانات المالية المقدمة تعكس واقع الشركة. وإذا كان هناك تغيير في الوضع المالي للجهة المقدمة للتقرير، عندها تتطلب الشفافية الكاملة أن ينعكس هذا التغيير تبعا لذلك وبشكل  مباشر وان يتم إطلاع جميع الإطراف المعنية عليه.</a:t>
            </a:r>
            <a:endParaRPr lang="en-US" sz="2400" dirty="0">
              <a:solidFill>
                <a:schemeClr val="tx1"/>
              </a:solidFill>
              <a:latin typeface="Times New Roman" pitchFamily="18" charset="0"/>
              <a:cs typeface="Times New Roman" pitchFamily="18" charset="0"/>
            </a:endParaRPr>
          </a:p>
          <a:p>
            <a:pPr algn="just" rtl="1">
              <a:lnSpc>
                <a:spcPct val="150000"/>
              </a:lnSpc>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pPr algn="ctr"/>
            <a:r>
              <a:rPr lang="ar-JO" sz="4000" spc="-100" dirty="0">
                <a:solidFill>
                  <a:schemeClr val="tx1"/>
                </a:solidFill>
                <a:latin typeface="Times New Roman" pitchFamily="18" charset="0"/>
                <a:cs typeface="Times New Roman" pitchFamily="18" charset="0"/>
              </a:rPr>
              <a:t> </a:t>
            </a:r>
            <a:r>
              <a:rPr lang="ar-JO" sz="4000" spc="-100" dirty="0">
                <a:solidFill>
                  <a:sysClr val="windowText" lastClr="000000"/>
                </a:solidFill>
                <a:effectLst/>
                <a:latin typeface="Times New Roman" pitchFamily="18" charset="0"/>
                <a:cs typeface="Times New Roman" pitchFamily="18" charset="0"/>
              </a:rPr>
              <a:t>أهمية الإفصاح والشفافية</a:t>
            </a:r>
            <a:endParaRPr lang="en-US" sz="4000" spc="-100" dirty="0">
              <a:solidFill>
                <a:sysClr val="windowText" lastClr="000000"/>
              </a:solidFill>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077200" cy="4830763"/>
          </a:xfrm>
        </p:spPr>
        <p:txBody>
          <a:bodyPr>
            <a:noAutofit/>
          </a:bodyPr>
          <a:lstStyle/>
          <a:p>
            <a:pPr marL="514350" indent="-514350" algn="just" rtl="1">
              <a:lnSpc>
                <a:spcPct val="150000"/>
              </a:lnSpc>
              <a:spcAft>
                <a:spcPct val="75000"/>
              </a:spcAft>
            </a:pPr>
            <a:r>
              <a:rPr lang="ar-JO" sz="2400" dirty="0">
                <a:solidFill>
                  <a:schemeClr val="tx1"/>
                </a:solidFill>
                <a:latin typeface="Times New Roman" pitchFamily="18" charset="0"/>
                <a:cs typeface="Times New Roman" pitchFamily="18" charset="0"/>
              </a:rPr>
              <a:t>زيادة المعلومات </a:t>
            </a:r>
            <a:r>
              <a:rPr lang="ar-JO" sz="2400" dirty="0" err="1">
                <a:solidFill>
                  <a:schemeClr val="tx1"/>
                </a:solidFill>
                <a:latin typeface="Times New Roman" pitchFamily="18" charset="0"/>
                <a:cs typeface="Times New Roman" pitchFamily="18" charset="0"/>
              </a:rPr>
              <a:t>الموثوقة</a:t>
            </a:r>
            <a:r>
              <a:rPr lang="ar-JO" sz="2400" dirty="0">
                <a:solidFill>
                  <a:schemeClr val="tx1"/>
                </a:solidFill>
                <a:latin typeface="Times New Roman" pitchFamily="18" charset="0"/>
                <a:cs typeface="Times New Roman" pitchFamily="18" charset="0"/>
              </a:rPr>
              <a:t> والتي يتم تقديمها في الوقت المناسب لصناع القرار داخل المؤسسة  بحيث  تمكنهم من اتخاذ قرارات تجارية جيدة تؤثر مباشرة على النمو والربحية.</a:t>
            </a:r>
          </a:p>
          <a:p>
            <a:pPr marL="514350" indent="-514350" algn="just" rtl="1">
              <a:lnSpc>
                <a:spcPct val="150000"/>
              </a:lnSpc>
              <a:spcAft>
                <a:spcPct val="75000"/>
              </a:spcAft>
            </a:pPr>
            <a:r>
              <a:rPr lang="ar-JO" sz="2400" dirty="0">
                <a:solidFill>
                  <a:schemeClr val="tx1"/>
                </a:solidFill>
                <a:latin typeface="Times New Roman" pitchFamily="18" charset="0"/>
                <a:cs typeface="Times New Roman" pitchFamily="18" charset="0"/>
              </a:rPr>
              <a:t>تؤثر المعلومات المفصحة على مستخدمي البيانات المالية</a:t>
            </a:r>
            <a:r>
              <a:rPr lang="en-US" sz="2400" dirty="0">
                <a:solidFill>
                  <a:schemeClr val="tx1"/>
                </a:solidFill>
                <a:latin typeface="Times New Roman" pitchFamily="18" charset="0"/>
                <a:cs typeface="Times New Roman" pitchFamily="18" charset="0"/>
              </a:rPr>
              <a:t> </a:t>
            </a:r>
            <a:r>
              <a:rPr lang="ar-JO" sz="2400" dirty="0">
                <a:solidFill>
                  <a:schemeClr val="tx1"/>
                </a:solidFill>
                <a:latin typeface="Times New Roman" pitchFamily="18" charset="0"/>
                <a:cs typeface="Times New Roman" pitchFamily="18" charset="0"/>
              </a:rPr>
              <a:t>وصناع القرار– بمن فيهم المساهمين والمستثمرين والمقرضين –من حيث اتخاذ القرار بكيفية استخدام و استثمار أموالهم و المخاطر المتعلقة بذلك</a:t>
            </a:r>
            <a:r>
              <a:rPr lang="en-US" sz="2400" dirty="0">
                <a:latin typeface="Times New Roman" pitchFamily="18" charset="0"/>
                <a:cs typeface="Times New Roman" pitchFamily="18" charset="0"/>
              </a:rPr>
              <a:t>.</a:t>
            </a:r>
            <a:r>
              <a:rPr lang="ar-JO" sz="2400" dirty="0">
                <a:latin typeface="Times New Roman" pitchFamily="18" charset="0"/>
                <a:cs typeface="Times New Roman" pitchFamily="18" charset="0"/>
              </a:rPr>
              <a:t> </a:t>
            </a:r>
            <a:endParaRPr lang="en-GB" sz="2400" dirty="0">
              <a:latin typeface="Times New Roman" pitchFamily="18" charset="0"/>
              <a:cs typeface="Times New Roman" pitchFamily="18" charset="0"/>
            </a:endParaRPr>
          </a:p>
          <a:p>
            <a:pPr algn="r" rtl="1"/>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1143000"/>
            <a:ext cx="8382000" cy="5562600"/>
          </a:xfrm>
        </p:spPr>
        <p:txBody>
          <a:bodyPr>
            <a:noAutofit/>
          </a:bodyPr>
          <a:lstStyle/>
          <a:p>
            <a:pPr marL="514350" indent="-514350" algn="just" rtl="1">
              <a:lnSpc>
                <a:spcPct val="150000"/>
              </a:lnSpc>
              <a:spcAft>
                <a:spcPct val="75000"/>
              </a:spcAft>
            </a:pPr>
            <a:r>
              <a:rPr lang="ar-JO" sz="2400" dirty="0">
                <a:solidFill>
                  <a:schemeClr val="tx1"/>
                </a:solidFill>
                <a:latin typeface="Times New Roman" pitchFamily="18" charset="0"/>
                <a:cs typeface="Times New Roman" pitchFamily="18" charset="0"/>
              </a:rPr>
              <a:t>يجب أن تظهر المعلومات التي تقدمها الشركة لصناع القرار وأصحاب المصالح الخارجيين عما إذا كانت المؤسسات تستوفي المتطلبات القانونية.ويساعد الإفصاح على فهم نشاطات وسياسات وأداء الشركة فيما يتعلق بالمعايير البيئية والأخلاقية بالإضافة إلى علاقة الشركة مع المجتمعات التي تعمل </a:t>
            </a:r>
            <a:r>
              <a:rPr lang="ar-JO" sz="2400" dirty="0" err="1">
                <a:solidFill>
                  <a:schemeClr val="tx1"/>
                </a:solidFill>
                <a:latin typeface="Times New Roman" pitchFamily="18" charset="0"/>
                <a:cs typeface="Times New Roman" pitchFamily="18" charset="0"/>
              </a:rPr>
              <a:t>بها</a:t>
            </a:r>
            <a:r>
              <a:rPr lang="en-US" sz="2400" dirty="0">
                <a:solidFill>
                  <a:schemeClr val="tx1"/>
                </a:solidFill>
                <a:latin typeface="Times New Roman" pitchFamily="18" charset="0"/>
                <a:cs typeface="Times New Roman" pitchFamily="18" charset="0"/>
              </a:rPr>
              <a:t>.</a:t>
            </a:r>
            <a:endParaRPr lang="ar-JO" sz="2400" dirty="0">
              <a:solidFill>
                <a:schemeClr val="tx1"/>
              </a:solidFill>
              <a:latin typeface="Times New Roman" pitchFamily="18" charset="0"/>
              <a:cs typeface="Times New Roman" pitchFamily="18" charset="0"/>
            </a:endParaRPr>
          </a:p>
          <a:p>
            <a:pPr algn="just" rtl="1">
              <a:lnSpc>
                <a:spcPct val="150000"/>
              </a:lnSpc>
            </a:pPr>
            <a:r>
              <a:rPr lang="ar-JO" sz="2400" dirty="0">
                <a:latin typeface="Times New Roman" pitchFamily="18" charset="0"/>
                <a:cs typeface="Times New Roman" pitchFamily="18" charset="0"/>
              </a:rPr>
              <a:t>.</a:t>
            </a:r>
            <a:r>
              <a:rPr lang="ar-JO" sz="2400" dirty="0">
                <a:solidFill>
                  <a:schemeClr val="tx1"/>
                </a:solidFill>
                <a:latin typeface="Times New Roman" pitchFamily="18" charset="0"/>
                <a:cs typeface="Times New Roman" pitchFamily="18" charset="0"/>
              </a:rPr>
              <a:t> يشكل كل من الإفصاح والشفافية، بالإضافة إلى التدقيق الصحيح، عوامل تقلل من احتمالية حدوث الاحتيال والفساد، وبالتالي تسمح هذه العوامل للشركات أن تتنافس بناء على أفضل ما لديها من عروض وتميز نفسها عن الشركات التي لا تمارس </a:t>
            </a:r>
            <a:r>
              <a:rPr lang="ar-JO" sz="2400" dirty="0" err="1">
                <a:solidFill>
                  <a:schemeClr val="tx1"/>
                </a:solidFill>
                <a:latin typeface="Times New Roman" pitchFamily="18" charset="0"/>
                <a:cs typeface="Times New Roman" pitchFamily="18" charset="0"/>
              </a:rPr>
              <a:t>الحوكمة</a:t>
            </a:r>
            <a:r>
              <a:rPr lang="ar-JO" sz="2400" dirty="0">
                <a:solidFill>
                  <a:schemeClr val="tx1"/>
                </a:solidFill>
                <a:latin typeface="Times New Roman" pitchFamily="18" charset="0"/>
                <a:cs typeface="Times New Roman" pitchFamily="18" charset="0"/>
              </a:rPr>
              <a:t> الجيدة.</a:t>
            </a:r>
            <a:r>
              <a:rPr lang="ar-JO" sz="2400" dirty="0">
                <a:latin typeface="Times New Roman" pitchFamily="18" charset="0"/>
                <a:cs typeface="Times New Roman" pitchFamily="18" charset="0"/>
              </a:rPr>
              <a:t> </a:t>
            </a:r>
            <a:endParaRPr lang="en-GB" sz="2400" dirty="0">
              <a:latin typeface="Times New Roman" pitchFamily="18" charset="0"/>
              <a:cs typeface="Times New Roman" pitchFamily="18" charset="0"/>
            </a:endParaRPr>
          </a:p>
          <a:p>
            <a:pPr algn="just" rtl="1">
              <a:lnSpc>
                <a:spcPct val="150000"/>
              </a:lnSpc>
            </a:pPr>
            <a:endParaRPr lang="en-US" sz="2400" dirty="0">
              <a:latin typeface="Times New Roman" pitchFamily="18" charset="0"/>
              <a:cs typeface="Times New Roman" pitchFamily="18" charset="0"/>
            </a:endParaRPr>
          </a:p>
          <a:p>
            <a:pPr algn="just">
              <a:lnSpc>
                <a:spcPct val="150000"/>
              </a:lnSpc>
            </a:pPr>
            <a:endParaRPr lang="en-US" sz="2400" dirty="0">
              <a:latin typeface="Times New Roman" pitchFamily="18" charset="0"/>
              <a:cs typeface="Times New Roman" pitchFamily="18" charset="0"/>
            </a:endParaRPr>
          </a:p>
          <a:p>
            <a:pPr algn="just">
              <a:lnSpc>
                <a:spcPct val="150000"/>
              </a:lnSpc>
            </a:pPr>
            <a:endParaRPr lang="en-GB" sz="2400" dirty="0">
              <a:latin typeface="Times New Roman" pitchFamily="18" charset="0"/>
              <a:cs typeface="Times New Roman" pitchFamily="18" charset="0"/>
            </a:endParaRPr>
          </a:p>
          <a:p>
            <a:pPr algn="r" rtl="1">
              <a:lnSpc>
                <a:spcPct val="150000"/>
              </a:lnSpc>
            </a:pPr>
            <a:endParaRPr lang="en-US" sz="24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382000" cy="4800600"/>
          </a:xfrm>
        </p:spPr>
        <p:txBody>
          <a:bodyPr>
            <a:noAutofit/>
          </a:bodyPr>
          <a:lstStyle/>
          <a:p>
            <a:pPr algn="just" rtl="1">
              <a:lnSpc>
                <a:spcPct val="150000"/>
              </a:lnSpc>
            </a:pPr>
            <a:r>
              <a:rPr lang="ar-JO" sz="2400" dirty="0">
                <a:solidFill>
                  <a:schemeClr val="tx1"/>
                </a:solidFill>
                <a:latin typeface="Times New Roman" pitchFamily="18" charset="0"/>
                <a:cs typeface="Times New Roman" pitchFamily="18" charset="0"/>
              </a:rPr>
              <a:t>لقد فاجأت شدة الخسائر الأخيرة التي لحقت بالأسواق المالية الكثير من المستثمرين، مما تسبب بأزمة للاقتصاد وأثار قلق الناس فيما يتعلق بشفافية إعداد التقارير المالية. ومن أجل استعادة الثقة في إعداد التقارير المالية في الأسواق </a:t>
            </a:r>
            <a:r>
              <a:rPr lang="ar-IQ" sz="2400" dirty="0" err="1">
                <a:solidFill>
                  <a:schemeClr val="tx1"/>
                </a:solidFill>
                <a:latin typeface="Times New Roman" pitchFamily="18" charset="0"/>
                <a:cs typeface="Times New Roman" pitchFamily="18" charset="0"/>
              </a:rPr>
              <a:t>،</a:t>
            </a:r>
            <a:r>
              <a:rPr lang="ar-JO" sz="2400" dirty="0">
                <a:solidFill>
                  <a:schemeClr val="tx1"/>
                </a:solidFill>
                <a:latin typeface="Times New Roman" pitchFamily="18" charset="0"/>
                <a:cs typeface="Times New Roman" pitchFamily="18" charset="0"/>
              </a:rPr>
              <a:t>تم إعداد برنامج متخصص لمعالجة القصور في شفافية التقارير المالية التي أدت إلى حدوث الأزمة الاقتصادية العالمية. </a:t>
            </a:r>
            <a:endParaRPr lang="en-US" sz="2400" dirty="0">
              <a:solidFill>
                <a:schemeClr val="tx1"/>
              </a:solidFill>
              <a:latin typeface="Times New Roman" pitchFamily="18" charset="0"/>
              <a:cs typeface="Times New Roman" pitchFamily="18" charset="0"/>
            </a:endParaRPr>
          </a:p>
          <a:p>
            <a:pPr algn="just" rtl="1">
              <a:lnSpc>
                <a:spcPct val="150000"/>
              </a:lnSpc>
              <a:buFont typeface="Wingdings" pitchFamily="2" charset="2"/>
              <a:buNone/>
            </a:pPr>
            <a:endParaRPr lang="ar-JO" sz="2400" dirty="0">
              <a:solidFill>
                <a:schemeClr val="tx1"/>
              </a:solidFill>
              <a:latin typeface="Times New Roman" pitchFamily="18" charset="0"/>
              <a:cs typeface="Times New Roman" pitchFamily="18" charset="0"/>
            </a:endParaRPr>
          </a:p>
          <a:p>
            <a:pPr algn="just" rtl="1">
              <a:lnSpc>
                <a:spcPct val="150000"/>
              </a:lnSpc>
              <a:buFont typeface="Wingdings" pitchFamily="2" charset="2"/>
              <a:buNone/>
            </a:pPr>
            <a:endParaRPr lang="en-US" sz="2400" dirty="0">
              <a:solidFill>
                <a:schemeClr val="tx1"/>
              </a:solidFill>
              <a:latin typeface="Times New Roman" pitchFamily="18" charset="0"/>
              <a:cs typeface="Times New Roman" pitchFamily="18" charset="0"/>
            </a:endParaRPr>
          </a:p>
          <a:p>
            <a:pPr algn="just" rtl="1">
              <a:lnSpc>
                <a:spcPct val="150000"/>
              </a:lnSpc>
              <a:buFont typeface="Wingdings" pitchFamily="2" charset="2"/>
              <a:buNone/>
            </a:pPr>
            <a:r>
              <a:rPr lang="ar-JO" sz="2400" dirty="0">
                <a:solidFill>
                  <a:schemeClr val="tx1"/>
                </a:solidFill>
                <a:latin typeface="Times New Roman" pitchFamily="18" charset="0"/>
                <a:cs typeface="Times New Roman" pitchFamily="18" charset="0"/>
              </a:rPr>
              <a:t> </a:t>
            </a:r>
            <a:endParaRPr lang="en-US" sz="2400" dirty="0">
              <a:solidFill>
                <a:schemeClr val="tx1"/>
              </a:solidFill>
              <a:latin typeface="Times New Roman" pitchFamily="18" charset="0"/>
              <a:cs typeface="Times New Roman" pitchFamily="18" charset="0"/>
            </a:endParaRPr>
          </a:p>
          <a:p>
            <a:pPr algn="just">
              <a:lnSpc>
                <a:spcPct val="150000"/>
              </a:lnSpc>
            </a:pPr>
            <a:endParaRPr lang="en-US" sz="2400" dirty="0">
              <a:solidFill>
                <a:schemeClr val="tx1"/>
              </a:solidFill>
              <a:latin typeface="Times New Roman" pitchFamily="18" charset="0"/>
              <a:cs typeface="Times New Roman" pitchFamily="18" charset="0"/>
            </a:endParaRPr>
          </a:p>
          <a:p>
            <a:pPr algn="just">
              <a:lnSpc>
                <a:spcPct val="150000"/>
              </a:lnSpc>
            </a:pPr>
            <a:endParaRPr lang="en-US" sz="2400" dirty="0">
              <a:solidFill>
                <a:schemeClr val="tx1"/>
              </a:solidFill>
              <a:latin typeface="Times New Roman" pitchFamily="18" charset="0"/>
              <a:cs typeface="Times New Roman" pitchFamily="18" charset="0"/>
            </a:endParaRPr>
          </a:p>
          <a:p>
            <a:pPr algn="just">
              <a:lnSpc>
                <a:spcPct val="150000"/>
              </a:lnSpc>
            </a:pPr>
            <a:endParaRPr lang="en-GB" sz="2400" dirty="0">
              <a:solidFill>
                <a:schemeClr val="tx1"/>
              </a:solidFill>
              <a:latin typeface="Times New Roman" pitchFamily="18" charset="0"/>
              <a:cs typeface="Times New Roman" pitchFamily="18" charset="0"/>
            </a:endParaRPr>
          </a:p>
          <a:p>
            <a:pPr algn="r">
              <a:lnSpc>
                <a:spcPct val="150000"/>
              </a:lnSpc>
            </a:pPr>
            <a:endParaRPr lang="en-US" sz="2400" dirty="0">
              <a:solidFill>
                <a:schemeClr val="tx1"/>
              </a:solidFill>
            </a:endParaRPr>
          </a:p>
          <a:p>
            <a:pPr algn="r" rtl="1">
              <a:lnSpc>
                <a:spcPct val="150000"/>
              </a:lnSpc>
            </a:pPr>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925</TotalTime>
  <Words>2188</Words>
  <Application>Microsoft Macintosh PowerPoint</Application>
  <PresentationFormat>On-screen Show (4:3)</PresentationFormat>
  <Paragraphs>94</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Andalus</vt:lpstr>
      <vt:lpstr>Calibri</vt:lpstr>
      <vt:lpstr>Franklin Gothic Book</vt:lpstr>
      <vt:lpstr>Franklin Gothic Medium</vt:lpstr>
      <vt:lpstr>Times New Roman</vt:lpstr>
      <vt:lpstr>Wingdings</vt:lpstr>
      <vt:lpstr>Wingdings 2</vt:lpstr>
      <vt:lpstr>Trek</vt:lpstr>
      <vt:lpstr>PowerPoint Presentation</vt:lpstr>
      <vt:lpstr>PowerPoint Presentation</vt:lpstr>
      <vt:lpstr>PowerPoint Presentation</vt:lpstr>
      <vt:lpstr>PowerPoint Presentation</vt:lpstr>
      <vt:lpstr>تعريف الإفصاح والشفافية </vt:lpstr>
      <vt:lpstr>PowerPoint Presentation</vt:lpstr>
      <vt:lpstr> أهمية الإفصاح والشفافية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تعزيز الشفافية لدى البنوك</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الخلاصة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Saif Bawab</dc:creator>
  <cp:lastModifiedBy>TALAL ALJAJAWY</cp:lastModifiedBy>
  <cp:revision>59</cp:revision>
  <dcterms:created xsi:type="dcterms:W3CDTF">2006-08-16T00:00:00Z</dcterms:created>
  <dcterms:modified xsi:type="dcterms:W3CDTF">2025-01-17T15:34:39Z</dcterms:modified>
</cp:coreProperties>
</file>