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1"/>
  </p:sldMasterIdLst>
  <p:sldIdLst>
    <p:sldId id="302" r:id="rId2"/>
    <p:sldId id="319" r:id="rId3"/>
    <p:sldId id="304" r:id="rId4"/>
    <p:sldId id="259" r:id="rId5"/>
    <p:sldId id="305" r:id="rId6"/>
    <p:sldId id="273" r:id="rId7"/>
    <p:sldId id="268" r:id="rId8"/>
    <p:sldId id="269" r:id="rId9"/>
    <p:sldId id="270" r:id="rId10"/>
    <p:sldId id="271" r:id="rId11"/>
    <p:sldId id="320" r:id="rId12"/>
    <p:sldId id="321" r:id="rId13"/>
    <p:sldId id="322" r:id="rId14"/>
    <p:sldId id="323" r:id="rId15"/>
    <p:sldId id="340" r:id="rId16"/>
    <p:sldId id="341" r:id="rId17"/>
    <p:sldId id="342" r:id="rId18"/>
    <p:sldId id="343" r:id="rId19"/>
    <p:sldId id="326" r:id="rId20"/>
    <p:sldId id="272" r:id="rId21"/>
    <p:sldId id="325" r:id="rId22"/>
    <p:sldId id="329" r:id="rId23"/>
    <p:sldId id="330" r:id="rId24"/>
    <p:sldId id="331" r:id="rId25"/>
    <p:sldId id="332" r:id="rId26"/>
    <p:sldId id="333" r:id="rId27"/>
    <p:sldId id="334" r:id="rId28"/>
    <p:sldId id="335" r:id="rId29"/>
    <p:sldId id="336" r:id="rId30"/>
    <p:sldId id="337" r:id="rId31"/>
    <p:sldId id="33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B449820C-BDD3-4736-A178-7531A9AC39B2}">
          <p14:sldIdLst>
            <p14:sldId id="302"/>
            <p14:sldId id="319"/>
            <p14:sldId id="304"/>
            <p14:sldId id="259"/>
            <p14:sldId id="305"/>
            <p14:sldId id="273"/>
            <p14:sldId id="268"/>
            <p14:sldId id="269"/>
            <p14:sldId id="270"/>
            <p14:sldId id="271"/>
            <p14:sldId id="320"/>
            <p14:sldId id="321"/>
            <p14:sldId id="322"/>
            <p14:sldId id="323"/>
            <p14:sldId id="340"/>
            <p14:sldId id="341"/>
            <p14:sldId id="342"/>
            <p14:sldId id="343"/>
            <p14:sldId id="326"/>
            <p14:sldId id="272"/>
            <p14:sldId id="325"/>
            <p14:sldId id="329"/>
            <p14:sldId id="330"/>
            <p14:sldId id="331"/>
            <p14:sldId id="332"/>
            <p14:sldId id="333"/>
            <p14:sldId id="334"/>
            <p14:sldId id="335"/>
            <p14:sldId id="336"/>
            <p14:sldId id="337"/>
            <p14:sldId id="33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131" d="100"/>
          <a:sy n="131" d="100"/>
        </p:scale>
        <p:origin x="408" y="1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0B26C1CC-7235-43CD-BA41-A6B73F7D2757}" type="datetimeFigureOut">
              <a:rPr lang="en-US" smtClean="0"/>
              <a:t>9/6/23</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912D3040-1DD0-4801-8792-DA3EBAF1BED5}" type="slidenum">
              <a:rPr lang="en-US" smtClean="0"/>
              <a:t>‹#›</a:t>
            </a:fld>
            <a:endParaRPr lang="en-US"/>
          </a:p>
        </p:txBody>
      </p:sp>
    </p:spTree>
    <p:extLst>
      <p:ext uri="{BB962C8B-B14F-4D97-AF65-F5344CB8AC3E}">
        <p14:creationId xmlns:p14="http://schemas.microsoft.com/office/powerpoint/2010/main" val="1665698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26C1CC-7235-43CD-BA41-A6B73F7D2757}" type="datetimeFigureOut">
              <a:rPr lang="en-US" smtClean="0"/>
              <a:t>9/6/23</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3734540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B26C1CC-7235-43CD-BA41-A6B73F7D2757}" type="datetimeFigureOut">
              <a:rPr lang="en-US" smtClean="0"/>
              <a:t>9/6/23</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1094950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B26C1CC-7235-43CD-BA41-A6B73F7D2757}" type="datetimeFigureOut">
              <a:rPr lang="en-US" smtClean="0"/>
              <a:t>9/6/23</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551386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26C1CC-7235-43CD-BA41-A6B73F7D2757}" type="datetimeFigureOut">
              <a:rPr lang="en-US" smtClean="0"/>
              <a:t>9/6/23</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2353917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B26C1CC-7235-43CD-BA41-A6B73F7D2757}" type="datetimeFigureOut">
              <a:rPr lang="en-US" smtClean="0"/>
              <a:t>9/6/23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2458875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B26C1CC-7235-43CD-BA41-A6B73F7D2757}" type="datetimeFigureOut">
              <a:rPr lang="en-US" smtClean="0"/>
              <a:t>9/6/23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2812760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26C1CC-7235-43CD-BA41-A6B73F7D2757}" type="datetimeFigureOut">
              <a:rPr lang="en-US" smtClean="0"/>
              <a:t>9/6/23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2164257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26C1CC-7235-43CD-BA41-A6B73F7D2757}" type="datetimeFigureOut">
              <a:rPr lang="en-US" smtClean="0"/>
              <a:t>9/6/23</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3904114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26C1CC-7235-43CD-BA41-A6B73F7D2757}" type="datetimeFigureOut">
              <a:rPr lang="en-US" smtClean="0"/>
              <a:t>9/6/23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3910694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26C1CC-7235-43CD-BA41-A6B73F7D2757}" type="datetimeFigureOut">
              <a:rPr lang="en-US" smtClean="0"/>
              <a:t>9/6/23</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3044260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26C1CC-7235-43CD-BA41-A6B73F7D2757}" type="datetimeFigureOut">
              <a:rPr lang="en-US" smtClean="0"/>
              <a:t>9/6/23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2595699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26C1CC-7235-43CD-BA41-A6B73F7D2757}" type="datetimeFigureOut">
              <a:rPr lang="en-US" smtClean="0"/>
              <a:t>9/6/23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590715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26C1CC-7235-43CD-BA41-A6B73F7D2757}" type="datetimeFigureOut">
              <a:rPr lang="en-US" smtClean="0"/>
              <a:t>9/6/23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269528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26C1CC-7235-43CD-BA41-A6B73F7D2757}" type="datetimeFigureOut">
              <a:rPr lang="en-US" smtClean="0"/>
              <a:t>9/6/23</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3251023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26C1CC-7235-43CD-BA41-A6B73F7D2757}" type="datetimeFigureOut">
              <a:rPr lang="en-US" smtClean="0"/>
              <a:t>9/6/23</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2024218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26C1CC-7235-43CD-BA41-A6B73F7D2757}" type="datetimeFigureOut">
              <a:rPr lang="en-US" smtClean="0"/>
              <a:t>9/6/23</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12D3040-1DD0-4801-8792-DA3EBAF1BED5}" type="slidenum">
              <a:rPr lang="en-US" smtClean="0"/>
              <a:t>‹#›</a:t>
            </a:fld>
            <a:endParaRPr lang="en-US"/>
          </a:p>
        </p:txBody>
      </p:sp>
    </p:spTree>
    <p:extLst>
      <p:ext uri="{BB962C8B-B14F-4D97-AF65-F5344CB8AC3E}">
        <p14:creationId xmlns:p14="http://schemas.microsoft.com/office/powerpoint/2010/main" val="1852256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0B26C1CC-7235-43CD-BA41-A6B73F7D2757}" type="datetimeFigureOut">
              <a:rPr lang="en-US" smtClean="0"/>
              <a:t>9/6/23</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912D3040-1DD0-4801-8792-DA3EBAF1BED5}" type="slidenum">
              <a:rPr lang="en-US" smtClean="0"/>
              <a:t>‹#›</a:t>
            </a:fld>
            <a:endParaRPr lang="en-US"/>
          </a:p>
        </p:txBody>
      </p:sp>
    </p:spTree>
    <p:extLst>
      <p:ext uri="{BB962C8B-B14F-4D97-AF65-F5344CB8AC3E}">
        <p14:creationId xmlns:p14="http://schemas.microsoft.com/office/powerpoint/2010/main" val="2523075539"/>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 id="2147483847" r:id="rId14"/>
    <p:sldLayoutId id="2147483848" r:id="rId15"/>
    <p:sldLayoutId id="2147483849" r:id="rId16"/>
    <p:sldLayoutId id="2147483850"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186" y="3320126"/>
            <a:ext cx="10492154" cy="2438648"/>
          </a:xfrm>
        </p:spPr>
        <p:txBody>
          <a:bodyPr/>
          <a:lstStyle/>
          <a:p>
            <a:r>
              <a:rPr lang="en-US" sz="4800" b="1" dirty="0">
                <a:solidFill>
                  <a:srgbClr val="002060"/>
                </a:solidFill>
              </a:rPr>
              <a:t>Logic . Science - Theory- Philosophy-</a:t>
            </a:r>
            <a:br>
              <a:rPr lang="en-US" sz="4800" b="1" dirty="0">
                <a:solidFill>
                  <a:srgbClr val="002060"/>
                </a:solidFill>
              </a:rPr>
            </a:br>
            <a:endParaRPr lang="en-US" sz="4800" b="1" dirty="0">
              <a:solidFill>
                <a:srgbClr val="002060"/>
              </a:solidFill>
            </a:endParaRPr>
          </a:p>
        </p:txBody>
      </p:sp>
    </p:spTree>
    <p:extLst>
      <p:ext uri="{BB962C8B-B14F-4D97-AF65-F5344CB8AC3E}">
        <p14:creationId xmlns:p14="http://schemas.microsoft.com/office/powerpoint/2010/main" val="2486302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754" y="973668"/>
            <a:ext cx="11301045" cy="706964"/>
          </a:xfrm>
        </p:spPr>
        <p:txBody>
          <a:bodyPr/>
          <a:lstStyle/>
          <a:p>
            <a:pPr algn="ctr" rtl="1"/>
            <a:r>
              <a:rPr lang="ar-IQ" b="1" dirty="0"/>
              <a:t>منطق </a:t>
            </a:r>
            <a:r>
              <a:rPr lang="ar-SA" b="1" dirty="0"/>
              <a:t>الحوارية والمحاسبة الجديدة</a:t>
            </a:r>
            <a:endParaRPr lang="en-US" dirty="0"/>
          </a:p>
        </p:txBody>
      </p:sp>
      <p:sp>
        <p:nvSpPr>
          <p:cNvPr id="3" name="عنصر نائب للمحتوى 2"/>
          <p:cNvSpPr>
            <a:spLocks noGrp="1"/>
          </p:cNvSpPr>
          <p:nvPr>
            <p:ph idx="1"/>
          </p:nvPr>
        </p:nvSpPr>
        <p:spPr>
          <a:xfrm>
            <a:off x="773724" y="2391508"/>
            <a:ext cx="10761784" cy="4032738"/>
          </a:xfrm>
        </p:spPr>
        <p:txBody>
          <a:bodyPr>
            <a:normAutofit/>
          </a:bodyPr>
          <a:lstStyle/>
          <a:p>
            <a:pPr marL="0" indent="0" algn="justLow" rtl="1">
              <a:buNone/>
            </a:pPr>
            <a:r>
              <a:rPr lang="ar-SA" sz="2800" b="1" dirty="0"/>
              <a:t>وفي مجال المحاسبة مع اتساع نطاق الاعتراف الحالي بان الأرقام المحاسبية لا تروي</a:t>
            </a:r>
            <a:r>
              <a:rPr lang="en-US" sz="2800" b="1" dirty="0"/>
              <a:t> " </a:t>
            </a:r>
            <a:r>
              <a:rPr lang="ar-SA" sz="2800" b="1" dirty="0"/>
              <a:t>القصة الكاملة</a:t>
            </a:r>
            <a:r>
              <a:rPr lang="en-US" sz="2800" b="1" dirty="0"/>
              <a:t> "</a:t>
            </a:r>
            <a:r>
              <a:rPr lang="ar-SA" sz="2800" b="1" dirty="0"/>
              <a:t>عن كيفية تأثير الأعمال الاقتصادية على المجتمع والبيئة بمفهومها الواسع فجميع القرارات التجارية لها تأثيرات اقتصادية، بيئية ، اجتماعية، وانعكاسات سلبية على  الموارد الطبيعية، وان آليات المحاسبة التقليدية لا تعبر تماما عن هذه الآثار و لذا نحتاج إلى مشاركة تهدف إلى حصر هذه الآثار التي تنشا من السعي وراء تعظيم المنفعة المالية او الاقتصادية لمنظمات الأعمال على حساب اعتبارات اجتماعية وبيئية تتعلق بالاستدامة والموارد الطبيعية</a:t>
            </a:r>
            <a:r>
              <a:rPr lang="en-US" sz="2800" b="1" dirty="0"/>
              <a:t>. </a:t>
            </a:r>
            <a:r>
              <a:rPr lang="ar-SA" sz="2800" b="1" dirty="0"/>
              <a:t>وان سعي المحاسبة الاقتصادية التقليدية إلى تسليع كل شيء ، تصبح فيه جميع الأنشطة بما فيها الاجتماعية تعتبر باسم</a:t>
            </a:r>
            <a:r>
              <a:rPr lang="en-US" sz="2800" b="1" dirty="0"/>
              <a:t>'</a:t>
            </a:r>
            <a:r>
              <a:rPr lang="ar-SA" sz="2800" b="1" dirty="0"/>
              <a:t>الاقتصادية</a:t>
            </a:r>
            <a:r>
              <a:rPr lang="en-US" sz="2800" b="1" dirty="0"/>
              <a:t>' </a:t>
            </a:r>
            <a:r>
              <a:rPr lang="ar-SA" sz="2800" b="1" dirty="0"/>
              <a:t>سلعة</a:t>
            </a:r>
            <a:r>
              <a:rPr lang="en-US" sz="2800" b="1" dirty="0"/>
              <a:t> "</a:t>
            </a:r>
            <a:r>
              <a:rPr lang="ar-SA" sz="2800" b="1" dirty="0"/>
              <a:t>قابلة للتداول ويخشى من النهج الاقتصادي ضيق العقلانية الذي قد يسهم في الواقع بالتدهور البيئي والاجتماعي.</a:t>
            </a:r>
            <a:endParaRPr lang="en-US" sz="2800" b="1" dirty="0"/>
          </a:p>
        </p:txBody>
      </p:sp>
    </p:spTree>
    <p:extLst>
      <p:ext uri="{BB962C8B-B14F-4D97-AF65-F5344CB8AC3E}">
        <p14:creationId xmlns:p14="http://schemas.microsoft.com/office/powerpoint/2010/main" val="807113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4093" y="504091"/>
            <a:ext cx="11172092" cy="1570893"/>
          </a:xfrm>
        </p:spPr>
        <p:txBody>
          <a:bodyPr/>
          <a:lstStyle/>
          <a:p>
            <a:pPr algn="ctr"/>
            <a:r>
              <a:rPr lang="ar-IQ" sz="4000" b="1" dirty="0"/>
              <a:t>منطق </a:t>
            </a:r>
            <a:r>
              <a:rPr lang="ar-SA" sz="4000" b="1" dirty="0"/>
              <a:t>الحوارية والمحاسبة الجديدة</a:t>
            </a:r>
            <a:endParaRPr lang="ar-IQ" sz="4000" b="1" dirty="0"/>
          </a:p>
        </p:txBody>
      </p:sp>
      <p:sp>
        <p:nvSpPr>
          <p:cNvPr id="3" name="عنصر نائب للمحتوى 2"/>
          <p:cNvSpPr>
            <a:spLocks noGrp="1"/>
          </p:cNvSpPr>
          <p:nvPr>
            <p:ph idx="1"/>
          </p:nvPr>
        </p:nvSpPr>
        <p:spPr>
          <a:xfrm>
            <a:off x="1154954" y="2603500"/>
            <a:ext cx="10450891" cy="3416300"/>
          </a:xfrm>
        </p:spPr>
        <p:txBody>
          <a:bodyPr>
            <a:normAutofit/>
          </a:bodyPr>
          <a:lstStyle/>
          <a:p>
            <a:pPr marL="0" indent="0" algn="just" rtl="1">
              <a:buNone/>
            </a:pPr>
            <a:r>
              <a:rPr lang="ar-SA" sz="2800" dirty="0"/>
              <a:t>فأصبحت هناك حاجة </a:t>
            </a:r>
            <a:r>
              <a:rPr lang="ar-IQ" sz="2800" dirty="0"/>
              <a:t>متزايدة </a:t>
            </a:r>
            <a:r>
              <a:rPr lang="ar-SA" sz="2800" dirty="0"/>
              <a:t>إلى نهج جديد في المحاسبة وخصوصا في النقاط المثيرة للجدل السياسي مثل قضايا الاستثمار الأخلاقي والاستدامة وعلاقات العمل والتنمية التشاركية وجماعات حماية البيئة والمجتمعات الأصلية والنقابات</a:t>
            </a:r>
            <a:r>
              <a:rPr lang="ar-IQ" sz="2800" dirty="0"/>
              <a:t>, </a:t>
            </a:r>
            <a:r>
              <a:rPr lang="ar-SA" sz="2800" dirty="0"/>
              <a:t>فالحركات الاجتماعية الجديدة قلقة بكيفية مساءلة الشركات عن قضايا يشترك العالم فيها كقضية تغيرات المناخ، العولمة والعدالة الاجتماعية التي تتجاهلها المحاسبة </a:t>
            </a:r>
            <a:r>
              <a:rPr lang="en-US" sz="2800" dirty="0"/>
              <a:t>)</a:t>
            </a:r>
            <a:r>
              <a:rPr lang="ar-IQ" sz="2800" dirty="0"/>
              <a:t>او</a:t>
            </a:r>
            <a:r>
              <a:rPr lang="ar-SA" sz="2800" dirty="0"/>
              <a:t> لا تهتم بها كثيرا </a:t>
            </a:r>
            <a:r>
              <a:rPr lang="en-US" sz="2800" dirty="0"/>
              <a:t>(</a:t>
            </a:r>
            <a:r>
              <a:rPr lang="ar-SA" sz="2800" dirty="0"/>
              <a:t>، ويمكن القول ان المحاسبة مشاركة بعمق في العديد من الأزمات المالية والاجتماعية والبيئية التي تواجه العالم المتقدم والنامي حاليا</a:t>
            </a:r>
            <a:r>
              <a:rPr lang="en-US" sz="2800" dirty="0"/>
              <a:t>.</a:t>
            </a:r>
          </a:p>
        </p:txBody>
      </p:sp>
    </p:spTree>
    <p:extLst>
      <p:ext uri="{BB962C8B-B14F-4D97-AF65-F5344CB8AC3E}">
        <p14:creationId xmlns:p14="http://schemas.microsoft.com/office/powerpoint/2010/main" val="3255088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0647" y="633046"/>
            <a:ext cx="11160368" cy="1242646"/>
          </a:xfrm>
        </p:spPr>
        <p:txBody>
          <a:bodyPr/>
          <a:lstStyle/>
          <a:p>
            <a:pPr algn="ctr"/>
            <a:r>
              <a:rPr lang="ar-IQ" sz="3200" b="1" dirty="0"/>
              <a:t>منطق </a:t>
            </a:r>
            <a:r>
              <a:rPr lang="ar-SA" sz="3200" b="1" dirty="0"/>
              <a:t>الحوارية والمحاسبة الجديدة</a:t>
            </a:r>
            <a:endParaRPr lang="ar-IQ" sz="3200" b="1" dirty="0"/>
          </a:p>
        </p:txBody>
      </p:sp>
      <p:sp>
        <p:nvSpPr>
          <p:cNvPr id="3" name="عنصر نائب للمحتوى 2"/>
          <p:cNvSpPr>
            <a:spLocks noGrp="1"/>
          </p:cNvSpPr>
          <p:nvPr>
            <p:ph idx="1"/>
          </p:nvPr>
        </p:nvSpPr>
        <p:spPr>
          <a:xfrm>
            <a:off x="1154954" y="2603500"/>
            <a:ext cx="10345383" cy="3416300"/>
          </a:xfrm>
        </p:spPr>
        <p:txBody>
          <a:bodyPr>
            <a:noAutofit/>
          </a:bodyPr>
          <a:lstStyle/>
          <a:p>
            <a:pPr marL="0" indent="0" algn="just" rtl="1">
              <a:buNone/>
            </a:pPr>
            <a:r>
              <a:rPr lang="ar-SA" sz="3200" b="1" dirty="0"/>
              <a:t>وأنصار المحاسبة الحوارية يقترحون أن يكون لجمهور المحاسبة فرصة الانخراط في عملية الاتفاق على النظم والسياسات المحاسبية لأجل مكافحة هيمنة أصحاب المصالح على الرغم من عدم تجانس مصالح وفي ظل المحاسبة الحوارية يتم</a:t>
            </a:r>
            <a:r>
              <a:rPr lang="en-US" sz="3200" b="1" dirty="0"/>
              <a:t>  </a:t>
            </a:r>
            <a:r>
              <a:rPr lang="ar-SA" sz="3200" b="1" dirty="0"/>
              <a:t>تحديد العلاقات بين المحاسبة والمصالح المتضاربة و إعادة التقييم باستمرار كجزء من الحوار الجاري بين المنظمة والمجتمع</a:t>
            </a:r>
            <a:r>
              <a:rPr lang="ar-IQ" sz="3200" b="1" dirty="0"/>
              <a:t>, </a:t>
            </a:r>
            <a:r>
              <a:rPr lang="ar-SA" sz="3200" b="1" dirty="0"/>
              <a:t>لذلك فان دعوات هذا المنهج هو جعل المحاسبة مؤسسة محادثة المنظمة والمجتمع وحوار جار بدلا من أن تكون فردية مغلقة على معنى واحد</a:t>
            </a:r>
            <a:r>
              <a:rPr lang="ar-IQ" sz="3200" b="1" dirty="0"/>
              <a:t>.</a:t>
            </a:r>
            <a:endParaRPr lang="en-US" sz="3200" b="1" dirty="0"/>
          </a:p>
        </p:txBody>
      </p:sp>
    </p:spTree>
    <p:extLst>
      <p:ext uri="{BB962C8B-B14F-4D97-AF65-F5344CB8AC3E}">
        <p14:creationId xmlns:p14="http://schemas.microsoft.com/office/powerpoint/2010/main" val="4072547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0646" y="973668"/>
            <a:ext cx="11090031" cy="632394"/>
          </a:xfrm>
        </p:spPr>
        <p:txBody>
          <a:bodyPr/>
          <a:lstStyle/>
          <a:p>
            <a:pPr algn="ctr" rtl="1"/>
            <a:r>
              <a:rPr lang="ar-IQ" sz="4400" b="1" dirty="0"/>
              <a:t>المحاسبة والعلم</a:t>
            </a:r>
            <a:endParaRPr lang="en-US" sz="4400" dirty="0"/>
          </a:p>
        </p:txBody>
      </p:sp>
      <p:sp>
        <p:nvSpPr>
          <p:cNvPr id="3" name="عنصر نائب للمحتوى 2"/>
          <p:cNvSpPr>
            <a:spLocks noGrp="1"/>
          </p:cNvSpPr>
          <p:nvPr>
            <p:ph idx="1"/>
          </p:nvPr>
        </p:nvSpPr>
        <p:spPr>
          <a:xfrm>
            <a:off x="750277" y="2297723"/>
            <a:ext cx="10890738" cy="4314091"/>
          </a:xfrm>
        </p:spPr>
        <p:txBody>
          <a:bodyPr>
            <a:noAutofit/>
          </a:bodyPr>
          <a:lstStyle/>
          <a:p>
            <a:pPr marL="0" lvl="2" indent="0" algn="just" rtl="1">
              <a:buNone/>
            </a:pPr>
            <a:r>
              <a:rPr lang="ar-SA" sz="3200" b="1" dirty="0"/>
              <a:t>قد يتساءل بعض المحاسبين ما علاقة مهنتهم بالعلم؟ وهل يعتبر كل محاسب عالم؟ على الرغم من أن الإجابة وبكل وضوح هي لا ليس كل محاسب عالم، إلا أن الجانب العلمي للمحاسبة موجود ولا يستطيع أن ينكره أحد. ولعل هذا الجانب يظهر بوضوح في محاضرات المحاسبة في الجامعات حين يتحدث المحاضرون عن التطبيقات والقواعد الحالية والمتوقعة للمحاسبة. فالعملية التعليمية للمحاسبة والتي من خلالها يتم شرح وربط الواقع الفعلي للمهنة بالعلوم الأخرى وخاصة الاقتصادية منها والتي من خلالها تنطلق الأبحاث المحاسبية في عدة اتجاهات تهدف أساسا لربط المهنة بالواقع وتطوير المهنة تبعاً لتطورات البيئة المحيطة بها</a:t>
            </a:r>
            <a:endParaRPr lang="ar-IQ" sz="3200" b="1" dirty="0"/>
          </a:p>
        </p:txBody>
      </p:sp>
    </p:spTree>
    <p:extLst>
      <p:ext uri="{BB962C8B-B14F-4D97-AF65-F5344CB8AC3E}">
        <p14:creationId xmlns:p14="http://schemas.microsoft.com/office/powerpoint/2010/main" val="172794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0647" y="973668"/>
            <a:ext cx="11054862" cy="706964"/>
          </a:xfrm>
        </p:spPr>
        <p:txBody>
          <a:bodyPr/>
          <a:lstStyle/>
          <a:p>
            <a:pPr algn="ctr"/>
            <a:r>
              <a:rPr lang="ar-IQ" sz="4800" b="1" dirty="0"/>
              <a:t>المحاسبة والعلم</a:t>
            </a:r>
          </a:p>
        </p:txBody>
      </p:sp>
      <p:sp>
        <p:nvSpPr>
          <p:cNvPr id="3" name="عنصر نائب للمحتوى 2"/>
          <p:cNvSpPr>
            <a:spLocks noGrp="1"/>
          </p:cNvSpPr>
          <p:nvPr>
            <p:ph idx="1"/>
          </p:nvPr>
        </p:nvSpPr>
        <p:spPr>
          <a:xfrm>
            <a:off x="562708" y="2309445"/>
            <a:ext cx="11230707" cy="4384431"/>
          </a:xfrm>
        </p:spPr>
        <p:txBody>
          <a:bodyPr>
            <a:noAutofit/>
          </a:bodyPr>
          <a:lstStyle/>
          <a:p>
            <a:pPr marL="0" indent="0" algn="just" rtl="1">
              <a:buNone/>
            </a:pPr>
            <a:r>
              <a:rPr lang="ar-IQ" sz="3200" b="1" dirty="0"/>
              <a:t>ان </a:t>
            </a:r>
            <a:r>
              <a:rPr lang="ar-SA" sz="3200" b="1" dirty="0"/>
              <a:t>الكثير من المفكرين قد يختلفون في اعتبار مادة ما نوعاً من أنواع العلم أم لا ولعل المفيد في هذا المجال هو الرجوع إلى أصول العلم واختيار مدى اتفاق واختلاف هذه المادة مع هذه الأصول لتحديد كونها علماً أم لا. ونحن في هذه السطور سوف نقوم بشرح تطور الفكر المحاسبي على ضوء آراء أهم فلاسفة العلم لمعرفة ما هو مدى كون المحاسبة علماً أم لا</a:t>
            </a:r>
            <a:r>
              <a:rPr lang="ar-IQ" sz="3200" b="1" dirty="0"/>
              <a:t> وذلك من خلال:-</a:t>
            </a:r>
          </a:p>
          <a:p>
            <a:pPr marL="514350" lvl="0" indent="-514350" algn="just" rtl="1">
              <a:buFont typeface="+mj-lt"/>
              <a:buAutoNum type="arabicPeriod"/>
            </a:pPr>
            <a:r>
              <a:rPr lang="ar-SA" sz="3200" b="1" dirty="0"/>
              <a:t>التطبيق في مقابل النظرية</a:t>
            </a:r>
            <a:r>
              <a:rPr lang="ar-IQ" sz="3200" b="1" dirty="0"/>
              <a:t>.</a:t>
            </a:r>
          </a:p>
          <a:p>
            <a:pPr marL="514350" indent="-514350" algn="just" rtl="1">
              <a:buFont typeface="+mj-lt"/>
              <a:buAutoNum type="arabicPeriod"/>
            </a:pPr>
            <a:r>
              <a:rPr lang="ar-SA" sz="3200" b="1" dirty="0"/>
              <a:t>فلسفة العلم والمحاسبة.</a:t>
            </a:r>
            <a:endParaRPr lang="en-US" sz="3200" dirty="0"/>
          </a:p>
          <a:p>
            <a:pPr marL="514350" indent="-514350" algn="just" rtl="1">
              <a:buFont typeface="+mj-lt"/>
              <a:buAutoNum type="arabicPeriod"/>
            </a:pPr>
            <a:r>
              <a:rPr lang="ar-SA" sz="3200" b="1" dirty="0"/>
              <a:t>المنهجية العلمية والمحاسبة</a:t>
            </a:r>
            <a:r>
              <a:rPr lang="ar-IQ" sz="3200" b="1" dirty="0"/>
              <a:t>.</a:t>
            </a:r>
            <a:endParaRPr lang="en-US" sz="3200" dirty="0"/>
          </a:p>
          <a:p>
            <a:pPr marL="0" lvl="0" indent="0" algn="just" rtl="1">
              <a:buNone/>
            </a:pPr>
            <a:endParaRPr lang="en-US" sz="3200" dirty="0"/>
          </a:p>
          <a:p>
            <a:pPr marL="0" indent="0" algn="just" rtl="1">
              <a:buNone/>
            </a:pPr>
            <a:endParaRPr lang="en-US" sz="3200" b="1" dirty="0"/>
          </a:p>
          <a:p>
            <a:pPr marL="0" indent="0" algn="just" rtl="1">
              <a:buNone/>
            </a:pPr>
            <a:endParaRPr lang="ar-IQ" sz="4000" b="1" dirty="0"/>
          </a:p>
        </p:txBody>
      </p:sp>
    </p:spTree>
    <p:extLst>
      <p:ext uri="{BB962C8B-B14F-4D97-AF65-F5344CB8AC3E}">
        <p14:creationId xmlns:p14="http://schemas.microsoft.com/office/powerpoint/2010/main" val="437243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lgn="ctr"/>
            <a:br>
              <a:rPr lang="en-US" sz="4400" b="1" dirty="0"/>
            </a:br>
            <a:r>
              <a:rPr lang="ar-IQ" sz="4400" b="1" dirty="0"/>
              <a:t>1- </a:t>
            </a:r>
            <a:r>
              <a:rPr lang="ar-SA" sz="4400" b="1" dirty="0"/>
              <a:t>التطبيق في مقابل النظرية</a:t>
            </a:r>
            <a:br>
              <a:rPr lang="en-US" sz="4400" dirty="0"/>
            </a:br>
            <a:endParaRPr lang="ar-IQ" sz="4400" dirty="0"/>
          </a:p>
        </p:txBody>
      </p:sp>
      <p:sp>
        <p:nvSpPr>
          <p:cNvPr id="3" name="عنصر نائب للمحتوى 2"/>
          <p:cNvSpPr>
            <a:spLocks noGrp="1"/>
          </p:cNvSpPr>
          <p:nvPr>
            <p:ph idx="1"/>
          </p:nvPr>
        </p:nvSpPr>
        <p:spPr>
          <a:xfrm>
            <a:off x="586154" y="2332891"/>
            <a:ext cx="10925907" cy="3880339"/>
          </a:xfrm>
        </p:spPr>
        <p:txBody>
          <a:bodyPr>
            <a:noAutofit/>
          </a:bodyPr>
          <a:lstStyle/>
          <a:p>
            <a:pPr marL="0" indent="0" algn="just" rtl="1">
              <a:buNone/>
            </a:pPr>
            <a:r>
              <a:rPr lang="ar-SA" sz="3200" b="1" dirty="0"/>
              <a:t>من دراسة تاريخ المحاسبة يتضح لنا أن المحاسبة تولدت من التطبيق حيث ظهرت الحاجة إلى منهجية معينة لإثبات العلميات والأحداث المالية منذ القدم. فمنذ ظهور ما يعرف بنظرية القيد المزدوج على يد الإيطالي باتشيليو في العام 1949م والمحاسبة تتطور على شكل إضافات نوعية تتبع من التغيرات في البيئة الاقتصادية والاجتماعية وبدأ تعليم المحاسبة يستخدم الأمثلة العملية لفهم وتطبيق المحاسبة. ولكن شيئاً فشيئاً بدأت تظهر النظريات التي تشرح المفاهيم والوظائف بالإضافة إلى التطبيقات مما يعني تحول الاتجاه من التطبيق إلى النظرية بحيث تكون النظرية هي الموجه لعمليات التطبيق الأمر الذي يعني التحول إلى مرحلة العلم. </a:t>
            </a:r>
            <a:endParaRPr lang="ar-IQ" sz="3200" b="1" dirty="0"/>
          </a:p>
        </p:txBody>
      </p:sp>
    </p:spTree>
    <p:extLst>
      <p:ext uri="{BB962C8B-B14F-4D97-AF65-F5344CB8AC3E}">
        <p14:creationId xmlns:p14="http://schemas.microsoft.com/office/powerpoint/2010/main" val="1096690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br>
              <a:rPr lang="en-US" sz="4400" b="1" dirty="0"/>
            </a:br>
            <a:r>
              <a:rPr lang="ar-IQ" sz="4400" b="1" dirty="0"/>
              <a:t>1- </a:t>
            </a:r>
            <a:r>
              <a:rPr lang="ar-SA" sz="4400" b="1" dirty="0"/>
              <a:t>التطبيق في مقابل النظرية</a:t>
            </a:r>
            <a:br>
              <a:rPr lang="en-US" sz="4400" dirty="0"/>
            </a:br>
            <a:endParaRPr lang="ar-IQ" sz="4400" dirty="0"/>
          </a:p>
        </p:txBody>
      </p:sp>
      <p:sp>
        <p:nvSpPr>
          <p:cNvPr id="3" name="عنصر نائب للمحتوى 2"/>
          <p:cNvSpPr>
            <a:spLocks noGrp="1"/>
          </p:cNvSpPr>
          <p:nvPr>
            <p:ph idx="1"/>
          </p:nvPr>
        </p:nvSpPr>
        <p:spPr>
          <a:xfrm>
            <a:off x="539262" y="2344615"/>
            <a:ext cx="11078307" cy="3938954"/>
          </a:xfrm>
        </p:spPr>
        <p:txBody>
          <a:bodyPr>
            <a:noAutofit/>
          </a:bodyPr>
          <a:lstStyle/>
          <a:p>
            <a:pPr marL="0" indent="0" algn="just" rtl="1">
              <a:buNone/>
            </a:pPr>
            <a:r>
              <a:rPr lang="ar-SA" sz="4000" b="1" dirty="0"/>
              <a:t>وعبر مرحلة التحول إلى العلم فإنه من الواضح أن هناك العديد من المحاولات التي بذلت من أجل الوصول إلى نظرية متكاملة للمحاسبة.</a:t>
            </a:r>
            <a:endParaRPr lang="en-US" sz="4000" b="1" dirty="0"/>
          </a:p>
          <a:p>
            <a:pPr marL="0" indent="0" algn="just" rtl="1">
              <a:buNone/>
            </a:pPr>
            <a:r>
              <a:rPr lang="ar-SA" sz="4000" b="1" dirty="0"/>
              <a:t>وتجدر الاشارة الى امر في غاية الاهمية وهو</a:t>
            </a:r>
            <a:r>
              <a:rPr lang="ar-IQ" sz="4000" b="1" dirty="0"/>
              <a:t> انه</a:t>
            </a:r>
            <a:r>
              <a:rPr lang="ar-SA" sz="4000" b="1" dirty="0"/>
              <a:t> يجب التفريق بين التطورات التي طرأت على المحاسبة ومصدرها التطبيق وتلك التطورات التي مصدرها النظرية.</a:t>
            </a:r>
            <a:endParaRPr lang="en-US" sz="4000" b="1" dirty="0"/>
          </a:p>
        </p:txBody>
      </p:sp>
    </p:spTree>
    <p:extLst>
      <p:ext uri="{BB962C8B-B14F-4D97-AF65-F5344CB8AC3E}">
        <p14:creationId xmlns:p14="http://schemas.microsoft.com/office/powerpoint/2010/main" val="3072759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lgn="ctr"/>
            <a:br>
              <a:rPr lang="ar-IQ" sz="4800" dirty="0"/>
            </a:br>
            <a:r>
              <a:rPr lang="ar-IQ" sz="4800" dirty="0"/>
              <a:t>2- </a:t>
            </a:r>
            <a:r>
              <a:rPr lang="ar-SA" sz="4800" b="1" dirty="0"/>
              <a:t>فلسفة العلم والمحاسبة.</a:t>
            </a:r>
            <a:br>
              <a:rPr lang="en-US" sz="4800" dirty="0"/>
            </a:br>
            <a:endParaRPr lang="ar-IQ" sz="4800" dirty="0"/>
          </a:p>
        </p:txBody>
      </p:sp>
      <p:sp>
        <p:nvSpPr>
          <p:cNvPr id="3" name="عنصر نائب للمحتوى 2"/>
          <p:cNvSpPr>
            <a:spLocks noGrp="1"/>
          </p:cNvSpPr>
          <p:nvPr>
            <p:ph idx="1"/>
          </p:nvPr>
        </p:nvSpPr>
        <p:spPr>
          <a:xfrm>
            <a:off x="527538" y="2603500"/>
            <a:ext cx="11043139" cy="3416300"/>
          </a:xfrm>
        </p:spPr>
        <p:txBody>
          <a:bodyPr>
            <a:noAutofit/>
          </a:bodyPr>
          <a:lstStyle/>
          <a:p>
            <a:pPr algn="just" rtl="1"/>
            <a:r>
              <a:rPr lang="ar-SA" sz="3200" b="1" dirty="0"/>
              <a:t>يرى البعض ان تحول المحاسبة إلى المنهج العلمي قد بدأ في القرن العشرين ويحدد بعضهم ذلك بالعام 1914م . ولعل الناظر لتعاريف المحاسبة المختلفة يجد أن أكثرها يصف المحاسبة بالعلم ولكن لا يخلو الأمر من وجود بعض النقاشات في المحافل العلمية التي تدور حول ما إذا كانت المحاسبة علم أم لا، ومن اجل حسم هذا النقاش فإننا نرى أن نحلل ما يقوم به فلاسفة المحاسبة وهل ما يقومون به تنطبق عليه أصول العلم أم لا، خاصة في عدم وجود إجابة واضحة حول هذا السؤال.</a:t>
            </a:r>
            <a:endParaRPr lang="en-US" sz="3200" b="1" dirty="0"/>
          </a:p>
        </p:txBody>
      </p:sp>
    </p:spTree>
    <p:extLst>
      <p:ext uri="{BB962C8B-B14F-4D97-AF65-F5344CB8AC3E}">
        <p14:creationId xmlns:p14="http://schemas.microsoft.com/office/powerpoint/2010/main" val="1174595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sz="4400" b="1" dirty="0"/>
              <a:t>3- المنهجية العلمية والمحاسبة</a:t>
            </a:r>
            <a:endParaRPr lang="ar-IQ" sz="4400" dirty="0"/>
          </a:p>
        </p:txBody>
      </p:sp>
      <p:sp>
        <p:nvSpPr>
          <p:cNvPr id="3" name="عنصر نائب للمحتوى 2"/>
          <p:cNvSpPr>
            <a:spLocks noGrp="1"/>
          </p:cNvSpPr>
          <p:nvPr>
            <p:ph idx="1"/>
          </p:nvPr>
        </p:nvSpPr>
        <p:spPr>
          <a:xfrm>
            <a:off x="539262" y="2603500"/>
            <a:ext cx="10925907" cy="3416300"/>
          </a:xfrm>
        </p:spPr>
        <p:txBody>
          <a:bodyPr>
            <a:normAutofit lnSpcReduction="10000"/>
          </a:bodyPr>
          <a:lstStyle/>
          <a:p>
            <a:pPr marL="0" indent="0" algn="just" rtl="1">
              <a:buNone/>
            </a:pPr>
            <a:r>
              <a:rPr lang="ar-SA" sz="2800" b="1" dirty="0"/>
              <a:t>أغلبية فلاسفة العلم يقرون بأن الذي يميز المعرفة العلمية هي المنهجية المتبعة وهنا نميز بين المنهج الاستقرائي والمنهج الاستنباطي ومنهج الفرض والاستنباط. ومن خلال الاطلاع يمكننا القول أن جميع هذه المناهج مستخدمة في المحاسبة ويختلف المنهج المستخدم باختلاف الهدف من الدراسة أو البحث.  </a:t>
            </a:r>
            <a:r>
              <a:rPr lang="ar-SA" sz="2800" b="1" dirty="0" err="1"/>
              <a:t>ابتداءاً</a:t>
            </a:r>
            <a:r>
              <a:rPr lang="ar-SA" sz="2800" b="1" dirty="0"/>
              <a:t> بتطور المحاسبة ونظرية القيد المزدوج التي نادى بها باتشيليو فإننا نعتقد أن ما نادى به باتشيليو ليس إلا نتاج أعمال كثيرين ممن سبقوه ولم يسجل عنهم التاريخ ما فعلوه وفي اعتقادنا أن هؤلاء الأشخاص قد استخدموا بطريقة أو بأخرى المنهج الاستنباطي للوصول إلى النتائج التي توصلوا إليها والتي فيما بعد ظهرت إلى النور من خلال العمل الذي قدمه باتشيليو. </a:t>
            </a:r>
            <a:endParaRPr lang="ar-IQ" sz="2800" b="1" dirty="0"/>
          </a:p>
          <a:p>
            <a:pPr marL="0" indent="0" algn="r" rtl="1">
              <a:buNone/>
            </a:pPr>
            <a:endParaRPr lang="ar-IQ" dirty="0"/>
          </a:p>
        </p:txBody>
      </p:sp>
    </p:spTree>
    <p:extLst>
      <p:ext uri="{BB962C8B-B14F-4D97-AF65-F5344CB8AC3E}">
        <p14:creationId xmlns:p14="http://schemas.microsoft.com/office/powerpoint/2010/main" val="3920495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15815" y="621323"/>
            <a:ext cx="11148647" cy="1336431"/>
          </a:xfrm>
        </p:spPr>
        <p:txBody>
          <a:bodyPr/>
          <a:lstStyle/>
          <a:p>
            <a:pPr algn="ctr"/>
            <a:r>
              <a:rPr lang="ar-IQ" sz="4000" b="1" dirty="0"/>
              <a:t>3- المنهجية العلمية والمحاسبة</a:t>
            </a:r>
          </a:p>
        </p:txBody>
      </p:sp>
      <p:sp>
        <p:nvSpPr>
          <p:cNvPr id="3" name="عنصر نائب للمحتوى 2"/>
          <p:cNvSpPr>
            <a:spLocks noGrp="1"/>
          </p:cNvSpPr>
          <p:nvPr>
            <p:ph idx="1"/>
          </p:nvPr>
        </p:nvSpPr>
        <p:spPr>
          <a:xfrm>
            <a:off x="586154" y="2391507"/>
            <a:ext cx="11054861" cy="4196861"/>
          </a:xfrm>
        </p:spPr>
        <p:txBody>
          <a:bodyPr>
            <a:noAutofit/>
          </a:bodyPr>
          <a:lstStyle/>
          <a:p>
            <a:pPr marL="0" indent="0" algn="just" rtl="1">
              <a:buNone/>
            </a:pPr>
            <a:r>
              <a:rPr lang="ar-SA" sz="3600" b="1" dirty="0"/>
              <a:t>كما أن الناظر إلى الأدب المحاسبي يجد أن تطور المعايير المحاسبية إنما تم عبر استخدام المنهج الاستنباطي وأن ذلك قد تم في سنوات الاربعينيات بعد أن كانت نظرية القيد المزدوج قد اتضحت وبدأت الحاجة إلى معايير ومبادئ المحاسبة كما تم استخدام منهج الفرص والاستنباط بشكل كبير في هذا المعنى. وربما كان الباحث </a:t>
            </a:r>
            <a:r>
              <a:rPr lang="en-US" sz="3600" b="1" dirty="0" err="1"/>
              <a:t>Mattessich</a:t>
            </a:r>
            <a:r>
              <a:rPr lang="ar-QA" sz="3600" b="1" dirty="0"/>
              <a:t> من الأشخاص الذين قادوا البحث المحاسبي باستخدام هذه المنهجية. ومع الاستخدام لهذين المبدأين العلميين على نطاق واسع في المحاسبة بدأت المناداة بكون المحاسبة علم.</a:t>
            </a:r>
            <a:endParaRPr lang="ar-IQ" sz="3600" b="1" dirty="0"/>
          </a:p>
        </p:txBody>
      </p:sp>
    </p:spTree>
    <p:extLst>
      <p:ext uri="{BB962C8B-B14F-4D97-AF65-F5344CB8AC3E}">
        <p14:creationId xmlns:p14="http://schemas.microsoft.com/office/powerpoint/2010/main" val="3162803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54953" y="973668"/>
            <a:ext cx="9935078" cy="706964"/>
          </a:xfrm>
        </p:spPr>
        <p:txBody>
          <a:bodyPr/>
          <a:lstStyle/>
          <a:p>
            <a:pPr algn="ctr" rtl="1"/>
            <a:r>
              <a:rPr lang="ar-IQ" b="1" dirty="0"/>
              <a:t>العلاقة بين المحاسبة والمنطق</a:t>
            </a:r>
            <a:endParaRPr lang="en-US" dirty="0"/>
          </a:p>
        </p:txBody>
      </p:sp>
      <p:sp>
        <p:nvSpPr>
          <p:cNvPr id="3" name="عنصر نائب للمحتوى 2"/>
          <p:cNvSpPr>
            <a:spLocks noGrp="1"/>
          </p:cNvSpPr>
          <p:nvPr>
            <p:ph idx="1"/>
          </p:nvPr>
        </p:nvSpPr>
        <p:spPr>
          <a:xfrm>
            <a:off x="574432" y="2309446"/>
            <a:ext cx="11078306" cy="4138246"/>
          </a:xfrm>
        </p:spPr>
        <p:txBody>
          <a:bodyPr>
            <a:noAutofit/>
          </a:bodyPr>
          <a:lstStyle/>
          <a:p>
            <a:pPr algn="just" rtl="1">
              <a:buFont typeface="Wingdings" pitchFamily="2" charset="2"/>
              <a:buChar char="Ø"/>
            </a:pPr>
            <a:r>
              <a:rPr lang="ar-SA" sz="3200" b="1" dirty="0"/>
              <a:t>المحاسبة علم متصل بجميع العلوم الاخرى فهو على علاقة بالفلسفة من خلال مرونة المعالجات المحاسبية فقد  ترى اكثر من معالجة لمسالة حسابية والنتيجة صحيحة في اكثر من معالجة مع اختلاف فلسفة المعالجة من محاسب الى اخر ومن خلال المعالجة المختلفة ( الفلسفة ) تصل الى علم المنطق في تطبيق الفلسفة للخروج بنتيجة منطقية للحالة المحاسبية ومن خلال النتيجة يصبح لديك رقم محدد ومعين لنفس المسالة مع ان المعالجات مختلفة وهكذا اصبح لدينا علم الارقام المحاسبية. وبأختلاف مرونة المعالجات المحاسبية يصبح لدينا اكثر من فلسفة لمسالة واحدة</a:t>
            </a:r>
            <a:r>
              <a:rPr lang="en-US" sz="3200" b="1" dirty="0"/>
              <a:t> </a:t>
            </a:r>
            <a:r>
              <a:rPr lang="en-US" sz="4000" b="1" dirty="0"/>
              <a:t>.</a:t>
            </a:r>
          </a:p>
        </p:txBody>
      </p:sp>
    </p:spTree>
    <p:extLst>
      <p:ext uri="{BB962C8B-B14F-4D97-AF65-F5344CB8AC3E}">
        <p14:creationId xmlns:p14="http://schemas.microsoft.com/office/powerpoint/2010/main" val="3054411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738554"/>
            <a:ext cx="10228155" cy="942078"/>
          </a:xfrm>
        </p:spPr>
        <p:txBody>
          <a:bodyPr/>
          <a:lstStyle/>
          <a:p>
            <a:pPr algn="ctr"/>
            <a:r>
              <a:rPr lang="ar-IQ" sz="4400" b="1" dirty="0"/>
              <a:t>3- المنهجية العلمية والمحاسبة</a:t>
            </a:r>
            <a:endParaRPr lang="en-US" sz="4400" b="1" dirty="0"/>
          </a:p>
        </p:txBody>
      </p:sp>
      <p:sp>
        <p:nvSpPr>
          <p:cNvPr id="3" name="Content Placeholder 2"/>
          <p:cNvSpPr>
            <a:spLocks noGrp="1"/>
          </p:cNvSpPr>
          <p:nvPr>
            <p:ph idx="1"/>
          </p:nvPr>
        </p:nvSpPr>
        <p:spPr>
          <a:xfrm>
            <a:off x="515155" y="2266681"/>
            <a:ext cx="11294772" cy="3915177"/>
          </a:xfrm>
        </p:spPr>
        <p:txBody>
          <a:bodyPr>
            <a:normAutofit/>
          </a:bodyPr>
          <a:lstStyle/>
          <a:p>
            <a:pPr marL="0" indent="0" algn="just" rtl="1">
              <a:buNone/>
            </a:pPr>
            <a:r>
              <a:rPr lang="ar-SA" sz="3200" b="1" dirty="0"/>
              <a:t>ويمكن القول أن المحاسبة قد مرت بمرحلة ما قبل العلم وخلال هذه المرحلة كان هناك صراع بين مدخلين أحدهما المدخل القانوني – الشخصي والثاني هو المدخل ما قبل الاقتصادي. ثم تطورت المحاسبة لتدخل مرحلة العلم مع تطور المدخل الاقتصادي (مدخل المعلومات الاقتصادية) وقد مر هذا المدخل العديد من المراحل التي ساهمت في تطويره سواء تلك المتعلقة بتطوير المحاسبة كعلم وإن كان في هذا المجال يهمنا أكثر من النظر للمحاسبة كعلم هو النظر للمنهج العلمي الذي يجب أن يتبع في حل المشاكل الخاصة بالمحاسبة. </a:t>
            </a:r>
            <a:endParaRPr lang="en-US" sz="3200" b="1" dirty="0"/>
          </a:p>
          <a:p>
            <a:pPr marL="0" indent="0" algn="r" rtl="1">
              <a:buNone/>
            </a:pPr>
            <a:endParaRPr lang="en-US" sz="2800" b="1" dirty="0"/>
          </a:p>
        </p:txBody>
      </p:sp>
    </p:spTree>
    <p:extLst>
      <p:ext uri="{BB962C8B-B14F-4D97-AF65-F5344CB8AC3E}">
        <p14:creationId xmlns:p14="http://schemas.microsoft.com/office/powerpoint/2010/main" val="2617487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SA" sz="4000" dirty="0"/>
              <a:t>العلاقة بين المنطق والعلم والمحاسبة</a:t>
            </a:r>
            <a:endParaRPr lang="en-US" sz="4000" dirty="0"/>
          </a:p>
        </p:txBody>
      </p:sp>
      <p:pic>
        <p:nvPicPr>
          <p:cNvPr id="4" name="عنصر نائب للمحتوى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926123" y="2603500"/>
            <a:ext cx="9835662" cy="3797300"/>
          </a:xfrm>
          <a:prstGeom prst="rect">
            <a:avLst/>
          </a:prstGeom>
        </p:spPr>
      </p:pic>
    </p:spTree>
    <p:extLst>
      <p:ext uri="{BB962C8B-B14F-4D97-AF65-F5344CB8AC3E}">
        <p14:creationId xmlns:p14="http://schemas.microsoft.com/office/powerpoint/2010/main" val="2451826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4400" b="1" dirty="0"/>
              <a:t>الفلسفة </a:t>
            </a:r>
            <a:endParaRPr lang="ar-IQ" dirty="0"/>
          </a:p>
        </p:txBody>
      </p:sp>
      <p:sp>
        <p:nvSpPr>
          <p:cNvPr id="3" name="عنصر نائب للمحتوى 2"/>
          <p:cNvSpPr>
            <a:spLocks noGrp="1"/>
          </p:cNvSpPr>
          <p:nvPr>
            <p:ph idx="1"/>
          </p:nvPr>
        </p:nvSpPr>
        <p:spPr>
          <a:xfrm>
            <a:off x="703385" y="2438400"/>
            <a:ext cx="10691446" cy="4067908"/>
          </a:xfrm>
        </p:spPr>
        <p:txBody>
          <a:bodyPr>
            <a:normAutofit/>
          </a:bodyPr>
          <a:lstStyle/>
          <a:p>
            <a:pPr algn="just" rtl="1"/>
            <a:r>
              <a:rPr lang="ar-SA" sz="2800" b="1" dirty="0"/>
              <a:t>يتفاوتُ تعريف الفلسفة حسْبَ الأشخاص، والمذاهب، والعصور، والنظم سواء كانت سياسيّة، أو اقتصاديّة، أو دينيّة، أو اجتماعيّة، ويُشارُ إلى أن كلمةَ الفلسفةِ هي اشتقاقٌ يونانيّ الّلفظ، وأصلها "</a:t>
            </a:r>
            <a:r>
              <a:rPr lang="ar-SA" sz="2800" b="1" dirty="0" err="1"/>
              <a:t>فيلوسوفيا</a:t>
            </a:r>
            <a:r>
              <a:rPr lang="ar-SA" sz="2800" b="1" dirty="0"/>
              <a:t>"، وفي عصرِ الترجمة عُرّفتْ بأنها محبة الحكمة والبحث الدؤوب عن الحقيقة وطلب المعرفة.</a:t>
            </a:r>
            <a:endParaRPr lang="en-US" sz="2800" b="1" dirty="0"/>
          </a:p>
          <a:p>
            <a:pPr algn="just" rtl="1"/>
            <a:r>
              <a:rPr lang="ar-SA" sz="2800" b="1" dirty="0"/>
              <a:t> تعبّرُ الفلسفة عن نشاط إنساني يعود تاريخ وجوده إلى العصور القديمة، ويرتبط ارتباطاً وثيقاً بممارسة النظريات والعمليات التي شاعت في المجتمعات والثقافات البشرية القديمة. يشار إلى أن الفلسفة تصنّف في معظم التصنيفات كفلسفة نظرية، إلا أنه بالرغم من ذلك فإن الفلسفة لا تُلغي وجود التطبيقات العمليّة في سياقِها، وتظهرُ الفلسفة التطبيقيّة بشكل جلي في مجالِ الأخلاق والسياسة.</a:t>
            </a:r>
            <a:endParaRPr lang="en-US" sz="2800" b="1" dirty="0"/>
          </a:p>
          <a:p>
            <a:endParaRPr lang="ar-IQ" sz="2800" dirty="0"/>
          </a:p>
        </p:txBody>
      </p:sp>
    </p:spTree>
    <p:extLst>
      <p:ext uri="{BB962C8B-B14F-4D97-AF65-F5344CB8AC3E}">
        <p14:creationId xmlns:p14="http://schemas.microsoft.com/office/powerpoint/2010/main" val="3687283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sz="4000" b="1" dirty="0"/>
              <a:t>انواع الفلسفة</a:t>
            </a:r>
          </a:p>
        </p:txBody>
      </p:sp>
      <p:sp>
        <p:nvSpPr>
          <p:cNvPr id="3" name="عنصر نائب للمحتوى 2"/>
          <p:cNvSpPr>
            <a:spLocks noGrp="1"/>
          </p:cNvSpPr>
          <p:nvPr>
            <p:ph idx="1"/>
          </p:nvPr>
        </p:nvSpPr>
        <p:spPr>
          <a:xfrm>
            <a:off x="633046" y="2414954"/>
            <a:ext cx="10867292" cy="4056184"/>
          </a:xfrm>
        </p:spPr>
        <p:txBody>
          <a:bodyPr>
            <a:noAutofit/>
          </a:bodyPr>
          <a:lstStyle/>
          <a:p>
            <a:pPr algn="r" rtl="1"/>
            <a:r>
              <a:rPr lang="ar-SA" sz="2800" b="1" dirty="0"/>
              <a:t>الفلسفة العمليّة:-</a:t>
            </a:r>
            <a:endParaRPr lang="en-US" sz="2800" b="1" dirty="0"/>
          </a:p>
          <a:p>
            <a:pPr marL="0" indent="0" algn="r" rtl="1">
              <a:buNone/>
            </a:pPr>
            <a:r>
              <a:rPr lang="ar-SA" sz="2800" b="1" dirty="0"/>
              <a:t>والتي تركز على دراسةِ المبادئ الأوليّة التي تفرضُ سيطرتَها على السلوكِ الإنسانيّ وسط بيئته ومجتمعه الذي يعيشُ به، وتشملُ على كلٍّ من الفلسفة الأخلاقيّة والقانونيّة.</a:t>
            </a:r>
            <a:endParaRPr lang="ar-IQ" sz="2800" b="1" dirty="0"/>
          </a:p>
          <a:p>
            <a:pPr algn="r" rtl="1"/>
            <a:r>
              <a:rPr lang="ar-SA" sz="2800" b="1" dirty="0"/>
              <a:t> الفلسفة النظريّة </a:t>
            </a:r>
            <a:endParaRPr lang="en-US" sz="2800" b="1" dirty="0"/>
          </a:p>
          <a:p>
            <a:pPr marL="0" indent="0" algn="r" rtl="1">
              <a:buNone/>
            </a:pPr>
            <a:r>
              <a:rPr lang="ar-SA" sz="2800" b="1" dirty="0"/>
              <a:t>وتعتبر مفهومُ الفلسفة النظريّة بأنّه ذلك النوعُ من الفلسفة الذي يسلّط الضوءَ على البحث عن المبادئ الأوليّة المتعلقة بالوجود والمعرفة، وتُقسم إلى نوعين هما:- الفيزيقيا و الميتافيزيقيا، وتشيرُ الفيزيقيا إلى الطبيعةِ ذاتها(او ما يمكنُ للإنسان استخدام حواسّه في إدراكه),بينما تشير الميتافيزيقيا إلى ما وراء الطبيعة(أي ما لا يمكنُ للإنسان ادراكه بالحواس).</a:t>
            </a:r>
            <a:endParaRPr lang="en-US" sz="2800" b="1" dirty="0"/>
          </a:p>
        </p:txBody>
      </p:sp>
    </p:spTree>
    <p:extLst>
      <p:ext uri="{BB962C8B-B14F-4D97-AF65-F5344CB8AC3E}">
        <p14:creationId xmlns:p14="http://schemas.microsoft.com/office/powerpoint/2010/main" val="1823927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t>
            </a:r>
            <a:r>
              <a:rPr lang="ar-SA" b="1" dirty="0"/>
              <a:t>طبيعة العلاقة بين الفلسفة الميتافيزيقيا والمحاسبة</a:t>
            </a:r>
            <a:endParaRPr lang="ar-IQ" dirty="0"/>
          </a:p>
        </p:txBody>
      </p:sp>
      <p:sp>
        <p:nvSpPr>
          <p:cNvPr id="3" name="عنصر نائب للمحتوى 2"/>
          <p:cNvSpPr>
            <a:spLocks noGrp="1"/>
          </p:cNvSpPr>
          <p:nvPr>
            <p:ph idx="1"/>
          </p:nvPr>
        </p:nvSpPr>
        <p:spPr>
          <a:xfrm>
            <a:off x="633046" y="2426677"/>
            <a:ext cx="10796953" cy="3821723"/>
          </a:xfrm>
        </p:spPr>
        <p:txBody>
          <a:bodyPr>
            <a:noAutofit/>
          </a:bodyPr>
          <a:lstStyle/>
          <a:p>
            <a:pPr algn="just" rtl="1"/>
            <a:r>
              <a:rPr lang="ar-SA" sz="3200" b="1" dirty="0"/>
              <a:t>تعد الميتافيزيقيا بمثابة نشاط عقلي بحت يتجه نحو العمومية والتجريد ويقوم بسد الثغرات التي يتركها العلم عن الوجود, ولذلك يقوم العقل في هذا المجال بدور فعال من خلال اضفاء تجربته الداخلية على التجربة الخارجية.</a:t>
            </a:r>
            <a:endParaRPr lang="en-US" sz="3200" b="1" dirty="0"/>
          </a:p>
          <a:p>
            <a:pPr algn="just" rtl="1"/>
            <a:r>
              <a:rPr lang="ar-SA" sz="3200" b="1" dirty="0"/>
              <a:t>وانطلاقا من هذا المفهوم لطبيعة الميتافيزيقيا فأنه المحاسب يوم باستخدام الميتافيزيقيا كأداة تمثل نشاط عقلي مستخدم من اجل تعميم عملية تطبيق الاجراءات والمبادئ والمفاهيم المحاسبية وتجريدها من أي اضافات تؤثر على المحتوى العلمي لها.</a:t>
            </a:r>
            <a:endParaRPr lang="en-US" sz="3200" b="1" dirty="0"/>
          </a:p>
        </p:txBody>
      </p:sp>
    </p:spTree>
    <p:extLst>
      <p:ext uri="{BB962C8B-B14F-4D97-AF65-F5344CB8AC3E}">
        <p14:creationId xmlns:p14="http://schemas.microsoft.com/office/powerpoint/2010/main" val="15102576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t>
            </a:r>
            <a:r>
              <a:rPr lang="ar-SA" b="1" dirty="0"/>
              <a:t>طبيعة العلاقة بين الفلسفة الميتافيزيقيا والمحاسبة</a:t>
            </a:r>
            <a:endParaRPr lang="ar-IQ" dirty="0"/>
          </a:p>
        </p:txBody>
      </p:sp>
      <p:sp>
        <p:nvSpPr>
          <p:cNvPr id="3" name="عنصر نائب للمحتوى 2"/>
          <p:cNvSpPr>
            <a:spLocks noGrp="1"/>
          </p:cNvSpPr>
          <p:nvPr>
            <p:ph idx="1"/>
          </p:nvPr>
        </p:nvSpPr>
        <p:spPr>
          <a:xfrm>
            <a:off x="791539" y="2603500"/>
            <a:ext cx="10146091" cy="3416300"/>
          </a:xfrm>
        </p:spPr>
        <p:txBody>
          <a:bodyPr>
            <a:noAutofit/>
          </a:bodyPr>
          <a:lstStyle/>
          <a:p>
            <a:pPr marL="0" indent="0" algn="just" rtl="1">
              <a:buNone/>
            </a:pPr>
            <a:r>
              <a:rPr lang="ar-SA" sz="3200" b="1" dirty="0"/>
              <a:t>وبذلك فان القائم على التنظيم التعليم المحاسبي قد استطاع ان يوصل الى الطلبة او الدراسين للمحاسبة والجهات المستعملة للقوائم المالية (من غير المحاسبين) مفاهيم واجراءات من الصعب فهمها بدون استخدام الميتافيزيقيا, وافضل مثال على ذلك (من ضمن العديد من الامثلة) هو مخصص الاندثار المتراكم او المدين والدائن, فعد ذكر هذه المصطلحات اما أي شخص من خارج مهنة المحاسبة نجده لا يفقه شيء عنها والسبب في ذلك واضحا وهو عدم وجود تداول داخل المجتمع العام لهذه المفردات او المصطلحات.</a:t>
            </a:r>
            <a:endParaRPr lang="en-US" sz="3200" b="1" dirty="0"/>
          </a:p>
          <a:p>
            <a:pPr marL="0" indent="0" algn="just" rtl="1">
              <a:buNone/>
            </a:pPr>
            <a:endParaRPr lang="en-US" sz="3200" b="1" dirty="0"/>
          </a:p>
        </p:txBody>
      </p:sp>
    </p:spTree>
    <p:extLst>
      <p:ext uri="{BB962C8B-B14F-4D97-AF65-F5344CB8AC3E}">
        <p14:creationId xmlns:p14="http://schemas.microsoft.com/office/powerpoint/2010/main" val="1405561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t>
            </a:r>
            <a:r>
              <a:rPr lang="ar-SA" b="1" dirty="0"/>
              <a:t>طبيعة العلاقة بين الفلسفة الميتافيزيقيا والمحاسبة</a:t>
            </a:r>
            <a:endParaRPr lang="ar-IQ" dirty="0"/>
          </a:p>
        </p:txBody>
      </p:sp>
      <p:sp>
        <p:nvSpPr>
          <p:cNvPr id="3" name="عنصر نائب للمحتوى 2"/>
          <p:cNvSpPr>
            <a:spLocks noGrp="1"/>
          </p:cNvSpPr>
          <p:nvPr>
            <p:ph idx="1"/>
          </p:nvPr>
        </p:nvSpPr>
        <p:spPr>
          <a:xfrm>
            <a:off x="480646" y="2403231"/>
            <a:ext cx="11031415" cy="4009292"/>
          </a:xfrm>
        </p:spPr>
        <p:txBody>
          <a:bodyPr>
            <a:noAutofit/>
          </a:bodyPr>
          <a:lstStyle/>
          <a:p>
            <a:pPr marL="0" indent="0" algn="just" rtl="1">
              <a:buNone/>
            </a:pPr>
            <a:r>
              <a:rPr lang="ar-SA" sz="2800" b="1" dirty="0"/>
              <a:t>والسؤال الذي يطرح هنا لماذا اذن استخدم القائمون على التنظيم والتعليم المحاسبي ذلك, والجواب ببساطة هو ان المنظمين لمهنة المحاسبة يحاولون ايصال فكرة او اساس عمل مخصص الاندثار المتراكم ولم يعثروا داخل المجتمع الذين يعيشون فيه على أي مفردة او مفهوم يمكن ان يساعدهم في تحقيق هذا الهدف لذلك كان اللجوء الى الميتافيزيقيا او كما يسميها البعض ما وراء الطبيعة باعتبارها الحل الامثل  وذلك من خلال استخدام مصطلح مخصص الاندثار المتراكم ليعكس حقيقة عمل شيء لا يمتلك أي وجود مادي ملموس وهذا نجد ان القائمون على مهنة التنظيم</a:t>
            </a:r>
            <a:r>
              <a:rPr lang="ar-IQ" sz="2800" b="1" dirty="0"/>
              <a:t> والتعليم</a:t>
            </a:r>
            <a:r>
              <a:rPr lang="ar-SA" sz="2800" b="1" dirty="0"/>
              <a:t> المحاسبي اصبحوا بمثابة حلقة الوصل بين الميتافيزيقيا من جهة وطلاب المحاسبة والمستخدمين الاخرين من جهة اخرى.</a:t>
            </a:r>
            <a:endParaRPr lang="en-US" sz="2800" b="1" dirty="0"/>
          </a:p>
        </p:txBody>
      </p:sp>
    </p:spTree>
    <p:extLst>
      <p:ext uri="{BB962C8B-B14F-4D97-AF65-F5344CB8AC3E}">
        <p14:creationId xmlns:p14="http://schemas.microsoft.com/office/powerpoint/2010/main" val="1522547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t>
            </a:r>
            <a:r>
              <a:rPr lang="ar-SA" b="1" dirty="0"/>
              <a:t>طبيعة العلاقة بين الفلسفة الميتافيزيقيا والمحاسبة</a:t>
            </a:r>
            <a:endParaRPr lang="ar-IQ" dirty="0"/>
          </a:p>
        </p:txBody>
      </p:sp>
      <p:sp>
        <p:nvSpPr>
          <p:cNvPr id="3" name="عنصر نائب للمحتوى 2"/>
          <p:cNvSpPr>
            <a:spLocks noGrp="1"/>
          </p:cNvSpPr>
          <p:nvPr>
            <p:ph idx="1"/>
          </p:nvPr>
        </p:nvSpPr>
        <p:spPr>
          <a:xfrm>
            <a:off x="445477" y="2403231"/>
            <a:ext cx="11172092" cy="4220307"/>
          </a:xfrm>
        </p:spPr>
        <p:txBody>
          <a:bodyPr>
            <a:normAutofit/>
          </a:bodyPr>
          <a:lstStyle/>
          <a:p>
            <a:pPr marL="0" indent="0" algn="just" rtl="1">
              <a:buNone/>
            </a:pPr>
            <a:r>
              <a:rPr lang="ar-SA" sz="2800" b="1" dirty="0"/>
              <a:t>وتجدر الاشارة الى انه ورد الادبيات الفلسفية المعنية بموضوع الميتافيزيقيا مفردة الاحساس او المعطيات الحسية, والتي يمكن من خلالها ادراك اشياء الواقع ومكوناته, فحصولنا بالإحساس بشيء يمدنا بمعلومات اولية عنه تفيد في ادراك امر معين, فالإحساسات حين تصل الى المخ يحولها الى مدركات (أي اضفاء معنى على مجموعة معينة من الاحاسيس) وعندما يتم استعادة هذه المدركات في المخ مرة اخرى سيتولد عنها افكارا, الا ان المعرفة الحسية لا تستطيع لوحدها ان توصلنا جوهر الاشياء(فمثلا ادراك الضوء المنبعث من المصباح الكهربائي لا يكفي لكي نعلم ان هذه الضوء هو سيل من الالكترونات التي تتحرك بسرعة معينة) بل نحتاج معها الى المعرفة العقلية المجردة التي يتصف بها الانسان عن غيره من المخلوقات الحية لما يتمتع به من جهاز عصبي معقد ومتطور يعتمد به الانسان على التفكير وفهم الرموز وتحليلها.</a:t>
            </a:r>
            <a:endParaRPr lang="en-US" sz="2800" b="1" dirty="0"/>
          </a:p>
        </p:txBody>
      </p:sp>
    </p:spTree>
    <p:extLst>
      <p:ext uri="{BB962C8B-B14F-4D97-AF65-F5344CB8AC3E}">
        <p14:creationId xmlns:p14="http://schemas.microsoft.com/office/powerpoint/2010/main" val="949780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0647" y="679938"/>
            <a:ext cx="10796954" cy="1195754"/>
          </a:xfrm>
        </p:spPr>
        <p:txBody>
          <a:bodyPr/>
          <a:lstStyle/>
          <a:p>
            <a:pPr algn="ctr"/>
            <a:r>
              <a:rPr lang="ar-SA" sz="4400" b="1" dirty="0"/>
              <a:t>التسلسل المنطقي من قبل القائمين على التنظيم المحاسبي للوصول الى مفهوم الاطار المفاهيمي للمحاسبة </a:t>
            </a:r>
            <a:endParaRPr lang="ar-IQ" sz="4400" b="1" dirty="0"/>
          </a:p>
        </p:txBody>
      </p:sp>
      <p:pic>
        <p:nvPicPr>
          <p:cNvPr id="4" name="عنصر نائب للمحتوى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597877" y="2344615"/>
            <a:ext cx="10914185" cy="4114800"/>
          </a:xfrm>
          <a:prstGeom prst="rect">
            <a:avLst/>
          </a:prstGeom>
        </p:spPr>
      </p:pic>
    </p:spTree>
    <p:extLst>
      <p:ext uri="{BB962C8B-B14F-4D97-AF65-F5344CB8AC3E}">
        <p14:creationId xmlns:p14="http://schemas.microsoft.com/office/powerpoint/2010/main" val="9007240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10308" y="762000"/>
            <a:ext cx="11254154" cy="918632"/>
          </a:xfrm>
        </p:spPr>
        <p:txBody>
          <a:bodyPr/>
          <a:lstStyle/>
          <a:p>
            <a:pPr algn="ctr"/>
            <a:br>
              <a:rPr lang="en-US" sz="3200" b="1" dirty="0"/>
            </a:br>
            <a:r>
              <a:rPr lang="ar-SA" sz="3200" b="1" dirty="0"/>
              <a:t>والسؤال الذي يطرح هنا م</a:t>
            </a:r>
            <a:r>
              <a:rPr lang="ar-IQ" sz="3200" b="1" dirty="0"/>
              <a:t>ا</a:t>
            </a:r>
            <a:r>
              <a:rPr lang="ar-SA" sz="3200" b="1" dirty="0"/>
              <a:t>علاقة هذا الطرح الفلسفي بما يقوم به المحاسبون؟</a:t>
            </a:r>
            <a:br>
              <a:rPr lang="en-US" sz="3200" dirty="0"/>
            </a:br>
            <a:endParaRPr lang="ar-IQ" sz="3200" dirty="0"/>
          </a:p>
        </p:txBody>
      </p:sp>
      <p:sp>
        <p:nvSpPr>
          <p:cNvPr id="3" name="عنصر نائب للمحتوى 2"/>
          <p:cNvSpPr>
            <a:spLocks noGrp="1"/>
          </p:cNvSpPr>
          <p:nvPr>
            <p:ph idx="1"/>
          </p:nvPr>
        </p:nvSpPr>
        <p:spPr>
          <a:xfrm>
            <a:off x="550986" y="2309446"/>
            <a:ext cx="11113476" cy="4196862"/>
          </a:xfrm>
        </p:spPr>
        <p:txBody>
          <a:bodyPr>
            <a:normAutofit/>
          </a:bodyPr>
          <a:lstStyle/>
          <a:p>
            <a:pPr marL="0" indent="0" algn="just" rtl="1">
              <a:buNone/>
            </a:pPr>
            <a:r>
              <a:rPr lang="ar-SA" sz="3200" b="1" dirty="0"/>
              <a:t>والجواب عن ذلك هو ان الانسان يبدأ اكتساب المعرفة من خلال ممارسته الفعلية, اذ تتمتع بعض الحوادث او الظواهر بسمة استثنائية لتقودنا الى زيادة ملاحظتنا وتأملاتنا بشأن ما يجري على ارضية الواقع وبالتالي تعليمنا, فإذا ماكنا محفزين بما فيه الكفاية لصياغة مفاهيم تجريدية وتعميمات لننتقل بعد ذلك الى اختبار الفرضيات لكي نفهم مضامين المفاهيم في مواقف جديدة, واثناء هذه العملية نقوم بتنقيح معرفتنا, وهذه تماما هي نفس العملية التي تفسر حيازتنا (اكتسابنا) للمعرفة المحاسبية, حيث نتحرك من حقائق معينة الى فرضيات معينة ومن ثم الى نظريات عامة وصولا الى قوانين مكتشفة.</a:t>
            </a:r>
            <a:endParaRPr lang="en-US" sz="3200" b="1" dirty="0"/>
          </a:p>
        </p:txBody>
      </p:sp>
    </p:spTree>
    <p:extLst>
      <p:ext uri="{BB962C8B-B14F-4D97-AF65-F5344CB8AC3E}">
        <p14:creationId xmlns:p14="http://schemas.microsoft.com/office/powerpoint/2010/main" val="3677752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750277"/>
            <a:ext cx="10544678" cy="1101969"/>
          </a:xfrm>
        </p:spPr>
        <p:txBody>
          <a:bodyPr/>
          <a:lstStyle/>
          <a:p>
            <a:pPr rtl="1"/>
            <a:r>
              <a:rPr lang="ar-SA" b="1" dirty="0"/>
              <a:t>منطق المونولوجيا </a:t>
            </a:r>
            <a:r>
              <a:rPr lang="en-US" b="1" dirty="0"/>
              <a:t>(Monologic )   </a:t>
            </a:r>
            <a:r>
              <a:rPr lang="ar-SA" b="1" dirty="0"/>
              <a:t>في الفكر المحاسبي التقليدي</a:t>
            </a:r>
            <a:endParaRPr lang="en-US" dirty="0"/>
          </a:p>
        </p:txBody>
      </p:sp>
      <p:sp>
        <p:nvSpPr>
          <p:cNvPr id="3" name="Content Placeholder 2"/>
          <p:cNvSpPr>
            <a:spLocks noGrp="1"/>
          </p:cNvSpPr>
          <p:nvPr>
            <p:ph idx="1"/>
          </p:nvPr>
        </p:nvSpPr>
        <p:spPr>
          <a:xfrm>
            <a:off x="669701" y="2603500"/>
            <a:ext cx="10959922" cy="3416300"/>
          </a:xfrm>
        </p:spPr>
        <p:txBody>
          <a:bodyPr>
            <a:noAutofit/>
          </a:bodyPr>
          <a:lstStyle/>
          <a:p>
            <a:pPr algn="just" rtl="1"/>
            <a:r>
              <a:rPr lang="ar-SA" sz="2800" dirty="0"/>
              <a:t>المونولوجيا مدخل شائع في النظريات المعرفية القديمة والمعاصرة ، وخصوصا في المجالات المعرفية ذات العلاقة بمجال المنطق والفلسفة و اللغة و الاتصالات وعلم الكومبيوتر, وللمونولوجيا تاريخ فكري طويل في الفلسفة ونظريات العقل.</a:t>
            </a:r>
            <a:endParaRPr lang="en-US" sz="2800" dirty="0"/>
          </a:p>
          <a:p>
            <a:pPr algn="just" rtl="1"/>
            <a:r>
              <a:rPr lang="ar-SA" sz="2800" dirty="0"/>
              <a:t>وان المعنى العام لها هو الفردية او الاحادية في طرح الخطاب وهيمنته واحتكاره من قبل شخص واحد, والمعنى التخصصي لها بأنها عملية احادية المنطق مغلقة على شخص واحد وتعبر عن الهيمنة الفردية او الاحادية.</a:t>
            </a:r>
            <a:endParaRPr lang="en-US" sz="2800" b="1" dirty="0"/>
          </a:p>
        </p:txBody>
      </p:sp>
    </p:spTree>
    <p:extLst>
      <p:ext uri="{BB962C8B-B14F-4D97-AF65-F5344CB8AC3E}">
        <p14:creationId xmlns:p14="http://schemas.microsoft.com/office/powerpoint/2010/main" val="40884423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4092" y="973668"/>
            <a:ext cx="11230708" cy="706964"/>
          </a:xfrm>
        </p:spPr>
        <p:txBody>
          <a:bodyPr/>
          <a:lstStyle/>
          <a:p>
            <a:pPr algn="ctr"/>
            <a:br>
              <a:rPr lang="en-US" sz="3200" b="1" dirty="0"/>
            </a:br>
            <a:r>
              <a:rPr lang="ar-SA" sz="3200" b="1" dirty="0"/>
              <a:t>والسؤال الذي يطرح هنا م</a:t>
            </a:r>
            <a:r>
              <a:rPr lang="ar-IQ" sz="3200" b="1" dirty="0"/>
              <a:t>ا</a:t>
            </a:r>
            <a:r>
              <a:rPr lang="ar-SA" sz="3200" b="1" dirty="0"/>
              <a:t>علاقة هذا الطرح الفلسفي بما يقوم به المحاسبون؟</a:t>
            </a:r>
            <a:br>
              <a:rPr lang="en-US" sz="3200" dirty="0"/>
            </a:br>
            <a:endParaRPr lang="ar-IQ" sz="3200" dirty="0"/>
          </a:p>
        </p:txBody>
      </p:sp>
      <p:sp>
        <p:nvSpPr>
          <p:cNvPr id="3" name="عنصر نائب للمحتوى 2"/>
          <p:cNvSpPr>
            <a:spLocks noGrp="1"/>
          </p:cNvSpPr>
          <p:nvPr>
            <p:ph idx="1"/>
          </p:nvPr>
        </p:nvSpPr>
        <p:spPr>
          <a:xfrm>
            <a:off x="1154955" y="2603500"/>
            <a:ext cx="9677168" cy="3416300"/>
          </a:xfrm>
        </p:spPr>
        <p:txBody>
          <a:bodyPr>
            <a:normAutofit/>
          </a:bodyPr>
          <a:lstStyle/>
          <a:p>
            <a:pPr marL="0" indent="0" algn="just" rtl="1">
              <a:buNone/>
            </a:pPr>
            <a:r>
              <a:rPr lang="ar-SA" sz="3600" b="1" dirty="0"/>
              <a:t>وتعد المفاهيم في مجموعها نظاما توصيفا متماسكا للمادة العلمية, وفي المحاسبة تلعب المفاهيم دورا اضافيا وهو ان تعطي البيان الفكري مضمونا عمليا بواقع الحياة الاقتصادية والاجتماعية, ويتم تكوين المفاهيم عن طريق الملاحظة والخبرة المجتمعة عن ظاهرة معينة بقصد تحديد تصور او ادراك ذهني مجرد عن ماهية او جوهر هذه الظاهرة.</a:t>
            </a:r>
            <a:endParaRPr lang="en-US" sz="3600" b="1" dirty="0"/>
          </a:p>
          <a:p>
            <a:pPr marL="0" indent="0" algn="just" rtl="1">
              <a:buNone/>
            </a:pPr>
            <a:endParaRPr lang="ar-IQ" sz="3600" b="1" dirty="0"/>
          </a:p>
        </p:txBody>
      </p:sp>
    </p:spTree>
    <p:extLst>
      <p:ext uri="{BB962C8B-B14F-4D97-AF65-F5344CB8AC3E}">
        <p14:creationId xmlns:p14="http://schemas.microsoft.com/office/powerpoint/2010/main" val="24885549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1" y="973668"/>
            <a:ext cx="11230708" cy="706964"/>
          </a:xfrm>
        </p:spPr>
        <p:txBody>
          <a:bodyPr/>
          <a:lstStyle/>
          <a:p>
            <a:pPr algn="ctr"/>
            <a:br>
              <a:rPr lang="en-US" sz="3200" b="1" dirty="0"/>
            </a:br>
            <a:r>
              <a:rPr lang="ar-SA" sz="3200" b="1" dirty="0"/>
              <a:t>والسؤال الذي يطرح هنا م</a:t>
            </a:r>
            <a:r>
              <a:rPr lang="ar-IQ" sz="3200" b="1" dirty="0"/>
              <a:t>ا</a:t>
            </a:r>
            <a:r>
              <a:rPr lang="ar-SA" sz="3200" b="1" dirty="0"/>
              <a:t>علاقة هذا الطرح الفلسفي بما يقوم به المحاسبون؟</a:t>
            </a:r>
            <a:br>
              <a:rPr lang="en-US" sz="3200" dirty="0"/>
            </a:br>
            <a:endParaRPr lang="ar-IQ" sz="3200" dirty="0"/>
          </a:p>
        </p:txBody>
      </p:sp>
      <p:sp>
        <p:nvSpPr>
          <p:cNvPr id="3" name="عنصر نائب للمحتوى 2"/>
          <p:cNvSpPr>
            <a:spLocks noGrp="1"/>
          </p:cNvSpPr>
          <p:nvPr>
            <p:ph idx="1"/>
          </p:nvPr>
        </p:nvSpPr>
        <p:spPr>
          <a:xfrm>
            <a:off x="539262" y="2403231"/>
            <a:ext cx="11019691" cy="4091354"/>
          </a:xfrm>
        </p:spPr>
        <p:txBody>
          <a:bodyPr>
            <a:normAutofit/>
          </a:bodyPr>
          <a:lstStyle/>
          <a:p>
            <a:pPr marL="0" indent="0" algn="r" rtl="1">
              <a:buNone/>
            </a:pPr>
            <a:r>
              <a:rPr lang="ar-SA" sz="2400" b="1" dirty="0"/>
              <a:t>وتجدر الاشارة الى ان المحاسب استطاع من خلال استخدامه للرموز البسيطة والمعقدة ان يحول ما يدركه المتلقي من خارج الوسط المحاسبي من افكار لتظهر على شكل مفاهيم محاسبية, وهذا ما يتفق الى حد كبير مع ما اده </a:t>
            </a:r>
            <a:r>
              <a:rPr lang="en-US" sz="2400" b="1" dirty="0" err="1"/>
              <a:t>Mcdonald</a:t>
            </a:r>
            <a:r>
              <a:rPr lang="ar-IQ" sz="2400" b="1" dirty="0"/>
              <a:t> حول النظرية بصورة عامة التي يجب ان تحتوي على ثلاث عناصر:-</a:t>
            </a:r>
            <a:endParaRPr lang="en-US" sz="2400" b="1" dirty="0"/>
          </a:p>
          <a:p>
            <a:pPr lvl="0" algn="r" rtl="1"/>
            <a:r>
              <a:rPr lang="ar-IQ" sz="2400" b="1" dirty="0"/>
              <a:t>التمثيل الرمزي للظاهرة.</a:t>
            </a:r>
            <a:endParaRPr lang="en-US" sz="2400" b="1" dirty="0"/>
          </a:p>
          <a:p>
            <a:pPr lvl="0" algn="r" rtl="1"/>
            <a:r>
              <a:rPr lang="ar-IQ" sz="2400" b="1" dirty="0"/>
              <a:t>المعالجة الباركة او الذكية للرموز.</a:t>
            </a:r>
            <a:endParaRPr lang="en-US" sz="2400" b="1" dirty="0"/>
          </a:p>
          <a:p>
            <a:pPr lvl="0" algn="r" rtl="1"/>
            <a:r>
              <a:rPr lang="ar-IQ" sz="2400" b="1" dirty="0"/>
              <a:t>ترجمة الرموز الى ظواهر في عالم الواقع.</a:t>
            </a:r>
          </a:p>
          <a:p>
            <a:pPr marL="0" indent="0" algn="r" rtl="1">
              <a:buNone/>
            </a:pPr>
            <a:r>
              <a:rPr lang="ar-IQ" sz="2400" b="1" dirty="0"/>
              <a:t>فالمحاسبة تقوم بترميز الاحداث الاقتصادية كما هو الحال في المدين والدائن(التمثيل الرمزي للأحداث الاقتصادية) ومن ثم توظف قواعد المعالجة البارعة والذكية لتحولها الى معلومات مفيدة في عالم الواقع, فالأساليب الفنية لتحديد الدخل يمكن اعتبارها نوع من انواع المعالجات البارعة للرموز المحاسبية. </a:t>
            </a:r>
            <a:endParaRPr lang="en-US" sz="2400" b="1" dirty="0"/>
          </a:p>
          <a:p>
            <a:pPr marL="0" lvl="0" indent="0" algn="r" rtl="1">
              <a:buNone/>
            </a:pPr>
            <a:endParaRPr lang="en-US" sz="2800" b="1" dirty="0"/>
          </a:p>
          <a:p>
            <a:pPr algn="r"/>
            <a:endParaRPr lang="ar-IQ" sz="2000" dirty="0"/>
          </a:p>
        </p:txBody>
      </p:sp>
    </p:spTree>
    <p:extLst>
      <p:ext uri="{BB962C8B-B14F-4D97-AF65-F5344CB8AC3E}">
        <p14:creationId xmlns:p14="http://schemas.microsoft.com/office/powerpoint/2010/main" val="661561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985" y="609600"/>
            <a:ext cx="10996245" cy="1359877"/>
          </a:xfrm>
        </p:spPr>
        <p:txBody>
          <a:bodyPr>
            <a:noAutofit/>
          </a:bodyPr>
          <a:lstStyle/>
          <a:p>
            <a:pPr lvl="0"/>
            <a:r>
              <a:rPr lang="en-US" b="1" dirty="0"/>
              <a:t>(Monologic ) </a:t>
            </a:r>
            <a:r>
              <a:rPr lang="ar-SA" b="1" dirty="0"/>
              <a:t>منطق المونولوجيا</a:t>
            </a:r>
            <a:r>
              <a:rPr lang="ar-IQ" b="1" dirty="0"/>
              <a:t> </a:t>
            </a:r>
            <a:r>
              <a:rPr lang="ar-SA" b="1" dirty="0"/>
              <a:t>في الفكر المحاسبي التقليدي </a:t>
            </a:r>
            <a:endParaRPr lang="en-US" b="1" dirty="0"/>
          </a:p>
        </p:txBody>
      </p:sp>
      <p:sp>
        <p:nvSpPr>
          <p:cNvPr id="3" name="Content Placeholder 2"/>
          <p:cNvSpPr>
            <a:spLocks noGrp="1"/>
          </p:cNvSpPr>
          <p:nvPr>
            <p:ph idx="1"/>
          </p:nvPr>
        </p:nvSpPr>
        <p:spPr>
          <a:xfrm>
            <a:off x="586154" y="2379784"/>
            <a:ext cx="11148646" cy="4103077"/>
          </a:xfrm>
        </p:spPr>
        <p:txBody>
          <a:bodyPr>
            <a:normAutofit fontScale="77500" lnSpcReduction="20000"/>
          </a:bodyPr>
          <a:lstStyle/>
          <a:p>
            <a:pPr algn="just" rtl="1"/>
            <a:r>
              <a:rPr lang="ar-SA" sz="4000" dirty="0"/>
              <a:t>وبحدود هذا المعنى المقدم للمنولوجيا الفردية فان الفكر المحاسبي السائد يمكن وصف</a:t>
            </a:r>
            <a:r>
              <a:rPr lang="ar-IQ" sz="4000" dirty="0"/>
              <a:t>ه</a:t>
            </a:r>
            <a:r>
              <a:rPr lang="ar-SA" sz="4000" dirty="0"/>
              <a:t> بانه فكر احادي فردي ، وان المحاسبة فردية مغلقة على معنى واحد يمتد جذورها على وجه الخصوص إلى النظريات الوضعية والى الاقتصاد </a:t>
            </a:r>
            <a:r>
              <a:rPr lang="ar-SA" sz="4000" dirty="0" err="1"/>
              <a:t>النيو</a:t>
            </a:r>
            <a:r>
              <a:rPr lang="ar-SA" sz="4000" dirty="0"/>
              <a:t> كلاسيك</a:t>
            </a:r>
            <a:r>
              <a:rPr lang="en-US" sz="4000" dirty="0"/>
              <a:t>.</a:t>
            </a:r>
          </a:p>
          <a:p>
            <a:pPr algn="just" rtl="1"/>
            <a:r>
              <a:rPr lang="ar-SA" sz="4000" dirty="0"/>
              <a:t>ويؤكد ماكنتوش </a:t>
            </a:r>
            <a:r>
              <a:rPr lang="en-US" sz="4000" dirty="0"/>
              <a:t>Macintosh </a:t>
            </a:r>
            <a:r>
              <a:rPr lang="ar-SA" sz="4000" dirty="0"/>
              <a:t>بوصفه منطق المحاسبة التقليدية على انه منطق أحادي أو فردي  في كتابة </a:t>
            </a:r>
            <a:r>
              <a:rPr lang="en-US" sz="4000" dirty="0"/>
              <a:t> (Accounting, Accountants &amp; Monologic) </a:t>
            </a:r>
            <a:r>
              <a:rPr lang="ar-SA" sz="4000" dirty="0"/>
              <a:t>و ان نماذج المساءلة واتخاذ القرار ونظم المعلومات المحاسبية تسجل الكلف والمنافع من وجهة نظر الإدارة الرأسمالية وان القيم المستخدمة هي من صلب تقنيات المحاسبة التقليدية، وان حدود تركيز مهنة وإطار المحاسبة الاقتصادية غير كاف لتحقيق المجال الذي يروم العمل للمصلحة العامة</a:t>
            </a:r>
            <a:endParaRPr lang="en-US" sz="4000" b="1" dirty="0"/>
          </a:p>
        </p:txBody>
      </p:sp>
    </p:spTree>
    <p:extLst>
      <p:ext uri="{BB962C8B-B14F-4D97-AF65-F5344CB8AC3E}">
        <p14:creationId xmlns:p14="http://schemas.microsoft.com/office/powerpoint/2010/main" val="3372157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539" y="609600"/>
            <a:ext cx="11101754" cy="1266092"/>
          </a:xfrm>
        </p:spPr>
        <p:txBody>
          <a:bodyPr/>
          <a:lstStyle/>
          <a:p>
            <a:pPr algn="ctr"/>
            <a:r>
              <a:rPr lang="en-US" sz="3200" b="1" dirty="0"/>
              <a:t>(Monologic ) </a:t>
            </a:r>
            <a:r>
              <a:rPr lang="ar-SA" sz="3200" b="1" dirty="0"/>
              <a:t>منطق المونولوجيا</a:t>
            </a:r>
            <a:r>
              <a:rPr lang="ar-IQ" sz="3200" b="1" dirty="0"/>
              <a:t> </a:t>
            </a:r>
            <a:r>
              <a:rPr lang="ar-SA" sz="3200" b="1" dirty="0"/>
              <a:t>في الفكر المحاسبي التقليدي </a:t>
            </a:r>
            <a:endParaRPr lang="en-US" sz="3200" b="1" dirty="0"/>
          </a:p>
        </p:txBody>
      </p:sp>
      <p:sp>
        <p:nvSpPr>
          <p:cNvPr id="3" name="Content Placeholder 2"/>
          <p:cNvSpPr>
            <a:spLocks noGrp="1"/>
          </p:cNvSpPr>
          <p:nvPr>
            <p:ph idx="1"/>
          </p:nvPr>
        </p:nvSpPr>
        <p:spPr>
          <a:xfrm>
            <a:off x="527538" y="2368062"/>
            <a:ext cx="11148647" cy="4103076"/>
          </a:xfrm>
        </p:spPr>
        <p:txBody>
          <a:bodyPr>
            <a:normAutofit/>
          </a:bodyPr>
          <a:lstStyle/>
          <a:p>
            <a:pPr marL="0" indent="0" algn="just" rtl="1">
              <a:buNone/>
            </a:pPr>
            <a:r>
              <a:rPr lang="ar-IQ" sz="4000" b="1" dirty="0"/>
              <a:t>ان </a:t>
            </a:r>
            <a:r>
              <a:rPr lang="ar-SA" sz="4000" b="1" dirty="0"/>
              <a:t>السرد الرسمي الطاغي على المحاسبة التقليدية هو هيمنة الافتراضات الرأسمالية المنتجة من الايدلوجيا الرأسمالية السائدة في المجتمعات الغربية</a:t>
            </a:r>
            <a:r>
              <a:rPr lang="en-US" sz="4000" b="1" dirty="0"/>
              <a:t> </a:t>
            </a:r>
            <a:r>
              <a:rPr lang="ar-SA" sz="4000" b="1" dirty="0"/>
              <a:t>فالمحاسبة التقليدية غارقة ب</a:t>
            </a:r>
            <a:r>
              <a:rPr lang="ar-IQ" sz="4000" b="1" dirty="0"/>
              <a:t>الا</a:t>
            </a:r>
            <a:r>
              <a:rPr lang="ar-SA" sz="4000" b="1" dirty="0"/>
              <a:t>فتراضات والمبادئ والقيم الرأسمالية ومروجي العقلانية الاقتصادية التي تركز على احتياجات التمويل ورأس المال، وهدفها تنمية وحماية رؤوس الأموال والاعتراف بمصالح الممولين </a:t>
            </a:r>
            <a:r>
              <a:rPr lang="en-US" sz="4000" b="1" dirty="0"/>
              <a:t>,</a:t>
            </a:r>
            <a:r>
              <a:rPr lang="ar-IQ" sz="4000" b="1" dirty="0"/>
              <a:t>المؤسسين</a:t>
            </a:r>
            <a:r>
              <a:rPr lang="ar-SA" sz="4000" b="1" dirty="0"/>
              <a:t>.</a:t>
            </a:r>
            <a:endParaRPr lang="en-US" sz="4000" b="1" dirty="0"/>
          </a:p>
          <a:p>
            <a:pPr algn="just" rtl="1">
              <a:buFont typeface="Wingdings" pitchFamily="2" charset="2"/>
              <a:buChar char="Ø"/>
            </a:pPr>
            <a:endParaRPr lang="en-US" sz="4000" b="1" dirty="0"/>
          </a:p>
        </p:txBody>
      </p:sp>
    </p:spTree>
    <p:extLst>
      <p:ext uri="{BB962C8B-B14F-4D97-AF65-F5344CB8AC3E}">
        <p14:creationId xmlns:p14="http://schemas.microsoft.com/office/powerpoint/2010/main" val="1893891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59" y="197700"/>
            <a:ext cx="10869356" cy="1736608"/>
          </a:xfrm>
        </p:spPr>
        <p:txBody>
          <a:bodyPr/>
          <a:lstStyle/>
          <a:p>
            <a:pPr algn="ctr"/>
            <a:r>
              <a:rPr lang="en-US" b="1" dirty="0"/>
              <a:t>(Monologic ) </a:t>
            </a:r>
            <a:r>
              <a:rPr lang="ar-SA" b="1" dirty="0"/>
              <a:t>منطق المونولوجيا</a:t>
            </a:r>
            <a:r>
              <a:rPr lang="ar-IQ" b="1" dirty="0"/>
              <a:t> </a:t>
            </a:r>
            <a:r>
              <a:rPr lang="ar-SA" b="1" dirty="0"/>
              <a:t>في الفكر المحاسبي التقليدي </a:t>
            </a:r>
            <a:endParaRPr lang="en-US" b="1" dirty="0"/>
          </a:p>
        </p:txBody>
      </p:sp>
      <p:sp>
        <p:nvSpPr>
          <p:cNvPr id="3" name="Content Placeholder 2"/>
          <p:cNvSpPr>
            <a:spLocks noGrp="1"/>
          </p:cNvSpPr>
          <p:nvPr>
            <p:ph idx="1"/>
          </p:nvPr>
        </p:nvSpPr>
        <p:spPr>
          <a:xfrm>
            <a:off x="231820" y="2603500"/>
            <a:ext cx="11758411" cy="3416300"/>
          </a:xfrm>
        </p:spPr>
        <p:txBody>
          <a:bodyPr>
            <a:noAutofit/>
          </a:bodyPr>
          <a:lstStyle/>
          <a:p>
            <a:pPr marL="0" indent="0" algn="just" rtl="1">
              <a:buNone/>
            </a:pPr>
            <a:r>
              <a:rPr lang="ar-SA" sz="4400" b="1" dirty="0"/>
              <a:t>بل يذهب ماكنتوش ابعد من ذلك في تأكيد الفردية في المحاسبة التقليدية بدعوة المنظمات المحاسبية مع مجلس معايير المحاسبة المالية الى توحيد الطرق المحاسبية، وعده اندفاع شديد الى الذاتية الفردية و الأحادية في المحاسبة التقليدية، وتأكيد لاستخدام المركزية.</a:t>
            </a:r>
            <a:endParaRPr lang="en-US" sz="4400" b="1" dirty="0"/>
          </a:p>
          <a:p>
            <a:pPr marL="0" indent="0" algn="just" rtl="1">
              <a:buNone/>
            </a:pPr>
            <a:endParaRPr lang="en-US" sz="4400" b="1" dirty="0"/>
          </a:p>
        </p:txBody>
      </p:sp>
    </p:spTree>
    <p:extLst>
      <p:ext uri="{BB962C8B-B14F-4D97-AF65-F5344CB8AC3E}">
        <p14:creationId xmlns:p14="http://schemas.microsoft.com/office/powerpoint/2010/main" val="2463095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646" y="515814"/>
            <a:ext cx="11113477" cy="1418493"/>
          </a:xfrm>
        </p:spPr>
        <p:txBody>
          <a:bodyPr/>
          <a:lstStyle/>
          <a:p>
            <a:r>
              <a:rPr lang="en-US" b="1" dirty="0"/>
              <a:t>(Monologic ) </a:t>
            </a:r>
            <a:r>
              <a:rPr lang="ar-SA" b="1" dirty="0"/>
              <a:t>منطق المونولوجيا</a:t>
            </a:r>
            <a:r>
              <a:rPr lang="ar-IQ" b="1" dirty="0"/>
              <a:t> </a:t>
            </a:r>
            <a:r>
              <a:rPr lang="ar-SA" b="1" dirty="0"/>
              <a:t>في الفكر المحاسبي التقليدي </a:t>
            </a:r>
            <a:endParaRPr lang="en-US" b="1" dirty="0"/>
          </a:p>
        </p:txBody>
      </p:sp>
      <p:sp>
        <p:nvSpPr>
          <p:cNvPr id="3" name="Content Placeholder 2"/>
          <p:cNvSpPr>
            <a:spLocks noGrp="1"/>
          </p:cNvSpPr>
          <p:nvPr>
            <p:ph idx="1"/>
          </p:nvPr>
        </p:nvSpPr>
        <p:spPr>
          <a:xfrm>
            <a:off x="218941" y="2133600"/>
            <a:ext cx="11848563" cy="4630615"/>
          </a:xfrm>
        </p:spPr>
        <p:txBody>
          <a:bodyPr>
            <a:noAutofit/>
          </a:bodyPr>
          <a:lstStyle/>
          <a:p>
            <a:pPr marL="0" indent="0" algn="just" rtl="1">
              <a:buNone/>
            </a:pPr>
            <a:r>
              <a:rPr lang="ar-SA" sz="3200" dirty="0"/>
              <a:t>وعند عرض الموضوع ضمن نطاق الهدف، فان الهدف النبيل من تقديم التقارير المالية هو عرض حقائق لمستخدميها ، ووفقا لهذا المنطق ينبغي أن يستفاد منها كل واحد في المجتمع بغض النظر عن وجهات النظر أو الايدلوجيا التي تدفعه للاستفادة، فان كانت تلك التقارير المالية تعطي قيما</a:t>
            </a:r>
            <a:r>
              <a:rPr lang="en-US" sz="3200" dirty="0"/>
              <a:t>" </a:t>
            </a:r>
            <a:r>
              <a:rPr lang="ar-SA" sz="3200" dirty="0"/>
              <a:t>لمعنى واحد" ، وتتجاهل المعاني و التفصيلات للآخرين، فهي حقائق تتحدث مع نفسها طالما إنها تركز على مصالح أصحاب رؤوس الأموال وتتجاهل منافع ومصالح المجتمع والمستفيدين الاخرين من القوائم المالية, وتبعا لذلك وصفت المحاسبة بالفردية أو الأحادية التي تدار وتحكم وترسم معلماتها من وجهة نظر واحدة وتهدف إلى تقديم معنى واحد ،والدليل هو معادلة الميزانية التي تنص على إن</a:t>
            </a:r>
            <a:r>
              <a:rPr lang="en-US" sz="3200" dirty="0"/>
              <a:t>:</a:t>
            </a:r>
          </a:p>
          <a:p>
            <a:pPr marL="0" indent="0" algn="just" rtl="1">
              <a:buNone/>
            </a:pPr>
            <a:r>
              <a:rPr lang="ar-SA" sz="3200" dirty="0"/>
              <a:t>رأس المال ( الثروة</a:t>
            </a:r>
            <a:r>
              <a:rPr lang="en-US" sz="3200" dirty="0"/>
              <a:t> =( </a:t>
            </a:r>
            <a:r>
              <a:rPr lang="ar-SA" sz="3200" dirty="0"/>
              <a:t>الموجودات </a:t>
            </a:r>
            <a:r>
              <a:rPr lang="en-US" sz="3200" dirty="0"/>
              <a:t>– </a:t>
            </a:r>
            <a:r>
              <a:rPr lang="ar-SA" sz="3200" dirty="0"/>
              <a:t>المطلوبات</a:t>
            </a:r>
            <a:endParaRPr lang="en-US" sz="3200" b="1" dirty="0"/>
          </a:p>
        </p:txBody>
      </p:sp>
    </p:spTree>
    <p:extLst>
      <p:ext uri="{BB962C8B-B14F-4D97-AF65-F5344CB8AC3E}">
        <p14:creationId xmlns:p14="http://schemas.microsoft.com/office/powerpoint/2010/main" val="1821535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891607"/>
            <a:ext cx="10415724" cy="1159932"/>
          </a:xfrm>
        </p:spPr>
        <p:txBody>
          <a:bodyPr/>
          <a:lstStyle/>
          <a:p>
            <a:pPr lvl="0"/>
            <a:r>
              <a:rPr lang="ar-SA" b="1" dirty="0"/>
              <a:t>في منطق المحاسبة الجديدة</a:t>
            </a:r>
            <a:r>
              <a:rPr lang="en-US" b="1" dirty="0"/>
              <a:t>Dialogic</a:t>
            </a:r>
            <a:r>
              <a:rPr lang="ar-SA" b="1" dirty="0"/>
              <a:t> الحوارية(الدايلوكية</a:t>
            </a:r>
            <a:r>
              <a:rPr lang="ar-IQ" b="1" dirty="0"/>
              <a:t>)</a:t>
            </a:r>
            <a:endParaRPr lang="en-US" dirty="0"/>
          </a:p>
        </p:txBody>
      </p:sp>
      <p:sp>
        <p:nvSpPr>
          <p:cNvPr id="3" name="عنصر نائب للمحتوى 2"/>
          <p:cNvSpPr>
            <a:spLocks noGrp="1"/>
          </p:cNvSpPr>
          <p:nvPr>
            <p:ph idx="1"/>
          </p:nvPr>
        </p:nvSpPr>
        <p:spPr>
          <a:xfrm>
            <a:off x="1154954" y="2603500"/>
            <a:ext cx="10509507" cy="3416300"/>
          </a:xfrm>
        </p:spPr>
        <p:txBody>
          <a:bodyPr>
            <a:normAutofit lnSpcReduction="10000"/>
          </a:bodyPr>
          <a:lstStyle/>
          <a:p>
            <a:pPr marL="0" indent="0" algn="just" rtl="1">
              <a:buNone/>
            </a:pPr>
            <a:r>
              <a:rPr lang="ar-SA" sz="4000" b="1" dirty="0"/>
              <a:t>لمعالجة هذا التفرد بالمنطق المحاسبي التقليدي الساري الذي يقف حاليا أمام موجة الاعتراضات الواسعة فان هناك حاجة إلى إيجاد</a:t>
            </a:r>
            <a:r>
              <a:rPr lang="en-US" sz="4000" b="1" dirty="0"/>
              <a:t> " </a:t>
            </a:r>
            <a:r>
              <a:rPr lang="ar-SA" sz="4000" b="1" dirty="0"/>
              <a:t>منطق جديد للمحاسبة</a:t>
            </a:r>
            <a:r>
              <a:rPr lang="en-US" sz="4000" b="1" dirty="0"/>
              <a:t> " </a:t>
            </a:r>
            <a:r>
              <a:rPr lang="ar-SA" sz="4000" b="1" dirty="0"/>
              <a:t>يتصف بالتعددية وأرقامه تعمل على توصيل معناها بلغة الحوار ومع جميع أطراف المصالح ، تماشيا مع التيارات الحديثة التي تتبنى أيديولوجيا الديمقراطية التي تعتمد الحوارية والمشاركة</a:t>
            </a:r>
            <a:r>
              <a:rPr lang="en-US" sz="4000" b="1" dirty="0"/>
              <a:t> .</a:t>
            </a:r>
          </a:p>
          <a:p>
            <a:pPr algn="r" rtl="1"/>
            <a:endParaRPr lang="ar-IQ" dirty="0"/>
          </a:p>
        </p:txBody>
      </p:sp>
    </p:spTree>
    <p:extLst>
      <p:ext uri="{BB962C8B-B14F-4D97-AF65-F5344CB8AC3E}">
        <p14:creationId xmlns:p14="http://schemas.microsoft.com/office/powerpoint/2010/main" val="4269725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646" y="973668"/>
            <a:ext cx="11218985" cy="706964"/>
          </a:xfrm>
        </p:spPr>
        <p:txBody>
          <a:bodyPr/>
          <a:lstStyle/>
          <a:p>
            <a:pPr lvl="0" algn="ctr"/>
            <a:r>
              <a:rPr lang="ar-SA" b="1" dirty="0"/>
              <a:t>في منطق المحاسبة الجديدة</a:t>
            </a:r>
            <a:r>
              <a:rPr lang="en-US" b="1" dirty="0"/>
              <a:t>Dialogic</a:t>
            </a:r>
            <a:r>
              <a:rPr lang="ar-SA" b="1" dirty="0"/>
              <a:t> الحوارية(الدايلوكية</a:t>
            </a:r>
            <a:r>
              <a:rPr lang="ar-IQ" b="1" dirty="0"/>
              <a:t>)</a:t>
            </a:r>
            <a:endParaRPr lang="en-US" dirty="0"/>
          </a:p>
        </p:txBody>
      </p:sp>
      <p:sp>
        <p:nvSpPr>
          <p:cNvPr id="3" name="Content Placeholder 2"/>
          <p:cNvSpPr>
            <a:spLocks noGrp="1"/>
          </p:cNvSpPr>
          <p:nvPr>
            <p:ph idx="1"/>
          </p:nvPr>
        </p:nvSpPr>
        <p:spPr>
          <a:xfrm>
            <a:off x="528034" y="2215663"/>
            <a:ext cx="11178862" cy="4262410"/>
          </a:xfrm>
        </p:spPr>
        <p:txBody>
          <a:bodyPr>
            <a:noAutofit/>
          </a:bodyPr>
          <a:lstStyle/>
          <a:p>
            <a:pPr marL="0" indent="0" algn="just" rtl="1">
              <a:buNone/>
            </a:pPr>
            <a:r>
              <a:rPr lang="ar-SA" sz="4000" b="1" dirty="0"/>
              <a:t>والوصف العام لمفهوم الحوارية هو محادثة بين اثنين يتحدثون مع بعضهم يتشاركون بأفكار وخطاب ووجهات نظر لكل منهما من اجل بناء تواصل صريح  واشار</a:t>
            </a:r>
            <a:r>
              <a:rPr lang="en-US" sz="4000" b="1" dirty="0"/>
              <a:t>  Crapanzano </a:t>
            </a:r>
            <a:r>
              <a:rPr lang="ar-SA" sz="4000" b="1" dirty="0"/>
              <a:t>الى مفهوم أن الحوارية ابعد من ذلك فهي تتعدى حدود الاتصال لتشير الى العمل التحويلي واستكشاف الجوهر الأساسي للإبلاغ فهي تعبير عن الفكرة الأساسية في النقاش لتمتد من التواصل والاتصال إلى إنها تعبير عن وجهات نظر والوصول الى استنتاجات واتفاقات.</a:t>
            </a:r>
            <a:endParaRPr lang="en-US" sz="4000" b="1" dirty="0"/>
          </a:p>
          <a:p>
            <a:pPr marL="0" indent="0" algn="just" rtl="1">
              <a:buNone/>
            </a:pPr>
            <a:endParaRPr lang="en-US" sz="4000" b="1" dirty="0"/>
          </a:p>
        </p:txBody>
      </p:sp>
    </p:spTree>
    <p:extLst>
      <p:ext uri="{BB962C8B-B14F-4D97-AF65-F5344CB8AC3E}">
        <p14:creationId xmlns:p14="http://schemas.microsoft.com/office/powerpoint/2010/main" val="38665140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8292</TotalTime>
  <Words>2660</Words>
  <Application>Microsoft Macintosh PowerPoint</Application>
  <PresentationFormat>Widescreen</PresentationFormat>
  <Paragraphs>76</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Century Gothic</vt:lpstr>
      <vt:lpstr>Wingdings</vt:lpstr>
      <vt:lpstr>Wingdings 3</vt:lpstr>
      <vt:lpstr>Ion Boardroom</vt:lpstr>
      <vt:lpstr>Logic . Science - Theory- Philosophy- </vt:lpstr>
      <vt:lpstr>العلاقة بين المحاسبة والمنطق</vt:lpstr>
      <vt:lpstr>منطق المونولوجيا (Monologic )   في الفكر المحاسبي التقليدي</vt:lpstr>
      <vt:lpstr>(Monologic ) منطق المونولوجيا في الفكر المحاسبي التقليدي </vt:lpstr>
      <vt:lpstr>(Monologic ) منطق المونولوجيا في الفكر المحاسبي التقليدي </vt:lpstr>
      <vt:lpstr>(Monologic ) منطق المونولوجيا في الفكر المحاسبي التقليدي </vt:lpstr>
      <vt:lpstr>(Monologic ) منطق المونولوجيا في الفكر المحاسبي التقليدي </vt:lpstr>
      <vt:lpstr>في منطق المحاسبة الجديدةDialogic الحوارية(الدايلوكية)</vt:lpstr>
      <vt:lpstr>في منطق المحاسبة الجديدةDialogic الحوارية(الدايلوكية)</vt:lpstr>
      <vt:lpstr>منطق الحوارية والمحاسبة الجديدة</vt:lpstr>
      <vt:lpstr>منطق الحوارية والمحاسبة الجديدة</vt:lpstr>
      <vt:lpstr>منطق الحوارية والمحاسبة الجديدة</vt:lpstr>
      <vt:lpstr>المحاسبة والعلم</vt:lpstr>
      <vt:lpstr>المحاسبة والعلم</vt:lpstr>
      <vt:lpstr> 1- التطبيق في مقابل النظرية </vt:lpstr>
      <vt:lpstr> 1- التطبيق في مقابل النظرية </vt:lpstr>
      <vt:lpstr> 2- فلسفة العلم والمحاسبة. </vt:lpstr>
      <vt:lpstr>3- المنهجية العلمية والمحاسبة</vt:lpstr>
      <vt:lpstr>3- المنهجية العلمية والمحاسبة</vt:lpstr>
      <vt:lpstr>3- المنهجية العلمية والمحاسبة</vt:lpstr>
      <vt:lpstr>العلاقة بين المنطق والعلم والمحاسبة</vt:lpstr>
      <vt:lpstr>الفلسفة </vt:lpstr>
      <vt:lpstr>انواع الفلسفة</vt:lpstr>
      <vt:lpstr> طبيعة العلاقة بين الفلسفة الميتافيزيقيا والمحاسبة</vt:lpstr>
      <vt:lpstr> طبيعة العلاقة بين الفلسفة الميتافيزيقيا والمحاسبة</vt:lpstr>
      <vt:lpstr> طبيعة العلاقة بين الفلسفة الميتافيزيقيا والمحاسبة</vt:lpstr>
      <vt:lpstr> طبيعة العلاقة بين الفلسفة الميتافيزيقيا والمحاسبة</vt:lpstr>
      <vt:lpstr>التسلسل المنطقي من قبل القائمين على التنظيم المحاسبي للوصول الى مفهوم الاطار المفاهيمي للمحاسبة </vt:lpstr>
      <vt:lpstr> والسؤال الذي يطرح هنا ماعلاقة هذا الطرح الفلسفي بما يقوم به المحاسبون؟ </vt:lpstr>
      <vt:lpstr> والسؤال الذي يطرح هنا ماعلاقة هذا الطرح الفلسفي بما يقوم به المحاسبون؟ </vt:lpstr>
      <vt:lpstr> والسؤال الذي يطرح هنا ماعلاقة هذا الطرح الفلسفي بما يقوم به المحاسبون؟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TALAL JAJAWY</cp:lastModifiedBy>
  <cp:revision>141</cp:revision>
  <dcterms:created xsi:type="dcterms:W3CDTF">2017-05-25T13:27:32Z</dcterms:created>
  <dcterms:modified xsi:type="dcterms:W3CDTF">2023-09-06T08:55:38Z</dcterms:modified>
</cp:coreProperties>
</file>