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8" r:id="rId21"/>
    <p:sldId id="276" r:id="rId22"/>
    <p:sldId id="275" r:id="rId23"/>
    <p:sldId id="279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28 صفر،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908720"/>
            <a:ext cx="763284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2000" dirty="0">
                <a:cs typeface="PT Bold Heading" pitchFamily="2" charset="-78"/>
              </a:rPr>
              <a:t>تنبع أهمية الاطلاع على التطور التاريخي للقيمة العادلة،</a:t>
            </a:r>
            <a:r>
              <a:rPr lang="en-US" sz="2000" dirty="0">
                <a:cs typeface="PT Bold Heading" pitchFamily="2" charset="-78"/>
              </a:rPr>
              <a:t> </a:t>
            </a:r>
            <a:r>
              <a:rPr lang="ar-SA" sz="2000" dirty="0">
                <a:cs typeface="PT Bold Heading" pitchFamily="2" charset="-78"/>
              </a:rPr>
              <a:t>واستنباط المبر</a:t>
            </a:r>
            <a:r>
              <a:rPr lang="ar-IQ" sz="2000" dirty="0">
                <a:cs typeface="PT Bold Heading" pitchFamily="2" charset="-78"/>
              </a:rPr>
              <a:t>را</a:t>
            </a:r>
            <a:r>
              <a:rPr lang="ar-SA" sz="2000" dirty="0">
                <a:cs typeface="PT Bold Heading" pitchFamily="2" charset="-78"/>
              </a:rPr>
              <a:t>ت الرئيسة التي تدافع</a:t>
            </a:r>
            <a:r>
              <a:rPr lang="en-US" sz="2000" dirty="0">
                <a:cs typeface="PT Bold Heading" pitchFamily="2" charset="-78"/>
              </a:rPr>
              <a:t> </a:t>
            </a:r>
            <a:r>
              <a:rPr lang="ar-SA" sz="2000" dirty="0">
                <a:cs typeface="PT Bold Heading" pitchFamily="2" charset="-78"/>
              </a:rPr>
              <a:t>في القياس والتقييم المحاسبي من المنطلق الذي تهدف إليه البيانات</a:t>
            </a:r>
            <a:r>
              <a:rPr lang="en-US" sz="2000" dirty="0">
                <a:cs typeface="PT Bold Heading" pitchFamily="2" charset="-78"/>
              </a:rPr>
              <a:t> Fair Value </a:t>
            </a:r>
            <a:r>
              <a:rPr lang="ar-SA" sz="2000" dirty="0">
                <a:cs typeface="PT Bold Heading" pitchFamily="2" charset="-78"/>
              </a:rPr>
              <a:t>عن القيمة العادلة</a:t>
            </a:r>
            <a:r>
              <a:rPr lang="en-US" sz="2000" dirty="0">
                <a:cs typeface="PT Bold Heading" pitchFamily="2" charset="-78"/>
              </a:rPr>
              <a:t> </a:t>
            </a:r>
            <a:r>
              <a:rPr lang="ar-SA" sz="2000" dirty="0">
                <a:cs typeface="PT Bold Heading" pitchFamily="2" charset="-78"/>
              </a:rPr>
              <a:t>المالية هو تزويد المستخدمين بمعلومات مفيدة متصفة بالصدق والدقة والموثوقية حتى تكون ملائمة</a:t>
            </a:r>
            <a:r>
              <a:rPr lang="en-US" sz="2000" dirty="0">
                <a:cs typeface="PT Bold Heading" pitchFamily="2" charset="-78"/>
              </a:rPr>
              <a:t> </a:t>
            </a:r>
            <a:r>
              <a:rPr lang="ar-SA" sz="2000" dirty="0">
                <a:cs typeface="PT Bold Heading" pitchFamily="2" charset="-78"/>
              </a:rPr>
              <a:t>للمساعدة في اتخاذ الق</a:t>
            </a:r>
            <a:r>
              <a:rPr lang="ar-IQ" sz="2000" dirty="0" err="1">
                <a:cs typeface="PT Bold Heading" pitchFamily="2" charset="-78"/>
              </a:rPr>
              <a:t>رارا</a:t>
            </a:r>
            <a:r>
              <a:rPr lang="ar-SA" sz="2000" dirty="0">
                <a:cs typeface="PT Bold Heading" pitchFamily="2" charset="-78"/>
              </a:rPr>
              <a:t>ت الاقتصادية. فهذا يمثل الهدف الأول للمحاسبة</a:t>
            </a:r>
            <a:r>
              <a:rPr lang="en-US" sz="2000" dirty="0">
                <a:cs typeface="PT Bold Heading" pitchFamily="2" charset="-78"/>
              </a:rPr>
              <a:t>.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755576" y="3717032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 لا بد وأن تكون المعلومات المقدمة لهم في مجال القرارات التي</a:t>
            </a:r>
            <a:r>
              <a:rPr lang="ar-IQ" sz="2000" dirty="0">
                <a:solidFill>
                  <a:srgbClr val="FF0000"/>
                </a:solidFill>
                <a:cs typeface="PT Bold Heading" pitchFamily="2" charset="-78"/>
              </a:rPr>
              <a:t> ي</a:t>
            </a: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مكن أن يتخذوها، مثل البدائل الاستثمارية في السوق والتفضيلات الشخصية</a:t>
            </a:r>
            <a:r>
              <a:rPr lang="ar-IQ" sz="20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و</a:t>
            </a:r>
            <a:r>
              <a:rPr lang="ar-IQ" sz="20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تفسير</a:t>
            </a:r>
            <a:r>
              <a:rPr lang="ar-IQ" sz="2000" dirty="0">
                <a:solidFill>
                  <a:srgbClr val="FF0000"/>
                </a:solidFill>
                <a:cs typeface="PT Bold Heading" pitchFamily="2" charset="-78"/>
              </a:rPr>
              <a:t>ا</a:t>
            </a: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ت الأسعار</a:t>
            </a:r>
            <a:r>
              <a:rPr lang="ar-IQ" sz="20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القائمة</a:t>
            </a:r>
            <a:r>
              <a:rPr lang="ar-IQ" sz="20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في السوق والمتعلقة </a:t>
            </a:r>
            <a:r>
              <a:rPr lang="ar-IQ" sz="2000" dirty="0">
                <a:solidFill>
                  <a:srgbClr val="FF0000"/>
                </a:solidFill>
                <a:cs typeface="PT Bold Heading" pitchFamily="2" charset="-78"/>
              </a:rPr>
              <a:t>بقرارات </a:t>
            </a: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المقترضين والمستثمرين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4788024" y="25460"/>
            <a:ext cx="30963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Bodoni MT Black" pitchFamily="18" charset="0"/>
              </a:rPr>
              <a:t>Fair Value</a:t>
            </a:r>
            <a:endParaRPr lang="ar-SA" sz="2800" dirty="0">
              <a:solidFill>
                <a:schemeClr val="accent1">
                  <a:lumMod val="60000"/>
                  <a:lumOff val="40000"/>
                </a:schemeClr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8222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19559" y="620688"/>
            <a:ext cx="7640871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أساليب قياس القيمة العادلة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في ظل الأسواق المتغيرة والمتقلبة فإن مقاييس القيمة العادلة تزودنا بكثير من الشفافية مقارنة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بمقاييس التكلفة التاريخية، وعن كيفية قياس القيمة العادلة فقد تطرق كل من مجلس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en-US" dirty="0">
                <a:cs typeface="PT Bold Heading" pitchFamily="2" charset="-78"/>
              </a:rPr>
              <a:t>(FASB)</a:t>
            </a:r>
            <a:r>
              <a:rPr lang="ar-SA" dirty="0">
                <a:cs typeface="PT Bold Heading" pitchFamily="2" charset="-78"/>
              </a:rPr>
              <a:t>ومجلس ،</a:t>
            </a:r>
            <a:r>
              <a:rPr lang="en-US" dirty="0">
                <a:cs typeface="PT Bold Heading" pitchFamily="2" charset="-78"/>
              </a:rPr>
              <a:t>(IASB) </a:t>
            </a:r>
            <a:r>
              <a:rPr lang="ar-SA" dirty="0">
                <a:cs typeface="PT Bold Heading" pitchFamily="2" charset="-78"/>
              </a:rPr>
              <a:t>إلى العديد من الأسس والإرشادات للوصول إلى القيمة العادلة بالتفصيل في العديد من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المعايير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المحاسبية، </a:t>
            </a:r>
            <a:endParaRPr lang="ar-IQ" dirty="0"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فقد حدد مجلس معايير المحاسبة المالية</a:t>
            </a:r>
            <a:r>
              <a:rPr lang="en-US" dirty="0">
                <a:cs typeface="PT Bold Heading" pitchFamily="2" charset="-78"/>
              </a:rPr>
              <a:t> (FASB) </a:t>
            </a:r>
            <a:r>
              <a:rPr lang="ar-SA" dirty="0">
                <a:cs typeface="PT Bold Heading" pitchFamily="2" charset="-78"/>
              </a:rPr>
              <a:t>عدة طرق لقياس القيمة العادلة كما يلي:</a:t>
            </a:r>
            <a:endParaRPr lang="en-US" dirty="0"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.1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يعتبر السعر المحدد في سوق نشط أفضل مقياس للقيمة العادلة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.2 </a:t>
            </a:r>
            <a:r>
              <a:rPr lang="ar-SA" dirty="0">
                <a:cs typeface="PT Bold Heading" pitchFamily="2" charset="-78"/>
              </a:rPr>
              <a:t>إذا لم يتوفر ذلك، يتم تقدير ما إذا كانت القيمة الدفترية قريبة من القيمة العادلة، خاصة للبنود مثل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الذمم المدينة والدائنة والأدوات المالية ذات معدل الفائدة المتغير</a:t>
            </a:r>
            <a:r>
              <a:rPr lang="en-US" dirty="0">
                <a:cs typeface="PT Bold Heading" pitchFamily="2" charset="-78"/>
              </a:rPr>
              <a:t>.</a:t>
            </a:r>
            <a:endParaRPr lang="ar-IQ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3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قد تستخدم الطرق التالية لقياس القيمة العادلة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أ. الأسعار السوقية المحددة للأدوات المالية المتشابهة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ب. خدمات التسعير من جهة خارجية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ج. نماذج التسعير الداخلية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د. التدفقات النقدية المخصومة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dirty="0"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8798652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620688"/>
            <a:ext cx="792088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تعتمد هذه المنهجيات على الأداء المستقبلي للوحدات الاقتصادية أو الأصول، بالتالي يتم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احتساب القيمة من خلال أخذ الأرباح المستقبلية المحتملة للوحدة الاقتصادية بعين الاعتبار. وهناك عدة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مداخل لتقييم الأصول وصولاً للقيمة العادلة أهمها</a:t>
            </a:r>
            <a:r>
              <a:rPr lang="en-US" dirty="0">
                <a:cs typeface="PT Bold Heading" pitchFamily="2" charset="-78"/>
              </a:rPr>
              <a:t>.</a:t>
            </a:r>
            <a:endParaRPr lang="ar-IQ" dirty="0"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endParaRPr lang="en-US" dirty="0"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ar-SA" sz="1600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مدخل التقييم المباشر والتقييم غير المباشر</a:t>
            </a:r>
            <a:r>
              <a:rPr lang="ar-SA" sz="1600" dirty="0">
                <a:cs typeface="PT Bold Heading" pitchFamily="2" charset="-78"/>
              </a:rPr>
              <a:t>: يركز هذا المدخل في التقييم على التفرقة بين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الأصول النقدية والأصول غير النقدية، فالأصول النقدية تحتفظ بعددها النقدي بالرغم من التغير، كما يتم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تقييمها بصورة مباشرة طالما أنه يمكن تحويلها إلى تدفقات نقدية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مستقبلية بدرجة الثقة، على عكس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الأصول غير النقدية فهي التي تتغير قيمتها في ظل تغير</a:t>
            </a:r>
            <a:r>
              <a:rPr lang="ar-IQ" sz="1600" dirty="0">
                <a:cs typeface="PT Bold Heading" pitchFamily="2" charset="-78"/>
              </a:rPr>
              <a:t>ا</a:t>
            </a:r>
            <a:r>
              <a:rPr lang="ar-SA" sz="1600" dirty="0">
                <a:cs typeface="PT Bold Heading" pitchFamily="2" charset="-78"/>
              </a:rPr>
              <a:t>ت الأسعار كالمباني و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 err="1">
                <a:cs typeface="PT Bold Heading" pitchFamily="2" charset="-78"/>
              </a:rPr>
              <a:t>الأ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ضي، ويتم تقييمها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بطريقة غير مباشرة طالما أن هناك صعوبة في الحصول على تدفقات نقدية مستقبلية موثوق فيها. فعند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التصفية يمكننا القول أن المجموع الجبري لقيم الأصول المتحصل عليها من عملية التقييم مطروحاً منها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الالت</a:t>
            </a:r>
            <a:r>
              <a:rPr lang="ar-IQ" sz="1600" dirty="0" err="1">
                <a:cs typeface="PT Bold Heading" pitchFamily="2" charset="-78"/>
              </a:rPr>
              <a:t>زا</a:t>
            </a:r>
            <a:r>
              <a:rPr lang="ar-SA" sz="1600" dirty="0">
                <a:cs typeface="PT Bold Heading" pitchFamily="2" charset="-78"/>
              </a:rPr>
              <a:t>مات المترتبة على الوحدة الاقتصادية تكون معادلة لقيمة هذه الوحدة الاقتصادية. أما في حالة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استم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ر تشغيل الوحدة الاقتصادية في الفتر</a:t>
            </a:r>
            <a:r>
              <a:rPr lang="ar-IQ" sz="1600" dirty="0">
                <a:cs typeface="PT Bold Heading" pitchFamily="2" charset="-78"/>
              </a:rPr>
              <a:t>ا</a:t>
            </a:r>
            <a:r>
              <a:rPr lang="ar-SA" sz="1600" dirty="0">
                <a:cs typeface="PT Bold Heading" pitchFamily="2" charset="-78"/>
              </a:rPr>
              <a:t>ت التالية فليس من الضروري أن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تكون قيمة الأصول معادلة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لثمن بيع الوحدة الاقتصادية ذلك لأن هناك قيم أخرى غير ملموسة كالعمالة النادرة والقادرة على تشغيل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أنشطة الوحدة الاقتصادية، والسمعة الطيبة الخاصة بها وشهرتها يمكن أن تتغير، وكل هذه المتغير</a:t>
            </a:r>
            <a:r>
              <a:rPr lang="ar-IQ" sz="1600" dirty="0">
                <a:cs typeface="PT Bold Heading" pitchFamily="2" charset="-78"/>
              </a:rPr>
              <a:t>ا</a:t>
            </a:r>
            <a:r>
              <a:rPr lang="ar-SA" sz="1600" dirty="0">
                <a:cs typeface="PT Bold Heading" pitchFamily="2" charset="-78"/>
              </a:rPr>
              <a:t>ت</a:t>
            </a:r>
            <a:r>
              <a:rPr lang="en-US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يمكن لها أن تؤثر على القيمة بالزيادة أو النقص.</a:t>
            </a:r>
            <a:endParaRPr lang="en-US" sz="1600" dirty="0"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9283597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586417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1600" dirty="0">
                <a:cs typeface="PT Bold Heading" pitchFamily="2" charset="-78"/>
              </a:rPr>
              <a:t>لعل الأخذ بالقيمة العادلة يؤدي إلى تحقيق مجموعة من الم ا زيا يمكن إد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جها كما يلي</a:t>
            </a:r>
            <a:r>
              <a:rPr lang="en-US" sz="1600" dirty="0">
                <a:cs typeface="PT Bold Heading" pitchFamily="2" charset="-78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إن القيمة العادلة تتفق مع التعبير العادل للبيانات المالية كالميز</a:t>
            </a:r>
            <a:r>
              <a:rPr lang="ar-IQ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نية العمومية، وبيان الدخل، وبيان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التدفقات النقدية، وبيان التغير</a:t>
            </a:r>
            <a:r>
              <a:rPr lang="ar-IQ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ت في حقوق الملكية، إذ أن تعبير العدالة يطلق على البيانات المالية</a:t>
            </a:r>
            <a:r>
              <a:rPr lang="ar-IQ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بالرغم من أنها لا تعد على أساس القيمة العادلة، وهذا يضعف صفة العدالة في التعبير عن البيانات</a:t>
            </a:r>
            <a:r>
              <a:rPr lang="ar-IQ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المالية عما يجدر بها أن تمثله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cs typeface="PT Bold Heading" pitchFamily="2" charset="-78"/>
              </a:rPr>
              <a:t>أن القيمة العادلة تعبر عن الأصول </a:t>
            </a:r>
            <a:r>
              <a:rPr lang="ar-SA" sz="1600" dirty="0" err="1">
                <a:cs typeface="PT Bold Heading" pitchFamily="2" charset="-78"/>
              </a:rPr>
              <a:t>والالتز</a:t>
            </a:r>
            <a:r>
              <a:rPr lang="ar-IQ" sz="1600" dirty="0">
                <a:cs typeface="PT Bold Heading" pitchFamily="2" charset="-78"/>
              </a:rPr>
              <a:t>ا</a:t>
            </a:r>
            <a:r>
              <a:rPr lang="ar-SA" sz="1600" dirty="0">
                <a:cs typeface="PT Bold Heading" pitchFamily="2" charset="-78"/>
              </a:rPr>
              <a:t>مات إذا تم تقييمها على أساس الدخل الاقتصادي، حيث</a:t>
            </a:r>
            <a:r>
              <a:rPr lang="en-US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تم أخذ الأسعار السوقية بعين الاعتبار</a:t>
            </a:r>
            <a:r>
              <a:rPr lang="en-US" sz="1600" dirty="0">
                <a:cs typeface="PT Bold Heading" pitchFamily="2" charset="-78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أن القيمة العادلة تعمل على توفير مناخ أكثر واقعية للأرباح في ظل المخاطر المختلفة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cs typeface="PT Bold Heading" pitchFamily="2" charset="-78"/>
              </a:rPr>
              <a:t>أن القيمة العادلة تعمل على توفير قياس أكثر ملاءمة ودلالة للتدفقات النقدية المستقبلية</a:t>
            </a:r>
            <a:r>
              <a:rPr lang="en-US" sz="1600" dirty="0">
                <a:cs typeface="PT Bold Heading" pitchFamily="2" charset="-78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أن القيمة العادلة تعمل على تصحيح المناخ العلمي للوحدات الاقتصادية عند نشر المعلومات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المحاسبية عن الأصول والالت</a:t>
            </a:r>
            <a:r>
              <a:rPr lang="ar-IQ" sz="1600" dirty="0" err="1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زا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مات عند إعادة تقييمها وأثر ذلك على ربحية الوحدة الاقتصادية</a:t>
            </a:r>
            <a:endParaRPr lang="en-US" sz="1600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cs typeface="PT Bold Heading" pitchFamily="2" charset="-78"/>
              </a:rPr>
              <a:t>أن القيمة العادلة تعمل على تحسين تشغيل أداء الوحدات الاقتصادية وتحسين صور الأداء.</a:t>
            </a:r>
            <a:endParaRPr lang="en-US" sz="1600" dirty="0">
              <a:cs typeface="PT Bold Heading" pitchFamily="2" charset="-78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أن القيمة العادلة تعمل على توفير بيانات مالية عادلة وحقيقية </a:t>
            </a:r>
            <a:r>
              <a:rPr lang="ar-SA" sz="1600" dirty="0" err="1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لأغ</a:t>
            </a:r>
            <a:r>
              <a:rPr lang="ar-IQ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را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ض الدمج بين الوحدات</a:t>
            </a:r>
            <a:r>
              <a:rPr lang="ar-IQ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الاقتصادية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  <a:endParaRPr lang="ar-IQ" sz="1600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cs typeface="PT Bold Heading" pitchFamily="2" charset="-78"/>
              </a:rPr>
              <a:t>يتفق تطبيق القيمة العادلة مع مفهوم المحافظة على </a:t>
            </a:r>
            <a:r>
              <a:rPr lang="ar-IQ" sz="1600" dirty="0" err="1">
                <a:cs typeface="PT Bold Heading" pitchFamily="2" charset="-78"/>
              </a:rPr>
              <a:t>رأ</a:t>
            </a:r>
            <a:r>
              <a:rPr lang="ar-SA" sz="1600" dirty="0">
                <a:cs typeface="PT Bold Heading" pitchFamily="2" charset="-78"/>
              </a:rPr>
              <a:t>س المال خاصة بالابتعاد عن التكلفة التاريخية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التي تحيط بها مجموعة من </a:t>
            </a:r>
            <a:r>
              <a:rPr lang="ar-SA" sz="1600" dirty="0" err="1">
                <a:cs typeface="PT Bold Heading" pitchFamily="2" charset="-78"/>
              </a:rPr>
              <a:t>المؤث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ت تؤدي إلى ابتعاد التكلفة التاريخية عن القيمة العادلة واحتمال</a:t>
            </a:r>
            <a:r>
              <a:rPr lang="en-US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تآكل </a:t>
            </a:r>
            <a:r>
              <a:rPr lang="ar-IQ" sz="1600" dirty="0" err="1">
                <a:cs typeface="PT Bold Heading" pitchFamily="2" charset="-78"/>
              </a:rPr>
              <a:t>رأ</a:t>
            </a:r>
            <a:r>
              <a:rPr lang="ar-SA" sz="1600" dirty="0">
                <a:cs typeface="PT Bold Heading" pitchFamily="2" charset="-78"/>
              </a:rPr>
              <a:t>س المال في ضوء عدم الاعت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ف بالانخفاض في الأصول</a:t>
            </a:r>
            <a:endParaRPr lang="en-US" sz="1600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endParaRPr lang="en-US" sz="1600" dirty="0"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860032" y="118373"/>
            <a:ext cx="30243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>
                <a:solidFill>
                  <a:schemeClr val="accent1">
                    <a:lumMod val="60000"/>
                    <a:lumOff val="40000"/>
                  </a:schemeClr>
                </a:solidFill>
                <a:cs typeface="PT Bold Heading" pitchFamily="2" charset="-78"/>
              </a:rPr>
              <a:t>مميزات وعيوب القيمة العادلة</a:t>
            </a:r>
            <a:r>
              <a:rPr lang="en-US" u="sng" dirty="0">
                <a:solidFill>
                  <a:schemeClr val="accent1">
                    <a:lumMod val="60000"/>
                    <a:lumOff val="40000"/>
                  </a:schemeClr>
                </a:solidFill>
                <a:cs typeface="PT Bold Heading" pitchFamily="2" charset="-78"/>
              </a:rPr>
              <a:t>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26638454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548680"/>
            <a:ext cx="81963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1600" dirty="0">
                <a:cs typeface="PT Bold Heading" pitchFamily="2" charset="-78"/>
              </a:rPr>
              <a:t>تعتبر محاسبة القيمة العادلة مثيرة للجدل، بسبب ما يكتنفها من تعقيدات، واجهتها في الماضي</a:t>
            </a:r>
            <a:r>
              <a:rPr lang="en-US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ولا تزال تواجه انتقادات عديدة على أساس عدم ملاءمتها، ومن هذه الانتقادات</a:t>
            </a:r>
            <a:r>
              <a:rPr lang="en-US" sz="1600" dirty="0">
                <a:cs typeface="PT Bold Heading" pitchFamily="2" charset="-78"/>
              </a:rPr>
              <a:t>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تتحقق الإيرادات وفقاً لمحاسبة القيمة العادلة من التقلبات قصيرة الأجل في الأسعار، وهي بذل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ليست أساساً لتحديد نتائج أعمال الوحدات الاقتصادية، لأن إيرادات الوحدات الاقتصادية تعتمد على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الدخل من استمرارية أعمال الوحدة الاقتصادية، إلى أجل غير معروف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cs typeface="PT Bold Heading" pitchFamily="2" charset="-78"/>
              </a:rPr>
              <a:t>إن </a:t>
            </a:r>
            <a:r>
              <a:rPr lang="ar-SA" sz="1600" dirty="0" err="1">
                <a:cs typeface="PT Bold Heading" pitchFamily="2" charset="-78"/>
              </a:rPr>
              <a:t>الاعتر</a:t>
            </a:r>
            <a:r>
              <a:rPr lang="ar-IQ" sz="1600" dirty="0">
                <a:cs typeface="PT Bold Heading" pitchFamily="2" charset="-78"/>
              </a:rPr>
              <a:t>ا</a:t>
            </a:r>
            <a:r>
              <a:rPr lang="ar-SA" sz="1600" dirty="0">
                <a:cs typeface="PT Bold Heading" pitchFamily="2" charset="-78"/>
              </a:rPr>
              <a:t>ف بالقيمة العادلة وتحديد قيمتها ينطويان على قدر كبير من الحكم الشخصي وأتباع أسس</a:t>
            </a:r>
            <a:r>
              <a:rPr lang="en-US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قياس متباينة.</a:t>
            </a:r>
            <a:endParaRPr lang="en-US" sz="1600" dirty="0">
              <a:cs typeface="PT Bold Heading" pitchFamily="2" charset="-78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يمكن القول بأن القيمة العادلة وفقا للتعريفات وطرق قياسها لا تعتبر قيمة جديدة، حيث إنها تعتمد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على القيم المعروفة في المحاسبة كالقيمة السوقية أو القيمة القابلة للتحقق، وتعاني من الانتقادات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التي توجه لهذه القيم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cs typeface="PT Bold Heading" pitchFamily="2" charset="-78"/>
              </a:rPr>
              <a:t>إن محاسبة القيمة العادلة معقدة وذات طرق قياس مختلطة منها ما يتعلق برغبة الوحدة الاقتصادية</a:t>
            </a:r>
            <a:r>
              <a:rPr lang="en-US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بالاحتفاظ بالاستثمارات، ومنها ما يتعلق بموضوع تقدير القيمة العادلة، في ظل مفاهيم مالية معقدة</a:t>
            </a:r>
            <a:r>
              <a:rPr lang="en-US" sz="1600" dirty="0">
                <a:cs typeface="PT Bold Heading" pitchFamily="2" charset="-78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إن لمحاسبة القيمة العادلة حركة راديكالية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في المفاهيم المحاسبية ولا تستند إلى مبر ا رت محاسبية،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نتيجة للتذبذب في القيمة ما بين فترة لأخرى، واختلاف طريقة تحديدها، كما أن الأسعار السوقية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تتأثر بالعديد من العوامل التي تجعلها تتغير بفعل عوامل كثيرة، منها ما يتعلق بالبيئة المحلية ومنها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ما يتعلق بالبيئة الدولية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5141353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764704"/>
            <a:ext cx="799288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-6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صعوبة الوقوف على الظروف المحيطة بالقيمة العادلة، ويترتب على ذلك عدم دقة وحيادية قياس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القيمة العادلة، </a:t>
            </a:r>
            <a:r>
              <a:rPr lang="ar-SA" dirty="0" err="1">
                <a:cs typeface="PT Bold Heading" pitchFamily="2" charset="-78"/>
              </a:rPr>
              <a:t>وإمكانية</a:t>
            </a:r>
            <a:r>
              <a:rPr lang="ar-SA" dirty="0">
                <a:cs typeface="PT Bold Heading" pitchFamily="2" charset="-78"/>
              </a:rPr>
              <a:t> توفر النية والقصد بالتلاعب بها وخاصة إذا ر</a:t>
            </a:r>
            <a:r>
              <a:rPr lang="ar-IQ" dirty="0">
                <a:cs typeface="PT Bold Heading" pitchFamily="2" charset="-78"/>
              </a:rPr>
              <a:t>ا</a:t>
            </a:r>
            <a:r>
              <a:rPr lang="ar-SA" dirty="0">
                <a:cs typeface="PT Bold Heading" pitchFamily="2" charset="-78"/>
              </a:rPr>
              <a:t>فق الأمر مع تحسين صوري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للمركز المالي وبيان الدخل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-7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تعدد طرق قياس القيمة العادلة يؤدي إلى نتائج مختلفة وفق كل طريقة قياس، الأمر الذي يبقي</a:t>
            </a:r>
            <a:r>
              <a:rPr lang="ar-IQ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الانتقادات إلى المحاسبة المتعلقة بتعدد بدائل المعالجة والقياس بشكل عام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  <a:endParaRPr lang="ar-IQ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-8 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عدم إمكانية </a:t>
            </a:r>
            <a:r>
              <a:rPr lang="ar-IQ" dirty="0">
                <a:cs typeface="PT Bold Heading" pitchFamily="2" charset="-78"/>
              </a:rPr>
              <a:t>اجراء </a:t>
            </a:r>
            <a:r>
              <a:rPr lang="ar-SA" dirty="0">
                <a:cs typeface="PT Bold Heading" pitchFamily="2" charset="-78"/>
              </a:rPr>
              <a:t>عمليات التخطيط والتنبؤ المالي بناء على قواعد متناسقة وسليمة، ويترتب على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ذلك صعوبة </a:t>
            </a:r>
            <a:r>
              <a:rPr lang="ar-SA" dirty="0" err="1">
                <a:cs typeface="PT Bold Heading" pitchFamily="2" charset="-78"/>
              </a:rPr>
              <a:t>إج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ء عمليات الرقابة والوقوف على أسباب </a:t>
            </a:r>
            <a:r>
              <a:rPr lang="ar-SA" dirty="0" err="1">
                <a:cs typeface="PT Bold Heading" pitchFamily="2" charset="-78"/>
              </a:rPr>
              <a:t>الانح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فات في الأداء. </a:t>
            </a:r>
            <a:endParaRPr lang="en-US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9.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إن القيام بالمهمات المطلوبة وفق متطلبات مفهوم القيمة العادلة، تتطلب فترة زمنية أطول لجمع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البيانات وتجهيزها، مما قد يؤدي إلى تأخير إعداد البيانات المالية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10 . </a:t>
            </a:r>
            <a:r>
              <a:rPr lang="ar-SA" dirty="0">
                <a:cs typeface="PT Bold Heading" pitchFamily="2" charset="-78"/>
              </a:rPr>
              <a:t>قد لا تحقق الوحدة الاقتصادية منافع معقولة من القيام بعمليات التقييم المتكررة للقيمة العادلة تتناسب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مع التكاليف التي </a:t>
            </a:r>
            <a:r>
              <a:rPr lang="ar-SA" dirty="0" err="1">
                <a:cs typeface="PT Bold Heading" pitchFamily="2" charset="-78"/>
              </a:rPr>
              <a:t>تتكبدها</a:t>
            </a:r>
            <a:r>
              <a:rPr lang="ar-SA" dirty="0">
                <a:cs typeface="PT Bold Heading" pitchFamily="2" charset="-78"/>
              </a:rPr>
              <a:t> الوحدة الاقتصادية في ظل فرضية </a:t>
            </a:r>
            <a:r>
              <a:rPr lang="ar-SA" dirty="0" err="1">
                <a:cs typeface="PT Bold Heading" pitchFamily="2" charset="-78"/>
              </a:rPr>
              <a:t>الاستم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رية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11 .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قد يترتب على عملية إعادة التقييم أعمال تلاعب لتغطية بعض الثغ</a:t>
            </a:r>
            <a:r>
              <a:rPr lang="ar-IQ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را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ت التي يمكن اخت</a:t>
            </a:r>
            <a:r>
              <a:rPr lang="ar-IQ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را</a:t>
            </a:r>
            <a:r>
              <a:rPr lang="ar-SA" dirty="0" err="1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قها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في نظام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الرقابة الداخلية للوحدة الاقتصادية</a:t>
            </a:r>
            <a:endParaRPr lang="en-US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148680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836712"/>
            <a:ext cx="786142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تقدير</a:t>
            </a:r>
            <a:r>
              <a:rPr lang="ar-IQ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</a:t>
            </a:r>
            <a:r>
              <a:rPr lang="ar-SA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ت القيمة العادلة</a:t>
            </a:r>
            <a:endParaRPr lang="en-US" u="sng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ر</a:t>
            </a:r>
            <a:r>
              <a:rPr lang="ar-IQ" dirty="0">
                <a:cs typeface="PT Bold Heading" pitchFamily="2" charset="-78"/>
              </a:rPr>
              <a:t>أ</a:t>
            </a:r>
            <a:r>
              <a:rPr lang="ar-SA" dirty="0">
                <a:cs typeface="PT Bold Heading" pitchFamily="2" charset="-78"/>
              </a:rPr>
              <a:t>ى كلا </a:t>
            </a:r>
            <a:r>
              <a:rPr lang="ar-IQ" dirty="0">
                <a:cs typeface="PT Bold Heading" pitchFamily="2" charset="-78"/>
              </a:rPr>
              <a:t>م</a:t>
            </a:r>
            <a:r>
              <a:rPr lang="ar-SA" dirty="0">
                <a:cs typeface="PT Bold Heading" pitchFamily="2" charset="-78"/>
              </a:rPr>
              <a:t>ن مجلس معايير المحاسبة الدولية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en-US" dirty="0">
                <a:cs typeface="PT Bold Heading" pitchFamily="2" charset="-78"/>
              </a:rPr>
              <a:t>(IASB) </a:t>
            </a:r>
            <a:r>
              <a:rPr lang="ar-SA" dirty="0">
                <a:cs typeface="PT Bold Heading" pitchFamily="2" charset="-78"/>
              </a:rPr>
              <a:t>ومجلس معايير المحاسبة المالية ،</a:t>
            </a:r>
            <a:r>
              <a:rPr lang="en-US" dirty="0">
                <a:cs typeface="PT Bold Heading" pitchFamily="2" charset="-78"/>
              </a:rPr>
              <a:t>: (FASB)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أن يتم استخدام القيمة العادلة لتقدير قيمة الأصول والالت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مات، في حالتين هما</a:t>
            </a:r>
            <a:endParaRPr lang="en-US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الحالة الأولى: وجود السوق النشطة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Active market 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يتم قياس القيمة العادلة بناءً على الأسعار المأخوذة من السوق النشطة وتحسب القيمة العادلة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بناتج ضرب عدد الوحدات في سعرها السوقي</a:t>
            </a:r>
            <a:r>
              <a:rPr lang="en-US" dirty="0">
                <a:cs typeface="PT Bold Heading" pitchFamily="2" charset="-78"/>
              </a:rPr>
              <a:t>. </a:t>
            </a:r>
            <a:r>
              <a:rPr lang="ar-SA" dirty="0">
                <a:cs typeface="PT Bold Heading" pitchFamily="2" charset="-78"/>
              </a:rPr>
              <a:t>تعرف السوق النشطة بأنها السوق التي يتواجد فيها المشترون والبائعون ال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غبون في التعامل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عادة في أي وقت بحيث لا يستطيع أحدهم أن يؤثر في قيمة السلعة، كما أن الأصناف التي يتم التعامل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فيها متجانسة والأسعار متاحة للجمهور وغير محتكرة.</a:t>
            </a:r>
            <a:endParaRPr lang="en-US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الحالة الثانية: عدم وجود السوق النشطة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.Non-Active market 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إذا لم يتوفر للأصل قيمة سوقية لعدم وجود السوق النشطة فيتم الاستعانة بالقيمة السوقية لأصول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أو 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مات أخري مماثلة لتحديد هذه القيمة. من أمثلة الأساليب الفنية المستخدمة في تقييم القيمة الحالية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للتدفقات المقدرة ما يلي</a:t>
            </a:r>
            <a:r>
              <a:rPr lang="en-US" dirty="0">
                <a:cs typeface="PT Bold Heading" pitchFamily="2" charset="-78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59364338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23641" y="620688"/>
            <a:ext cx="8120135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:Option Pricing Models .1 </a:t>
            </a:r>
            <a:r>
              <a:rPr lang="ar-SA" sz="1600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نماذج تسعير </a:t>
            </a:r>
            <a:r>
              <a:rPr lang="ar-SA" sz="1600" u="sng" dirty="0" err="1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الخيا</a:t>
            </a:r>
            <a:r>
              <a:rPr lang="ar-IQ" sz="1600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را</a:t>
            </a:r>
            <a:r>
              <a:rPr lang="ar-SA" sz="1600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ت</a:t>
            </a:r>
            <a:endParaRPr lang="en-US" sz="1600" u="sng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1600" dirty="0">
                <a:cs typeface="PT Bold Heading" pitchFamily="2" charset="-78"/>
              </a:rPr>
              <a:t>هي مجموعة من النماذج لتقييم </a:t>
            </a:r>
            <a:r>
              <a:rPr lang="ar-SA" sz="1600" dirty="0" err="1">
                <a:cs typeface="PT Bold Heading" pitchFamily="2" charset="-78"/>
              </a:rPr>
              <a:t>الخيا</a:t>
            </a:r>
            <a:r>
              <a:rPr lang="ar-IQ" sz="1600" dirty="0">
                <a:cs typeface="PT Bold Heading" pitchFamily="2" charset="-78"/>
              </a:rPr>
              <a:t>رات </a:t>
            </a:r>
            <a:r>
              <a:rPr lang="ar-SA" sz="1600" dirty="0">
                <a:cs typeface="PT Bold Heading" pitchFamily="2" charset="-78"/>
              </a:rPr>
              <a:t>لاسيما الأسهم العادية في مختلف البورصات أو الأسواق المالية العالمية، وهي عدة نماذج أهمها</a:t>
            </a:r>
            <a:r>
              <a:rPr lang="en-US" sz="1600" dirty="0">
                <a:cs typeface="PT Bold Heading" pitchFamily="2" charset="-78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ar-SA" sz="1600" dirty="0">
                <a:cs typeface="PT Bold Heading" pitchFamily="2" charset="-78"/>
              </a:rPr>
              <a:t>النموذج الثنائي،</a:t>
            </a:r>
            <a:r>
              <a:rPr lang="en-US" sz="1600" dirty="0">
                <a:cs typeface="PT Bold Heading" pitchFamily="2" charset="-78"/>
              </a:rPr>
              <a:t>Binomial Model </a:t>
            </a:r>
            <a:r>
              <a:rPr lang="ar-SA" sz="1600" dirty="0">
                <a:cs typeface="PT Bold Heading" pitchFamily="2" charset="-78"/>
              </a:rPr>
              <a:t>ونموذج بلاك وسكولز </a:t>
            </a:r>
            <a:r>
              <a:rPr lang="en-US" sz="1600" dirty="0">
                <a:cs typeface="PT Bold Heading" pitchFamily="2" charset="-78"/>
              </a:rPr>
              <a:t> Black Scholes Model </a:t>
            </a:r>
            <a:r>
              <a:rPr lang="ar-IQ" sz="1600" dirty="0">
                <a:cs typeface="PT Bold Heading" pitchFamily="2" charset="-78"/>
              </a:rPr>
              <a:t>ويعد </a:t>
            </a:r>
            <a:r>
              <a:rPr lang="ar-SA" sz="1600" dirty="0">
                <a:cs typeface="PT Bold Heading" pitchFamily="2" charset="-78"/>
              </a:rPr>
              <a:t>هذا النموذج من أكثر النماذج شهرة واستعمال في البورصات والأسواق المالية العالمية، لأنه أسهل</a:t>
            </a:r>
            <a:r>
              <a:rPr lang="en-US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النماذج تطبيقاً</a:t>
            </a:r>
            <a:r>
              <a:rPr lang="en-US" sz="1600" dirty="0"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600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:Matrix Pricing Model .2 </a:t>
            </a:r>
            <a:r>
              <a:rPr lang="ar-SA" sz="1600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نموذج مصفوفة التسعير</a:t>
            </a:r>
            <a:endParaRPr lang="en-US" sz="1600" u="sng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1600" dirty="0">
                <a:cs typeface="PT Bold Heading" pitchFamily="2" charset="-78"/>
              </a:rPr>
              <a:t>هو نموذج لتسعير السندات أو الالت</a:t>
            </a:r>
            <a:r>
              <a:rPr lang="ar-IQ" sz="1600" dirty="0" err="1">
                <a:cs typeface="PT Bold Heading" pitchFamily="2" charset="-78"/>
              </a:rPr>
              <a:t>زا</a:t>
            </a:r>
            <a:r>
              <a:rPr lang="ar-SA" sz="1600" dirty="0">
                <a:cs typeface="PT Bold Heading" pitchFamily="2" charset="-78"/>
              </a:rPr>
              <a:t>مات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مبني على تقنية رياضية ولا تأخذ سعر محدد لقياس السند، ولكن تستعمل مؤشر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en-US" sz="1600" dirty="0">
                <a:cs typeface="PT Bold Heading" pitchFamily="2" charset="-78"/>
              </a:rPr>
              <a:t>Benchmark   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السندات المسعرة</a:t>
            </a:r>
            <a:r>
              <a:rPr lang="en-US" sz="1600" dirty="0"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600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:The Capital Asset Pricing Model (CAPM) .3 </a:t>
            </a:r>
            <a:r>
              <a:rPr lang="ar-SA" sz="1600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نموذج تسعير الأصول ال</a:t>
            </a:r>
            <a:r>
              <a:rPr lang="ar-IQ" sz="1600" u="sng" dirty="0" err="1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رأ</a:t>
            </a:r>
            <a:r>
              <a:rPr lang="ar-SA" sz="1600" u="sng" dirty="0" err="1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سمالية</a:t>
            </a:r>
            <a:endParaRPr lang="en-US" sz="1600" u="sng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IQ" sz="1600" dirty="0">
                <a:cs typeface="PT Bold Heading" pitchFamily="2" charset="-78"/>
              </a:rPr>
              <a:t>وهو </a:t>
            </a:r>
            <a:r>
              <a:rPr lang="ar-SA" sz="1600" dirty="0">
                <a:cs typeface="PT Bold Heading" pitchFamily="2" charset="-78"/>
              </a:rPr>
              <a:t>نموذج لتسعير </a:t>
            </a:r>
            <a:r>
              <a:rPr lang="ar-SA" sz="1600" dirty="0" err="1">
                <a:cs typeface="PT Bold Heading" pitchFamily="2" charset="-78"/>
              </a:rPr>
              <a:t>الأو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ق النقدية، وكثي</a:t>
            </a:r>
            <a:r>
              <a:rPr lang="ar-IQ" sz="1600" dirty="0">
                <a:cs typeface="PT Bold Heading" pitchFamily="2" charset="-78"/>
              </a:rPr>
              <a:t>را </a:t>
            </a:r>
            <a:r>
              <a:rPr lang="ar-SA" sz="1600" dirty="0">
                <a:cs typeface="PT Bold Heading" pitchFamily="2" charset="-78"/>
              </a:rPr>
              <a:t>ما يستخدم نموذج تسعير الأصول ال</a:t>
            </a:r>
            <a:r>
              <a:rPr lang="ar-IQ" sz="1600" dirty="0" err="1">
                <a:cs typeface="PT Bold Heading" pitchFamily="2" charset="-78"/>
              </a:rPr>
              <a:t>رأسم</a:t>
            </a:r>
            <a:r>
              <a:rPr lang="ar-SA" sz="1600" dirty="0">
                <a:cs typeface="PT Bold Heading" pitchFamily="2" charset="-78"/>
              </a:rPr>
              <a:t>الية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en-US" sz="1600" dirty="0">
                <a:cs typeface="PT Bold Heading" pitchFamily="2" charset="-78"/>
              </a:rPr>
              <a:t>(CAPM) </a:t>
            </a:r>
            <a:r>
              <a:rPr lang="ar-SA" sz="1600" dirty="0">
                <a:cs typeface="PT Bold Heading" pitchFamily="2" charset="-78"/>
              </a:rPr>
              <a:t>لتقدير معدل العائد المطلوب من المستثمرين على ورقة مالية أو محفظة </a:t>
            </a:r>
            <a:r>
              <a:rPr lang="ar-SA" sz="1600" dirty="0" err="1">
                <a:cs typeface="PT Bold Heading" pitchFamily="2" charset="-78"/>
              </a:rPr>
              <a:t>الأو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ق المالية، والنظرية من</a:t>
            </a:r>
            <a:r>
              <a:rPr lang="ar-IQ" sz="1600" dirty="0">
                <a:cs typeface="PT Bold Heading" pitchFamily="2" charset="-78"/>
              </a:rPr>
              <a:t> وراء </a:t>
            </a:r>
            <a:r>
              <a:rPr lang="en-US" sz="1600" dirty="0">
                <a:cs typeface="PT Bold Heading" pitchFamily="2" charset="-78"/>
              </a:rPr>
              <a:t>CAPM </a:t>
            </a:r>
            <a:r>
              <a:rPr lang="ar-SA" sz="1600" dirty="0">
                <a:cs typeface="PT Bold Heading" pitchFamily="2" charset="-78"/>
              </a:rPr>
              <a:t>هو أن المستثمر يسعر الأداة المالية بناءً على العائد المتوقع منها والذي تكون فيه</a:t>
            </a:r>
            <a:r>
              <a:rPr lang="en-US" sz="1600" dirty="0">
                <a:cs typeface="PT Bold Heading" pitchFamily="2" charset="-78"/>
              </a:rPr>
              <a:t>  </a:t>
            </a:r>
            <a:r>
              <a:rPr lang="ar-SA" sz="1600" dirty="0">
                <a:cs typeface="PT Bold Heading" pitchFamily="2" charset="-78"/>
              </a:rPr>
              <a:t>نسبة المخاط</a:t>
            </a:r>
            <a:r>
              <a:rPr lang="ar-IQ" sz="1600" dirty="0" err="1">
                <a:cs typeface="PT Bold Heading" pitchFamily="2" charset="-78"/>
              </a:rPr>
              <a:t>رة</a:t>
            </a:r>
            <a:r>
              <a:rPr lang="ar-SA" sz="1600" dirty="0">
                <a:cs typeface="PT Bold Heading" pitchFamily="2" charset="-78"/>
              </a:rPr>
              <a:t> مساوية للصفر، بالإضافة إلى علاوة المخاط</a:t>
            </a:r>
            <a:r>
              <a:rPr lang="ar-IQ" sz="1600" dirty="0" err="1">
                <a:cs typeface="PT Bold Heading" pitchFamily="2" charset="-78"/>
              </a:rPr>
              <a:t>رة</a:t>
            </a:r>
            <a:r>
              <a:rPr lang="ar-SA" sz="1600" dirty="0">
                <a:cs typeface="PT Bold Heading" pitchFamily="2" charset="-78"/>
              </a:rPr>
              <a:t> المناسبة، أو 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بيتا لذلك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الاستثمار،</a:t>
            </a:r>
            <a:r>
              <a:rPr lang="en-US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يعبر عن نموذج معادلة تسعير الأصول ال</a:t>
            </a:r>
            <a:r>
              <a:rPr lang="ar-IQ" sz="1600" dirty="0" err="1">
                <a:cs typeface="PT Bold Heading" pitchFamily="2" charset="-78"/>
              </a:rPr>
              <a:t>رأ</a:t>
            </a:r>
            <a:r>
              <a:rPr lang="ar-SA" sz="1600" dirty="0" err="1">
                <a:cs typeface="PT Bold Heading" pitchFamily="2" charset="-78"/>
              </a:rPr>
              <a:t>سمالية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en-US" sz="1600" dirty="0">
                <a:cs typeface="PT Bold Heading" pitchFamily="2" charset="-78"/>
              </a:rPr>
              <a:t>CAPM </a:t>
            </a:r>
            <a:r>
              <a:rPr lang="ar-IQ" sz="1600" dirty="0">
                <a:cs typeface="PT Bold Heading" pitchFamily="2" charset="-78"/>
              </a:rPr>
              <a:t> بالمعادلة التالية :</a:t>
            </a:r>
            <a:endParaRPr lang="en-US" sz="1600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معدل العائد المطلوب </a:t>
            </a:r>
            <a:r>
              <a:rPr lang="ar-SA" sz="1600" dirty="0">
                <a:solidFill>
                  <a:srgbClr val="FF0000"/>
                </a:solidFill>
              </a:rPr>
              <a:t>=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معدل العائد الآمن + بيتا (معدل عائد السوق – معدل العائد الآمن)</a:t>
            </a:r>
            <a:endParaRPr lang="en-US" sz="1600" dirty="0">
              <a:solidFill>
                <a:srgbClr val="FF0000"/>
              </a:solidFill>
              <a:cs typeface="PT Bold Heading" pitchFamily="2" charset="-78"/>
            </a:endParaRP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R= RF+B(RM-RF)</a:t>
            </a:r>
          </a:p>
        </p:txBody>
      </p:sp>
    </p:spTree>
    <p:extLst>
      <p:ext uri="{BB962C8B-B14F-4D97-AF65-F5344CB8AC3E}">
        <p14:creationId xmlns:p14="http://schemas.microsoft.com/office/powerpoint/2010/main" val="433435210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1196752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:Fundamental Analysis Model .4</a:t>
            </a:r>
            <a:r>
              <a:rPr lang="ar-SA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نموذج التحليل الأساسي</a:t>
            </a:r>
            <a:r>
              <a:rPr lang="ar-IQ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</a:t>
            </a:r>
            <a:endParaRPr lang="en-US" u="sng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يتدرج التحليل الأساسي من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أعلى إلى أسفل من خلال تحليل الظ</a:t>
            </a:r>
            <a:r>
              <a:rPr lang="ar-IQ" dirty="0">
                <a:cs typeface="PT Bold Heading" pitchFamily="2" charset="-78"/>
              </a:rPr>
              <a:t>ر</a:t>
            </a:r>
            <a:r>
              <a:rPr lang="ar-SA" dirty="0">
                <a:cs typeface="PT Bold Heading" pitchFamily="2" charset="-78"/>
              </a:rPr>
              <a:t>وف الاقتصادية العامة إلى تحليل ظروف الصناعة وأخي</a:t>
            </a:r>
            <a:r>
              <a:rPr lang="ar-IQ" dirty="0">
                <a:cs typeface="PT Bold Heading" pitchFamily="2" charset="-78"/>
              </a:rPr>
              <a:t>را </a:t>
            </a:r>
            <a:r>
              <a:rPr lang="ar-SA" dirty="0">
                <a:cs typeface="PT Bold Heading" pitchFamily="2" charset="-78"/>
              </a:rPr>
              <a:t>ظروف أوضاع الوحدة الاقتصادية</a:t>
            </a:r>
            <a:r>
              <a:rPr lang="en-US" dirty="0">
                <a:cs typeface="PT Bold Heading" pitchFamily="2" charset="-78"/>
              </a:rPr>
              <a:t>. </a:t>
            </a:r>
            <a:r>
              <a:rPr lang="ar-SA" dirty="0">
                <a:cs typeface="PT Bold Heading" pitchFamily="2" charset="-78"/>
              </a:rPr>
              <a:t>فهذه الأساليب الفنية تتضمن </a:t>
            </a:r>
            <a:r>
              <a:rPr lang="ar-SA" dirty="0" err="1">
                <a:cs typeface="PT Bold Heading" pitchFamily="2" charset="-78"/>
              </a:rPr>
              <a:t>الافت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 err="1">
                <a:cs typeface="PT Bold Heading" pitchFamily="2" charset="-78"/>
              </a:rPr>
              <a:t>ضات</a:t>
            </a:r>
            <a:r>
              <a:rPr lang="ar-SA" dirty="0">
                <a:cs typeface="PT Bold Heading" pitchFamily="2" charset="-78"/>
              </a:rPr>
              <a:t> التي يستخدمها المشاركين في السوق في تقدي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تهم للقيم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 err="1">
                <a:cs typeface="PT Bold Heading" pitchFamily="2" charset="-78"/>
              </a:rPr>
              <a:t>والإي</a:t>
            </a:r>
            <a:r>
              <a:rPr lang="ar-IQ" dirty="0">
                <a:cs typeface="PT Bold Heading" pitchFamily="2" charset="-78"/>
              </a:rPr>
              <a:t>رادا</a:t>
            </a:r>
            <a:r>
              <a:rPr lang="ar-SA" dirty="0">
                <a:cs typeface="PT Bold Heading" pitchFamily="2" charset="-78"/>
              </a:rPr>
              <a:t>ت المستقبلية والمصروفات المستقبلية بما في ذلك افت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 err="1">
                <a:cs typeface="PT Bold Heading" pitchFamily="2" charset="-78"/>
              </a:rPr>
              <a:t>ضات</a:t>
            </a:r>
            <a:r>
              <a:rPr lang="ar-SA" dirty="0">
                <a:cs typeface="PT Bold Heading" pitchFamily="2" charset="-78"/>
              </a:rPr>
              <a:t> حول معدلات الفائدة والعجز عن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السداد وإعادة السداد. </a:t>
            </a:r>
            <a:r>
              <a:rPr lang="ar-SA" dirty="0" err="1">
                <a:cs typeface="PT Bold Heading" pitchFamily="2" charset="-78"/>
              </a:rPr>
              <a:t>وإذا</a:t>
            </a:r>
            <a:r>
              <a:rPr lang="ar-SA" dirty="0">
                <a:cs typeface="PT Bold Heading" pitchFamily="2" charset="-78"/>
              </a:rPr>
              <a:t> لم يتوفر سعر متاح في السوق للأصل أو الالت ا زم محل التقييم نتيجة لعدم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وجود أصل أو الت ا زم مماثل له وبنفس حالته ال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هنة في تاريخ التقييم، نتيجة التوقف عن إنتاج مثل هذا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الأصل أو ظهور أنواع جديدة وحديثة ذات كفاءة إنتاجية واقتصادية أفضل، فعندها يمكن استخدام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التدفقات النقدية في المساعدة في تقدير القيمة العادلة بشرط أن يتم خصم التدفقات النقدية بمعدل خصم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يناسب المخاطر المرتبطة بالأصل.</a:t>
            </a:r>
            <a:endParaRPr lang="en-US" dirty="0"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9659915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908720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مقومات القيمة العادلة</a:t>
            </a:r>
            <a:endParaRPr lang="en-US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تقوم القيمة العادلة على مجموعة من المقومات يمكن إد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جها فيما يلي:</a:t>
            </a:r>
            <a:endParaRPr lang="en-US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1. </a:t>
            </a:r>
            <a:r>
              <a:rPr lang="ar-SA" dirty="0">
                <a:cs typeface="PT Bold Heading" pitchFamily="2" charset="-78"/>
              </a:rPr>
              <a:t>قيمة مبادلة الأصل: تمثل القيمة التي تمكن الوحدة الاقتصادية من الحصول على الأصل، وتتعدد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طرق الحصول على الأصول، ويمكن التعرف عليها باختصار كما يلي</a:t>
            </a:r>
            <a:r>
              <a:rPr lang="en-US" dirty="0">
                <a:cs typeface="PT Bold Heading" pitchFamily="2" charset="-78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أ. الحصول على الأصل نقداً: تكون القيمة العادلة ما يدفع مقابل الحصول على الأصل من نقدية أو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شبه نقدية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ب. الحصول على الأصل مقابل أصل أخر مماثل: تكون القيمة العادلة للأصل الذي تم اقتناؤه مساوية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للقيمة العادلة للأصل المتنازل عنه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ج. الحصول على أصول مقابل ن</a:t>
            </a:r>
            <a:r>
              <a:rPr lang="ar-IQ" dirty="0" err="1">
                <a:solidFill>
                  <a:srgbClr val="FF0000"/>
                </a:solidFill>
                <a:cs typeface="PT Bold Heading" pitchFamily="2" charset="-78"/>
              </a:rPr>
              <a:t>شوء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 الت</a:t>
            </a:r>
            <a:r>
              <a:rPr lang="ar-IQ" dirty="0" err="1">
                <a:solidFill>
                  <a:srgbClr val="FF0000"/>
                </a:solidFill>
                <a:cs typeface="PT Bold Heading" pitchFamily="2" charset="-78"/>
              </a:rPr>
              <a:t>زا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 للغير: تكون القيمة العادلة للأصل هي قيمة الالت</a:t>
            </a:r>
            <a:r>
              <a:rPr lang="ar-IQ" dirty="0" err="1">
                <a:solidFill>
                  <a:srgbClr val="FF0000"/>
                </a:solidFill>
                <a:cs typeface="PT Bold Heading" pitchFamily="2" charset="-78"/>
              </a:rPr>
              <a:t>زا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 مع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إ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جرا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ء تسوية للفوائد المدفوعة لغايات تمويلية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د. الحصول على أصل مقابل إصدار أسهم أو أية حقوق ملكية أخرى: تكون القيمة العادلة للأصل هي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القيمة السوقية للأسهم المصدرة</a:t>
            </a:r>
          </a:p>
        </p:txBody>
      </p:sp>
    </p:spTree>
    <p:extLst>
      <p:ext uri="{BB962C8B-B14F-4D97-AF65-F5344CB8AC3E}">
        <p14:creationId xmlns:p14="http://schemas.microsoft.com/office/powerpoint/2010/main" val="3647002868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99592" y="1196752"/>
            <a:ext cx="74888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-2 </a:t>
            </a:r>
            <a:r>
              <a:rPr lang="ar-SA" dirty="0">
                <a:cs typeface="PT Bold Heading" pitchFamily="2" charset="-78"/>
              </a:rPr>
              <a:t>قيمة سداد الالت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م: تمثل القيمة التي تتحملها الوحدة الاقتصادية مقابل إطفاء </a:t>
            </a:r>
            <a:r>
              <a:rPr lang="ar-SA" dirty="0" err="1">
                <a:cs typeface="PT Bold Heading" pitchFamily="2" charset="-78"/>
              </a:rPr>
              <a:t>الالتز</a:t>
            </a:r>
            <a:r>
              <a:rPr lang="ar-IQ" dirty="0">
                <a:cs typeface="PT Bold Heading" pitchFamily="2" charset="-78"/>
              </a:rPr>
              <a:t>ا</a:t>
            </a:r>
            <a:r>
              <a:rPr lang="ar-SA" dirty="0">
                <a:cs typeface="PT Bold Heading" pitchFamily="2" charset="-78"/>
              </a:rPr>
              <a:t>م، وتتعدد طرق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إطفاء الالت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 ويمكن إد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جها باختصار على النحو التالي</a:t>
            </a:r>
            <a:r>
              <a:rPr lang="en-US" dirty="0">
                <a:cs typeface="PT Bold Heading" pitchFamily="2" charset="-78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أ. إطفاء الالت</a:t>
            </a:r>
            <a:r>
              <a:rPr lang="ar-IQ" dirty="0" err="1">
                <a:solidFill>
                  <a:srgbClr val="FF0000"/>
                </a:solidFill>
                <a:cs typeface="PT Bold Heading" pitchFamily="2" charset="-78"/>
              </a:rPr>
              <a:t>زا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 نقداً: وتكون القيمة العادلة لإطفاء الالت ا زم ما تدفعه الوحدة الاقتصادية من نقدية أو شبة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نقدية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ب. إطفاء </a:t>
            </a:r>
            <a:r>
              <a:rPr lang="ar-SA" dirty="0" err="1">
                <a:cs typeface="PT Bold Heading" pitchFamily="2" charset="-78"/>
              </a:rPr>
              <a:t>الالتز</a:t>
            </a:r>
            <a:r>
              <a:rPr lang="ar-IQ" dirty="0">
                <a:cs typeface="PT Bold Heading" pitchFamily="2" charset="-78"/>
              </a:rPr>
              <a:t>ا</a:t>
            </a:r>
            <a:r>
              <a:rPr lang="ar-SA" dirty="0">
                <a:cs typeface="PT Bold Heading" pitchFamily="2" charset="-78"/>
              </a:rPr>
              <a:t>م بأصول أخرى: وتكون القيمة العادلة </a:t>
            </a:r>
            <a:r>
              <a:rPr lang="ar-SA" dirty="0" err="1">
                <a:cs typeface="PT Bold Heading" pitchFamily="2" charset="-78"/>
              </a:rPr>
              <a:t>للالت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 هي القيمة العادلة للأصول التي تم سداد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 err="1">
                <a:cs typeface="PT Bold Heading" pitchFamily="2" charset="-78"/>
              </a:rPr>
              <a:t>الالتز</a:t>
            </a:r>
            <a:r>
              <a:rPr lang="ar-IQ" dirty="0">
                <a:cs typeface="PT Bold Heading" pitchFamily="2" charset="-78"/>
              </a:rPr>
              <a:t>ا</a:t>
            </a:r>
            <a:r>
              <a:rPr lang="ar-SA" dirty="0">
                <a:cs typeface="PT Bold Heading" pitchFamily="2" charset="-78"/>
              </a:rPr>
              <a:t>م بها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ج. إطفاء الالت</a:t>
            </a:r>
            <a:r>
              <a:rPr lang="ar-IQ" dirty="0" err="1">
                <a:solidFill>
                  <a:srgbClr val="FF0000"/>
                </a:solidFill>
                <a:cs typeface="PT Bold Heading" pitchFamily="2" charset="-78"/>
              </a:rPr>
              <a:t>زا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 مقابل نشوء ال</a:t>
            </a:r>
            <a:r>
              <a:rPr lang="ar-IQ" dirty="0" err="1">
                <a:solidFill>
                  <a:srgbClr val="FF0000"/>
                </a:solidFill>
                <a:cs typeface="PT Bold Heading" pitchFamily="2" charset="-78"/>
              </a:rPr>
              <a:t>تزا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 آخر: وتكون القيمة العادلة </a:t>
            </a:r>
            <a:r>
              <a:rPr lang="ar-SA" dirty="0" err="1">
                <a:solidFill>
                  <a:srgbClr val="FF0000"/>
                </a:solidFill>
                <a:cs typeface="PT Bold Heading" pitchFamily="2" charset="-78"/>
              </a:rPr>
              <a:t>للالت</a:t>
            </a:r>
            <a:r>
              <a:rPr lang="ar-IQ" dirty="0" err="1">
                <a:solidFill>
                  <a:srgbClr val="FF0000"/>
                </a:solidFill>
                <a:cs typeface="PT Bold Heading" pitchFamily="2" charset="-78"/>
              </a:rPr>
              <a:t>زا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 هي قيمة الالت</a:t>
            </a:r>
            <a:r>
              <a:rPr lang="ar-IQ" dirty="0" err="1">
                <a:solidFill>
                  <a:srgbClr val="FF0000"/>
                </a:solidFill>
                <a:cs typeface="PT Bold Heading" pitchFamily="2" charset="-78"/>
              </a:rPr>
              <a:t>زا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 الذي نشأ مجدداً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مع اخذ الفوائد التمويلية بعين الاعتبار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د. إطفاء الالت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 مقابل إصدار أسهم أو حقوق ملكية أخرى: وتكون القيمة العادلة </a:t>
            </a:r>
            <a:r>
              <a:rPr lang="ar-SA" dirty="0" err="1">
                <a:cs typeface="PT Bold Heading" pitchFamily="2" charset="-78"/>
              </a:rPr>
              <a:t>للالت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 هي القيمة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السوقية للأسهم أو حقوق الملكية الأخرى المصدرة</a:t>
            </a:r>
            <a:r>
              <a:rPr lang="en-US" dirty="0">
                <a:cs typeface="PT Bold Heading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4222569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26097" y="1016901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نظرياً لا يوجد اتفاق بين الأكاديميين والمهنيين والمنظمات المهنية والباحثين حول مفهوم أو</a:t>
            </a:r>
            <a:r>
              <a:rPr lang="en-US" sz="20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2000" dirty="0">
                <a:solidFill>
                  <a:srgbClr val="FF0000"/>
                </a:solidFill>
                <a:cs typeface="PT Bold Heading" pitchFamily="2" charset="-78"/>
              </a:rPr>
              <a:t>تفسير محدد للقيمة العادلة أو طريقة محددة لتقديرها بسبب تعدد العوامل المؤثرة في القيمة العادلة</a:t>
            </a:r>
            <a:endParaRPr lang="en-US" sz="2000" dirty="0">
              <a:solidFill>
                <a:srgbClr val="FF0000"/>
              </a:solidFill>
              <a:cs typeface="PT Bold Heading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926097" y="2924944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للأصول و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 err="1">
                <a:cs typeface="PT Bold Heading" pitchFamily="2" charset="-78"/>
              </a:rPr>
              <a:t>الالتز</a:t>
            </a:r>
            <a:r>
              <a:rPr lang="ar-IQ" dirty="0">
                <a:cs typeface="PT Bold Heading" pitchFamily="2" charset="-78"/>
              </a:rPr>
              <a:t>ا</a:t>
            </a:r>
            <a:r>
              <a:rPr lang="ar-SA" dirty="0">
                <a:cs typeface="PT Bold Heading" pitchFamily="2" charset="-78"/>
              </a:rPr>
              <a:t>مات، إضافة إلى تأثيرها على خصائص المعلومات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المحاسبية اللازمة في عمليات اتخاذ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IQ" dirty="0">
                <a:cs typeface="PT Bold Heading" pitchFamily="2" charset="-78"/>
              </a:rPr>
              <a:t> القرار  </a:t>
            </a:r>
            <a:r>
              <a:rPr lang="ar-SA" dirty="0">
                <a:cs typeface="PT Bold Heading" pitchFamily="2" charset="-78"/>
              </a:rPr>
              <a:t>فقد اشتهر تعريف للقيمة السوقية العادلة وضعته مصلحة </a:t>
            </a:r>
            <a:r>
              <a:rPr lang="ar-SA" dirty="0" err="1">
                <a:cs typeface="PT Bold Heading" pitchFamily="2" charset="-78"/>
              </a:rPr>
              <a:t>الإي</a:t>
            </a:r>
            <a:r>
              <a:rPr lang="ar-IQ" dirty="0">
                <a:cs typeface="PT Bold Heading" pitchFamily="2" charset="-78"/>
              </a:rPr>
              <a:t>رادات</a:t>
            </a:r>
            <a:r>
              <a:rPr lang="ar-SA" dirty="0">
                <a:cs typeface="PT Bold Heading" pitchFamily="2" charset="-78"/>
              </a:rPr>
              <a:t> الداخلية الأمريكية في عام</a:t>
            </a:r>
            <a:r>
              <a:rPr lang="en-US" dirty="0">
                <a:cs typeface="PT Bold Heading" pitchFamily="2" charset="-78"/>
              </a:rPr>
              <a:t>(1959 ) </a:t>
            </a:r>
            <a:r>
              <a:rPr lang="ar-SA" dirty="0">
                <a:cs typeface="PT Bold Heading" pitchFamily="2" charset="-78"/>
              </a:rPr>
              <a:t>والتي عرفتها: "بالسعر الذي يجعل الملكية تتبدل بين مشترٍ 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ر</a:t>
            </a:r>
            <a:r>
              <a:rPr lang="ar-IQ" dirty="0">
                <a:cs typeface="PT Bold Heading" pitchFamily="2" charset="-78"/>
              </a:rPr>
              <a:t>ا</a:t>
            </a:r>
            <a:r>
              <a:rPr lang="ar-SA" dirty="0">
                <a:cs typeface="PT Bold Heading" pitchFamily="2" charset="-78"/>
              </a:rPr>
              <a:t>غب في الش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ء وبائع </a:t>
            </a:r>
            <a:r>
              <a:rPr lang="ar-IQ" dirty="0">
                <a:cs typeface="PT Bold Heading" pitchFamily="2" charset="-78"/>
              </a:rPr>
              <a:t>راغب </a:t>
            </a:r>
            <a:r>
              <a:rPr lang="ar-SA" dirty="0">
                <a:cs typeface="PT Bold Heading" pitchFamily="2" charset="-78"/>
              </a:rPr>
              <a:t>ف</a:t>
            </a:r>
            <a:r>
              <a:rPr lang="ar-IQ" dirty="0">
                <a:cs typeface="PT Bold Heading" pitchFamily="2" charset="-78"/>
              </a:rPr>
              <a:t>ي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البيع </a:t>
            </a:r>
            <a:r>
              <a:rPr lang="en-US" dirty="0">
                <a:cs typeface="PT Bold Heading" pitchFamily="2" charset="-78"/>
              </a:rPr>
              <a:t>)</a:t>
            </a:r>
            <a:r>
              <a:rPr lang="ar-SA" dirty="0">
                <a:cs typeface="PT Bold Heading" pitchFamily="2" charset="-78"/>
              </a:rPr>
              <a:t>حينما لا يكون الأول مكره على </a:t>
            </a:r>
            <a:r>
              <a:rPr lang="ar-IQ" dirty="0">
                <a:cs typeface="PT Bold Heading" pitchFamily="2" charset="-78"/>
              </a:rPr>
              <a:t>الشراء </a:t>
            </a:r>
            <a:r>
              <a:rPr lang="ar-SA" dirty="0">
                <a:cs typeface="PT Bold Heading" pitchFamily="2" charset="-78"/>
              </a:rPr>
              <a:t>ولا يكون الثاني مكره على البيع، وأن يكون لدى كلا الطرفين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معرفة معقولة بالحقائق المرتبطة بالعملية". </a:t>
            </a:r>
            <a:endParaRPr lang="en-US" dirty="0"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9667432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4" y="908720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يترتب على الأخذ بالقيمة العادلة وفق ما تقدم إمكانية وجود فارق بين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القيمة العادلة للأصل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والالت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م، وبين قيمته الدفترية، وتكون الاحتمالات الثلاثة للقيمتين كما يلي:</a:t>
            </a:r>
            <a:endParaRPr lang="en-US" dirty="0"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endParaRPr lang="en-US" dirty="0">
              <a:cs typeface="PT Bold Heading" pitchFamily="2" charset="-78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dirty="0">
                <a:cs typeface="PT Bold Heading" pitchFamily="2" charset="-78"/>
              </a:rPr>
              <a:t>القيمة الدفترية تساوي القيمة العادلة سواء كان ذلك للأصل أم الالت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م، ولا يترتب على ذلك أية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مكاسب أو خسائر</a:t>
            </a:r>
            <a:r>
              <a:rPr lang="en-US" dirty="0">
                <a:cs typeface="PT Bold Heading" pitchFamily="2" charset="-78"/>
              </a:rPr>
              <a:t>.</a:t>
            </a:r>
            <a:endParaRPr lang="ar-IQ" dirty="0"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endParaRPr lang="ar-IQ" dirty="0"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ar-IQ" dirty="0">
                <a:cs typeface="PT Bold Heading" pitchFamily="2" charset="-78"/>
              </a:rPr>
              <a:t>2. </a:t>
            </a:r>
            <a:r>
              <a:rPr lang="ar-SA" dirty="0">
                <a:cs typeface="PT Bold Heading" pitchFamily="2" charset="-78"/>
              </a:rPr>
              <a:t>القيمة الدفترية أكبر من القيمة العادلة، ويترتب على ذلك تحقق مكاسب في حالة الالت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م، وخسائر في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حال الأصل</a:t>
            </a:r>
            <a:r>
              <a:rPr lang="en-US" dirty="0">
                <a:cs typeface="PT Bold Heading" pitchFamily="2" charset="-78"/>
              </a:rPr>
              <a:t>.</a:t>
            </a:r>
            <a:endParaRPr lang="ar-IQ" dirty="0"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endParaRPr lang="en-US" dirty="0"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.3 </a:t>
            </a:r>
            <a:r>
              <a:rPr lang="ar-SA" dirty="0">
                <a:cs typeface="PT Bold Heading" pitchFamily="2" charset="-78"/>
              </a:rPr>
              <a:t>القيمة الدفترية أقل من القيمة العادلة، ويترتب على ذلك تحقق مكاسب في حالة الأصل وخسائر في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حالة </a:t>
            </a:r>
            <a:r>
              <a:rPr lang="ar-SA" dirty="0" err="1">
                <a:cs typeface="PT Bold Heading" pitchFamily="2" charset="-78"/>
              </a:rPr>
              <a:t>الالتز</a:t>
            </a:r>
            <a:r>
              <a:rPr lang="ar-IQ" dirty="0">
                <a:cs typeface="PT Bold Heading" pitchFamily="2" charset="-78"/>
              </a:rPr>
              <a:t>ا</a:t>
            </a:r>
            <a:r>
              <a:rPr lang="ar-SA" dirty="0">
                <a:cs typeface="PT Bold Heading" pitchFamily="2" charset="-78"/>
              </a:rPr>
              <a:t>م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dirty="0"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1276585"/>
      </p:ext>
    </p:extLst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692696"/>
            <a:ext cx="7848871" cy="587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هناك مجموعة من المشاكل والصعوبات التي تعيق تطبيق معيار محاسبة القيمة العادلة، والتي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يجب العمل على حلها، يمثل التخلص منها بنية تحتية لمدخل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محاسبة القيمة العادلة ككل، ومن هذه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الصعوبات:</a:t>
            </a:r>
            <a:endParaRPr lang="ar-IQ" dirty="0">
              <a:cs typeface="PT Bold Heading" pitchFamily="2" charset="-78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dirty="0">
                <a:cs typeface="PT Bold Heading" pitchFamily="2" charset="-78"/>
              </a:rPr>
              <a:t>قيام الكثير من الوحدات الاقتصادية بالمساهمة في </a:t>
            </a:r>
            <a:r>
              <a:rPr lang="ar-SA" dirty="0" err="1">
                <a:cs typeface="PT Bold Heading" pitchFamily="2" charset="-78"/>
              </a:rPr>
              <a:t>استثما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ت غير مدرجة بالأسواق المالية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رفض التغيير حيث إن مفهوم القيمة العادلة يتعارض مع مبادئ وأسس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محاسبية كانت 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dirty="0" err="1">
                <a:solidFill>
                  <a:srgbClr val="FF0000"/>
                </a:solidFill>
                <a:cs typeface="PT Bold Heading" pitchFamily="2" charset="-78"/>
              </a:rPr>
              <a:t>سخة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 منذ زمن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بعيد كالحيطة والحذر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والتكلفة التاريخية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dirty="0">
                <a:cs typeface="PT Bold Heading" pitchFamily="2" charset="-78"/>
              </a:rPr>
              <a:t>الضعف النسبي في الكوادر البشرية المؤهلة لفهم وتطبيق المفاهيم الواردة في المعايير المحاسبية</a:t>
            </a:r>
            <a:r>
              <a:rPr lang="en-US" dirty="0">
                <a:cs typeface="PT Bold Heading" pitchFamily="2" charset="-78"/>
              </a:rPr>
              <a:t> . (IASs) &amp; (IFRS) </a:t>
            </a:r>
            <a:r>
              <a:rPr lang="ar-SA" dirty="0">
                <a:cs typeface="PT Bold Heading" pitchFamily="2" charset="-78"/>
              </a:rPr>
              <a:t>بشكل سلي</a:t>
            </a:r>
            <a:r>
              <a:rPr lang="ar-IQ" dirty="0">
                <a:cs typeface="PT Bold Heading" pitchFamily="2" charset="-78"/>
              </a:rPr>
              <a:t>م</a:t>
            </a:r>
            <a:endParaRPr lang="en-US" dirty="0">
              <a:cs typeface="PT Bold Heading" pitchFamily="2" charset="-78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الاختلاف في تفسير بعض المعالجات المحاسبية الخاصة بالقيمة العادلة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dirty="0">
                <a:cs typeface="PT Bold Heading" pitchFamily="2" charset="-78"/>
              </a:rPr>
              <a:t>إساءة استخدام المعالجات الواردة في معايير القيمة العادلة لإدارة الأرباح من قبل إدا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ت ال</a:t>
            </a:r>
            <a:r>
              <a:rPr lang="ar-IQ" dirty="0">
                <a:cs typeface="PT Bold Heading" pitchFamily="2" charset="-78"/>
              </a:rPr>
              <a:t>و</a:t>
            </a:r>
            <a:r>
              <a:rPr lang="ar-SA" dirty="0">
                <a:cs typeface="PT Bold Heading" pitchFamily="2" charset="-78"/>
              </a:rPr>
              <a:t>حدات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الاقتصادية، مثل توزيع أرباح غير محققة، أو زيادة </a:t>
            </a:r>
            <a:r>
              <a:rPr lang="ar-IQ" dirty="0" err="1">
                <a:cs typeface="PT Bold Heading" pitchFamily="2" charset="-78"/>
              </a:rPr>
              <a:t>رأ</a:t>
            </a:r>
            <a:r>
              <a:rPr lang="ar-SA" dirty="0">
                <a:cs typeface="PT Bold Heading" pitchFamily="2" charset="-78"/>
              </a:rPr>
              <a:t>س المال من خلال الأرباح غير المحققة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واختلاف وجهات النظر حول هذا الأمر</a:t>
            </a:r>
            <a:r>
              <a:rPr lang="en-US" dirty="0">
                <a:cs typeface="PT Bold Heading" pitchFamily="2" charset="-78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عدم توافق تعليمات هيئات الرقابة الحكومية مع المعالجات المحاسبية الواردة في المعايير الدولية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. (IASs) &amp; (IFRS)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بعض </a:t>
            </a:r>
            <a:r>
              <a:rPr lang="ar-SA" dirty="0" err="1">
                <a:solidFill>
                  <a:srgbClr val="FF0000"/>
                </a:solidFill>
                <a:cs typeface="PT Bold Heading" pitchFamily="2" charset="-78"/>
              </a:rPr>
              <a:t>الأحيا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ن.</a:t>
            </a:r>
            <a:endParaRPr lang="en-US" dirty="0">
              <a:solidFill>
                <a:srgbClr val="FF000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608003" y="118373"/>
            <a:ext cx="34563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  <a:cs typeface="PT Bold Heading" pitchFamily="2" charset="-78"/>
              </a:rPr>
              <a:t>مشاكل تطبيق معايير القيمة العادلة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cs typeface="PT Bold Heading" pitchFamily="2" charset="-78"/>
              </a:rPr>
              <a:t>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26787537"/>
      </p:ext>
    </p:extLst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620688"/>
            <a:ext cx="8064896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>
                <a:cs typeface="PT Bold Heading" pitchFamily="2" charset="-78"/>
              </a:rPr>
              <a:t>.7 </a:t>
            </a:r>
            <a:r>
              <a:rPr lang="ar-SA" sz="1600" dirty="0">
                <a:cs typeface="PT Bold Heading" pitchFamily="2" charset="-78"/>
              </a:rPr>
              <a:t>صعوبة قياس القيمة العادلة لكثير من الأصول غير المالية </a:t>
            </a:r>
            <a:r>
              <a:rPr lang="ar-SA" sz="1600" dirty="0" err="1">
                <a:cs typeface="PT Bold Heading" pitchFamily="2" charset="-78"/>
              </a:rPr>
              <a:t>والاستثما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ت العقارية</a:t>
            </a:r>
            <a:r>
              <a:rPr lang="en-US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بسبب عدم وجود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توافر سوق نشطة، وتعقيد بعض المعالجات المحاسبية الخاصة بها وصعوبة فهمها وتطبيقها</a:t>
            </a:r>
            <a:r>
              <a:rPr lang="en-US" sz="1600" dirty="0"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.8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سوء استخدام فروق إعادة التقدير من جانب إدارة الوحدة الاقتصادية لتحقيق مصلحة ذاتية والتأثير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على أسعار أسهم هذه الوحدات الاقتصادية في سوق </a:t>
            </a:r>
            <a:r>
              <a:rPr lang="ar-SA" sz="1600" dirty="0" err="1">
                <a:solidFill>
                  <a:srgbClr val="FF0000"/>
                </a:solidFill>
                <a:cs typeface="PT Bold Heading" pitchFamily="2" charset="-78"/>
              </a:rPr>
              <a:t>الأو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ق المالية (البورصة)</a:t>
            </a: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.</a:t>
            </a:r>
            <a:endParaRPr lang="ar-IQ" sz="1600" dirty="0">
              <a:solidFill>
                <a:srgbClr val="FF0000"/>
              </a:solidFill>
              <a:cs typeface="PT Bold Heading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cs typeface="PT Bold Heading" pitchFamily="2" charset="-78"/>
              </a:rPr>
              <a:t>.9 </a:t>
            </a:r>
            <a:r>
              <a:rPr lang="ar-SA" sz="1600" dirty="0">
                <a:cs typeface="PT Bold Heading" pitchFamily="2" charset="-78"/>
              </a:rPr>
              <a:t>سوء استخدام القواعد التي تحكم عملية إعادة تصنيف </a:t>
            </a:r>
            <a:r>
              <a:rPr lang="ar-SA" sz="1600" dirty="0" err="1">
                <a:cs typeface="PT Bold Heading" pitchFamily="2" charset="-78"/>
              </a:rPr>
              <a:t>الاستثما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ت المالية أو العقارية من جانب إدارة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الوحدات الاقتصادية بهدف التلاعب في الأرباح</a:t>
            </a:r>
            <a:r>
              <a:rPr lang="en-US" sz="1600" dirty="0"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.10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افتقار معلومات محاسبة القيمة العادلة في أغلب حالاتها للكثير من الخصائص النوعية الواجب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توافرها في المعلومات المحاسبية، خاصة الموثوقية والثبات والقابلية للمقارنة، والملاءمة في بعض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الأحوال، مما ينعكس سلباً على أداء الوظيفة المحاسبية من ناحية وتفقد متخذ 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القرار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مصداقيته منها</a:t>
            </a: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600" dirty="0">
                <a:cs typeface="PT Bold Heading" pitchFamily="2" charset="-78"/>
              </a:rPr>
              <a:t>.11 </a:t>
            </a:r>
            <a:r>
              <a:rPr lang="ar-SA" sz="1600" dirty="0">
                <a:cs typeface="PT Bold Heading" pitchFamily="2" charset="-78"/>
              </a:rPr>
              <a:t>الحاجة إلى بذل جهود غير عادية وتحمل تكاليف وأعباء إضافية غير منتجة للتوصل إلى مقاييس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حقيقية للقيمة العادلة للبنود محل التقييم، خاصة إذا ما تم الاستعانة بمستشارين أو خب</a:t>
            </a:r>
            <a:r>
              <a:rPr lang="ar-IQ" sz="1600" dirty="0">
                <a:cs typeface="PT Bold Heading" pitchFamily="2" charset="-78"/>
              </a:rPr>
              <a:t>را</a:t>
            </a:r>
            <a:r>
              <a:rPr lang="ar-SA" sz="1600" dirty="0">
                <a:cs typeface="PT Bold Heading" pitchFamily="2" charset="-78"/>
              </a:rPr>
              <a:t>ء خارجيين</a:t>
            </a:r>
            <a:r>
              <a:rPr lang="ar-IQ" sz="1600" dirty="0">
                <a:cs typeface="PT Bold Heading" pitchFamily="2" charset="-78"/>
              </a:rPr>
              <a:t> </a:t>
            </a:r>
            <a:r>
              <a:rPr lang="ar-SA" sz="1600" dirty="0">
                <a:cs typeface="PT Bold Heading" pitchFamily="2" charset="-78"/>
              </a:rPr>
              <a:t>لتقدير القيمة العادلة، مما قد يؤدي إلى زيادة التكلفة عن المنفعة</a:t>
            </a:r>
            <a:r>
              <a:rPr lang="en-US" sz="1600" dirty="0"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.12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التأخير في إعداد البيانات المالية وفقاً لمعايير محاسبة القيمة العادلة، مما قد يترتب على ذلك من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عدم استيفاء بعض متطلبات الإفصاح </a:t>
            </a:r>
            <a:r>
              <a:rPr lang="ar-SA" sz="1600" dirty="0" err="1">
                <a:solidFill>
                  <a:srgbClr val="FF0000"/>
                </a:solidFill>
                <a:cs typeface="PT Bold Heading" pitchFamily="2" charset="-78"/>
              </a:rPr>
              <a:t>والاشت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sz="1600" dirty="0" err="1">
                <a:solidFill>
                  <a:srgbClr val="FF0000"/>
                </a:solidFill>
                <a:cs typeface="PT Bold Heading" pitchFamily="2" charset="-78"/>
              </a:rPr>
              <a:t>طات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 القانونية المطلوبة من جانب الجهات الرسمية من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ناحية، والتأخير في توصيل المعلومات إلى مستخدمي البيانات المالية وبالتالي افتقار المعلومات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المحاسبية لخاصية التوقيت المناسب من ناحية أخرى</a:t>
            </a: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1600" dirty="0"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0099611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836712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قسمت نماذج القياس المحاسبي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القيمة العادلة إلى خمسة نماذج هي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:</a:t>
            </a:r>
          </a:p>
          <a:p>
            <a:pPr rtl="0">
              <a:lnSpc>
                <a:spcPct val="200000"/>
              </a:lnSpc>
            </a:pPr>
            <a:r>
              <a:rPr lang="en-US" dirty="0">
                <a:cs typeface="PT Bold Heading" pitchFamily="2" charset="-78"/>
              </a:rPr>
              <a:t> The Historical cost Model </a:t>
            </a:r>
            <a:r>
              <a:rPr lang="ar-SA" dirty="0">
                <a:cs typeface="PT Bold Heading" pitchFamily="2" charset="-78"/>
              </a:rPr>
              <a:t>نموذج التكلفة التاريخية</a:t>
            </a:r>
            <a:r>
              <a:rPr lang="en-US" dirty="0">
                <a:cs typeface="PT Bold Heading" pitchFamily="2" charset="-78"/>
              </a:rPr>
              <a:t>. 1</a:t>
            </a:r>
          </a:p>
          <a:p>
            <a:pPr lvl="1" rtl="0">
              <a:lnSpc>
                <a:spcPct val="200000"/>
              </a:lnSpc>
            </a:pPr>
            <a:r>
              <a:rPr lang="en-US" dirty="0">
                <a:cs typeface="PT Bold Heading" pitchFamily="2" charset="-78"/>
              </a:rPr>
              <a:t>The Adjusted Historical cost Model </a:t>
            </a:r>
            <a:r>
              <a:rPr lang="ar-SA" dirty="0">
                <a:cs typeface="PT Bold Heading" pitchFamily="2" charset="-78"/>
              </a:rPr>
              <a:t>نموذج التكلفة التاريخية المعدلة</a:t>
            </a:r>
            <a:r>
              <a:rPr lang="en-US" dirty="0">
                <a:cs typeface="PT Bold Heading" pitchFamily="2" charset="-78"/>
              </a:rPr>
              <a:t>. 2</a:t>
            </a:r>
          </a:p>
          <a:p>
            <a:pPr lvl="1" rtl="0">
              <a:lnSpc>
                <a:spcPct val="200000"/>
              </a:lnSpc>
            </a:pPr>
            <a:r>
              <a:rPr lang="en-US" dirty="0">
                <a:cs typeface="PT Bold Heading" pitchFamily="2" charset="-78"/>
              </a:rPr>
              <a:t>The Replacement Cost Model  </a:t>
            </a:r>
            <a:r>
              <a:rPr lang="ar-SA" dirty="0">
                <a:cs typeface="PT Bold Heading" pitchFamily="2" charset="-78"/>
              </a:rPr>
              <a:t>نموذج التكلفة </a:t>
            </a:r>
            <a:r>
              <a:rPr lang="ar-SA" dirty="0" err="1">
                <a:cs typeface="PT Bold Heading" pitchFamily="2" charset="-78"/>
              </a:rPr>
              <a:t>الاستبدالية</a:t>
            </a:r>
            <a:r>
              <a:rPr lang="en-US" dirty="0">
                <a:cs typeface="PT Bold Heading" pitchFamily="2" charset="-78"/>
              </a:rPr>
              <a:t>. 3</a:t>
            </a:r>
          </a:p>
          <a:p>
            <a:pPr lvl="1" rtl="0">
              <a:lnSpc>
                <a:spcPct val="200000"/>
              </a:lnSpc>
            </a:pPr>
            <a:r>
              <a:rPr lang="en-US" dirty="0">
                <a:cs typeface="PT Bold Heading" pitchFamily="2" charset="-78"/>
              </a:rPr>
              <a:t>  The Market Value Model </a:t>
            </a:r>
            <a:r>
              <a:rPr lang="ar-SA" dirty="0">
                <a:cs typeface="PT Bold Heading" pitchFamily="2" charset="-78"/>
              </a:rPr>
              <a:t>نموذج القيمة السوقية</a:t>
            </a:r>
            <a:r>
              <a:rPr lang="en-US" dirty="0">
                <a:cs typeface="PT Bold Heading" pitchFamily="2" charset="-78"/>
              </a:rPr>
              <a:t>. 4</a:t>
            </a:r>
          </a:p>
          <a:p>
            <a:pPr>
              <a:lnSpc>
                <a:spcPct val="200000"/>
              </a:lnSpc>
            </a:pPr>
            <a:r>
              <a:rPr lang="en-US" dirty="0">
                <a:cs typeface="PT Bold Heading" pitchFamily="2" charset="-78"/>
              </a:rPr>
              <a:t>. 5 </a:t>
            </a:r>
            <a:r>
              <a:rPr lang="ar-SA" dirty="0">
                <a:cs typeface="PT Bold Heading" pitchFamily="2" charset="-78"/>
              </a:rPr>
              <a:t>نموذج القيمة الحالية للتدفقات النقدية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المستقبلية (القيمة الاقتصادية)</a:t>
            </a:r>
            <a:endParaRPr lang="en-US" dirty="0">
              <a:cs typeface="PT Bold Heading" pitchFamily="2" charset="-78"/>
            </a:endParaRPr>
          </a:p>
          <a:p>
            <a:pPr>
              <a:lnSpc>
                <a:spcPct val="200000"/>
              </a:lnSpc>
            </a:pPr>
            <a:r>
              <a:rPr lang="en-US" dirty="0">
                <a:cs typeface="PT Bold Heading" pitchFamily="2" charset="-78"/>
              </a:rPr>
              <a:t>The Present Value of Future Cash Flow Model (The Economic Value)</a:t>
            </a:r>
          </a:p>
        </p:txBody>
      </p:sp>
    </p:spTree>
    <p:extLst>
      <p:ext uri="{BB962C8B-B14F-4D97-AF65-F5344CB8AC3E}">
        <p14:creationId xmlns:p14="http://schemas.microsoft.com/office/powerpoint/2010/main" val="2996236729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4" y="836712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r-SA" dirty="0">
                <a:cs typeface="PT Bold Heading" pitchFamily="2" charset="-78"/>
              </a:rPr>
              <a:t>أن التعريف الرئيس للقيمة العادلة "يتحدد بالقيمة التي يمكن بها مبادلة أصل في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عملية بيع متوقعة بين مشتري وبائع ا رغبين في إتمام الصفقة أي في غير حالات البيع أو التصفية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الإجبارية ويمكن الاعتماد على أسعار السوق في تحديد القيمة العادلة للأصل في حالتي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السوق النشطة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والسوق غير النشطة. ففي حالة عدم وجود سعر سوقي يمكن الاعتماد على تقدي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ت خصم التدفقات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النقدية المستقبلية للأصل مع استخدام معدل خصم يتفق مع درجة الخطر الموجودة".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963498" y="4077072"/>
            <a:ext cx="734481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وعرف مجلس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معايير المحاسبة بإنجل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ت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ر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ا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وويلز "القيمة العادلة بأنها ذلك السعر الذي يمكن أن يباع به الأصل في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المعاملات الحرة بعيد 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ً عن </a:t>
            </a:r>
            <a:r>
              <a:rPr lang="ar-SA" dirty="0" err="1">
                <a:solidFill>
                  <a:srgbClr val="FF0000"/>
                </a:solidFill>
                <a:cs typeface="PT Bold Heading" pitchFamily="2" charset="-78"/>
              </a:rPr>
              <a:t>الإط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ف المشتركة في عملية 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الشراء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و البيع"</a:t>
            </a:r>
          </a:p>
        </p:txBody>
      </p:sp>
    </p:spTree>
    <p:extLst>
      <p:ext uri="{BB962C8B-B14F-4D97-AF65-F5344CB8AC3E}">
        <p14:creationId xmlns:p14="http://schemas.microsoft.com/office/powerpoint/2010/main" val="3255312958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1600" y="1408284"/>
            <a:ext cx="7272808" cy="1684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ar-SA" dirty="0">
                <a:cs typeface="PT Bold Heading" pitchFamily="2" charset="-78"/>
              </a:rPr>
              <a:t>القيمة العادلة في المعيار 157</a:t>
            </a:r>
            <a:r>
              <a:rPr lang="en-US" dirty="0">
                <a:cs typeface="PT Bold Heading" pitchFamily="2" charset="-78"/>
              </a:rPr>
              <a:t> (FASB) </a:t>
            </a:r>
            <a:r>
              <a:rPr lang="ar-SA" dirty="0">
                <a:cs typeface="PT Bold Heading" pitchFamily="2" charset="-78"/>
              </a:rPr>
              <a:t>عرف مجلس معايير المحاسبة المالية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السعر الذي يتسلمه البائع عند بيع أحد الأصول أو يدفعه عند تحويل أحد الالت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مات في عملية منتظمة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بين شركاء السوق في تاريخ القياس"</a:t>
            </a:r>
            <a:endParaRPr lang="en-US" dirty="0"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798557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01801" y="764704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يقوم مفهوم القيمة العادلة على محورين هما: </a:t>
            </a:r>
            <a:endParaRPr lang="ar-IQ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المحور الأول: </a:t>
            </a:r>
            <a:r>
              <a:rPr lang="ar-SA" dirty="0" err="1">
                <a:cs typeface="PT Bold Heading" pitchFamily="2" charset="-78"/>
              </a:rPr>
              <a:t>الأط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ف الداخلة في الصفقة، ويفترض توافر ما يلي</a:t>
            </a:r>
            <a:r>
              <a:rPr lang="en-US" dirty="0">
                <a:cs typeface="PT Bold Heading" pitchFamily="2" charset="-78"/>
              </a:rPr>
              <a:t>:</a:t>
            </a:r>
          </a:p>
          <a:p>
            <a:pPr algn="r">
              <a:lnSpc>
                <a:spcPct val="150000"/>
              </a:lnSpc>
            </a:pPr>
            <a:endParaRPr lang="ar-IQ" dirty="0">
              <a:cs typeface="PT Bold Heading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:Non- Related Party 1.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الصفقة تتم بين أطر</a:t>
            </a:r>
            <a:r>
              <a:rPr lang="ar-IQ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ف غير ذوي علاقة</a:t>
            </a:r>
            <a:endParaRPr lang="en-US" dirty="0">
              <a:solidFill>
                <a:schemeClr val="bg2">
                  <a:lumMod val="50000"/>
                </a:schemeClr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فأحد الجوانب الهامة للطريقة التي تفسر بها البيانات المالية هي أن الصفقات والعمليات عادً ة ما</a:t>
            </a:r>
            <a:r>
              <a:rPr lang="ar-IQ" dirty="0">
                <a:cs typeface="PT Bold Heading" pitchFamily="2" charset="-78"/>
              </a:rPr>
              <a:t> تتم </a:t>
            </a:r>
            <a:r>
              <a:rPr lang="ar-SA" dirty="0">
                <a:cs typeface="PT Bold Heading" pitchFamily="2" charset="-78"/>
              </a:rPr>
              <a:t>بين طرفين مستقلين، </a:t>
            </a:r>
            <a:r>
              <a:rPr lang="ar-IQ" dirty="0">
                <a:cs typeface="PT Bold Heading" pitchFamily="2" charset="-78"/>
              </a:rPr>
              <a:t>ب</a:t>
            </a:r>
            <a:r>
              <a:rPr lang="ar-SA" dirty="0">
                <a:cs typeface="PT Bold Heading" pitchFamily="2" charset="-78"/>
              </a:rPr>
              <a:t>معنى أن الصفقة تمت </a:t>
            </a:r>
            <a:r>
              <a:rPr lang="en-US" dirty="0">
                <a:cs typeface="PT Bold Heading" pitchFamily="2" charset="-78"/>
              </a:rPr>
              <a:t>“ </a:t>
            </a:r>
            <a:r>
              <a:rPr lang="ar-SA" dirty="0">
                <a:cs typeface="PT Bold Heading" pitchFamily="2" charset="-78"/>
              </a:rPr>
              <a:t>على أساس متوازن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يسعى للتفاوض على أحسن شروط يمكن الحصول عليها</a:t>
            </a:r>
            <a:r>
              <a:rPr lang="en-US" dirty="0">
                <a:cs typeface="PT Bold Heading" pitchFamily="2" charset="-78"/>
              </a:rPr>
              <a:t>. </a:t>
            </a:r>
            <a:r>
              <a:rPr lang="ar-SA" dirty="0">
                <a:cs typeface="PT Bold Heading" pitchFamily="2" charset="-78"/>
              </a:rPr>
              <a:t>يقصد بالأطر</a:t>
            </a:r>
            <a:r>
              <a:rPr lang="ar-IQ" dirty="0">
                <a:cs typeface="PT Bold Heading" pitchFamily="2" charset="-78"/>
              </a:rPr>
              <a:t>ا</a:t>
            </a:r>
            <a:r>
              <a:rPr lang="ar-SA" dirty="0">
                <a:cs typeface="PT Bold Heading" pitchFamily="2" charset="-78"/>
              </a:rPr>
              <a:t>ف غير ذات العلاقة: هو أن أحد الأطر</a:t>
            </a:r>
            <a:r>
              <a:rPr lang="ar-IQ" dirty="0">
                <a:cs typeface="PT Bold Heading" pitchFamily="2" charset="-78"/>
              </a:rPr>
              <a:t>ا</a:t>
            </a:r>
            <a:r>
              <a:rPr lang="ar-SA" dirty="0">
                <a:cs typeface="PT Bold Heading" pitchFamily="2" charset="-78"/>
              </a:rPr>
              <a:t>ف في الصفقة غير متمكن من السيطرة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على الطرف الآخر</a:t>
            </a:r>
            <a:r>
              <a:rPr lang="en-US" dirty="0">
                <a:cs typeface="PT Bold Heading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0287866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836712"/>
            <a:ext cx="81111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.2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الصفقة تتم بين </a:t>
            </a:r>
            <a:r>
              <a:rPr lang="ar-SA" dirty="0" err="1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أط</a:t>
            </a:r>
            <a:r>
              <a:rPr lang="ar-IQ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را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ف </a:t>
            </a:r>
            <a:r>
              <a:rPr lang="ar-IQ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را</a:t>
            </a:r>
            <a:r>
              <a:rPr lang="ar-SA" dirty="0" err="1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غبة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 في عقد الصفقة ومطلعة على الحقائق الأساسية ذات الصلة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هنا لا توجد معلومات هامة لدى طرف دون الآخر، الأمر الذي يطلق عليه عدم تماثل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المعلومات، ويقصد </a:t>
            </a:r>
            <a:r>
              <a:rPr lang="ar-SA" dirty="0" err="1">
                <a:cs typeface="PT Bold Heading" pitchFamily="2" charset="-78"/>
              </a:rPr>
              <a:t>بالأط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ف ال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 err="1">
                <a:cs typeface="PT Bold Heading" pitchFamily="2" charset="-78"/>
              </a:rPr>
              <a:t>غبة</a:t>
            </a:r>
            <a:r>
              <a:rPr lang="ar-SA" dirty="0">
                <a:cs typeface="PT Bold Heading" pitchFamily="2" charset="-78"/>
              </a:rPr>
              <a:t> والمطلعة ما يلي</a:t>
            </a:r>
            <a:r>
              <a:rPr lang="en-US" dirty="0">
                <a:cs typeface="PT Bold Heading" pitchFamily="2" charset="-78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•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المشتري ال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غب: هو المشتري المحفز على الش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راء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وليس المجبر عليه أو المفرط في الرغبة </a:t>
            </a:r>
            <a:r>
              <a:rPr lang="ar-SA" dirty="0" err="1">
                <a:solidFill>
                  <a:srgbClr val="FF0000"/>
                </a:solidFill>
                <a:cs typeface="PT Bold Heading" pitchFamily="2" charset="-78"/>
              </a:rPr>
              <a:t>لل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شراء</a:t>
            </a:r>
            <a:endParaRPr lang="en-US" dirty="0">
              <a:solidFill>
                <a:srgbClr val="FF0000"/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بأي سعر، وهذا المشتري يقوم بال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شراء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 وفقاً لحقائق السوق الحالي وضمن توقعاته في هذا السوق</a:t>
            </a:r>
            <a:endParaRPr lang="en-US" dirty="0">
              <a:solidFill>
                <a:srgbClr val="FF0000"/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endParaRPr lang="en-US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PT Bold Heading" pitchFamily="2" charset="-78"/>
              </a:rPr>
              <a:t>• </a:t>
            </a:r>
            <a:r>
              <a:rPr lang="ar-SA" dirty="0">
                <a:cs typeface="PT Bold Heading" pitchFamily="2" charset="-78"/>
              </a:rPr>
              <a:t>البائع ال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غب: هو البائع غير المجبر على البيع أو المفرط للبيع بأي سعر، فهو بائع محفز للبيع</a:t>
            </a:r>
            <a:endParaRPr lang="en-US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بأفضل سعر يمكن الحصول عليه في السوق المفتوح بعد قيامه </a:t>
            </a:r>
            <a:r>
              <a:rPr lang="ar-SA" dirty="0" err="1">
                <a:cs typeface="PT Bold Heading" pitchFamily="2" charset="-78"/>
              </a:rPr>
              <a:t>بإج</a:t>
            </a:r>
            <a:r>
              <a:rPr lang="ar-IQ" dirty="0">
                <a:cs typeface="PT Bold Heading" pitchFamily="2" charset="-78"/>
              </a:rPr>
              <a:t>راء</a:t>
            </a:r>
            <a:r>
              <a:rPr lang="ar-SA" dirty="0">
                <a:cs typeface="PT Bold Heading" pitchFamily="2" charset="-78"/>
              </a:rPr>
              <a:t>ات التسويق المناسبة</a:t>
            </a:r>
            <a:r>
              <a:rPr lang="en-US" dirty="0">
                <a:cs typeface="PT Bold Heading" pitchFamily="2" charset="-78"/>
              </a:rPr>
              <a:t>.</a:t>
            </a:r>
            <a:endParaRPr lang="ar-IQ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endParaRPr lang="en-US" dirty="0"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• </a:t>
            </a:r>
            <a:r>
              <a:rPr lang="ar-SA" dirty="0" err="1">
                <a:solidFill>
                  <a:srgbClr val="FF0000"/>
                </a:solidFill>
                <a:cs typeface="PT Bold Heading" pitchFamily="2" charset="-78"/>
              </a:rPr>
              <a:t>الأط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ف المطلعة: تعني أن كلاً من المشتري ال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غب والبائع ال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غب على د</a:t>
            </a:r>
            <a:r>
              <a:rPr lang="ar-IQ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dirty="0" err="1">
                <a:solidFill>
                  <a:srgbClr val="FF0000"/>
                </a:solidFill>
                <a:cs typeface="PT Bold Heading" pitchFamily="2" charset="-78"/>
              </a:rPr>
              <a:t>ية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 كافية بطبيعة الأدوات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الاستثمارية ومواصفاتها واستخداماتها الفعلية والمتوقعة وحالة السوق بتاريخ إعداد البيانات المالية. </a:t>
            </a:r>
            <a:endParaRPr lang="en-US" dirty="0">
              <a:solidFill>
                <a:srgbClr val="FF0000"/>
              </a:solidFill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3123566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45029" y="1120676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ar-SA" dirty="0">
                <a:cs typeface="PT Bold Heading" pitchFamily="2" charset="-78"/>
              </a:rPr>
              <a:t>أن مفهوم القيمة العادلة مبني على أساس أن الوحدة الاقتصادية مستمرة في أعمالها لأجل غير</a:t>
            </a:r>
            <a:r>
              <a:rPr lang="ar-IQ" dirty="0">
                <a:cs typeface="PT Bold Heading" pitchFamily="2" charset="-78"/>
              </a:rPr>
              <a:t> م</a:t>
            </a:r>
            <a:r>
              <a:rPr lang="ar-SA" dirty="0">
                <a:cs typeface="PT Bold Heading" pitchFamily="2" charset="-78"/>
              </a:rPr>
              <a:t>حدود في المستقبل القريب، فالقيمة العادلة لا تمثل المبلغ الذي سوف تتسلمه أو تدفعه الوحدة الاقتصادية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في عملية إجبارية أو تصفية غير اختيارية أو مضطرة للبيع.</a:t>
            </a:r>
            <a:endParaRPr lang="en-US" dirty="0">
              <a:cs typeface="PT Bold Heading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045029" y="3789040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r-SA" dirty="0">
                <a:solidFill>
                  <a:srgbClr val="FF0000"/>
                </a:solidFill>
                <a:cs typeface="PT Bold Heading" pitchFamily="2" charset="-78"/>
              </a:rPr>
              <a:t>الظروف التي تتم فيها الصفقة</a:t>
            </a:r>
            <a:r>
              <a:rPr lang="en-US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يشترط أن تكون الظروف طبيعية (عادية)، فالصفقات التي تتم مثلاً في ظل ظروف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التصفية لا</a:t>
            </a:r>
            <a:r>
              <a:rPr lang="en-US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تعبر عن القيمة العادلة، لأن البائع يكون مجبً</a:t>
            </a:r>
            <a:r>
              <a:rPr lang="ar-IQ" dirty="0">
                <a:cs typeface="PT Bold Heading" pitchFamily="2" charset="-78"/>
              </a:rPr>
              <a:t>را</a:t>
            </a:r>
            <a:r>
              <a:rPr lang="ar-SA" dirty="0">
                <a:cs typeface="PT Bold Heading" pitchFamily="2" charset="-78"/>
              </a:rPr>
              <a:t> على البيع وكلما </a:t>
            </a:r>
            <a:r>
              <a:rPr lang="ar-IQ" dirty="0" err="1">
                <a:cs typeface="PT Bold Heading" pitchFamily="2" charset="-78"/>
              </a:rPr>
              <a:t>زا</a:t>
            </a:r>
            <a:r>
              <a:rPr lang="ar-SA" dirty="0">
                <a:cs typeface="PT Bold Heading" pitchFamily="2" charset="-78"/>
              </a:rPr>
              <a:t>د ضغط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الوقت للعثور على مشترٍ كلما</a:t>
            </a:r>
            <a:r>
              <a:rPr lang="en-US" dirty="0">
                <a:cs typeface="PT Bold Heading" pitchFamily="2" charset="-78"/>
              </a:rPr>
              <a:t>  </a:t>
            </a:r>
            <a:r>
              <a:rPr lang="ar-IQ" dirty="0">
                <a:cs typeface="PT Bold Heading" pitchFamily="2" charset="-78"/>
              </a:rPr>
              <a:t>زاد </a:t>
            </a:r>
            <a:r>
              <a:rPr lang="ar-SA" dirty="0">
                <a:cs typeface="PT Bold Heading" pitchFamily="2" charset="-78"/>
              </a:rPr>
              <a:t>التحريف في القيمة العادلة</a:t>
            </a:r>
          </a:p>
        </p:txBody>
      </p:sp>
    </p:spTree>
    <p:extLst>
      <p:ext uri="{BB962C8B-B14F-4D97-AF65-F5344CB8AC3E}">
        <p14:creationId xmlns:p14="http://schemas.microsoft.com/office/powerpoint/2010/main" val="2744259262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836712"/>
            <a:ext cx="7776864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أهمية القياس المحاسبي بالقيمة العادلة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sz="1700" dirty="0">
                <a:cs typeface="PT Bold Heading" pitchFamily="2" charset="-78"/>
              </a:rPr>
              <a:t>يعتبر التوجه نحو مقياس القيمة العادلة خطوة أولى نحو تطوير إرشاد وتوجيه تحسيني لتقدير</a:t>
            </a:r>
            <a:r>
              <a:rPr lang="ar-IQ" sz="1700" dirty="0">
                <a:cs typeface="PT Bold Heading" pitchFamily="2" charset="-78"/>
              </a:rPr>
              <a:t>  القيمة العادلة </a:t>
            </a:r>
            <a:r>
              <a:rPr lang="ar-SA" sz="1700" dirty="0">
                <a:cs typeface="PT Bold Heading" pitchFamily="2" charset="-78"/>
              </a:rPr>
              <a:t>من قبل المجلسين،</a:t>
            </a:r>
            <a:r>
              <a:rPr lang="en-US" sz="1700" dirty="0">
                <a:cs typeface="PT Bold Heading" pitchFamily="2" charset="-78"/>
              </a:rPr>
              <a:t>(FASB) &amp; (IASB) </a:t>
            </a:r>
            <a:r>
              <a:rPr lang="ar-SA" sz="1700" dirty="0">
                <a:cs typeface="PT Bold Heading" pitchFamily="2" charset="-78"/>
              </a:rPr>
              <a:t>ومع ذلك، فما ز</a:t>
            </a:r>
            <a:r>
              <a:rPr lang="ar-IQ" sz="1700" dirty="0">
                <a:cs typeface="PT Bold Heading" pitchFamily="2" charset="-78"/>
              </a:rPr>
              <a:t>ا</a:t>
            </a:r>
            <a:r>
              <a:rPr lang="ar-SA" sz="1700" dirty="0">
                <a:cs typeface="PT Bold Heading" pitchFamily="2" charset="-78"/>
              </a:rPr>
              <a:t>ل هناك الكثير من العمل ،</a:t>
            </a:r>
            <a:r>
              <a:rPr lang="ar-IQ" sz="1700" dirty="0">
                <a:cs typeface="PT Bold Heading" pitchFamily="2" charset="-78"/>
              </a:rPr>
              <a:t> </a:t>
            </a:r>
            <a:r>
              <a:rPr lang="ar-SA" sz="1700" dirty="0">
                <a:cs typeface="PT Bold Heading" pitchFamily="2" charset="-78"/>
              </a:rPr>
              <a:t>الم</a:t>
            </a:r>
            <a:r>
              <a:rPr lang="ar-IQ" sz="1700" dirty="0">
                <a:cs typeface="PT Bold Heading" pitchFamily="2" charset="-78"/>
              </a:rPr>
              <a:t>را</a:t>
            </a:r>
            <a:r>
              <a:rPr lang="ar-SA" sz="1700" dirty="0">
                <a:cs typeface="PT Bold Heading" pitchFamily="2" charset="-78"/>
              </a:rPr>
              <a:t>د القيام به قبل أن تصبح تقدير</a:t>
            </a:r>
            <a:r>
              <a:rPr lang="ar-IQ" sz="1700" dirty="0">
                <a:cs typeface="PT Bold Heading" pitchFamily="2" charset="-78"/>
              </a:rPr>
              <a:t>ا</a:t>
            </a:r>
            <a:r>
              <a:rPr lang="ar-SA" sz="1700" dirty="0">
                <a:cs typeface="PT Bold Heading" pitchFamily="2" charset="-78"/>
              </a:rPr>
              <a:t>ت القيمة العادلة موثوق بها، وقابلة للصحة والتحقق</a:t>
            </a:r>
            <a:r>
              <a:rPr lang="en-US" sz="1700" dirty="0">
                <a:cs typeface="PT Bold Heading" pitchFamily="2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sz="1700" dirty="0">
                <a:cs typeface="PT Bold Heading" pitchFamily="2" charset="-78"/>
              </a:rPr>
              <a:t>طالب مجلس</a:t>
            </a:r>
            <a:r>
              <a:rPr lang="en-US" sz="1700" dirty="0">
                <a:cs typeface="PT Bold Heading" pitchFamily="2" charset="-78"/>
              </a:rPr>
              <a:t> (FASB)</a:t>
            </a:r>
            <a:r>
              <a:rPr lang="ar-IQ" sz="1700" dirty="0">
                <a:cs typeface="PT Bold Heading" pitchFamily="2" charset="-78"/>
              </a:rPr>
              <a:t>ا</a:t>
            </a:r>
            <a:r>
              <a:rPr lang="ar-SA" sz="1700" dirty="0" err="1">
                <a:cs typeface="PT Bold Heading" pitchFamily="2" charset="-78"/>
              </a:rPr>
              <a:t>ستخدام</a:t>
            </a:r>
            <a:r>
              <a:rPr lang="ar-SA" sz="1700" dirty="0">
                <a:cs typeface="PT Bold Heading" pitchFamily="2" charset="-78"/>
              </a:rPr>
              <a:t> أكبر لمقاييس القيمة العادلة في البيانات</a:t>
            </a:r>
            <a:r>
              <a:rPr lang="ar-IQ" sz="1700" dirty="0">
                <a:cs typeface="PT Bold Heading" pitchFamily="2" charset="-78"/>
              </a:rPr>
              <a:t> المالية ل</a:t>
            </a:r>
            <a:r>
              <a:rPr lang="ar-SA" sz="1700" dirty="0">
                <a:cs typeface="PT Bold Heading" pitchFamily="2" charset="-78"/>
              </a:rPr>
              <a:t>أنه يرى أن معلومات القيمة العادلة أكثر ملاءمة وصلة لكل من</a:t>
            </a:r>
            <a:r>
              <a:rPr lang="ar-IQ" sz="1700" dirty="0">
                <a:cs typeface="PT Bold Heading" pitchFamily="2" charset="-78"/>
              </a:rPr>
              <a:t>  </a:t>
            </a:r>
            <a:r>
              <a:rPr lang="ar-SA" sz="1700" dirty="0">
                <a:cs typeface="PT Bold Heading" pitchFamily="2" charset="-78"/>
              </a:rPr>
              <a:t>المستثمرين ،</a:t>
            </a:r>
            <a:r>
              <a:rPr lang="en-US" sz="1700" dirty="0">
                <a:cs typeface="PT Bold Heading" pitchFamily="2" charset="-78"/>
              </a:rPr>
              <a:t> </a:t>
            </a:r>
            <a:r>
              <a:rPr lang="ar-SA" sz="1700" dirty="0">
                <a:cs typeface="PT Bold Heading" pitchFamily="2" charset="-78"/>
              </a:rPr>
              <a:t>والمقرضين، مقارنة مع معلومات التكلفة التاريخية، </a:t>
            </a:r>
            <a:r>
              <a:rPr lang="ar-SA" sz="1700" dirty="0" err="1">
                <a:cs typeface="PT Bold Heading" pitchFamily="2" charset="-78"/>
              </a:rPr>
              <a:t>نظ</a:t>
            </a:r>
            <a:r>
              <a:rPr lang="ar-IQ" sz="1700" dirty="0">
                <a:cs typeface="PT Bold Heading" pitchFamily="2" charset="-78"/>
              </a:rPr>
              <a:t>را</a:t>
            </a:r>
            <a:r>
              <a:rPr lang="ar-SA" sz="1700" dirty="0">
                <a:cs typeface="PT Bold Heading" pitchFamily="2" charset="-78"/>
              </a:rPr>
              <a:t> لأن مثل هذه المقاييس تعكس بشكل أفضل</a:t>
            </a:r>
            <a:r>
              <a:rPr lang="en-US" sz="1700" dirty="0">
                <a:cs typeface="PT Bold Heading" pitchFamily="2" charset="-78"/>
              </a:rPr>
              <a:t> </a:t>
            </a:r>
            <a:r>
              <a:rPr lang="ar-SA" sz="1700" dirty="0">
                <a:cs typeface="PT Bold Heading" pitchFamily="2" charset="-78"/>
              </a:rPr>
              <a:t>الوضع المالي الحاضر للوحدات الاقتصادية الناشرة لبياناتها المالية، كما تسهم بشكل أفضل في تقييم</a:t>
            </a:r>
            <a:r>
              <a:rPr lang="ar-IQ" sz="1700" dirty="0">
                <a:cs typeface="PT Bold Heading" pitchFamily="2" charset="-78"/>
              </a:rPr>
              <a:t> </a:t>
            </a:r>
            <a:r>
              <a:rPr lang="ar-SA" sz="1700" dirty="0">
                <a:cs typeface="PT Bold Heading" pitchFamily="2" charset="-78"/>
              </a:rPr>
              <a:t>أدائها في الماضي، وتوقعها للمستقبل. كما كان المجلس متنبهاً لما يتصف بالموثوقية المرتبطة بمقاييس</a:t>
            </a:r>
            <a:r>
              <a:rPr lang="en-US" sz="1700" dirty="0">
                <a:cs typeface="PT Bold Heading" pitchFamily="2" charset="-78"/>
              </a:rPr>
              <a:t> </a:t>
            </a:r>
            <a:r>
              <a:rPr lang="ar-SA" sz="1700" dirty="0">
                <a:cs typeface="PT Bold Heading" pitchFamily="2" charset="-78"/>
              </a:rPr>
              <a:t>القيمة العادلة، خاصة عندما لا يمكن لمثل هذه المقاييس أن ت</a:t>
            </a:r>
            <a:r>
              <a:rPr lang="ar-IQ" sz="1700" dirty="0">
                <a:cs typeface="PT Bold Heading" pitchFamily="2" charset="-78"/>
              </a:rPr>
              <a:t>را</a:t>
            </a:r>
            <a:r>
              <a:rPr lang="ar-SA" sz="1700" dirty="0">
                <a:cs typeface="PT Bold Heading" pitchFamily="2" charset="-78"/>
              </a:rPr>
              <a:t>قب في الأسواق النشطة. ومع ذلك، فإن</a:t>
            </a:r>
            <a:r>
              <a:rPr lang="ar-IQ" sz="1700" dirty="0">
                <a:cs typeface="PT Bold Heading" pitchFamily="2" charset="-78"/>
              </a:rPr>
              <a:t> </a:t>
            </a:r>
            <a:r>
              <a:rPr lang="ar-SA" sz="1700" dirty="0">
                <a:cs typeface="PT Bold Heading" pitchFamily="2" charset="-78"/>
              </a:rPr>
              <a:t>مقاييس الوقت الحاضر للعديد من الأصول والالت</a:t>
            </a:r>
            <a:r>
              <a:rPr lang="ar-IQ" sz="1700" dirty="0" err="1">
                <a:cs typeface="PT Bold Heading" pitchFamily="2" charset="-78"/>
              </a:rPr>
              <a:t>زا</a:t>
            </a:r>
            <a:r>
              <a:rPr lang="ar-SA" sz="1700" dirty="0">
                <a:cs typeface="PT Bold Heading" pitchFamily="2" charset="-78"/>
              </a:rPr>
              <a:t>مات </a:t>
            </a:r>
            <a:r>
              <a:rPr lang="ar-SA" sz="1700" dirty="0" err="1">
                <a:cs typeface="PT Bold Heading" pitchFamily="2" charset="-78"/>
              </a:rPr>
              <a:t>والتغيي</a:t>
            </a:r>
            <a:r>
              <a:rPr lang="ar-IQ" sz="1700" dirty="0">
                <a:cs typeface="PT Bold Heading" pitchFamily="2" charset="-78"/>
              </a:rPr>
              <a:t>را</a:t>
            </a:r>
            <a:r>
              <a:rPr lang="ar-SA" sz="1700" dirty="0">
                <a:cs typeface="PT Bold Heading" pitchFamily="2" charset="-78"/>
              </a:rPr>
              <a:t>ت التي </a:t>
            </a:r>
            <a:r>
              <a:rPr lang="ar-SA" sz="1700" dirty="0" err="1">
                <a:cs typeface="PT Bold Heading" pitchFamily="2" charset="-78"/>
              </a:rPr>
              <a:t>تط</a:t>
            </a:r>
            <a:r>
              <a:rPr lang="ar-IQ" sz="1700" dirty="0" err="1">
                <a:cs typeface="PT Bold Heading" pitchFamily="2" charset="-78"/>
              </a:rPr>
              <a:t>رأ</a:t>
            </a:r>
            <a:r>
              <a:rPr lang="ar-IQ" sz="1700" dirty="0">
                <a:cs typeface="PT Bold Heading" pitchFamily="2" charset="-78"/>
              </a:rPr>
              <a:t> </a:t>
            </a:r>
            <a:r>
              <a:rPr lang="ar-SA" sz="1700" dirty="0">
                <a:cs typeface="PT Bold Heading" pitchFamily="2" charset="-78"/>
              </a:rPr>
              <a:t>عليها مبنية على </a:t>
            </a:r>
            <a:r>
              <a:rPr lang="ar-SA" sz="1700" dirty="0" err="1">
                <a:cs typeface="PT Bold Heading" pitchFamily="2" charset="-78"/>
              </a:rPr>
              <a:t>التقدي</a:t>
            </a:r>
            <a:r>
              <a:rPr lang="ar-IQ" sz="1700" dirty="0">
                <a:cs typeface="PT Bold Heading" pitchFamily="2" charset="-78"/>
              </a:rPr>
              <a:t>را</a:t>
            </a:r>
            <a:r>
              <a:rPr lang="ar-SA" sz="1700" dirty="0">
                <a:cs typeface="PT Bold Heading" pitchFamily="2" charset="-78"/>
              </a:rPr>
              <a:t>ت</a:t>
            </a:r>
            <a:r>
              <a:rPr lang="en-US" sz="1700" dirty="0">
                <a:cs typeface="PT Bold Heading" pitchFamily="2" charset="-78"/>
              </a:rPr>
              <a:t> </a:t>
            </a:r>
            <a:r>
              <a:rPr lang="ar-SA" sz="1700" dirty="0">
                <a:cs typeface="PT Bold Heading" pitchFamily="2" charset="-78"/>
              </a:rPr>
              <a:t>مثل: تحصيل الذمم المدينة، وإمكانية بيع المخزون السلعي، والعمر الإنتاجي للآلات والمعدات، ومبالغ</a:t>
            </a:r>
            <a:r>
              <a:rPr lang="ar-IQ" sz="1700" dirty="0">
                <a:cs typeface="PT Bold Heading" pitchFamily="2" charset="-78"/>
              </a:rPr>
              <a:t> </a:t>
            </a:r>
            <a:r>
              <a:rPr lang="ar-SA" sz="1700" dirty="0">
                <a:cs typeface="PT Bold Heading" pitchFamily="2" charset="-78"/>
              </a:rPr>
              <a:t>وتوقيت التدفقات النقدية المستقبلية من </a:t>
            </a:r>
            <a:r>
              <a:rPr lang="ar-SA" sz="1700" dirty="0" err="1">
                <a:cs typeface="PT Bold Heading" pitchFamily="2" charset="-78"/>
              </a:rPr>
              <a:t>الاستثما</a:t>
            </a:r>
            <a:r>
              <a:rPr lang="ar-IQ" sz="1700" dirty="0">
                <a:cs typeface="PT Bold Heading" pitchFamily="2" charset="-78"/>
              </a:rPr>
              <a:t>را</a:t>
            </a:r>
            <a:r>
              <a:rPr lang="ar-SA" sz="1700" dirty="0">
                <a:cs typeface="PT Bold Heading" pitchFamily="2" charset="-78"/>
              </a:rPr>
              <a:t>ت</a:t>
            </a:r>
            <a:r>
              <a:rPr lang="en-US" sz="1700" dirty="0">
                <a:cs typeface="PT Bold Heading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844023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751344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dirty="0">
                <a:cs typeface="PT Bold Heading" pitchFamily="2" charset="-78"/>
              </a:rPr>
              <a:t>إن الاهتمام حول المفاضلة بين الملاءمة والموثوقية</a:t>
            </a:r>
            <a:r>
              <a:rPr lang="en-US" dirty="0">
                <a:cs typeface="PT Bold Heading" pitchFamily="2" charset="-78"/>
              </a:rPr>
              <a:t> Reliability &amp; relevance </a:t>
            </a:r>
          </a:p>
          <a:p>
            <a:pPr algn="just">
              <a:lnSpc>
                <a:spcPct val="150000"/>
              </a:lnSpc>
            </a:pPr>
            <a:r>
              <a:rPr lang="ar-IQ" dirty="0">
                <a:cs typeface="PT Bold Heading" pitchFamily="2" charset="-78"/>
              </a:rPr>
              <a:t>اثار </a:t>
            </a:r>
            <a:r>
              <a:rPr lang="ar-SA" dirty="0">
                <a:cs typeface="PT Bold Heading" pitchFamily="2" charset="-78"/>
              </a:rPr>
              <a:t>مواضيع محاسبية قد تكون شائكة، في الوقت الذي يمكن أن يكون فيه خيار القيمة العادلة أحد الأمور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الممكنة للتعرض لهذه المشاكل، فالأمر يحتاج إلى تطوير للطريقة المحاسبية البديلة للتحرك للأمام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بأسلوب متوازن، لضمان أن نتائجها ستؤدي إلى تحسينات فعلية في الممارسات المحاسبية. حيث تعتبر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القيمة العادلة أكثر ملاءمة من التكلفة التاريخية بالنسبة لمستخدمي البيانات المالية، ولكنها بالمقابل تعتبر</a:t>
            </a:r>
            <a:r>
              <a:rPr lang="ar-IQ" dirty="0">
                <a:cs typeface="PT Bold Heading" pitchFamily="2" charset="-78"/>
              </a:rPr>
              <a:t> </a:t>
            </a:r>
            <a:r>
              <a:rPr lang="ar-SA" dirty="0">
                <a:cs typeface="PT Bold Heading" pitchFamily="2" charset="-78"/>
              </a:rPr>
              <a:t>أقل موثوقية. إضافة إلى ما تقدم أن معلومات القيمة العادلة تعتبر مفيدة في العديد من ال</a:t>
            </a:r>
            <a:r>
              <a:rPr lang="ar-IQ" dirty="0">
                <a:cs typeface="PT Bold Heading" pitchFamily="2" charset="-78"/>
              </a:rPr>
              <a:t>قرارا</a:t>
            </a:r>
            <a:r>
              <a:rPr lang="ar-SA" dirty="0">
                <a:cs typeface="PT Bold Heading" pitchFamily="2" charset="-78"/>
              </a:rPr>
              <a:t>ت المتخذة</a:t>
            </a:r>
            <a:r>
              <a:rPr lang="ar-IQ" dirty="0">
                <a:cs typeface="PT Bold Heading" pitchFamily="2" charset="-78"/>
              </a:rPr>
              <a:t> ا</a:t>
            </a:r>
            <a:r>
              <a:rPr lang="ar-SA" dirty="0">
                <a:cs typeface="PT Bold Heading" pitchFamily="2" charset="-78"/>
              </a:rPr>
              <a:t>ن قبل مستخدمي البيانات المالية حيث أنها في كثير من الحالات تؤدي إلى: </a:t>
            </a:r>
            <a:endParaRPr lang="en-US" dirty="0">
              <a:cs typeface="PT Bold Heading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39552" y="4167664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•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تمكن معلومات القيمة العادلة من </a:t>
            </a:r>
            <a:r>
              <a:rPr lang="ar-SA" sz="1600" dirty="0" err="1">
                <a:solidFill>
                  <a:srgbClr val="FF0000"/>
                </a:solidFill>
                <a:cs typeface="PT Bold Heading" pitchFamily="2" charset="-78"/>
              </a:rPr>
              <a:t>إج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راء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 مقارنات بين أدوات مالية لها غالباً نفس الخصائص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الاقتصادية بغض النظر عن الهدف منها ومتى تم إصدارها أو ش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sz="1600" dirty="0" err="1">
                <a:solidFill>
                  <a:srgbClr val="FF0000"/>
                </a:solidFill>
                <a:cs typeface="PT Bold Heading" pitchFamily="2" charset="-78"/>
              </a:rPr>
              <a:t>ؤها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 ومن قام بذلك</a:t>
            </a: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•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تعكس القيمة العادلة تقدير الأسواق المالية للقيمة الحالية للتدفقات النقدية المتوقعة للأدوات</a:t>
            </a: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• 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توفر القيمة العادلة أساساً محايداً لتقييم كفاءة الإدارة في إدارة الأموال عن طريق توضيح </a:t>
            </a:r>
            <a:r>
              <a:rPr lang="ar-SA" sz="1600" dirty="0" err="1">
                <a:solidFill>
                  <a:srgbClr val="FF0000"/>
                </a:solidFill>
                <a:cs typeface="PT Bold Heading" pitchFamily="2" charset="-78"/>
              </a:rPr>
              <a:t>تأثي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را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ت</a:t>
            </a:r>
            <a:endParaRPr lang="en-US" sz="1600" dirty="0">
              <a:solidFill>
                <a:srgbClr val="FF0000"/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قر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ارا</a:t>
            </a:r>
            <a:r>
              <a:rPr lang="ar-SA" sz="1600" dirty="0" err="1">
                <a:solidFill>
                  <a:srgbClr val="FF0000"/>
                </a:solidFill>
                <a:cs typeface="PT Bold Heading" pitchFamily="2" charset="-78"/>
              </a:rPr>
              <a:t>تها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 بال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شرا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ء أو البيع أو الاحتفاظ بأصول مالية وتكبد </a:t>
            </a:r>
            <a:r>
              <a:rPr lang="ar-SA" sz="1600" dirty="0" err="1">
                <a:solidFill>
                  <a:srgbClr val="FF0000"/>
                </a:solidFill>
                <a:cs typeface="PT Bold Heading" pitchFamily="2" charset="-78"/>
              </a:rPr>
              <a:t>الالتز</a:t>
            </a:r>
            <a:r>
              <a:rPr lang="ar-IQ" sz="1600" dirty="0">
                <a:solidFill>
                  <a:srgbClr val="FF0000"/>
                </a:solidFill>
                <a:cs typeface="PT Bold Heading" pitchFamily="2" charset="-78"/>
              </a:rPr>
              <a:t>ا</a:t>
            </a:r>
            <a:r>
              <a:rPr lang="ar-SA" sz="1600" dirty="0">
                <a:solidFill>
                  <a:srgbClr val="FF0000"/>
                </a:solidFill>
                <a:cs typeface="PT Bold Heading" pitchFamily="2" charset="-78"/>
              </a:rPr>
              <a:t>مات أو الاحتفاظ بها أو سدادها</a:t>
            </a:r>
            <a:r>
              <a:rPr lang="en-US" sz="1600" dirty="0">
                <a:solidFill>
                  <a:srgbClr val="FF0000"/>
                </a:solidFill>
                <a:cs typeface="PT Bold Heading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5181345"/>
      </p:ext>
    </p:extLst>
  </p:cSld>
  <p:clrMapOvr>
    <a:masterClrMapping/>
  </p:clrMapOvr>
  <p:transition spd="slow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188</TotalTime>
  <Words>3588</Words>
  <Application>Microsoft Macintosh PowerPoint</Application>
  <PresentationFormat>On-screen Show (4:3)</PresentationFormat>
  <Paragraphs>127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Bodoni MT Black</vt:lpstr>
      <vt:lpstr>Century Gothic</vt:lpstr>
      <vt:lpstr>Wingdings</vt:lpstr>
      <vt:lpstr>Wingdings 2</vt:lpstr>
      <vt:lpstr>أوستن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القيمة العادلة في الفكر المحاسبي ومراحل تطورها</dc:title>
  <dc:creator>lenovo</dc:creator>
  <cp:lastModifiedBy>TALAL JAJAWY</cp:lastModifiedBy>
  <cp:revision>32</cp:revision>
  <dcterms:created xsi:type="dcterms:W3CDTF">2016-12-27T19:05:31Z</dcterms:created>
  <dcterms:modified xsi:type="dcterms:W3CDTF">2023-09-13T08:33:29Z</dcterms:modified>
</cp:coreProperties>
</file>