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92"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p>
            <a:fld id="{69781FF7-6913-42F9-9B41-34712A07539E}" type="datetimeFigureOut">
              <a:rPr lang="ar-IQ" smtClean="0"/>
              <a:pPr/>
              <a:t>28‏/2‏/1445</a:t>
            </a:fld>
            <a:endParaRPr lang="ar-IQ"/>
          </a:p>
        </p:txBody>
      </p:sp>
      <p:sp>
        <p:nvSpPr>
          <p:cNvPr id="20" name="عنصر نائب للتذييل 19"/>
          <p:cNvSpPr>
            <a:spLocks noGrp="1"/>
          </p:cNvSpPr>
          <p:nvPr>
            <p:ph type="ftr" sz="quarter" idx="11"/>
          </p:nvPr>
        </p:nvSpPr>
        <p:spPr/>
        <p:txBody>
          <a:bodyPr/>
          <a:lstStyle/>
          <a:p>
            <a:endParaRPr lang="ar-IQ"/>
          </a:p>
        </p:txBody>
      </p:sp>
      <p:sp>
        <p:nvSpPr>
          <p:cNvPr id="10" name="عنصر نائب لرقم الشريحة 9"/>
          <p:cNvSpPr>
            <a:spLocks noGrp="1"/>
          </p:cNvSpPr>
          <p:nvPr>
            <p:ph type="sldNum" sz="quarter" idx="12"/>
          </p:nvPr>
        </p:nvSpPr>
        <p:spPr/>
        <p:txBody>
          <a:bodyPr/>
          <a:lstStyle/>
          <a:p>
            <a:fld id="{822E679B-846B-468A-9D46-A606DF80CDC6}" type="slidenum">
              <a:rPr lang="ar-IQ" smtClean="0"/>
              <a:pPr/>
              <a:t>‹#›</a:t>
            </a:fld>
            <a:endParaRPr lang="ar-IQ"/>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69781FF7-6913-42F9-9B41-34712A07539E}" type="datetimeFigureOut">
              <a:rPr lang="ar-IQ" smtClean="0"/>
              <a:pPr/>
              <a:t>28‏/2‏/1445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22E679B-846B-468A-9D46-A606DF80CDC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69781FF7-6913-42F9-9B41-34712A07539E}" type="datetimeFigureOut">
              <a:rPr lang="ar-IQ" smtClean="0"/>
              <a:pPr/>
              <a:t>28‏/2‏/1445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22E679B-846B-468A-9D46-A606DF80CDC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69781FF7-6913-42F9-9B41-34712A07539E}" type="datetimeFigureOut">
              <a:rPr lang="ar-IQ" smtClean="0"/>
              <a:pPr/>
              <a:t>28‏/2‏/1445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22E679B-846B-468A-9D46-A606DF80CDC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69781FF7-6913-42F9-9B41-34712A07539E}" type="datetimeFigureOut">
              <a:rPr lang="ar-IQ" smtClean="0"/>
              <a:pPr/>
              <a:t>28‏/2‏/1445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22E679B-846B-468A-9D46-A606DF80CDC6}" type="slidenum">
              <a:rPr lang="ar-IQ" smtClean="0"/>
              <a:pPr/>
              <a:t>‹#›</a:t>
            </a:fld>
            <a:endParaRPr lang="ar-IQ"/>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69781FF7-6913-42F9-9B41-34712A07539E}" type="datetimeFigureOut">
              <a:rPr lang="ar-IQ" smtClean="0"/>
              <a:pPr/>
              <a:t>28‏/2‏/1445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22E679B-846B-468A-9D46-A606DF80CDC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69781FF7-6913-42F9-9B41-34712A07539E}" type="datetimeFigureOut">
              <a:rPr lang="ar-IQ" smtClean="0"/>
              <a:pPr/>
              <a:t>28‏/2‏/1445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22E679B-846B-468A-9D46-A606DF80CDC6}"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69781FF7-6913-42F9-9B41-34712A07539E}" type="datetimeFigureOut">
              <a:rPr lang="ar-IQ" smtClean="0"/>
              <a:pPr/>
              <a:t>28‏/2‏/1445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22E679B-846B-468A-9D46-A606DF80CDC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p>
            <a:fld id="{69781FF7-6913-42F9-9B41-34712A07539E}" type="datetimeFigureOut">
              <a:rPr lang="ar-IQ" smtClean="0"/>
              <a:pPr/>
              <a:t>28‏/2‏/1445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22E679B-846B-468A-9D46-A606DF80CDC6}" type="slidenum">
              <a:rPr lang="ar-IQ" smtClean="0"/>
              <a:pPr/>
              <a:t>‹#›</a:t>
            </a:fld>
            <a:endParaRPr lang="ar-IQ"/>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69781FF7-6913-42F9-9B41-34712A07539E}" type="datetimeFigureOut">
              <a:rPr lang="ar-IQ" smtClean="0"/>
              <a:pPr/>
              <a:t>28‏/2‏/1445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22E679B-846B-468A-9D46-A606DF80CDC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69781FF7-6913-42F9-9B41-34712A07539E}" type="datetimeFigureOut">
              <a:rPr lang="ar-IQ" smtClean="0"/>
              <a:pPr/>
              <a:t>28‏/2‏/1445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22E679B-846B-468A-9D46-A606DF80CDC6}" type="slidenum">
              <a:rPr lang="ar-IQ" smtClean="0"/>
              <a:pPr/>
              <a:t>‹#›</a:t>
            </a:fld>
            <a:endParaRPr lang="ar-IQ"/>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p>
            <a:r>
              <a:rPr kumimoji="0" lang="ar-SA"/>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9781FF7-6913-42F9-9B41-34712A07539E}" type="datetimeFigureOut">
              <a:rPr lang="ar-IQ" smtClean="0"/>
              <a:pPr/>
              <a:t>28‏/2‏/1445</a:t>
            </a:fld>
            <a:endParaRPr lang="ar-IQ"/>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22E679B-846B-468A-9D46-A606DF80CDC6}" type="slidenum">
              <a:rPr lang="ar-IQ" smtClean="0"/>
              <a:pPr/>
              <a:t>‹#›</a:t>
            </a:fld>
            <a:endParaRPr lang="ar-IQ"/>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المدخل الأخلاقي</a:t>
            </a:r>
            <a:r>
              <a:rPr lang="en-US" dirty="0"/>
              <a:t> The Ethical Approach</a:t>
            </a:r>
            <a:endParaRPr lang="ar-IQ" dirty="0"/>
          </a:p>
        </p:txBody>
      </p:sp>
      <p:sp>
        <p:nvSpPr>
          <p:cNvPr id="3" name="عنصر نائب للمحتوى 2"/>
          <p:cNvSpPr>
            <a:spLocks noGrp="1"/>
          </p:cNvSpPr>
          <p:nvPr>
            <p:ph idx="1"/>
          </p:nvPr>
        </p:nvSpPr>
        <p:spPr/>
        <p:txBody>
          <a:bodyPr/>
          <a:lstStyle/>
          <a:p>
            <a:r>
              <a:rPr lang="ar-SA" dirty="0"/>
              <a:t>وهو ما يسمى بالمعايير الأساسية والذي </a:t>
            </a:r>
            <a:r>
              <a:rPr lang="ar-SA" dirty="0" err="1"/>
              <a:t>ينص</a:t>
            </a:r>
            <a:r>
              <a:rPr lang="ar-SA" dirty="0"/>
              <a:t> على ضرورة توافر شروط العدالة والوضوح والمصداقية والشفافية والحقيقة بالتقارير المالية ، واشترط أن </a:t>
            </a:r>
            <a:r>
              <a:rPr lang="ar-SA" dirty="0" err="1"/>
              <a:t>تنص</a:t>
            </a:r>
            <a:r>
              <a:rPr lang="ar-SA" dirty="0"/>
              <a:t> تقارير المراجعة على تأكيد ذلك ، وهو لا يعتبر مدخل مستقل حيث أنه يجب توفره في كافة النظريات المحاسبية</a:t>
            </a:r>
            <a:r>
              <a:rPr lang="en-US" dirty="0"/>
              <a:t> .</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u="sng" dirty="0"/>
              <a:t>: مدى حاجة المحاسبة إلى الأخلاق</a:t>
            </a:r>
            <a:r>
              <a:rPr lang="ar-SA" dirty="0"/>
              <a:t>: </a:t>
            </a:r>
            <a:endParaRPr lang="ar-IQ" dirty="0"/>
          </a:p>
        </p:txBody>
      </p:sp>
      <p:sp>
        <p:nvSpPr>
          <p:cNvPr id="3" name="عنصر نائب للمحتوى 2"/>
          <p:cNvSpPr>
            <a:spLocks noGrp="1"/>
          </p:cNvSpPr>
          <p:nvPr>
            <p:ph idx="1"/>
          </p:nvPr>
        </p:nvSpPr>
        <p:spPr/>
        <p:txBody>
          <a:bodyPr>
            <a:normAutofit/>
          </a:bodyPr>
          <a:lstStyle/>
          <a:p>
            <a:pPr hangingPunct="0"/>
            <a:r>
              <a:rPr lang="ar-SA" dirty="0"/>
              <a:t>- 	ظهور وانتشار قيم أخلاقية سيئة تجمع في مصطلح الفساد </a:t>
            </a:r>
            <a:r>
              <a:rPr lang="ar-SA" dirty="0" err="1"/>
              <a:t>الاقتصادى</a:t>
            </a:r>
            <a:r>
              <a:rPr lang="ar-SA" dirty="0"/>
              <a:t> </a:t>
            </a:r>
            <a:r>
              <a:rPr lang="ar-SA" dirty="0" err="1"/>
              <a:t>والتى</a:t>
            </a:r>
            <a:r>
              <a:rPr lang="ar-SA" dirty="0"/>
              <a:t> من متطلبات مواجهة هذا الفساد ما يعرف بالشفافية </a:t>
            </a:r>
            <a:r>
              <a:rPr lang="ar-SA" dirty="0" err="1"/>
              <a:t>أى</a:t>
            </a:r>
            <a:r>
              <a:rPr lang="ar-SA" dirty="0"/>
              <a:t> تقديم معلومات كاملة وأمنية وصادقة عن التصرفات الاقتصادية، والمحاسبية تمثل المصدر </a:t>
            </a:r>
            <a:r>
              <a:rPr lang="ar-SA" dirty="0" err="1"/>
              <a:t>الرئيسى</a:t>
            </a:r>
            <a:r>
              <a:rPr lang="ar-SA" dirty="0"/>
              <a:t> لهذه المعلومات.</a:t>
            </a:r>
            <a:endParaRPr lang="en-US" dirty="0"/>
          </a:p>
          <a:p>
            <a:pPr hangingPunct="0"/>
            <a:r>
              <a:rPr lang="ar-SA" dirty="0"/>
              <a:t>- 	في ظل </a:t>
            </a:r>
            <a:r>
              <a:rPr lang="ar-SA" dirty="0" err="1"/>
              <a:t>العولة</a:t>
            </a:r>
            <a:r>
              <a:rPr lang="ar-SA" dirty="0"/>
              <a:t> تقل سلطة الدولة والمنظمات المهنية والمحلية على </a:t>
            </a:r>
            <a:r>
              <a:rPr lang="ar-SA" dirty="0" err="1"/>
              <a:t>الزام</a:t>
            </a:r>
            <a:r>
              <a:rPr lang="ar-SA" dirty="0"/>
              <a:t> المحاسبين بالقواعد السلوكية الأخلاقية المهنية، ويكون المعول عليه هنا الأخلاق الذاتية للمحاسب.</a:t>
            </a:r>
            <a:endParaRPr lang="en-US" dirty="0"/>
          </a:p>
          <a:p>
            <a:endParaRPr lang="ar-IQ"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142852"/>
            <a:ext cx="7422672" cy="1274786"/>
          </a:xfrm>
        </p:spPr>
        <p:txBody>
          <a:bodyPr>
            <a:normAutofit fontScale="90000"/>
          </a:bodyPr>
          <a:lstStyle/>
          <a:p>
            <a:r>
              <a:rPr lang="ar-SA" b="1" u="sng" dirty="0"/>
              <a:t>المنهج المتبع في إعداد مواثيق أخلاقيات مهنة المحاسبة:</a:t>
            </a:r>
            <a:br>
              <a:rPr lang="en-US" dirty="0"/>
            </a:br>
            <a:endParaRPr lang="ar-IQ" dirty="0"/>
          </a:p>
        </p:txBody>
      </p:sp>
      <p:sp>
        <p:nvSpPr>
          <p:cNvPr id="3" name="عنصر نائب للمحتوى 2"/>
          <p:cNvSpPr>
            <a:spLocks noGrp="1"/>
          </p:cNvSpPr>
          <p:nvPr>
            <p:ph idx="1"/>
          </p:nvPr>
        </p:nvSpPr>
        <p:spPr/>
        <p:txBody>
          <a:bodyPr>
            <a:normAutofit lnSpcReduction="10000"/>
          </a:bodyPr>
          <a:lstStyle/>
          <a:p>
            <a:r>
              <a:rPr lang="ar-SA" dirty="0"/>
              <a:t>من المعروف أنه توجد في كل دولة منظمة مهنية للمحاسبين تحت مسميات عدة مثل جمعية أو مجمع المحاسبين تعمل على رعاية المهنة والارتفاع بمستواها ولا يسمح لأحد المحاسبين ممارسة المهنة خاصة في صورة مكتب محاسبي إلا بعد التحاقه بهذه المنظمة، وعلى المستوى </a:t>
            </a:r>
            <a:r>
              <a:rPr lang="ar-SA" dirty="0" err="1"/>
              <a:t>الدولى</a:t>
            </a:r>
            <a:r>
              <a:rPr lang="ar-SA" dirty="0"/>
              <a:t> يوجد الاتحاد </a:t>
            </a:r>
            <a:r>
              <a:rPr lang="ar-SA" dirty="0" err="1"/>
              <a:t>الدولى</a:t>
            </a:r>
            <a:r>
              <a:rPr lang="ar-SA" dirty="0"/>
              <a:t> للمحاسبين، وباستعراض ما صدر عن هذه المنظمات من مواثيق أو قواعد للسلوك الأخلاقي المهني نجد أنها غالبا تشير على منهج واحد في إعداد هذه المواثيق يقوم على ما يلي:</a:t>
            </a:r>
            <a:endParaRPr lang="en-US" dirty="0"/>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u="sng" dirty="0"/>
              <a:t>المنهج المتبع في إعداد مواثيق أخلاقيات مهنة المحاسبة:</a:t>
            </a:r>
            <a:br>
              <a:rPr lang="en-US" dirty="0"/>
            </a:br>
            <a:endParaRPr lang="ar-IQ" dirty="0"/>
          </a:p>
        </p:txBody>
      </p:sp>
      <p:sp>
        <p:nvSpPr>
          <p:cNvPr id="3" name="عنصر نائب للمحتوى 2"/>
          <p:cNvSpPr>
            <a:spLocks noGrp="1"/>
          </p:cNvSpPr>
          <p:nvPr>
            <p:ph idx="1"/>
          </p:nvPr>
        </p:nvSpPr>
        <p:spPr/>
        <p:txBody>
          <a:bodyPr/>
          <a:lstStyle/>
          <a:p>
            <a:pPr hangingPunct="0"/>
            <a:r>
              <a:rPr lang="ar-SA" dirty="0"/>
              <a:t>: وجود مقدمة لبيان أهمية وأهداف التزام المحاسبين بأخلاقيات المهنة.</a:t>
            </a:r>
            <a:endParaRPr lang="en-US" dirty="0"/>
          </a:p>
          <a:p>
            <a:pPr hangingPunct="0"/>
            <a:r>
              <a:rPr lang="ar-SA" dirty="0"/>
              <a:t>: المعايير الأخلاقية العامة الثابتة التي اعتمد عليها في إعداد المواثيق الأخلاقية</a:t>
            </a:r>
            <a:endParaRPr lang="en-US" dirty="0"/>
          </a:p>
          <a:p>
            <a:pPr hangingPunct="0"/>
            <a:r>
              <a:rPr lang="ar-SA" dirty="0"/>
              <a:t>: قواعد الأداء والسلوك وهي تمثل إرشادات تفصيلية يجب أن يتبعها المحاسب في أداء عمله.</a:t>
            </a:r>
            <a:endParaRPr lang="en-US" dirty="0"/>
          </a:p>
          <a:p>
            <a:pPr hangingPunct="0"/>
            <a:r>
              <a:rPr lang="ar-SA" dirty="0"/>
              <a:t>: سبل وأساليب تحقيق وتدعيم الالتزام بالدستور الأخلاقي في التطبيق</a:t>
            </a:r>
            <a:endParaRPr lang="en-US" dirty="0"/>
          </a:p>
          <a:p>
            <a:endParaRPr lang="ar-IQ"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u="sng" dirty="0"/>
              <a:t>أهم </a:t>
            </a:r>
            <a:r>
              <a:rPr lang="ar-SA" b="1" u="sng" dirty="0" err="1"/>
              <a:t>المجهودات</a:t>
            </a:r>
            <a:r>
              <a:rPr lang="ar-SA" b="1" u="sng" dirty="0"/>
              <a:t> التي تمت في ربط الأخلاق بالمحاسبة، وهي كل من:</a:t>
            </a:r>
            <a:endParaRPr lang="ar-IQ" dirty="0"/>
          </a:p>
        </p:txBody>
      </p:sp>
      <p:sp>
        <p:nvSpPr>
          <p:cNvPr id="3" name="عنصر نائب للمحتوى 2"/>
          <p:cNvSpPr>
            <a:spLocks noGrp="1"/>
          </p:cNvSpPr>
          <p:nvPr>
            <p:ph idx="1"/>
          </p:nvPr>
        </p:nvSpPr>
        <p:spPr/>
        <p:txBody>
          <a:bodyPr>
            <a:normAutofit fontScale="92500" lnSpcReduction="20000"/>
          </a:bodyPr>
          <a:lstStyle/>
          <a:p>
            <a:pPr hangingPunct="0"/>
            <a:r>
              <a:rPr lang="ar-SA" b="1" u="sng" dirty="0"/>
              <a:t>1</a:t>
            </a:r>
            <a:r>
              <a:rPr lang="ar-SA" dirty="0"/>
              <a:t>: جهود المجمع الأمريكي للمحاسبين القانونيين </a:t>
            </a:r>
            <a:r>
              <a:rPr lang="en-US" dirty="0"/>
              <a:t>(AICPA)</a:t>
            </a:r>
            <a:r>
              <a:rPr lang="ar-SA" dirty="0"/>
              <a:t> : في أكتوبر 1983 شكل المجمع لجنة خاصة لمعايير السلوك المهني وإدخال ما تراه من تطوير على المعايير الصادرة عام 1964 وعرفت اللجنة باسم رئيسها </a:t>
            </a:r>
            <a:r>
              <a:rPr lang="en-US" dirty="0"/>
              <a:t>Anderson</a:t>
            </a:r>
            <a:r>
              <a:rPr lang="ar-SA" dirty="0"/>
              <a:t> وأصدرت تقريرها عام 1986 متضمنا الدستور الأخلاقي للمهنة الذي يحتوى على ما يلي</a:t>
            </a:r>
            <a:r>
              <a:rPr lang="ar-SA" baseline="30000" dirty="0"/>
              <a:t>()</a:t>
            </a:r>
            <a:r>
              <a:rPr lang="ar-SA" dirty="0"/>
              <a:t>:</a:t>
            </a:r>
            <a:endParaRPr lang="en-US" dirty="0"/>
          </a:p>
          <a:p>
            <a:pPr hangingPunct="0"/>
            <a:r>
              <a:rPr lang="ar-SA" b="1" u="sng" dirty="0"/>
              <a:t>: معايير السلوك المهني</a:t>
            </a:r>
            <a:r>
              <a:rPr lang="ar-SA" dirty="0"/>
              <a:t>: وهي تمثل القيم </a:t>
            </a:r>
            <a:r>
              <a:rPr lang="ar-SA" dirty="0" err="1"/>
              <a:t>الخلاقية</a:t>
            </a:r>
            <a:r>
              <a:rPr lang="ar-SA" dirty="0"/>
              <a:t> العامة المطلوبة لمهنة المحاسبة مع ربطها بالتزامات ومسئوليات الأعضاء نحو عملائهم وزملائهم والجمهور عامة، وهذه المعايير هي:</a:t>
            </a:r>
            <a:endParaRPr lang="en-US" dirty="0"/>
          </a:p>
          <a:p>
            <a:pPr hangingPunct="0"/>
            <a:r>
              <a:rPr lang="ar-SA" dirty="0"/>
              <a:t>أ- 	الأمانة والنزاهة</a:t>
            </a:r>
            <a:endParaRPr lang="en-US" dirty="0"/>
          </a:p>
          <a:p>
            <a:pPr hangingPunct="0"/>
            <a:r>
              <a:rPr lang="ar-SA" dirty="0"/>
              <a:t>ب- 	الموضوعية والاستقلال</a:t>
            </a:r>
            <a:r>
              <a:rPr lang="en-US" b="1" dirty="0"/>
              <a:t>.</a:t>
            </a:r>
            <a:endParaRPr lang="ar-SA" b="1" dirty="0"/>
          </a:p>
          <a:p>
            <a:pPr hangingPunct="0"/>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u="sng" dirty="0"/>
              <a:t>أهم </a:t>
            </a:r>
            <a:r>
              <a:rPr lang="ar-SA" b="1" u="sng" dirty="0" err="1"/>
              <a:t>المجهودات</a:t>
            </a:r>
            <a:r>
              <a:rPr lang="ar-SA" b="1" u="sng" dirty="0"/>
              <a:t> التي تمت في ربط الأخلاق بالمحاسبة، وهي كل من:</a:t>
            </a:r>
            <a:endParaRPr lang="ar-IQ" dirty="0"/>
          </a:p>
        </p:txBody>
      </p:sp>
      <p:sp>
        <p:nvSpPr>
          <p:cNvPr id="3" name="عنصر نائب للمحتوى 2"/>
          <p:cNvSpPr>
            <a:spLocks noGrp="1"/>
          </p:cNvSpPr>
          <p:nvPr>
            <p:ph idx="1"/>
          </p:nvPr>
        </p:nvSpPr>
        <p:spPr/>
        <p:txBody>
          <a:bodyPr>
            <a:normAutofit fontScale="77500" lnSpcReduction="20000"/>
          </a:bodyPr>
          <a:lstStyle/>
          <a:p>
            <a:pPr hangingPunct="0"/>
            <a:r>
              <a:rPr lang="ar-SA" b="1" u="sng" dirty="0"/>
              <a:t>: جهود مجمع المحاسبين القانونيين بانجلترا وويلز</a:t>
            </a:r>
            <a:r>
              <a:rPr lang="ar-SA" dirty="0"/>
              <a:t>: </a:t>
            </a:r>
            <a:r>
              <a:rPr lang="en-US" dirty="0"/>
              <a:t>(ICAEW)</a:t>
            </a:r>
            <a:r>
              <a:rPr lang="ar-SA" dirty="0"/>
              <a:t> وهو أقدم منظمة مهنية للمحاسبة على مستوى العالم حيث أنشئ عام 1880 ومن أحدث إصداراته في مجال ربط الأخلاق بالمحاسبة "دليل الأخلاقيات المهنية" عام 1992 والذي يشتمل على ما يلي</a:t>
            </a:r>
            <a:r>
              <a:rPr lang="ar-SA" baseline="30000" dirty="0"/>
              <a:t>()</a:t>
            </a:r>
            <a:r>
              <a:rPr lang="ar-SA" dirty="0"/>
              <a:t>:</a:t>
            </a:r>
            <a:endParaRPr lang="en-US" dirty="0"/>
          </a:p>
          <a:p>
            <a:pPr hangingPunct="0"/>
            <a:r>
              <a:rPr lang="ar-SA" dirty="0"/>
              <a:t>		: المبادئ أو المعايير العامة، وهي ما يلي:</a:t>
            </a:r>
            <a:endParaRPr lang="en-US" dirty="0"/>
          </a:p>
          <a:p>
            <a:pPr hangingPunct="0"/>
            <a:r>
              <a:rPr lang="ar-SA" dirty="0"/>
              <a:t>أ- 	النزاهة، والتي تتضمن الأمانة والعدالة والمصداقية والاستقامة الشخصية.</a:t>
            </a:r>
            <a:endParaRPr lang="en-US" dirty="0"/>
          </a:p>
          <a:p>
            <a:pPr hangingPunct="0"/>
            <a:r>
              <a:rPr lang="ar-SA" dirty="0"/>
              <a:t>ب- 	الموضوعية، والتي تتطلب عدم تأثر المحاسب بأي مؤثرات خارجية تجعله يحيد عن الحق.</a:t>
            </a:r>
            <a:endParaRPr lang="en-US" dirty="0"/>
          </a:p>
          <a:p>
            <a:pPr hangingPunct="0"/>
            <a:r>
              <a:rPr lang="ar-SA" dirty="0" err="1"/>
              <a:t>جـ</a:t>
            </a:r>
            <a:r>
              <a:rPr lang="ar-SA" dirty="0"/>
              <a:t>- الكفاءة المهنية، وتتطلب عدم قبول </a:t>
            </a:r>
            <a:r>
              <a:rPr lang="ar-SA" dirty="0" err="1"/>
              <a:t>أى</a:t>
            </a:r>
            <a:r>
              <a:rPr lang="ar-SA" dirty="0"/>
              <a:t> عمل لا تكون لديه الكفاءة المناسبة لمباشرته.</a:t>
            </a:r>
            <a:endParaRPr lang="en-US" dirty="0"/>
          </a:p>
          <a:p>
            <a:pPr hangingPunct="0"/>
            <a:r>
              <a:rPr lang="ar-SA" dirty="0"/>
              <a:t>د- 	بذل العناية الواجبة بمهارة، وبمراعاة </a:t>
            </a:r>
            <a:r>
              <a:rPr lang="ar-SA" dirty="0" err="1"/>
              <a:t>المعاييرالفنية</a:t>
            </a:r>
            <a:r>
              <a:rPr lang="ar-SA" dirty="0"/>
              <a:t>  والمهنية.	 			</a:t>
            </a:r>
            <a:endParaRPr lang="en-US"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a:t>مـدخل الأخلاق في الفكر المحـاسـبي</a:t>
            </a:r>
            <a:r>
              <a:rPr lang="en-US" dirty="0"/>
              <a:t> : </a:t>
            </a:r>
            <a:endParaRPr lang="ar-IQ" dirty="0"/>
          </a:p>
        </p:txBody>
      </p:sp>
      <p:sp>
        <p:nvSpPr>
          <p:cNvPr id="3" name="عنصر نائب للمحتوى 2"/>
          <p:cNvSpPr>
            <a:spLocks noGrp="1"/>
          </p:cNvSpPr>
          <p:nvPr>
            <p:ph idx="1"/>
          </p:nvPr>
        </p:nvSpPr>
        <p:spPr/>
        <p:txBody>
          <a:bodyPr>
            <a:normAutofit fontScale="77500" lnSpcReduction="20000"/>
          </a:bodyPr>
          <a:lstStyle/>
          <a:p>
            <a:r>
              <a:rPr lang="ar-SA" dirty="0"/>
              <a:t>يعتمد المدخل الأخلاقي على بعض القيم الأخلاقية</a:t>
            </a:r>
            <a:r>
              <a:rPr lang="en-US" dirty="0"/>
              <a:t> Ethical Values </a:t>
            </a:r>
            <a:r>
              <a:rPr lang="ar-SA" dirty="0"/>
              <a:t>التي تعد هادفة في حد ذاتها وإنه </a:t>
            </a:r>
            <a:r>
              <a:rPr lang="ar-SA" dirty="0" err="1"/>
              <a:t>لايمكن</a:t>
            </a:r>
            <a:r>
              <a:rPr lang="ar-SA" dirty="0"/>
              <a:t> إثبات عدم صحتها كما يصعب رفضها كقيمة اجتماعية وتدور هذه القيم الأخلاقية كما يقول ( الشيرازي،1990 : 338 ) حول مفاهيم العدالة، المساواة، الصدق، الحق، الحياد وعدم التحيز … وما إلى ذلك من المفاهيم المتصلة بالنواحي الأخلاقية. ويتميز المدخل </a:t>
            </a:r>
            <a:r>
              <a:rPr lang="ar-SA" dirty="0" err="1"/>
              <a:t>الاخلاقي</a:t>
            </a:r>
            <a:r>
              <a:rPr lang="ar-SA" dirty="0"/>
              <a:t> في نظرية المحاسبة على مجموعة من المفاهيم </a:t>
            </a:r>
            <a:r>
              <a:rPr lang="ar-SA" dirty="0" err="1"/>
              <a:t>الاخلاقية</a:t>
            </a:r>
            <a:r>
              <a:rPr lang="ar-SA" dirty="0"/>
              <a:t> استخدمها (1941</a:t>
            </a:r>
            <a:r>
              <a:rPr lang="en-US" dirty="0"/>
              <a:t>-Scott) </a:t>
            </a:r>
            <a:r>
              <a:rPr lang="ar-SA" dirty="0"/>
              <a:t>كالوضوح، العدالة، المساواة، والحقيقة (القاضي وحمدان:2001، 93-94) </a:t>
            </a:r>
            <a:r>
              <a:rPr lang="ar-SA" dirty="0" err="1"/>
              <a:t>اذ</a:t>
            </a:r>
            <a:r>
              <a:rPr lang="ar-SA" dirty="0"/>
              <a:t> سوى بين العدالة والمعالجة المتساوية لسائر </a:t>
            </a:r>
            <a:r>
              <a:rPr lang="ar-SA" dirty="0" err="1"/>
              <a:t>اصحاب</a:t>
            </a:r>
            <a:r>
              <a:rPr lang="ar-SA" dirty="0"/>
              <a:t> المصالح في القوائم المالية كما سوى بين الحقيقة والعرض غير المضلل للقوائم المالية، أما الوضوح فهو العرض غير المتحيز للقوائم المالية. ويضيف ( هلال، 1990 : 125 )، يقضي هذا المدخل بأن توفر القواعد والإجراءات المحاسبية معاملة متساوية لكل مستخدمي المعلومات المحاسبية، </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a:t>مـدخل الأخلاق في الفكر المحـاسـبي</a:t>
            </a:r>
            <a:r>
              <a:rPr lang="en-US" dirty="0"/>
              <a:t> : </a:t>
            </a:r>
            <a:endParaRPr lang="ar-IQ" dirty="0"/>
          </a:p>
        </p:txBody>
      </p:sp>
      <p:sp>
        <p:nvSpPr>
          <p:cNvPr id="3" name="عنصر نائب للمحتوى 2"/>
          <p:cNvSpPr>
            <a:spLocks noGrp="1"/>
          </p:cNvSpPr>
          <p:nvPr>
            <p:ph idx="1"/>
          </p:nvPr>
        </p:nvSpPr>
        <p:spPr/>
        <p:txBody>
          <a:bodyPr>
            <a:normAutofit fontScale="77500" lnSpcReduction="20000"/>
          </a:bodyPr>
          <a:lstStyle/>
          <a:p>
            <a:r>
              <a:rPr lang="ar-SA" dirty="0"/>
              <a:t>وعلى ذلك فالتقارير والقوائم المالية يجب أن تشتمل على بيان صادق ودقيق ولا يحتمل سوء التفسير، كما لا يجب ألا تكون المعلومات المحاسبية متحيزة لخدمة أغراض معينة لطائفة معينة وإنما يجب أن توفر فائدة متساوية لكل الأغراض. ويمكن أن نلاحظ أن هذا المدخل يضفي مفاهيم اجتماعية ودينية على النشاط المحاسبي. وهذا ما يؤكده</a:t>
            </a:r>
            <a:r>
              <a:rPr lang="en-US" dirty="0"/>
              <a:t> ( </a:t>
            </a:r>
            <a:r>
              <a:rPr lang="en-US" dirty="0" err="1"/>
              <a:t>Lwan</a:t>
            </a:r>
            <a:r>
              <a:rPr lang="en-US" dirty="0"/>
              <a:t> , </a:t>
            </a:r>
            <a:r>
              <a:rPr lang="en-US" dirty="0" err="1"/>
              <a:t>Gaffikin</a:t>
            </a:r>
            <a:r>
              <a:rPr lang="en-US" dirty="0"/>
              <a:t> , 2000: 2-  </a:t>
            </a:r>
            <a:r>
              <a:rPr lang="ar-SA" dirty="0"/>
              <a:t>في مقالته الموسـومة </a:t>
            </a:r>
            <a:r>
              <a:rPr lang="ar-SA" dirty="0" err="1"/>
              <a:t>بـ</a:t>
            </a:r>
            <a:r>
              <a:rPr lang="ar-SA" dirty="0"/>
              <a:t> ( محاسبة الشريعة : البنية الأخلاقية للمعرفة المحاسبية ) إذ يقول ( إن المحاسبة وسيلة لعكس الحقائق، وحيثما الحقائق يجب أن تكون قائمة على علم ألأخلاق، فيجب على المحاسبة أن تكون أيضاً قائمة على علم الأخلاق بعيداً عن تضليل الحقائق، وإن الاتجاه المعرفي لمحاسبة الشريعة سيرشد الأفراد نحو التعامل على وفق علم الأخلاق وتجعلهم أن يكونوا بوعي ذاتي حول طبيعتهم الحقيقية ). ويعلق ( الشيرازي، 1899 : 338 – 339 ) على كتابات</a:t>
            </a:r>
            <a:r>
              <a:rPr lang="en-US" dirty="0"/>
              <a:t>( Scott ) "</a:t>
            </a:r>
            <a:r>
              <a:rPr lang="ar-SA" dirty="0"/>
              <a:t>كما يجب أن تكون البيانات المحاسبية عادلة وغير منحازة وموضوعية، </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a:t>مـدخل الأخلاق في الفكر المحـاسـبي</a:t>
            </a:r>
            <a:r>
              <a:rPr lang="en-US" dirty="0"/>
              <a:t> : </a:t>
            </a:r>
            <a:endParaRPr lang="ar-IQ" dirty="0"/>
          </a:p>
        </p:txBody>
      </p:sp>
      <p:sp>
        <p:nvSpPr>
          <p:cNvPr id="3" name="عنصر نائب للمحتوى 2"/>
          <p:cNvSpPr>
            <a:spLocks noGrp="1"/>
          </p:cNvSpPr>
          <p:nvPr>
            <p:ph idx="1"/>
          </p:nvPr>
        </p:nvSpPr>
        <p:spPr/>
        <p:txBody>
          <a:bodyPr>
            <a:normAutofit fontScale="92500" lnSpcReduction="10000"/>
          </a:bodyPr>
          <a:lstStyle/>
          <a:p>
            <a:r>
              <a:rPr lang="ar-SA" dirty="0"/>
              <a:t>و يجب أن تخضع المبادئ المحاسبية لعملية إعادة النظر حتى تكون متسقة مع الظروف المتغيرة، وأيضاً يجب أن تطبق المبادئ المحاسبية بصورة متسقة بقدر الإمكان". وبصدد إعطاء تعريف لكل من المفاهيم الأخلاقية التي وردت من قبل</a:t>
            </a:r>
            <a:r>
              <a:rPr lang="en-US" dirty="0"/>
              <a:t> (Scott)</a:t>
            </a:r>
            <a:r>
              <a:rPr lang="ar-SA" dirty="0"/>
              <a:t>، يضيف ( وحقيقة الأمر أنه يصعب إعطاء تعريف لكل من المفاهيم الأخلاقية المذكورة، إذ أن العدالة والحق كلها تمثل قيماً متداخلة ولذلك جرت العادة في الفكر المحاسبي على إعطاء مصطلح العدالة ليعبر عن التعريفات السابقة، وبناء على ذلك فإن المدخل الأخلاقي يتطلب تحقيق العدالة في</a:t>
            </a:r>
            <a:r>
              <a:rPr lang="en-US" dirty="0"/>
              <a:t> : </a:t>
            </a:r>
            <a:br>
              <a:rPr lang="en-US" dirty="0"/>
            </a:b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a:t>مـدخل الأخلاق في الفكر المحـاسـبي</a:t>
            </a:r>
            <a:r>
              <a:rPr lang="en-US" dirty="0"/>
              <a:t> : </a:t>
            </a:r>
            <a:endParaRPr lang="ar-IQ" dirty="0"/>
          </a:p>
        </p:txBody>
      </p:sp>
      <p:sp>
        <p:nvSpPr>
          <p:cNvPr id="3" name="عنصر نائب للمحتوى 2"/>
          <p:cNvSpPr>
            <a:spLocks noGrp="1"/>
          </p:cNvSpPr>
          <p:nvPr>
            <p:ph idx="1"/>
          </p:nvPr>
        </p:nvSpPr>
        <p:spPr/>
        <p:txBody>
          <a:bodyPr>
            <a:normAutofit fontScale="77500" lnSpcReduction="20000"/>
          </a:bodyPr>
          <a:lstStyle/>
          <a:p>
            <a:r>
              <a:rPr lang="en-US" dirty="0"/>
              <a:t>- 1</a:t>
            </a:r>
            <a:r>
              <a:rPr lang="ar-SA" dirty="0"/>
              <a:t>تحديد المبادئ المحاسبية. 3- المحاسبة والتطبيق العملي</a:t>
            </a:r>
            <a:r>
              <a:rPr lang="en-US" dirty="0"/>
              <a:t>. </a:t>
            </a:r>
            <a:br>
              <a:rPr lang="en-US" dirty="0"/>
            </a:br>
            <a:r>
              <a:rPr lang="en-US" dirty="0"/>
              <a:t>2- </a:t>
            </a:r>
            <a:r>
              <a:rPr lang="ar-SA" dirty="0"/>
              <a:t>العرض والإفصاح المحاسبي</a:t>
            </a:r>
            <a:r>
              <a:rPr lang="en-US" dirty="0"/>
              <a:t>. 4- </a:t>
            </a:r>
            <a:r>
              <a:rPr lang="ar-SA" dirty="0"/>
              <a:t>الاجتهاد والتحكم الشخصي</a:t>
            </a:r>
            <a:r>
              <a:rPr lang="en-US" dirty="0"/>
              <a:t>. </a:t>
            </a:r>
            <a:br>
              <a:rPr lang="en-US" dirty="0"/>
            </a:br>
            <a:r>
              <a:rPr lang="ar-SA" dirty="0"/>
              <a:t>ولقد ذهب البعض</a:t>
            </a:r>
            <a:r>
              <a:rPr lang="en-US" dirty="0"/>
              <a:t> ( Arthur </a:t>
            </a:r>
            <a:r>
              <a:rPr lang="en-US" dirty="0" err="1"/>
              <a:t>Andersun</a:t>
            </a:r>
            <a:r>
              <a:rPr lang="en-US" dirty="0"/>
              <a:t> &amp; Co) </a:t>
            </a:r>
            <a:r>
              <a:rPr lang="ar-SA" dirty="0"/>
              <a:t>كما يقول (الشيرازي) إلى أبعد من ذلك باعتبار أن العدالة هي الغرض العلمي الأساسي الذي يجب أن تؤسس عليه نظرية المحاسبة وعدها البعض الآخر</a:t>
            </a:r>
            <a:r>
              <a:rPr lang="en-US" dirty="0"/>
              <a:t> ( Paul Grady ) </a:t>
            </a:r>
            <a:r>
              <a:rPr lang="ar-SA" dirty="0"/>
              <a:t>إنها الهدف الرئيس من إعداد التقارير المحاسبية. أما</a:t>
            </a:r>
            <a:r>
              <a:rPr lang="en-US" dirty="0"/>
              <a:t> ( Hartman, 1998 : 601 ) </a:t>
            </a:r>
            <a:r>
              <a:rPr lang="ar-SA" dirty="0"/>
              <a:t>فتقول عن الأخلاق والمحاسبة " المحاسبة توفر لنا نظام من القواعد والمبادئ التي تحكم أو تنظم إطار ومحتوى القوائم المالية. والمحاسبة بطبيعتها هي نظام من المبادئ تُطبّق بصدق للوصول وإظهار المركز المالي ونتائج الأعمال وتدفق الأموال للوحدة الاقتصادية، وهي تأمل من ذلك الالتزام للمبادئ، أن تحقق الوضوح والعدالة والانسجام مع القواعد والمبادئ فضلاً عن الدقة في الإبلاغ عن المعلومات</a:t>
            </a:r>
            <a:r>
              <a:rPr lang="en-US" dirty="0"/>
              <a:t>.</a:t>
            </a: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u="sng" dirty="0"/>
              <a:t>: مدى حاجة المحاسبة إلى الأخلاق</a:t>
            </a:r>
            <a:r>
              <a:rPr lang="ar-SA" dirty="0"/>
              <a:t>: </a:t>
            </a:r>
            <a:endParaRPr lang="ar-IQ" dirty="0"/>
          </a:p>
        </p:txBody>
      </p:sp>
      <p:sp>
        <p:nvSpPr>
          <p:cNvPr id="3" name="عنصر نائب للمحتوى 2"/>
          <p:cNvSpPr>
            <a:spLocks noGrp="1"/>
          </p:cNvSpPr>
          <p:nvPr>
            <p:ph idx="1"/>
          </p:nvPr>
        </p:nvSpPr>
        <p:spPr/>
        <p:txBody>
          <a:bodyPr>
            <a:normAutofit fontScale="70000" lnSpcReduction="20000"/>
          </a:bodyPr>
          <a:lstStyle/>
          <a:p>
            <a:pPr hangingPunct="0"/>
            <a:r>
              <a:rPr lang="ar-SA" dirty="0"/>
              <a:t>يمكن أن نشير إلى أهم العوامل </a:t>
            </a:r>
            <a:r>
              <a:rPr lang="ar-SA" dirty="0" err="1"/>
              <a:t>التى</a:t>
            </a:r>
            <a:r>
              <a:rPr lang="ar-SA" dirty="0"/>
              <a:t> تبرز مدى حاجة الأخلاق في </a:t>
            </a:r>
            <a:r>
              <a:rPr lang="ar-SA" dirty="0" err="1"/>
              <a:t>الآتى</a:t>
            </a:r>
            <a:r>
              <a:rPr lang="ar-SA" dirty="0"/>
              <a:t>:</a:t>
            </a:r>
            <a:endParaRPr lang="en-US" dirty="0"/>
          </a:p>
          <a:p>
            <a:pPr hangingPunct="0"/>
            <a:r>
              <a:rPr lang="ar-SA" dirty="0"/>
              <a:t>أ - تمارس المحاسبة من خلال مجموعة من الإجراءات يقوم </a:t>
            </a:r>
            <a:r>
              <a:rPr lang="ar-SA" dirty="0" err="1"/>
              <a:t>بها</a:t>
            </a:r>
            <a:r>
              <a:rPr lang="ar-SA" dirty="0"/>
              <a:t> المحاسبون، </a:t>
            </a:r>
            <a:r>
              <a:rPr lang="ar-SA" dirty="0" err="1"/>
              <a:t>وبالتالى</a:t>
            </a:r>
            <a:r>
              <a:rPr lang="ar-SA" dirty="0"/>
              <a:t> </a:t>
            </a:r>
            <a:r>
              <a:rPr lang="ar-SA" dirty="0" err="1"/>
              <a:t>فهى</a:t>
            </a:r>
            <a:r>
              <a:rPr lang="ar-SA" dirty="0"/>
              <a:t> أفعال تعبر عن سلوك وقد سبق القول بأهمية الأخلاق لترشيد السلوك الإنساني بشكل عام الأمر </a:t>
            </a:r>
            <a:r>
              <a:rPr lang="ar-SA" dirty="0" err="1"/>
              <a:t>الذى</a:t>
            </a:r>
            <a:r>
              <a:rPr lang="ar-SA" dirty="0"/>
              <a:t> يؤكد ضرورة الأخلاق لترشيد السلوك </a:t>
            </a:r>
            <a:r>
              <a:rPr lang="ar-SA" dirty="0" err="1"/>
              <a:t>المحاسبى</a:t>
            </a:r>
            <a:r>
              <a:rPr lang="ar-SA" dirty="0"/>
              <a:t>.</a:t>
            </a:r>
            <a:endParaRPr lang="en-US" dirty="0"/>
          </a:p>
          <a:p>
            <a:r>
              <a:rPr lang="ar-SA" dirty="0"/>
              <a:t>ب - إن مهنة المحاسبة تخدم طرفاً ثالثاً خلاف العميل </a:t>
            </a:r>
            <a:r>
              <a:rPr lang="ar-SA" dirty="0" err="1"/>
              <a:t>الذى</a:t>
            </a:r>
            <a:r>
              <a:rPr lang="ar-SA" dirty="0"/>
              <a:t> يتعاقد معه المحاسب سواء كانت الشركة </a:t>
            </a:r>
            <a:r>
              <a:rPr lang="ar-SA" dirty="0" err="1"/>
              <a:t>التى</a:t>
            </a:r>
            <a:r>
              <a:rPr lang="ar-SA" dirty="0"/>
              <a:t> يعمل </a:t>
            </a:r>
            <a:r>
              <a:rPr lang="ar-SA" dirty="0" err="1"/>
              <a:t>بها</a:t>
            </a:r>
            <a:r>
              <a:rPr lang="ar-SA" dirty="0"/>
              <a:t> أو المساهمين الذين يراجع لهم حسابات الشركة، لأن هناك أطرافاً عديدين يستخدمون المعلومات المحاسبية في اتخاذ قراراتهم دون أن يكونوا متعاقدين مع المحاسب مثل العاملين في المشروع والعملاء والموردين </a:t>
            </a:r>
            <a:r>
              <a:rPr lang="ar-SA" dirty="0" err="1"/>
              <a:t>ومانحى</a:t>
            </a:r>
            <a:r>
              <a:rPr lang="ar-SA" dirty="0"/>
              <a:t> الائتمان والجهات الحكومية والمستثمرين الذين يعتمدون على موضوعية المحاسبين في إعداد ومراجعة المعلومات المحاسبين، وهم بذلك يعتبرون في حكم الشاهد أو </a:t>
            </a:r>
            <a:r>
              <a:rPr lang="ar-SA" dirty="0" err="1"/>
              <a:t>القاضى</a:t>
            </a:r>
            <a:r>
              <a:rPr lang="ar-SA" dirty="0"/>
              <a:t> </a:t>
            </a:r>
            <a:r>
              <a:rPr lang="ar-SA" dirty="0" err="1"/>
              <a:t>الذى</a:t>
            </a:r>
            <a:r>
              <a:rPr lang="ar-SA" dirty="0"/>
              <a:t> يحدد الحقوق والالتزامات ويخبر بمعلومات بما يلزم معه ضرورة أن يتميز سلوكهم في أداء عملهم، وكذا المعلومات </a:t>
            </a:r>
            <a:r>
              <a:rPr lang="ar-SA" dirty="0" err="1"/>
              <a:t>التى</a:t>
            </a:r>
            <a:r>
              <a:rPr lang="ar-SA" dirty="0"/>
              <a:t> يقدمونها بالصدق والعدالة والأمانة سواء بوضع المعايير المحاسبية </a:t>
            </a:r>
            <a:r>
              <a:rPr lang="ar-SA" dirty="0" err="1"/>
              <a:t>التى</a:t>
            </a:r>
            <a:r>
              <a:rPr lang="ar-SA" dirty="0"/>
              <a:t> تؤدى إلى ذلك، أو بالتكوين </a:t>
            </a:r>
            <a:r>
              <a:rPr lang="ar-SA" dirty="0" err="1"/>
              <a:t>الذاتى</a:t>
            </a:r>
            <a:r>
              <a:rPr lang="ar-SA" dirty="0"/>
              <a:t> للمحاسبين، أو قواعد السلوك </a:t>
            </a:r>
            <a:r>
              <a:rPr lang="ar-SA" dirty="0" err="1"/>
              <a:t>المهنى</a:t>
            </a:r>
            <a:r>
              <a:rPr lang="ar-SA" dirty="0"/>
              <a:t>.</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u="sng" dirty="0"/>
              <a:t>: مدى حاجة المحاسبة إلى الأخلاق</a:t>
            </a:r>
            <a:r>
              <a:rPr lang="ar-SA" dirty="0"/>
              <a:t>: </a:t>
            </a:r>
            <a:endParaRPr lang="ar-IQ" dirty="0"/>
          </a:p>
        </p:txBody>
      </p:sp>
      <p:sp>
        <p:nvSpPr>
          <p:cNvPr id="3" name="عنصر نائب للمحتوى 2"/>
          <p:cNvSpPr>
            <a:spLocks noGrp="1"/>
          </p:cNvSpPr>
          <p:nvPr>
            <p:ph idx="1"/>
          </p:nvPr>
        </p:nvSpPr>
        <p:spPr/>
        <p:txBody>
          <a:bodyPr>
            <a:normAutofit fontScale="70000" lnSpcReduction="20000"/>
          </a:bodyPr>
          <a:lstStyle/>
          <a:p>
            <a:pPr hangingPunct="0"/>
            <a:r>
              <a:rPr lang="ar-SA" dirty="0" err="1"/>
              <a:t>جـ</a:t>
            </a:r>
            <a:r>
              <a:rPr lang="ar-SA" dirty="0"/>
              <a:t>- إن المحاسبة تعمل في مجال المعاملات المالية، وكل إنسان يحب ماله ويريد تعظيم منفعته منه كما أن المحاسب في ممارسته لعمله </a:t>
            </a:r>
            <a:r>
              <a:rPr lang="ar-SA" dirty="0" err="1"/>
              <a:t>المحاسبى</a:t>
            </a:r>
            <a:r>
              <a:rPr lang="ar-SA" dirty="0"/>
              <a:t> خاصة مراجع الحسابات يبغى مصلحة مالية ممثلة في مكافأته أو </a:t>
            </a:r>
            <a:r>
              <a:rPr lang="ar-SA" dirty="0" err="1"/>
              <a:t>اتعابه</a:t>
            </a:r>
            <a:r>
              <a:rPr lang="ar-SA" dirty="0"/>
              <a:t>، وتوجد اختيارات عديدة يسلكها كل منهم لتحقيق هذه المنفعة منها ما يمكن أن يوصف بأنه </a:t>
            </a:r>
            <a:r>
              <a:rPr lang="ar-SA" dirty="0" err="1"/>
              <a:t>أخلاقى</a:t>
            </a:r>
            <a:r>
              <a:rPr lang="ar-SA" dirty="0"/>
              <a:t> إذا </a:t>
            </a:r>
            <a:r>
              <a:rPr lang="ar-SA" dirty="0" err="1"/>
              <a:t>روعى</a:t>
            </a:r>
            <a:r>
              <a:rPr lang="ar-SA" dirty="0"/>
              <a:t> فيه العمل على التوازن بين المصالح، ومنها ما هو غير </a:t>
            </a:r>
            <a:r>
              <a:rPr lang="ar-SA" dirty="0" err="1"/>
              <a:t>أخلاقى</a:t>
            </a:r>
            <a:r>
              <a:rPr lang="ar-SA" dirty="0"/>
              <a:t> إذا </a:t>
            </a:r>
            <a:r>
              <a:rPr lang="ar-SA" dirty="0" err="1"/>
              <a:t>روعى</a:t>
            </a:r>
            <a:r>
              <a:rPr lang="ar-SA" dirty="0"/>
              <a:t> فيه تحقيق نفع أزيد مما يستحقه، وحيث أن الجميع يعتمد على المعلومات المحاسبية في التعرف على حقوقه والتزاماته لذا يجب أن يكون المحاسب </a:t>
            </a:r>
            <a:r>
              <a:rPr lang="ar-SA" dirty="0" err="1"/>
              <a:t>الذى</a:t>
            </a:r>
            <a:r>
              <a:rPr lang="ar-SA" dirty="0"/>
              <a:t> يحدد ذلك أميناً وعادلاً، كما أنه في أدائه لمهمته يجب أن لا يسلك سلوكاً غير </a:t>
            </a:r>
            <a:r>
              <a:rPr lang="ar-SA" dirty="0" err="1"/>
              <a:t>أخلاقى</a:t>
            </a:r>
            <a:r>
              <a:rPr lang="ar-SA" dirty="0"/>
              <a:t> في الحصول على الزبائن أو </a:t>
            </a:r>
            <a:r>
              <a:rPr lang="ar-SA" dirty="0" err="1"/>
              <a:t>الاضرار</a:t>
            </a:r>
            <a:r>
              <a:rPr lang="ar-SA" dirty="0"/>
              <a:t> بزملاء المهنة.</a:t>
            </a:r>
            <a:endParaRPr lang="en-US" dirty="0"/>
          </a:p>
          <a:p>
            <a:pPr hangingPunct="0"/>
            <a:r>
              <a:rPr lang="ar-SA" dirty="0"/>
              <a:t>د - إذا كانت المحاسبة تقوم على وجود مبادئ أو قواعد تصاغ بعد ذلك في صورة معايير محاسبية يعتمد عليها في إعداد البيانات، ومن أجل أن تكون هذه البيانات مفيدة فلابد أن يتوافر فيها قيم الصدق والعدالة والأمانة الأمر </a:t>
            </a:r>
            <a:r>
              <a:rPr lang="ar-SA" dirty="0" err="1"/>
              <a:t>الذى</a:t>
            </a:r>
            <a:r>
              <a:rPr lang="ar-SA" dirty="0"/>
              <a:t> يتطلب عند إعداد معايير المحاسبة والمراجعة مراعاة القيم الأخلاقية وهو ما يوفره المدخل </a:t>
            </a:r>
            <a:r>
              <a:rPr lang="ar-SA" dirty="0" err="1"/>
              <a:t>الأخلاقى</a:t>
            </a:r>
            <a:r>
              <a:rPr lang="ar-SA" dirty="0"/>
              <a:t> لنظرية المحاسبة.</a:t>
            </a:r>
            <a:endParaRPr lang="en-US" dirty="0"/>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u="sng" dirty="0"/>
              <a:t>: مدى حاجة المحاسبة إلى الأخلاق</a:t>
            </a:r>
            <a:r>
              <a:rPr lang="ar-SA" dirty="0"/>
              <a:t>: </a:t>
            </a:r>
            <a:endParaRPr lang="ar-IQ" dirty="0"/>
          </a:p>
        </p:txBody>
      </p:sp>
      <p:sp>
        <p:nvSpPr>
          <p:cNvPr id="3" name="عنصر نائب للمحتوى 2"/>
          <p:cNvSpPr>
            <a:spLocks noGrp="1"/>
          </p:cNvSpPr>
          <p:nvPr>
            <p:ph idx="1"/>
          </p:nvPr>
        </p:nvSpPr>
        <p:spPr/>
        <p:txBody>
          <a:bodyPr>
            <a:normAutofit fontScale="70000" lnSpcReduction="20000"/>
          </a:bodyPr>
          <a:lstStyle/>
          <a:p>
            <a:pPr hangingPunct="0"/>
            <a:r>
              <a:rPr lang="ar-SA" dirty="0"/>
              <a:t>هـ- 	إذا كانت المعايير المحاسبية معدة على أساس </a:t>
            </a:r>
            <a:r>
              <a:rPr lang="ar-SA" dirty="0" err="1"/>
              <a:t>أخلاقى</a:t>
            </a:r>
            <a:r>
              <a:rPr lang="ar-SA" dirty="0"/>
              <a:t>، فإنه تبقى منطقة حرة في سلوك المحاسب لا يمكن لهذه المعايير مهما كانت دقتها </a:t>
            </a:r>
            <a:r>
              <a:rPr lang="ar-SA" dirty="0" err="1"/>
              <a:t>وتفصليلاتها</a:t>
            </a:r>
            <a:r>
              <a:rPr lang="ar-SA" dirty="0"/>
              <a:t> أن تطولها ويبقى الأمر مرهوناً بأخلاقيات المحاسب، ومثال ذلك المحاسب </a:t>
            </a:r>
            <a:r>
              <a:rPr lang="ar-SA" dirty="0" err="1"/>
              <a:t>الذى</a:t>
            </a:r>
            <a:r>
              <a:rPr lang="ar-SA" dirty="0"/>
              <a:t> يعلم أن هناك رشاوى دفعتها الشركة، ومع ذلك يسجلها في الدفاتر على أنها عمولات أو </a:t>
            </a:r>
            <a:r>
              <a:rPr lang="ar-SA" dirty="0" err="1"/>
              <a:t>اكراميات</a:t>
            </a:r>
            <a:r>
              <a:rPr lang="ar-SA" dirty="0"/>
              <a:t> وكذلك المبيعات الصورية </a:t>
            </a:r>
            <a:r>
              <a:rPr lang="ar-SA" dirty="0" err="1"/>
              <a:t>التى</a:t>
            </a:r>
            <a:r>
              <a:rPr lang="ar-SA" dirty="0"/>
              <a:t> تتم في أخر العام من أجل زيادة الربح ثم تسجل في بداية العام </a:t>
            </a:r>
            <a:r>
              <a:rPr lang="ar-SA" dirty="0" err="1"/>
              <a:t>التالى</a:t>
            </a:r>
            <a:r>
              <a:rPr lang="ar-SA" dirty="0"/>
              <a:t> مردودات مبيعات، وغير ذلك من الأمثلة الواقعية كثير ولا سبيل إلى تلافيها إلا بالتزام المحاسب </a:t>
            </a:r>
            <a:r>
              <a:rPr lang="ar-SA" dirty="0" err="1"/>
              <a:t>الذاتى</a:t>
            </a:r>
            <a:r>
              <a:rPr lang="ar-SA" dirty="0"/>
              <a:t> بالأخلاق الحميدة.</a:t>
            </a:r>
            <a:endParaRPr lang="en-US" dirty="0"/>
          </a:p>
          <a:p>
            <a:r>
              <a:rPr lang="ar-SA" dirty="0"/>
              <a:t>و - 	الحد من التدخلات الخارجية في العمل </a:t>
            </a:r>
            <a:r>
              <a:rPr lang="ar-SA" dirty="0" err="1"/>
              <a:t>المحاسبى</a:t>
            </a:r>
            <a:r>
              <a:rPr lang="ar-SA" dirty="0"/>
              <a:t>: إن وجود قواعد أخلاقية ملزمة للمحاسبين في أداء أعمالهم سواء كانت متضمنة في معايير المحاسبة والمراجعة أو في قواعد السلوك </a:t>
            </a:r>
            <a:r>
              <a:rPr lang="ar-SA" dirty="0" err="1"/>
              <a:t>المهنى</a:t>
            </a:r>
            <a:r>
              <a:rPr lang="ar-SA" dirty="0"/>
              <a:t> من شأنها أن تحد من تدخل بعض الجهات والأفراد في العمل </a:t>
            </a:r>
            <a:r>
              <a:rPr lang="ar-SA" dirty="0" err="1"/>
              <a:t>المحاسبى</a:t>
            </a:r>
            <a:r>
              <a:rPr lang="ar-SA" dirty="0"/>
              <a:t> بما يخدم مصالحهم مثل تدخل إدارة الشركة لدى المحاسب أو المراجع لإثبات عمليات غير حقيقية لتظهر أنهم أكفاء على خلاف الحقيقة، أو طلب </a:t>
            </a:r>
            <a:r>
              <a:rPr lang="ar-SA" dirty="0" err="1"/>
              <a:t>اخفاء</a:t>
            </a:r>
            <a:r>
              <a:rPr lang="ar-SA" dirty="0"/>
              <a:t> معلومات تظهر </a:t>
            </a:r>
            <a:r>
              <a:rPr lang="ar-SA" dirty="0" err="1"/>
              <a:t>إنحرافهم</a:t>
            </a:r>
            <a:r>
              <a:rPr lang="ar-SA" dirty="0"/>
              <a:t>، وبدون وجود قواعد أخلاقية يلتزم </a:t>
            </a:r>
            <a:r>
              <a:rPr lang="ar-SA" dirty="0" err="1"/>
              <a:t>بها</a:t>
            </a:r>
            <a:r>
              <a:rPr lang="ar-SA" dirty="0"/>
              <a:t> المحاسب فإنه سوف يستجيب لطلباتهم مما يضر بمصالح أطراف أخرى ويؤدى </a:t>
            </a:r>
            <a:r>
              <a:rPr lang="ar-SA" dirty="0" err="1"/>
              <a:t>بالتالى</a:t>
            </a:r>
            <a:r>
              <a:rPr lang="ar-SA" dirty="0"/>
              <a:t> إلى فقد الثقة في المحاسبين والمعلومات المحاسبية.</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u="sng" dirty="0"/>
              <a:t>: مدى حاجة المحاسبة إلى الأخلاق</a:t>
            </a:r>
            <a:r>
              <a:rPr lang="ar-SA" dirty="0"/>
              <a:t>: </a:t>
            </a:r>
            <a:endParaRPr lang="ar-IQ" dirty="0"/>
          </a:p>
        </p:txBody>
      </p:sp>
      <p:sp>
        <p:nvSpPr>
          <p:cNvPr id="3" name="عنصر نائب للمحتوى 2"/>
          <p:cNvSpPr>
            <a:spLocks noGrp="1"/>
          </p:cNvSpPr>
          <p:nvPr>
            <p:ph idx="1"/>
          </p:nvPr>
        </p:nvSpPr>
        <p:spPr/>
        <p:txBody>
          <a:bodyPr>
            <a:normAutofit fontScale="92500" lnSpcReduction="20000"/>
          </a:bodyPr>
          <a:lstStyle/>
          <a:p>
            <a:pPr hangingPunct="0"/>
            <a:r>
              <a:rPr lang="ar-SA" dirty="0"/>
              <a:t>ز - التطورات المتلاحقة </a:t>
            </a:r>
            <a:r>
              <a:rPr lang="ar-SA" dirty="0" err="1"/>
              <a:t>التى</a:t>
            </a:r>
            <a:r>
              <a:rPr lang="ar-SA" dirty="0"/>
              <a:t> يشهدها العالم الآن تؤكد على ضرورة الاهتمام بالجانب </a:t>
            </a:r>
            <a:r>
              <a:rPr lang="ar-SA" dirty="0" err="1"/>
              <a:t>الأخلاقى</a:t>
            </a:r>
            <a:r>
              <a:rPr lang="ar-SA" dirty="0"/>
              <a:t> للمحاسبة مثال ذلك ما </a:t>
            </a:r>
            <a:r>
              <a:rPr lang="ar-SA" dirty="0" err="1"/>
              <a:t>يلى</a:t>
            </a:r>
            <a:r>
              <a:rPr lang="ar-SA" dirty="0"/>
              <a:t>:</a:t>
            </a:r>
            <a:endParaRPr lang="en-US" dirty="0"/>
          </a:p>
          <a:p>
            <a:pPr hangingPunct="0"/>
            <a:r>
              <a:rPr lang="ar-SA" dirty="0"/>
              <a:t>- 	حالة العولمة </a:t>
            </a:r>
            <a:r>
              <a:rPr lang="ar-SA" dirty="0" err="1"/>
              <a:t>التى</a:t>
            </a:r>
            <a:r>
              <a:rPr lang="ar-SA" dirty="0"/>
              <a:t> يعيشها العالم الآن وما تحمله معها من التوجه نحو نظام رأسمالية السوق الحرة وزيادة واتساع نطاق المعاملات حجماً وعلى مستوى العالم، أدى إلى اتساع نطاق الاعتماد على المعلومات المحاسبية لاتخاذ القرارات وما يتطلبه ذلك من ضرورة كون هذه المعلومات صادقة وموضوعية.</a:t>
            </a:r>
            <a:endParaRPr lang="en-US" dirty="0"/>
          </a:p>
          <a:p>
            <a:pPr hangingPunct="0"/>
            <a:r>
              <a:rPr lang="ar-SA" dirty="0"/>
              <a:t>-	</a:t>
            </a:r>
            <a:r>
              <a:rPr lang="ar-SA" dirty="0" err="1"/>
              <a:t>إنتقال</a:t>
            </a:r>
            <a:r>
              <a:rPr lang="ar-SA" dirty="0"/>
              <a:t> الثقافات وما تحمله في طياتها من قيم أخلاقية لا تناسب البيئة يتطلب ضرورة وجود ميثاق </a:t>
            </a:r>
            <a:r>
              <a:rPr lang="ar-SA" dirty="0" err="1"/>
              <a:t>أخلاقى</a:t>
            </a:r>
            <a:r>
              <a:rPr lang="ar-SA" dirty="0"/>
              <a:t> يستلهم مفرداته من الثقافة المحلية.</a:t>
            </a:r>
            <a:endParaRPr lang="en-US" dirty="0"/>
          </a:p>
          <a:p>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61</TotalTime>
  <Words>1717</Words>
  <Application>Microsoft Macintosh PowerPoint</Application>
  <PresentationFormat>On-screen Show (4:3)</PresentationFormat>
  <Paragraphs>46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Gill Sans MT</vt:lpstr>
      <vt:lpstr>Verdana</vt:lpstr>
      <vt:lpstr>Wingdings 2</vt:lpstr>
      <vt:lpstr>انقلاب</vt:lpstr>
      <vt:lpstr>المدخل الأخلاقي The Ethical Approach</vt:lpstr>
      <vt:lpstr>مـدخل الأخلاق في الفكر المحـاسـبي : </vt:lpstr>
      <vt:lpstr>مـدخل الأخلاق في الفكر المحـاسـبي : </vt:lpstr>
      <vt:lpstr>مـدخل الأخلاق في الفكر المحـاسـبي : </vt:lpstr>
      <vt:lpstr>مـدخل الأخلاق في الفكر المحـاسـبي : </vt:lpstr>
      <vt:lpstr>: مدى حاجة المحاسبة إلى الأخلاق: </vt:lpstr>
      <vt:lpstr>: مدى حاجة المحاسبة إلى الأخلاق: </vt:lpstr>
      <vt:lpstr>: مدى حاجة المحاسبة إلى الأخلاق: </vt:lpstr>
      <vt:lpstr>: مدى حاجة المحاسبة إلى الأخلاق: </vt:lpstr>
      <vt:lpstr>: مدى حاجة المحاسبة إلى الأخلاق: </vt:lpstr>
      <vt:lpstr>المنهج المتبع في إعداد مواثيق أخلاقيات مهنة المحاسبة: </vt:lpstr>
      <vt:lpstr>المنهج المتبع في إعداد مواثيق أخلاقيات مهنة المحاسبة: </vt:lpstr>
      <vt:lpstr>أهم المجهودات التي تمت في ربط الأخلاق بالمحاسبة، وهي كل من:</vt:lpstr>
      <vt:lpstr>أهم المجهودات التي تمت في ربط الأخلاق بالمحاسبة، وهي كل من: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المدخل الاخلاقي</dc:title>
  <dc:creator>ENG</dc:creator>
  <cp:lastModifiedBy>TALAL JAJAWY</cp:lastModifiedBy>
  <cp:revision>10</cp:revision>
  <dcterms:created xsi:type="dcterms:W3CDTF">2016-12-22T16:52:08Z</dcterms:created>
  <dcterms:modified xsi:type="dcterms:W3CDTF">2023-09-13T08:35:58Z</dcterms:modified>
</cp:coreProperties>
</file>