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4"/>
  </p:sldMasterIdLst>
  <p:notesMasterIdLst>
    <p:notesMasterId r:id="rId27"/>
  </p:notesMasterIdLst>
  <p:handoutMasterIdLst>
    <p:handoutMasterId r:id="rId28"/>
  </p:handoutMasterIdLst>
  <p:sldIdLst>
    <p:sldId id="271" r:id="rId5"/>
    <p:sldId id="279" r:id="rId6"/>
    <p:sldId id="280" r:id="rId7"/>
    <p:sldId id="281" r:id="rId8"/>
    <p:sldId id="282" r:id="rId9"/>
    <p:sldId id="283" r:id="rId10"/>
    <p:sldId id="286" r:id="rId11"/>
    <p:sldId id="285" r:id="rId12"/>
    <p:sldId id="284" r:id="rId13"/>
    <p:sldId id="287" r:id="rId14"/>
    <p:sldId id="289" r:id="rId15"/>
    <p:sldId id="288" r:id="rId16"/>
    <p:sldId id="291" r:id="rId17"/>
    <p:sldId id="290" r:id="rId18"/>
    <p:sldId id="293" r:id="rId19"/>
    <p:sldId id="292" r:id="rId20"/>
    <p:sldId id="295" r:id="rId21"/>
    <p:sldId id="294" r:id="rId22"/>
    <p:sldId id="298" r:id="rId23"/>
    <p:sldId id="297" r:id="rId24"/>
    <p:sldId id="296" r:id="rId25"/>
    <p:sldId id="299" r:id="rId26"/>
  </p:sldIdLst>
  <p:sldSz cx="12188825"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8" pos="3839">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11"/>
    <p:restoredTop sz="94660"/>
  </p:normalViewPr>
  <p:slideViewPr>
    <p:cSldViewPr showGuides="1">
      <p:cViewPr varScale="1">
        <p:scale>
          <a:sx n="127" d="100"/>
          <a:sy n="127" d="100"/>
        </p:scale>
        <p:origin x="536" y="192"/>
      </p:cViewPr>
      <p:guideLst>
        <p:guide orient="horz" pos="2160"/>
        <p:guide pos="3839"/>
      </p:guideLst>
    </p:cSldViewPr>
  </p:slideViewPr>
  <p:notesTextViewPr>
    <p:cViewPr>
      <p:scale>
        <a:sx n="1" d="1"/>
        <a:sy n="1" d="1"/>
      </p:scale>
      <p:origin x="0" y="0"/>
    </p:cViewPr>
  </p:notesTextViewPr>
  <p:notesViewPr>
    <p:cSldViewPr showGuides="1">
      <p:cViewPr varScale="1">
        <p:scale>
          <a:sx n="63" d="100"/>
          <a:sy n="63" d="100"/>
        </p:scale>
        <p:origin x="2838" y="1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dirty="0"/>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24CE221E-83ED-4F6C-BA5F-3F9E6FDB6953}" type="datetimeFigureOut">
              <a:rPr lang="en-US"/>
              <a:pPr/>
              <a:t>1/17/25</a:t>
            </a:fld>
            <a:endParaRPr dirty="0"/>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dirty="0"/>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CA4CBEF8-5CDE-472B-839B-B8BB0C881006}" type="slidenum">
              <a:rPr/>
              <a:pPr/>
              <a:t>‹#›</a:t>
            </a:fld>
            <a:endParaRPr dirty="0"/>
          </a:p>
        </p:txBody>
      </p:sp>
    </p:spTree>
    <p:extLst>
      <p:ext uri="{BB962C8B-B14F-4D97-AF65-F5344CB8AC3E}">
        <p14:creationId xmlns:p14="http://schemas.microsoft.com/office/powerpoint/2010/main" val="426328929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7853E5F-CE67-483C-A264-F17AC70E9CA2}" type="datetimeFigureOut">
              <a:rPr lang="en-US"/>
              <a:pPr/>
              <a:t>1/17/25</a:t>
            </a:fld>
            <a:endParaRPr dirty="0"/>
          </a:p>
        </p:txBody>
      </p:sp>
      <p:sp>
        <p:nvSpPr>
          <p:cNvPr id="4" name="Slide Image Placeholder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0" anchor="ctr"/>
          <a:lstStyle/>
          <a:p>
            <a:endParaRPr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t>Click to edit Master text styles</a:t>
            </a:r>
          </a:p>
          <a:p>
            <a:pPr lvl="1"/>
            <a:r>
              <a:t>Second level</a:t>
            </a:r>
          </a:p>
          <a:p>
            <a:pPr lvl="2"/>
            <a:r>
              <a:t>Third level</a:t>
            </a:r>
          </a:p>
          <a:p>
            <a:pPr lvl="3"/>
            <a:r>
              <a:t>Fourth level</a:t>
            </a:r>
          </a:p>
          <a:p>
            <a:pPr lvl="4"/>
            <a:r>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BB98AFB-CB0D-4DFE-87B9-B4B0D0DE73CD}" type="slidenum">
              <a:rPr/>
              <a:pPr/>
              <a:t>‹#›</a:t>
            </a:fld>
            <a:endParaRPr dirty="0"/>
          </a:p>
        </p:txBody>
      </p:sp>
    </p:spTree>
    <p:extLst>
      <p:ext uri="{BB962C8B-B14F-4D97-AF65-F5344CB8AC3E}">
        <p14:creationId xmlns:p14="http://schemas.microsoft.com/office/powerpoint/2010/main" val="25128058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065214" y="533400"/>
            <a:ext cx="5029200" cy="2514601"/>
          </a:xfrm>
        </p:spPr>
        <p:txBody>
          <a:bodyPr>
            <a:normAutofit/>
          </a:bodyPr>
          <a:lstStyle>
            <a:lvl1pPr>
              <a:defRPr sz="5400"/>
            </a:lvl1pPr>
          </a:lstStyle>
          <a:p>
            <a:r>
              <a:rPr lang="ar-SA"/>
              <a:t>انقر لتحرير نمط العنوان الرئيسي</a:t>
            </a:r>
            <a:endParaRPr/>
          </a:p>
        </p:txBody>
      </p:sp>
      <p:sp>
        <p:nvSpPr>
          <p:cNvPr id="3" name="Subtitle 2"/>
          <p:cNvSpPr>
            <a:spLocks noGrp="1"/>
          </p:cNvSpPr>
          <p:nvPr>
            <p:ph type="subTitle" idx="1"/>
          </p:nvPr>
        </p:nvSpPr>
        <p:spPr>
          <a:xfrm>
            <a:off x="1065212" y="3403600"/>
            <a:ext cx="5029201" cy="1397000"/>
          </a:xfrm>
        </p:spPr>
        <p:txBody>
          <a:bodyPr>
            <a:normAutofit/>
          </a:bodyPr>
          <a:lstStyle>
            <a:lvl1pPr marL="0" indent="0" algn="l">
              <a:spcBef>
                <a:spcPts val="600"/>
              </a:spcBef>
              <a:buNone/>
              <a:defRPr sz="2400">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a:t>انقر لتحرير نمط العنوان الثانوي الرئيسي</a:t>
            </a:r>
            <a:endParaRPr/>
          </a:p>
        </p:txBody>
      </p:sp>
      <p:sp>
        <p:nvSpPr>
          <p:cNvPr id="4" name="Date Placeholder 3"/>
          <p:cNvSpPr>
            <a:spLocks noGrp="1"/>
          </p:cNvSpPr>
          <p:nvPr>
            <p:ph type="dt" sz="half" idx="10"/>
          </p:nvPr>
        </p:nvSpPr>
        <p:spPr/>
        <p:txBody>
          <a:bodyPr/>
          <a:lstStyle/>
          <a:p>
            <a:fld id="{3E0FA9E5-6744-4841-888F-9E7CC0C2B7EC}" type="datetimeFigureOut">
              <a:rPr lang="en-US"/>
              <a:pPr/>
              <a:t>1/17/25</a:t>
            </a:fld>
            <a:endParaRPr dirty="0"/>
          </a:p>
        </p:txBody>
      </p:sp>
      <p:sp>
        <p:nvSpPr>
          <p:cNvPr id="5" name="Footer Placeholder 4"/>
          <p:cNvSpPr>
            <a:spLocks noGrp="1"/>
          </p:cNvSpPr>
          <p:nvPr>
            <p:ph type="ftr" sz="quarter" idx="11"/>
          </p:nvPr>
        </p:nvSpPr>
        <p:spPr/>
        <p:txBody>
          <a:bodyPr/>
          <a:lstStyle/>
          <a:p>
            <a:endParaRPr dirty="0"/>
          </a:p>
        </p:txBody>
      </p:sp>
      <p:sp>
        <p:nvSpPr>
          <p:cNvPr id="6" name="Slide Number Placeholder 5"/>
          <p:cNvSpPr>
            <a:spLocks noGrp="1"/>
          </p:cNvSpPr>
          <p:nvPr>
            <p:ph type="sldNum" sz="quarter" idx="12"/>
          </p:nvPr>
        </p:nvSpPr>
        <p:spPr/>
        <p:txBody>
          <a:bodyPr/>
          <a:lstStyle/>
          <a:p>
            <a:fld id="{AAEAE4A8-A6E5-453E-B946-FB774B73F48C}" type="slidenum">
              <a:rPr/>
              <a:pPr/>
              <a:t>‹#›</a:t>
            </a:fld>
            <a:endParaRPr dirty="0"/>
          </a:p>
        </p:txBody>
      </p:sp>
    </p:spTree>
    <p:extLst>
      <p:ext uri="{BB962C8B-B14F-4D97-AF65-F5344CB8AC3E}">
        <p14:creationId xmlns:p14="http://schemas.microsoft.com/office/powerpoint/2010/main" val="6647520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a:t>انقر لتحرير نمط العنوان الرئيسي</a:t>
            </a:r>
            <a:endParaRPr/>
          </a:p>
        </p:txBody>
      </p:sp>
      <p:sp>
        <p:nvSpPr>
          <p:cNvPr id="3" name="Vertical Text Placeholder 2"/>
          <p:cNvSpPr>
            <a:spLocks noGrp="1"/>
          </p:cNvSpPr>
          <p:nvPr>
            <p:ph type="body" orient="vert" idx="1"/>
          </p:nvPr>
        </p:nvSpPr>
        <p:spPr/>
        <p:txBody>
          <a:bodyPr vert="eaVert"/>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a:p>
        </p:txBody>
      </p:sp>
      <p:sp>
        <p:nvSpPr>
          <p:cNvPr id="4" name="Date Placeholder 3"/>
          <p:cNvSpPr>
            <a:spLocks noGrp="1"/>
          </p:cNvSpPr>
          <p:nvPr>
            <p:ph type="dt" sz="half" idx="10"/>
          </p:nvPr>
        </p:nvSpPr>
        <p:spPr/>
        <p:txBody>
          <a:bodyPr/>
          <a:lstStyle/>
          <a:p>
            <a:fld id="{3E0FA9E5-6744-4841-888F-9E7CC0C2B7EC}" type="datetimeFigureOut">
              <a:rPr lang="en-US"/>
              <a:pPr/>
              <a:t>1/17/25</a:t>
            </a:fld>
            <a:endParaRPr dirty="0"/>
          </a:p>
        </p:txBody>
      </p:sp>
      <p:sp>
        <p:nvSpPr>
          <p:cNvPr id="5" name="Footer Placeholder 4"/>
          <p:cNvSpPr>
            <a:spLocks noGrp="1"/>
          </p:cNvSpPr>
          <p:nvPr>
            <p:ph type="ftr" sz="quarter" idx="11"/>
          </p:nvPr>
        </p:nvSpPr>
        <p:spPr/>
        <p:txBody>
          <a:bodyPr/>
          <a:lstStyle/>
          <a:p>
            <a:endParaRPr dirty="0"/>
          </a:p>
        </p:txBody>
      </p:sp>
      <p:sp>
        <p:nvSpPr>
          <p:cNvPr id="6" name="Slide Number Placeholder 5"/>
          <p:cNvSpPr>
            <a:spLocks noGrp="1"/>
          </p:cNvSpPr>
          <p:nvPr>
            <p:ph type="sldNum" sz="quarter" idx="12"/>
          </p:nvPr>
        </p:nvSpPr>
        <p:spPr/>
        <p:txBody>
          <a:bodyPr/>
          <a:lstStyle/>
          <a:p>
            <a:fld id="{AAEAE4A8-A6E5-453E-B946-FB774B73F48C}" type="slidenum">
              <a:rPr/>
              <a:pPr/>
              <a:t>‹#›</a:t>
            </a:fld>
            <a:endParaRPr dirty="0"/>
          </a:p>
        </p:txBody>
      </p:sp>
    </p:spTree>
    <p:extLst>
      <p:ext uri="{BB962C8B-B14F-4D97-AF65-F5344CB8AC3E}">
        <p14:creationId xmlns:p14="http://schemas.microsoft.com/office/powerpoint/2010/main" val="26680935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61412" y="533400"/>
            <a:ext cx="2362201" cy="5486400"/>
          </a:xfrm>
        </p:spPr>
        <p:txBody>
          <a:bodyPr vert="eaVert"/>
          <a:lstStyle/>
          <a:p>
            <a:r>
              <a:rPr lang="ar-SA"/>
              <a:t>انقر لتحرير نمط العنوان الرئيسي</a:t>
            </a:r>
            <a:endParaRPr/>
          </a:p>
        </p:txBody>
      </p:sp>
      <p:sp>
        <p:nvSpPr>
          <p:cNvPr id="3" name="Vertical Text Placeholder 2"/>
          <p:cNvSpPr>
            <a:spLocks noGrp="1"/>
          </p:cNvSpPr>
          <p:nvPr>
            <p:ph type="body" orient="vert" idx="1"/>
          </p:nvPr>
        </p:nvSpPr>
        <p:spPr>
          <a:xfrm>
            <a:off x="1065213" y="533400"/>
            <a:ext cx="7467599" cy="5486400"/>
          </a:xfrm>
        </p:spPr>
        <p:txBody>
          <a:bodyPr vert="eaVert"/>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a:p>
        </p:txBody>
      </p:sp>
      <p:sp>
        <p:nvSpPr>
          <p:cNvPr id="4" name="Date Placeholder 3"/>
          <p:cNvSpPr>
            <a:spLocks noGrp="1"/>
          </p:cNvSpPr>
          <p:nvPr>
            <p:ph type="dt" sz="half" idx="10"/>
          </p:nvPr>
        </p:nvSpPr>
        <p:spPr/>
        <p:txBody>
          <a:bodyPr/>
          <a:lstStyle/>
          <a:p>
            <a:fld id="{3E0FA9E5-6744-4841-888F-9E7CC0C2B7EC}" type="datetimeFigureOut">
              <a:rPr lang="en-US"/>
              <a:pPr/>
              <a:t>1/17/25</a:t>
            </a:fld>
            <a:endParaRPr dirty="0"/>
          </a:p>
        </p:txBody>
      </p:sp>
      <p:sp>
        <p:nvSpPr>
          <p:cNvPr id="5" name="Footer Placeholder 4"/>
          <p:cNvSpPr>
            <a:spLocks noGrp="1"/>
          </p:cNvSpPr>
          <p:nvPr>
            <p:ph type="ftr" sz="quarter" idx="11"/>
          </p:nvPr>
        </p:nvSpPr>
        <p:spPr/>
        <p:txBody>
          <a:bodyPr/>
          <a:lstStyle/>
          <a:p>
            <a:endParaRPr dirty="0"/>
          </a:p>
        </p:txBody>
      </p:sp>
      <p:sp>
        <p:nvSpPr>
          <p:cNvPr id="6" name="Slide Number Placeholder 5"/>
          <p:cNvSpPr>
            <a:spLocks noGrp="1"/>
          </p:cNvSpPr>
          <p:nvPr>
            <p:ph type="sldNum" sz="quarter" idx="12"/>
          </p:nvPr>
        </p:nvSpPr>
        <p:spPr/>
        <p:txBody>
          <a:bodyPr/>
          <a:lstStyle/>
          <a:p>
            <a:fld id="{AAEAE4A8-A6E5-453E-B946-FB774B73F48C}" type="slidenum">
              <a:rPr/>
              <a:pPr/>
              <a:t>‹#›</a:t>
            </a:fld>
            <a:endParaRPr dirty="0"/>
          </a:p>
        </p:txBody>
      </p:sp>
    </p:spTree>
    <p:extLst>
      <p:ext uri="{BB962C8B-B14F-4D97-AF65-F5344CB8AC3E}">
        <p14:creationId xmlns:p14="http://schemas.microsoft.com/office/powerpoint/2010/main" val="1882449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a:t>انقر لتحرير نمط العنوان الرئيسي</a:t>
            </a:r>
            <a:endParaRPr/>
          </a:p>
        </p:txBody>
      </p:sp>
      <p:sp>
        <p:nvSpPr>
          <p:cNvPr id="3" name="Content Placeholder 2"/>
          <p:cNvSpPr>
            <a:spLocks noGrp="1"/>
          </p:cNvSpPr>
          <p:nvPr>
            <p:ph idx="1"/>
          </p:nvPr>
        </p:nvSpPr>
        <p:spPr/>
        <p:txBody>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a:p>
        </p:txBody>
      </p:sp>
      <p:sp>
        <p:nvSpPr>
          <p:cNvPr id="4" name="Date Placeholder 3"/>
          <p:cNvSpPr>
            <a:spLocks noGrp="1"/>
          </p:cNvSpPr>
          <p:nvPr>
            <p:ph type="dt" sz="half" idx="10"/>
          </p:nvPr>
        </p:nvSpPr>
        <p:spPr/>
        <p:txBody>
          <a:bodyPr/>
          <a:lstStyle/>
          <a:p>
            <a:fld id="{3E0FA9E5-6744-4841-888F-9E7CC0C2B7EC}" type="datetimeFigureOut">
              <a:rPr lang="en-US"/>
              <a:pPr/>
              <a:t>1/17/25</a:t>
            </a:fld>
            <a:endParaRPr dirty="0"/>
          </a:p>
        </p:txBody>
      </p:sp>
      <p:sp>
        <p:nvSpPr>
          <p:cNvPr id="5" name="Footer Placeholder 4"/>
          <p:cNvSpPr>
            <a:spLocks noGrp="1"/>
          </p:cNvSpPr>
          <p:nvPr>
            <p:ph type="ftr" sz="quarter" idx="11"/>
          </p:nvPr>
        </p:nvSpPr>
        <p:spPr/>
        <p:txBody>
          <a:bodyPr/>
          <a:lstStyle/>
          <a:p>
            <a:endParaRPr dirty="0"/>
          </a:p>
        </p:txBody>
      </p:sp>
      <p:sp>
        <p:nvSpPr>
          <p:cNvPr id="6" name="Slide Number Placeholder 5"/>
          <p:cNvSpPr>
            <a:spLocks noGrp="1"/>
          </p:cNvSpPr>
          <p:nvPr>
            <p:ph type="sldNum" sz="quarter" idx="12"/>
          </p:nvPr>
        </p:nvSpPr>
        <p:spPr/>
        <p:txBody>
          <a:bodyPr/>
          <a:lstStyle/>
          <a:p>
            <a:fld id="{AAEAE4A8-A6E5-453E-B946-FB774B73F48C}" type="slidenum">
              <a:rPr/>
              <a:pPr/>
              <a:t>‹#›</a:t>
            </a:fld>
            <a:endParaRPr dirty="0"/>
          </a:p>
        </p:txBody>
      </p:sp>
    </p:spTree>
    <p:extLst>
      <p:ext uri="{BB962C8B-B14F-4D97-AF65-F5344CB8AC3E}">
        <p14:creationId xmlns:p14="http://schemas.microsoft.com/office/powerpoint/2010/main" val="24291533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065214" y="533400"/>
            <a:ext cx="8686800" cy="2286000"/>
          </a:xfrm>
        </p:spPr>
        <p:txBody>
          <a:bodyPr anchor="b">
            <a:normAutofit/>
          </a:bodyPr>
          <a:lstStyle>
            <a:lvl1pPr algn="l">
              <a:defRPr sz="5400" b="1" cap="none" baseline="0"/>
            </a:lvl1pPr>
          </a:lstStyle>
          <a:p>
            <a:r>
              <a:rPr lang="ar-SA"/>
              <a:t>انقر لتحرير نمط العنوان الرئيسي</a:t>
            </a:r>
            <a:endParaRPr/>
          </a:p>
        </p:txBody>
      </p:sp>
      <p:sp>
        <p:nvSpPr>
          <p:cNvPr id="3" name="Text Placeholder 2"/>
          <p:cNvSpPr>
            <a:spLocks noGrp="1"/>
          </p:cNvSpPr>
          <p:nvPr>
            <p:ph type="body" idx="1"/>
          </p:nvPr>
        </p:nvSpPr>
        <p:spPr>
          <a:xfrm>
            <a:off x="1065214" y="3124200"/>
            <a:ext cx="8686800" cy="1371600"/>
          </a:xfrm>
        </p:spPr>
        <p:txBody>
          <a:bodyPr anchor="t">
            <a:normAutofit/>
          </a:bodyPr>
          <a:lstStyle>
            <a:lvl1pPr marL="0" indent="0">
              <a:spcBef>
                <a:spcPts val="600"/>
              </a:spcBef>
              <a:buNone/>
              <a:defRPr sz="24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a:t>انقر لتحرير أنماط النص الرئيسي</a:t>
            </a:r>
          </a:p>
        </p:txBody>
      </p:sp>
      <p:sp>
        <p:nvSpPr>
          <p:cNvPr id="4" name="Date Placeholder 3"/>
          <p:cNvSpPr>
            <a:spLocks noGrp="1"/>
          </p:cNvSpPr>
          <p:nvPr>
            <p:ph type="dt" sz="half" idx="10"/>
          </p:nvPr>
        </p:nvSpPr>
        <p:spPr/>
        <p:txBody>
          <a:bodyPr/>
          <a:lstStyle/>
          <a:p>
            <a:fld id="{3E0FA9E5-6744-4841-888F-9E7CC0C2B7EC}" type="datetimeFigureOut">
              <a:rPr lang="en-US"/>
              <a:pPr/>
              <a:t>1/17/25</a:t>
            </a:fld>
            <a:endParaRPr dirty="0"/>
          </a:p>
        </p:txBody>
      </p:sp>
      <p:sp>
        <p:nvSpPr>
          <p:cNvPr id="5" name="Footer Placeholder 4"/>
          <p:cNvSpPr>
            <a:spLocks noGrp="1"/>
          </p:cNvSpPr>
          <p:nvPr>
            <p:ph type="ftr" sz="quarter" idx="11"/>
          </p:nvPr>
        </p:nvSpPr>
        <p:spPr/>
        <p:txBody>
          <a:bodyPr/>
          <a:lstStyle/>
          <a:p>
            <a:endParaRPr dirty="0"/>
          </a:p>
        </p:txBody>
      </p:sp>
      <p:sp>
        <p:nvSpPr>
          <p:cNvPr id="6" name="Slide Number Placeholder 5"/>
          <p:cNvSpPr>
            <a:spLocks noGrp="1"/>
          </p:cNvSpPr>
          <p:nvPr>
            <p:ph type="sldNum" sz="quarter" idx="12"/>
          </p:nvPr>
        </p:nvSpPr>
        <p:spPr/>
        <p:txBody>
          <a:bodyPr/>
          <a:lstStyle/>
          <a:p>
            <a:fld id="{AAEAE4A8-A6E5-453E-B946-FB774B73F48C}" type="slidenum">
              <a:rPr/>
              <a:pPr/>
              <a:t>‹#›</a:t>
            </a:fld>
            <a:endParaRPr dirty="0"/>
          </a:p>
        </p:txBody>
      </p:sp>
    </p:spTree>
    <p:extLst>
      <p:ext uri="{BB962C8B-B14F-4D97-AF65-F5344CB8AC3E}">
        <p14:creationId xmlns:p14="http://schemas.microsoft.com/office/powerpoint/2010/main" val="37013312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a:t>انقر لتحرير نمط العنوان الرئيسي</a:t>
            </a:r>
            <a:endParaRPr/>
          </a:p>
        </p:txBody>
      </p:sp>
      <p:sp>
        <p:nvSpPr>
          <p:cNvPr id="3" name="Content Placeholder 2"/>
          <p:cNvSpPr>
            <a:spLocks noGrp="1"/>
          </p:cNvSpPr>
          <p:nvPr>
            <p:ph sz="half" idx="1"/>
          </p:nvPr>
        </p:nvSpPr>
        <p:spPr>
          <a:xfrm>
            <a:off x="1065212" y="1828800"/>
            <a:ext cx="4251960" cy="4191000"/>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a:p>
        </p:txBody>
      </p:sp>
      <p:sp>
        <p:nvSpPr>
          <p:cNvPr id="4" name="Content Placeholder 3"/>
          <p:cNvSpPr>
            <a:spLocks noGrp="1"/>
          </p:cNvSpPr>
          <p:nvPr>
            <p:ph sz="half" idx="2"/>
          </p:nvPr>
        </p:nvSpPr>
        <p:spPr>
          <a:xfrm>
            <a:off x="5464598" y="1828800"/>
            <a:ext cx="4251960" cy="4191000"/>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a:p>
        </p:txBody>
      </p:sp>
      <p:sp>
        <p:nvSpPr>
          <p:cNvPr id="5" name="Date Placeholder 4"/>
          <p:cNvSpPr>
            <a:spLocks noGrp="1"/>
          </p:cNvSpPr>
          <p:nvPr>
            <p:ph type="dt" sz="half" idx="10"/>
          </p:nvPr>
        </p:nvSpPr>
        <p:spPr/>
        <p:txBody>
          <a:bodyPr/>
          <a:lstStyle/>
          <a:p>
            <a:fld id="{3E0FA9E5-6744-4841-888F-9E7CC0C2B7EC}" type="datetimeFigureOut">
              <a:rPr lang="en-US"/>
              <a:pPr/>
              <a:t>1/17/25</a:t>
            </a:fld>
            <a:endParaRPr dirty="0"/>
          </a:p>
        </p:txBody>
      </p:sp>
      <p:sp>
        <p:nvSpPr>
          <p:cNvPr id="6" name="Footer Placeholder 5"/>
          <p:cNvSpPr>
            <a:spLocks noGrp="1"/>
          </p:cNvSpPr>
          <p:nvPr>
            <p:ph type="ftr" sz="quarter" idx="11"/>
          </p:nvPr>
        </p:nvSpPr>
        <p:spPr/>
        <p:txBody>
          <a:bodyPr/>
          <a:lstStyle/>
          <a:p>
            <a:endParaRPr dirty="0"/>
          </a:p>
        </p:txBody>
      </p:sp>
      <p:sp>
        <p:nvSpPr>
          <p:cNvPr id="7" name="Slide Number Placeholder 6"/>
          <p:cNvSpPr>
            <a:spLocks noGrp="1"/>
          </p:cNvSpPr>
          <p:nvPr>
            <p:ph type="sldNum" sz="quarter" idx="12"/>
          </p:nvPr>
        </p:nvSpPr>
        <p:spPr/>
        <p:txBody>
          <a:bodyPr/>
          <a:lstStyle/>
          <a:p>
            <a:fld id="{AAEAE4A8-A6E5-453E-B946-FB774B73F48C}" type="slidenum">
              <a:rPr/>
              <a:pPr/>
              <a:t>‹#›</a:t>
            </a:fld>
            <a:endParaRPr dirty="0"/>
          </a:p>
        </p:txBody>
      </p:sp>
    </p:spTree>
    <p:extLst>
      <p:ext uri="{BB962C8B-B14F-4D97-AF65-F5344CB8AC3E}">
        <p14:creationId xmlns:p14="http://schemas.microsoft.com/office/powerpoint/2010/main" val="34137094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a:t>انقر لتحرير نمط العنوان الرئيسي</a:t>
            </a:r>
            <a:endParaRPr/>
          </a:p>
        </p:txBody>
      </p:sp>
      <p:sp>
        <p:nvSpPr>
          <p:cNvPr id="3" name="Text Placeholder 2"/>
          <p:cNvSpPr>
            <a:spLocks noGrp="1"/>
          </p:cNvSpPr>
          <p:nvPr>
            <p:ph type="body" idx="1"/>
          </p:nvPr>
        </p:nvSpPr>
        <p:spPr>
          <a:xfrm>
            <a:off x="1065213" y="1828799"/>
            <a:ext cx="4251960" cy="685801"/>
          </a:xfrm>
        </p:spPr>
        <p:txBody>
          <a:bodyPr anchor="ctr">
            <a:normAutofit/>
          </a:bodyPr>
          <a:lstStyle>
            <a:lvl1pPr marL="0" indent="0">
              <a:spcBef>
                <a:spcPts val="0"/>
              </a:spcBef>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النص الرئيسي</a:t>
            </a:r>
          </a:p>
        </p:txBody>
      </p:sp>
      <p:sp>
        <p:nvSpPr>
          <p:cNvPr id="4" name="Content Placeholder 3"/>
          <p:cNvSpPr>
            <a:spLocks noGrp="1"/>
          </p:cNvSpPr>
          <p:nvPr>
            <p:ph sz="half" idx="2"/>
          </p:nvPr>
        </p:nvSpPr>
        <p:spPr>
          <a:xfrm>
            <a:off x="1065213" y="2590800"/>
            <a:ext cx="4251960" cy="3429000"/>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a:p>
        </p:txBody>
      </p:sp>
      <p:sp>
        <p:nvSpPr>
          <p:cNvPr id="5" name="Text Placeholder 4"/>
          <p:cNvSpPr>
            <a:spLocks noGrp="1"/>
          </p:cNvSpPr>
          <p:nvPr>
            <p:ph type="body" sz="quarter" idx="3"/>
          </p:nvPr>
        </p:nvSpPr>
        <p:spPr>
          <a:xfrm>
            <a:off x="5500053" y="1828799"/>
            <a:ext cx="4251960" cy="685801"/>
          </a:xfrm>
        </p:spPr>
        <p:txBody>
          <a:bodyPr anchor="ctr">
            <a:normAutofit/>
          </a:bodyPr>
          <a:lstStyle>
            <a:lvl1pPr marL="0" indent="0">
              <a:spcBef>
                <a:spcPts val="0"/>
              </a:spcBef>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النص الرئيسي</a:t>
            </a:r>
          </a:p>
        </p:txBody>
      </p:sp>
      <p:sp>
        <p:nvSpPr>
          <p:cNvPr id="6" name="Content Placeholder 5"/>
          <p:cNvSpPr>
            <a:spLocks noGrp="1"/>
          </p:cNvSpPr>
          <p:nvPr>
            <p:ph sz="quarter" idx="4"/>
          </p:nvPr>
        </p:nvSpPr>
        <p:spPr>
          <a:xfrm>
            <a:off x="5500053" y="2590800"/>
            <a:ext cx="4251960" cy="3429000"/>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a:p>
        </p:txBody>
      </p:sp>
      <p:sp>
        <p:nvSpPr>
          <p:cNvPr id="7" name="Date Placeholder 6"/>
          <p:cNvSpPr>
            <a:spLocks noGrp="1"/>
          </p:cNvSpPr>
          <p:nvPr>
            <p:ph type="dt" sz="half" idx="10"/>
          </p:nvPr>
        </p:nvSpPr>
        <p:spPr/>
        <p:txBody>
          <a:bodyPr/>
          <a:lstStyle/>
          <a:p>
            <a:fld id="{3E0FA9E5-6744-4841-888F-9E7CC0C2B7EC}" type="datetimeFigureOut">
              <a:rPr lang="en-US"/>
              <a:pPr/>
              <a:t>1/17/25</a:t>
            </a:fld>
            <a:endParaRPr dirty="0"/>
          </a:p>
        </p:txBody>
      </p:sp>
      <p:sp>
        <p:nvSpPr>
          <p:cNvPr id="8" name="Footer Placeholder 7"/>
          <p:cNvSpPr>
            <a:spLocks noGrp="1"/>
          </p:cNvSpPr>
          <p:nvPr>
            <p:ph type="ftr" sz="quarter" idx="11"/>
          </p:nvPr>
        </p:nvSpPr>
        <p:spPr/>
        <p:txBody>
          <a:bodyPr/>
          <a:lstStyle/>
          <a:p>
            <a:endParaRPr dirty="0"/>
          </a:p>
        </p:txBody>
      </p:sp>
      <p:sp>
        <p:nvSpPr>
          <p:cNvPr id="9" name="Slide Number Placeholder 8"/>
          <p:cNvSpPr>
            <a:spLocks noGrp="1"/>
          </p:cNvSpPr>
          <p:nvPr>
            <p:ph type="sldNum" sz="quarter" idx="12"/>
          </p:nvPr>
        </p:nvSpPr>
        <p:spPr/>
        <p:txBody>
          <a:bodyPr/>
          <a:lstStyle/>
          <a:p>
            <a:fld id="{AAEAE4A8-A6E5-453E-B946-FB774B73F48C}" type="slidenum">
              <a:rPr/>
              <a:pPr/>
              <a:t>‹#›</a:t>
            </a:fld>
            <a:endParaRPr dirty="0"/>
          </a:p>
        </p:txBody>
      </p:sp>
    </p:spTree>
    <p:extLst>
      <p:ext uri="{BB962C8B-B14F-4D97-AF65-F5344CB8AC3E}">
        <p14:creationId xmlns:p14="http://schemas.microsoft.com/office/powerpoint/2010/main" val="20007847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a:t>انقر لتحرير نمط العنوان الرئيسي</a:t>
            </a:r>
            <a:endParaRPr/>
          </a:p>
        </p:txBody>
      </p:sp>
      <p:sp>
        <p:nvSpPr>
          <p:cNvPr id="3" name="Date Placeholder 2"/>
          <p:cNvSpPr>
            <a:spLocks noGrp="1"/>
          </p:cNvSpPr>
          <p:nvPr>
            <p:ph type="dt" sz="half" idx="10"/>
          </p:nvPr>
        </p:nvSpPr>
        <p:spPr/>
        <p:txBody>
          <a:bodyPr/>
          <a:lstStyle/>
          <a:p>
            <a:fld id="{3E0FA9E5-6744-4841-888F-9E7CC0C2B7EC}" type="datetimeFigureOut">
              <a:rPr lang="en-US"/>
              <a:pPr/>
              <a:t>1/17/25</a:t>
            </a:fld>
            <a:endParaRPr dirty="0"/>
          </a:p>
        </p:txBody>
      </p:sp>
      <p:sp>
        <p:nvSpPr>
          <p:cNvPr id="4" name="Footer Placeholder 3"/>
          <p:cNvSpPr>
            <a:spLocks noGrp="1"/>
          </p:cNvSpPr>
          <p:nvPr>
            <p:ph type="ftr" sz="quarter" idx="11"/>
          </p:nvPr>
        </p:nvSpPr>
        <p:spPr/>
        <p:txBody>
          <a:bodyPr/>
          <a:lstStyle/>
          <a:p>
            <a:endParaRPr dirty="0"/>
          </a:p>
        </p:txBody>
      </p:sp>
      <p:sp>
        <p:nvSpPr>
          <p:cNvPr id="5" name="Slide Number Placeholder 4"/>
          <p:cNvSpPr>
            <a:spLocks noGrp="1"/>
          </p:cNvSpPr>
          <p:nvPr>
            <p:ph type="sldNum" sz="quarter" idx="12"/>
          </p:nvPr>
        </p:nvSpPr>
        <p:spPr/>
        <p:txBody>
          <a:bodyPr/>
          <a:lstStyle/>
          <a:p>
            <a:fld id="{AAEAE4A8-A6E5-453E-B946-FB774B73F48C}" type="slidenum">
              <a:rPr/>
              <a:pPr/>
              <a:t>‹#›</a:t>
            </a:fld>
            <a:endParaRPr dirty="0"/>
          </a:p>
        </p:txBody>
      </p:sp>
    </p:spTree>
    <p:extLst>
      <p:ext uri="{BB962C8B-B14F-4D97-AF65-F5344CB8AC3E}">
        <p14:creationId xmlns:p14="http://schemas.microsoft.com/office/powerpoint/2010/main" val="9071586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E0FA9E5-6744-4841-888F-9E7CC0C2B7EC}" type="datetimeFigureOut">
              <a:rPr lang="en-US"/>
              <a:pPr/>
              <a:t>1/17/25</a:t>
            </a:fld>
            <a:endParaRPr dirty="0"/>
          </a:p>
        </p:txBody>
      </p:sp>
      <p:sp>
        <p:nvSpPr>
          <p:cNvPr id="3" name="Footer Placeholder 2"/>
          <p:cNvSpPr>
            <a:spLocks noGrp="1"/>
          </p:cNvSpPr>
          <p:nvPr>
            <p:ph type="ftr" sz="quarter" idx="11"/>
          </p:nvPr>
        </p:nvSpPr>
        <p:spPr/>
        <p:txBody>
          <a:bodyPr/>
          <a:lstStyle/>
          <a:p>
            <a:endParaRPr dirty="0"/>
          </a:p>
        </p:txBody>
      </p:sp>
      <p:sp>
        <p:nvSpPr>
          <p:cNvPr id="4" name="Slide Number Placeholder 3"/>
          <p:cNvSpPr>
            <a:spLocks noGrp="1"/>
          </p:cNvSpPr>
          <p:nvPr>
            <p:ph type="sldNum" sz="quarter" idx="12"/>
          </p:nvPr>
        </p:nvSpPr>
        <p:spPr/>
        <p:txBody>
          <a:bodyPr/>
          <a:lstStyle/>
          <a:p>
            <a:fld id="{AAEAE4A8-A6E5-453E-B946-FB774B73F48C}" type="slidenum">
              <a:rPr/>
              <a:pPr/>
              <a:t>‹#›</a:t>
            </a:fld>
            <a:endParaRPr dirty="0"/>
          </a:p>
        </p:txBody>
      </p:sp>
    </p:spTree>
    <p:extLst>
      <p:ext uri="{BB962C8B-B14F-4D97-AF65-F5344CB8AC3E}">
        <p14:creationId xmlns:p14="http://schemas.microsoft.com/office/powerpoint/2010/main" val="24415315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065213" y="533400"/>
            <a:ext cx="4114800" cy="1524000"/>
          </a:xfrm>
        </p:spPr>
        <p:txBody>
          <a:bodyPr anchor="b">
            <a:normAutofit/>
          </a:bodyPr>
          <a:lstStyle>
            <a:lvl1pPr algn="l">
              <a:defRPr sz="3600" b="1"/>
            </a:lvl1pPr>
          </a:lstStyle>
          <a:p>
            <a:r>
              <a:rPr lang="ar-SA"/>
              <a:t>انقر لتحرير نمط العنوان الرئيسي</a:t>
            </a:r>
            <a:endParaRPr/>
          </a:p>
        </p:txBody>
      </p:sp>
      <p:sp>
        <p:nvSpPr>
          <p:cNvPr id="3" name="Content Placeholder 2"/>
          <p:cNvSpPr>
            <a:spLocks noGrp="1"/>
          </p:cNvSpPr>
          <p:nvPr>
            <p:ph idx="1"/>
          </p:nvPr>
        </p:nvSpPr>
        <p:spPr>
          <a:xfrm>
            <a:off x="5865813" y="533400"/>
            <a:ext cx="5867400" cy="5486400"/>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a:p>
        </p:txBody>
      </p:sp>
      <p:sp>
        <p:nvSpPr>
          <p:cNvPr id="4" name="Text Placeholder 3"/>
          <p:cNvSpPr>
            <a:spLocks noGrp="1"/>
          </p:cNvSpPr>
          <p:nvPr>
            <p:ph type="body" sz="half" idx="2"/>
          </p:nvPr>
        </p:nvSpPr>
        <p:spPr>
          <a:xfrm>
            <a:off x="1065213" y="2209800"/>
            <a:ext cx="4114800" cy="3810000"/>
          </a:xfrm>
        </p:spPr>
        <p:txBody>
          <a:bodyPr>
            <a:normAutofit/>
          </a:bodyPr>
          <a:lstStyle>
            <a:lvl1pPr marL="0" indent="0">
              <a:lnSpc>
                <a:spcPct val="110000"/>
              </a:lnSpc>
              <a:spcBef>
                <a:spcPts val="600"/>
              </a:spcBef>
              <a:buNone/>
              <a:defRPr sz="1800">
                <a:solidFill>
                  <a:schemeClr val="tx1">
                    <a:lumMod val="65000"/>
                    <a:lumOff val="3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النص الرئيسي</a:t>
            </a:r>
          </a:p>
        </p:txBody>
      </p:sp>
      <p:sp>
        <p:nvSpPr>
          <p:cNvPr id="5" name="Date Placeholder 4"/>
          <p:cNvSpPr>
            <a:spLocks noGrp="1"/>
          </p:cNvSpPr>
          <p:nvPr>
            <p:ph type="dt" sz="half" idx="10"/>
          </p:nvPr>
        </p:nvSpPr>
        <p:spPr/>
        <p:txBody>
          <a:bodyPr/>
          <a:lstStyle/>
          <a:p>
            <a:fld id="{3E0FA9E5-6744-4841-888F-9E7CC0C2B7EC}" type="datetimeFigureOut">
              <a:rPr lang="en-US"/>
              <a:pPr/>
              <a:t>1/17/25</a:t>
            </a:fld>
            <a:endParaRPr dirty="0"/>
          </a:p>
        </p:txBody>
      </p:sp>
      <p:sp>
        <p:nvSpPr>
          <p:cNvPr id="6" name="Footer Placeholder 5"/>
          <p:cNvSpPr>
            <a:spLocks noGrp="1"/>
          </p:cNvSpPr>
          <p:nvPr>
            <p:ph type="ftr" sz="quarter" idx="11"/>
          </p:nvPr>
        </p:nvSpPr>
        <p:spPr/>
        <p:txBody>
          <a:bodyPr/>
          <a:lstStyle/>
          <a:p>
            <a:endParaRPr dirty="0"/>
          </a:p>
        </p:txBody>
      </p:sp>
      <p:sp>
        <p:nvSpPr>
          <p:cNvPr id="7" name="Slide Number Placeholder 6"/>
          <p:cNvSpPr>
            <a:spLocks noGrp="1"/>
          </p:cNvSpPr>
          <p:nvPr>
            <p:ph type="sldNum" sz="quarter" idx="12"/>
          </p:nvPr>
        </p:nvSpPr>
        <p:spPr/>
        <p:txBody>
          <a:bodyPr/>
          <a:lstStyle/>
          <a:p>
            <a:fld id="{AAEAE4A8-A6E5-453E-B946-FB774B73F48C}" type="slidenum">
              <a:rPr/>
              <a:pPr/>
              <a:t>‹#›</a:t>
            </a:fld>
            <a:endParaRPr dirty="0"/>
          </a:p>
        </p:txBody>
      </p:sp>
    </p:spTree>
    <p:extLst>
      <p:ext uri="{BB962C8B-B14F-4D97-AF65-F5344CB8AC3E}">
        <p14:creationId xmlns:p14="http://schemas.microsoft.com/office/powerpoint/2010/main" val="21017111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065213" y="533400"/>
            <a:ext cx="4114800" cy="1524000"/>
          </a:xfrm>
        </p:spPr>
        <p:txBody>
          <a:bodyPr anchor="b">
            <a:noAutofit/>
          </a:bodyPr>
          <a:lstStyle>
            <a:lvl1pPr algn="l">
              <a:defRPr sz="3600" b="1"/>
            </a:lvl1pPr>
          </a:lstStyle>
          <a:p>
            <a:r>
              <a:rPr lang="ar-SA"/>
              <a:t>انقر لتحرير نمط العنوان الرئيسي</a:t>
            </a:r>
            <a:endParaRPr/>
          </a:p>
        </p:txBody>
      </p:sp>
      <p:sp>
        <p:nvSpPr>
          <p:cNvPr id="3" name="Picture Placeholder 2"/>
          <p:cNvSpPr>
            <a:spLocks noGrp="1"/>
          </p:cNvSpPr>
          <p:nvPr>
            <p:ph type="pic" idx="1"/>
          </p:nvPr>
        </p:nvSpPr>
        <p:spPr>
          <a:xfrm>
            <a:off x="5865812" y="533400"/>
            <a:ext cx="5780173" cy="5791200"/>
          </a:xfrm>
          <a:ln w="50800">
            <a:solidFill>
              <a:schemeClr val="tx1">
                <a:lumMod val="65000"/>
                <a:lumOff val="35000"/>
              </a:schemeClr>
            </a:solidFill>
            <a:miter lim="800000"/>
          </a:ln>
        </p:spPr>
        <p:txBody>
          <a:bodyPr>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a:t>انقر فوق الرمز لإضافة صورة</a:t>
            </a:r>
            <a:endParaRPr dirty="0"/>
          </a:p>
        </p:txBody>
      </p:sp>
      <p:sp>
        <p:nvSpPr>
          <p:cNvPr id="4" name="Text Placeholder 3"/>
          <p:cNvSpPr>
            <a:spLocks noGrp="1"/>
          </p:cNvSpPr>
          <p:nvPr>
            <p:ph type="body" sz="half" idx="2"/>
          </p:nvPr>
        </p:nvSpPr>
        <p:spPr>
          <a:xfrm>
            <a:off x="1065213" y="2209800"/>
            <a:ext cx="4114800" cy="3810000"/>
          </a:xfrm>
        </p:spPr>
        <p:txBody>
          <a:bodyPr>
            <a:normAutofit/>
          </a:bodyPr>
          <a:lstStyle>
            <a:lvl1pPr marL="0" indent="0">
              <a:lnSpc>
                <a:spcPct val="110000"/>
              </a:lnSpc>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النص الرئيسي</a:t>
            </a:r>
          </a:p>
        </p:txBody>
      </p:sp>
    </p:spTree>
    <p:extLst>
      <p:ext uri="{BB962C8B-B14F-4D97-AF65-F5344CB8AC3E}">
        <p14:creationId xmlns:p14="http://schemas.microsoft.com/office/powerpoint/2010/main" val="14196082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5212" y="533400"/>
            <a:ext cx="8686801" cy="1066800"/>
          </a:xfrm>
          <a:prstGeom prst="rect">
            <a:avLst/>
          </a:prstGeom>
        </p:spPr>
        <p:txBody>
          <a:bodyPr vert="horz" lIns="91440" tIns="45720" rIns="91440" bIns="45720" rtlCol="0" anchor="b">
            <a:normAutofit/>
          </a:bodyPr>
          <a:lstStyle/>
          <a:p>
            <a:r>
              <a:rPr lang="ar-SA"/>
              <a:t>انقر لتحرير نمط العنوان الرئيسي</a:t>
            </a:r>
            <a:endParaRPr/>
          </a:p>
        </p:txBody>
      </p:sp>
      <p:sp>
        <p:nvSpPr>
          <p:cNvPr id="3" name="Text Placeholder 2"/>
          <p:cNvSpPr>
            <a:spLocks noGrp="1"/>
          </p:cNvSpPr>
          <p:nvPr>
            <p:ph type="body" idx="1"/>
          </p:nvPr>
        </p:nvSpPr>
        <p:spPr>
          <a:xfrm>
            <a:off x="1065212" y="1828800"/>
            <a:ext cx="8686801" cy="4191000"/>
          </a:xfrm>
          <a:prstGeom prst="rect">
            <a:avLst/>
          </a:prstGeom>
        </p:spPr>
        <p:txBody>
          <a:bodyPr vert="horz" lIns="91440" tIns="45720" rIns="91440" bIns="45720" rtlCol="0">
            <a:normAutofit/>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dirty="0"/>
          </a:p>
        </p:txBody>
      </p:sp>
      <p:sp>
        <p:nvSpPr>
          <p:cNvPr id="4" name="Date Placeholder 3"/>
          <p:cNvSpPr>
            <a:spLocks noGrp="1"/>
          </p:cNvSpPr>
          <p:nvPr>
            <p:ph type="dt" sz="half" idx="2"/>
          </p:nvPr>
        </p:nvSpPr>
        <p:spPr>
          <a:xfrm>
            <a:off x="6932612" y="6155267"/>
            <a:ext cx="1371600" cy="273049"/>
          </a:xfrm>
          <a:prstGeom prst="rect">
            <a:avLst/>
          </a:prstGeom>
        </p:spPr>
        <p:txBody>
          <a:bodyPr vert="horz" lIns="91440" tIns="45720" rIns="91440" bIns="45720" rtlCol="0" anchor="ctr"/>
          <a:lstStyle>
            <a:lvl1pPr algn="r">
              <a:defRPr sz="1000">
                <a:solidFill>
                  <a:schemeClr val="tx1">
                    <a:lumMod val="65000"/>
                    <a:lumOff val="35000"/>
                  </a:schemeClr>
                </a:solidFill>
              </a:defRPr>
            </a:lvl1pPr>
          </a:lstStyle>
          <a:p>
            <a:fld id="{3E0FA9E5-6744-4841-888F-9E7CC0C2B7EC}" type="datetimeFigureOut">
              <a:rPr lang="en-US"/>
              <a:pPr/>
              <a:t>1/17/25</a:t>
            </a:fld>
            <a:endParaRPr dirty="0"/>
          </a:p>
        </p:txBody>
      </p:sp>
      <p:sp>
        <p:nvSpPr>
          <p:cNvPr id="5" name="Footer Placeholder 4"/>
          <p:cNvSpPr>
            <a:spLocks noGrp="1"/>
          </p:cNvSpPr>
          <p:nvPr>
            <p:ph type="ftr" sz="quarter" idx="3"/>
          </p:nvPr>
        </p:nvSpPr>
        <p:spPr>
          <a:xfrm>
            <a:off x="1065213" y="6155267"/>
            <a:ext cx="5653087" cy="273049"/>
          </a:xfrm>
          <a:prstGeom prst="rect">
            <a:avLst/>
          </a:prstGeom>
        </p:spPr>
        <p:txBody>
          <a:bodyPr vert="horz" lIns="91440" tIns="45720" rIns="91440" bIns="45720" rtlCol="0" anchor="ctr"/>
          <a:lstStyle>
            <a:lvl1pPr algn="l">
              <a:defRPr sz="1000">
                <a:solidFill>
                  <a:schemeClr val="tx1">
                    <a:lumMod val="65000"/>
                    <a:lumOff val="35000"/>
                  </a:schemeClr>
                </a:solidFill>
              </a:defRPr>
            </a:lvl1pPr>
          </a:lstStyle>
          <a:p>
            <a:endParaRPr dirty="0"/>
          </a:p>
        </p:txBody>
      </p:sp>
      <p:sp>
        <p:nvSpPr>
          <p:cNvPr id="6" name="Slide Number Placeholder 5"/>
          <p:cNvSpPr>
            <a:spLocks noGrp="1"/>
          </p:cNvSpPr>
          <p:nvPr>
            <p:ph type="sldNum" sz="quarter" idx="4"/>
          </p:nvPr>
        </p:nvSpPr>
        <p:spPr>
          <a:xfrm>
            <a:off x="8532812" y="6155267"/>
            <a:ext cx="1219201" cy="273049"/>
          </a:xfrm>
          <a:prstGeom prst="rect">
            <a:avLst/>
          </a:prstGeom>
        </p:spPr>
        <p:txBody>
          <a:bodyPr vert="horz" lIns="91440" tIns="45720" rIns="91440" bIns="45720" rtlCol="0" anchor="ctr"/>
          <a:lstStyle>
            <a:lvl1pPr algn="r">
              <a:defRPr sz="1000">
                <a:solidFill>
                  <a:schemeClr val="tx1">
                    <a:lumMod val="65000"/>
                    <a:lumOff val="35000"/>
                  </a:schemeClr>
                </a:solidFill>
              </a:defRPr>
            </a:lvl1pPr>
          </a:lstStyle>
          <a:p>
            <a:fld id="{AAEAE4A8-A6E5-453E-B946-FB774B73F48C}" type="slidenum">
              <a:rPr/>
              <a:pPr/>
              <a:t>‹#›</a:t>
            </a:fld>
            <a:endParaRPr dirty="0"/>
          </a:p>
        </p:txBody>
      </p:sp>
    </p:spTree>
    <p:extLst>
      <p:ext uri="{BB962C8B-B14F-4D97-AF65-F5344CB8AC3E}">
        <p14:creationId xmlns:p14="http://schemas.microsoft.com/office/powerpoint/2010/main" val="15970541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1" eaLnBrk="1" latinLnBrk="0" hangingPunct="1">
        <a:lnSpc>
          <a:spcPct val="80000"/>
        </a:lnSpc>
        <a:spcBef>
          <a:spcPct val="0"/>
        </a:spcBef>
        <a:buNone/>
        <a:defRPr sz="3600" b="1" kern="1200">
          <a:solidFill>
            <a:schemeClr val="accent1"/>
          </a:solidFill>
          <a:latin typeface="+mj-lt"/>
          <a:ea typeface="+mj-ea"/>
          <a:cs typeface="+mj-cs"/>
        </a:defRPr>
      </a:lvl1pPr>
    </p:titleStyle>
    <p:bodyStyle>
      <a:lvl1pPr marL="274320" indent="-228600" algn="r" defTabSz="914400" rtl="1" eaLnBrk="1" latinLnBrk="0" hangingPunct="1">
        <a:lnSpc>
          <a:spcPct val="90000"/>
        </a:lnSpc>
        <a:spcBef>
          <a:spcPts val="1800"/>
        </a:spcBef>
        <a:buClr>
          <a:schemeClr val="tx1">
            <a:lumMod val="65000"/>
            <a:lumOff val="35000"/>
          </a:schemeClr>
        </a:buClr>
        <a:buSzPct val="80000"/>
        <a:buFont typeface="Arial" pitchFamily="34" charset="0"/>
        <a:buChar char="•"/>
        <a:defRPr sz="2000" kern="1200">
          <a:solidFill>
            <a:schemeClr val="tx1">
              <a:lumMod val="65000"/>
              <a:lumOff val="35000"/>
            </a:schemeClr>
          </a:solidFill>
          <a:latin typeface="+mn-lt"/>
          <a:ea typeface="+mn-ea"/>
          <a:cs typeface="+mn-cs"/>
        </a:defRPr>
      </a:lvl1pPr>
      <a:lvl2pPr marL="594360" indent="-228600" algn="r" defTabSz="914400" rtl="1" eaLnBrk="1" latinLnBrk="0" hangingPunct="1">
        <a:lnSpc>
          <a:spcPct val="90000"/>
        </a:lnSpc>
        <a:spcBef>
          <a:spcPts val="1000"/>
        </a:spcBef>
        <a:buClr>
          <a:schemeClr val="tx1">
            <a:lumMod val="65000"/>
            <a:lumOff val="35000"/>
          </a:schemeClr>
        </a:buClr>
        <a:buSzPct val="80000"/>
        <a:buFont typeface="Arial" pitchFamily="34" charset="0"/>
        <a:buChar char="•"/>
        <a:defRPr sz="1800" kern="1200">
          <a:solidFill>
            <a:schemeClr val="tx1">
              <a:lumMod val="65000"/>
              <a:lumOff val="35000"/>
            </a:schemeClr>
          </a:solidFill>
          <a:latin typeface="+mn-lt"/>
          <a:ea typeface="+mn-ea"/>
          <a:cs typeface="+mn-cs"/>
        </a:defRPr>
      </a:lvl2pPr>
      <a:lvl3pPr marL="777240" indent="-182880" algn="r" defTabSz="914400" rtl="1" eaLnBrk="1" latinLnBrk="0" hangingPunct="1">
        <a:lnSpc>
          <a:spcPct val="90000"/>
        </a:lnSpc>
        <a:spcBef>
          <a:spcPts val="600"/>
        </a:spcBef>
        <a:buClr>
          <a:schemeClr val="tx1">
            <a:lumMod val="65000"/>
            <a:lumOff val="35000"/>
          </a:schemeClr>
        </a:buClr>
        <a:buSzPct val="80000"/>
        <a:buFont typeface="Arial" pitchFamily="34" charset="0"/>
        <a:buChar char="•"/>
        <a:defRPr sz="1600" kern="1200">
          <a:solidFill>
            <a:schemeClr val="tx1">
              <a:lumMod val="65000"/>
              <a:lumOff val="35000"/>
            </a:schemeClr>
          </a:solidFill>
          <a:latin typeface="+mn-lt"/>
          <a:ea typeface="+mn-ea"/>
          <a:cs typeface="+mn-cs"/>
        </a:defRPr>
      </a:lvl3pPr>
      <a:lvl4pPr marL="960120" indent="-182880" algn="r" defTabSz="914400" rtl="1" eaLnBrk="1" latinLnBrk="0" hangingPunct="1">
        <a:lnSpc>
          <a:spcPct val="90000"/>
        </a:lnSpc>
        <a:spcBef>
          <a:spcPts val="600"/>
        </a:spcBef>
        <a:buClr>
          <a:schemeClr val="tx1">
            <a:lumMod val="65000"/>
            <a:lumOff val="35000"/>
          </a:schemeClr>
        </a:buClr>
        <a:buSzPct val="80000"/>
        <a:buFont typeface="Arial" pitchFamily="34" charset="0"/>
        <a:buChar char="•"/>
        <a:defRPr sz="1400" kern="1200">
          <a:solidFill>
            <a:schemeClr val="tx1">
              <a:lumMod val="65000"/>
              <a:lumOff val="35000"/>
            </a:schemeClr>
          </a:solidFill>
          <a:latin typeface="+mn-lt"/>
          <a:ea typeface="+mn-ea"/>
          <a:cs typeface="+mn-cs"/>
        </a:defRPr>
      </a:lvl4pPr>
      <a:lvl5pPr marL="1097280" indent="-137160" algn="r" defTabSz="914400" rtl="1" eaLnBrk="1" latinLnBrk="0" hangingPunct="1">
        <a:lnSpc>
          <a:spcPct val="90000"/>
        </a:lnSpc>
        <a:spcBef>
          <a:spcPts val="600"/>
        </a:spcBef>
        <a:buClr>
          <a:schemeClr val="tx1">
            <a:lumMod val="65000"/>
            <a:lumOff val="35000"/>
          </a:schemeClr>
        </a:buClr>
        <a:buSzPct val="80000"/>
        <a:buFont typeface="Arial" pitchFamily="34" charset="0"/>
        <a:buChar char="•"/>
        <a:defRPr sz="1400" kern="1200">
          <a:solidFill>
            <a:schemeClr val="tx1">
              <a:lumMod val="65000"/>
              <a:lumOff val="35000"/>
            </a:schemeClr>
          </a:solidFill>
          <a:latin typeface="+mn-lt"/>
          <a:ea typeface="+mn-ea"/>
          <a:cs typeface="+mn-cs"/>
        </a:defRPr>
      </a:lvl5pPr>
      <a:lvl6pPr marL="1234440" indent="-137160" algn="r" defTabSz="914400" rtl="1" eaLnBrk="1" latinLnBrk="0" hangingPunct="1">
        <a:spcBef>
          <a:spcPts val="600"/>
        </a:spcBef>
        <a:buSzPct val="80000"/>
        <a:buFont typeface="Arial" pitchFamily="34" charset="0"/>
        <a:buChar char="•"/>
        <a:defRPr sz="1400" kern="1200">
          <a:solidFill>
            <a:schemeClr val="tx1">
              <a:lumMod val="65000"/>
              <a:lumOff val="35000"/>
            </a:schemeClr>
          </a:solidFill>
          <a:latin typeface="+mn-lt"/>
          <a:ea typeface="+mn-ea"/>
          <a:cs typeface="+mn-cs"/>
        </a:defRPr>
      </a:lvl6pPr>
      <a:lvl7pPr marL="1371600" indent="-137160" algn="r" defTabSz="914400" rtl="1" eaLnBrk="1" latinLnBrk="0" hangingPunct="1">
        <a:spcBef>
          <a:spcPts val="600"/>
        </a:spcBef>
        <a:buSzPct val="80000"/>
        <a:buFont typeface="Arial" pitchFamily="34" charset="0"/>
        <a:buChar char="•"/>
        <a:defRPr sz="1400" kern="1200">
          <a:solidFill>
            <a:schemeClr val="tx1">
              <a:lumMod val="65000"/>
              <a:lumOff val="35000"/>
            </a:schemeClr>
          </a:solidFill>
          <a:latin typeface="+mn-lt"/>
          <a:ea typeface="+mn-ea"/>
          <a:cs typeface="+mn-cs"/>
        </a:defRPr>
      </a:lvl7pPr>
      <a:lvl8pPr marL="1508760" indent="-137160" algn="r" defTabSz="914400" rtl="1" eaLnBrk="1" latinLnBrk="0" hangingPunct="1">
        <a:spcBef>
          <a:spcPts val="600"/>
        </a:spcBef>
        <a:buSzPct val="80000"/>
        <a:buFont typeface="Arial" pitchFamily="34" charset="0"/>
        <a:buChar char="•"/>
        <a:defRPr sz="1400" kern="1200">
          <a:solidFill>
            <a:schemeClr val="tx1">
              <a:lumMod val="65000"/>
              <a:lumOff val="35000"/>
            </a:schemeClr>
          </a:solidFill>
          <a:latin typeface="+mn-lt"/>
          <a:ea typeface="+mn-ea"/>
          <a:cs typeface="+mn-cs"/>
        </a:defRPr>
      </a:lvl8pPr>
      <a:lvl9pPr marL="1645920" indent="-137160" algn="r" defTabSz="914400" rtl="1" eaLnBrk="1" latinLnBrk="0" hangingPunct="1">
        <a:spcBef>
          <a:spcPts val="600"/>
        </a:spcBef>
        <a:buSzPct val="80000"/>
        <a:buFont typeface="Arial" pitchFamily="34" charset="0"/>
        <a:buChar char="•"/>
        <a:defRPr sz="1400" kern="1200">
          <a:solidFill>
            <a:schemeClr val="tx1">
              <a:lumMod val="65000"/>
              <a:lumOff val="35000"/>
            </a:schemeClr>
          </a:solidFill>
          <a:latin typeface="+mn-lt"/>
          <a:ea typeface="+mn-ea"/>
          <a:cs typeface="+mn-cs"/>
        </a:defRPr>
      </a:lvl9pPr>
    </p:bodyStyle>
    <p:otherStyle>
      <a:defPPr>
        <a:defRP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39" userDrawn="1">
          <p15:clr>
            <a:srgbClr val="F26B43"/>
          </p15:clr>
        </p15:guide>
        <p15:guide id="2" orient="horz" pos="216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29352" y="1628800"/>
            <a:ext cx="7275892" cy="1689659"/>
          </a:xfrm>
          <a:effectLst>
            <a:outerShdw blurRad="50800" dist="38100" dir="8100000" algn="tr" rotWithShape="0">
              <a:prstClr val="black">
                <a:alpha val="40000"/>
              </a:prstClr>
            </a:outerShdw>
          </a:effectLst>
        </p:spPr>
        <p:txBody>
          <a:bodyPr>
            <a:noAutofit/>
          </a:bodyPr>
          <a:lstStyle/>
          <a:p>
            <a:pPr algn="ctr" eaLnBrk="0" fontAlgn="base" hangingPunct="0">
              <a:lnSpc>
                <a:spcPct val="150000"/>
              </a:lnSpc>
              <a:spcAft>
                <a:spcPct val="0"/>
              </a:spcAft>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pPr>
            <a:br>
              <a:rPr lang="ar-IQ" sz="4400" dirty="0">
                <a:solidFill>
                  <a:schemeClr val="tx2">
                    <a:lumMod val="75000"/>
                  </a:schemeClr>
                </a:solidFill>
              </a:rPr>
            </a:br>
            <a:r>
              <a:rPr lang="en-US" sz="4400" dirty="0">
                <a:solidFill>
                  <a:schemeClr val="tx2">
                    <a:lumMod val="75000"/>
                  </a:schemeClr>
                </a:solidFill>
              </a:rPr>
              <a:t>Deductive &amp; Inductive </a:t>
            </a:r>
            <a:br>
              <a:rPr lang="ar-IQ" sz="4400" dirty="0">
                <a:solidFill>
                  <a:schemeClr val="tx2">
                    <a:lumMod val="75000"/>
                  </a:schemeClr>
                </a:solidFill>
              </a:rPr>
            </a:br>
            <a:r>
              <a:rPr lang="ar-IQ" sz="3600" dirty="0">
                <a:solidFill>
                  <a:schemeClr val="tx2">
                    <a:lumMod val="75000"/>
                  </a:schemeClr>
                </a:solidFill>
              </a:rPr>
              <a:t>المدخل الاستنتاجي والاستقرائي</a:t>
            </a:r>
            <a:endParaRPr lang="en-US" sz="3600" dirty="0">
              <a:solidFill>
                <a:srgbClr val="212121"/>
              </a:solidFill>
              <a:latin typeface="Calibri" pitchFamily="34" charset="0"/>
              <a:ea typeface="Times New Roman" pitchFamily="18" charset="0"/>
              <a:cs typeface="Arial" pitchFamily="34" charset="0"/>
            </a:endParaRPr>
          </a:p>
        </p:txBody>
      </p:sp>
    </p:spTree>
    <p:extLst>
      <p:ext uri="{BB962C8B-B14F-4D97-AF65-F5344CB8AC3E}">
        <p14:creationId xmlns:p14="http://schemas.microsoft.com/office/powerpoint/2010/main" val="3205873497"/>
      </p:ext>
    </p:extLst>
  </p:cSld>
  <p:clrMapOvr>
    <a:masterClrMapping/>
  </p:clrMapOvr>
  <p:transition spd="med">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5212" y="533400"/>
            <a:ext cx="8686801" cy="519336"/>
          </a:xfrm>
        </p:spPr>
        <p:txBody>
          <a:bodyPr>
            <a:normAutofit fontScale="90000"/>
          </a:bodyPr>
          <a:lstStyle/>
          <a:p>
            <a:pPr algn="r"/>
            <a:r>
              <a:rPr lang="ar-SA" dirty="0">
                <a:solidFill>
                  <a:srgbClr val="C00000"/>
                </a:solidFill>
                <a:effectLst>
                  <a:outerShdw blurRad="38100" dist="38100" dir="2700000" algn="tl">
                    <a:srgbClr val="000000">
                      <a:alpha val="43137"/>
                    </a:srgbClr>
                  </a:outerShdw>
                </a:effectLst>
                <a:latin typeface="Simplified Arabic" panose="02020603050405020304" pitchFamily="18" charset="-78"/>
                <a:cs typeface="Simplified Arabic" panose="02020603050405020304" pitchFamily="18" charset="-78"/>
              </a:rPr>
              <a:t>المدخل الاستنتاجي في المحاسبة</a:t>
            </a:r>
            <a:endParaRPr lang="ar-IQ" dirty="0">
              <a:solidFill>
                <a:srgbClr val="C000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621804" y="1196752"/>
            <a:ext cx="9130209" cy="4823048"/>
          </a:xfrm>
        </p:spPr>
        <p:txBody>
          <a:bodyPr>
            <a:normAutofit fontScale="92500"/>
          </a:bodyPr>
          <a:lstStyle/>
          <a:p>
            <a:pPr marL="0" lvl="0" indent="0" algn="just">
              <a:lnSpc>
                <a:spcPct val="100000"/>
              </a:lnSpc>
              <a:spcBef>
                <a:spcPct val="20000"/>
              </a:spcBef>
              <a:buClr>
                <a:srgbClr val="0BD0D9"/>
              </a:buClr>
              <a:buSzPct val="95000"/>
              <a:buNone/>
            </a:pPr>
            <a:r>
              <a:rPr lang="ar-SA" sz="2600" b="1" dirty="0">
                <a:solidFill>
                  <a:prstClr val="black"/>
                </a:solidFill>
                <a:latin typeface="Simplified Arabic" panose="02020603050405020304" pitchFamily="18" charset="-78"/>
                <a:cs typeface="Simplified Arabic" panose="02020603050405020304" pitchFamily="18" charset="-78"/>
              </a:rPr>
              <a:t>أن المدخل الاستنتاجي في المحاسبة يمكن عرضه على </a:t>
            </a:r>
            <a:r>
              <a:rPr lang="ar-IQ" sz="2600" b="1" dirty="0">
                <a:solidFill>
                  <a:prstClr val="black"/>
                </a:solidFill>
                <a:latin typeface="Simplified Arabic" panose="02020603050405020304" pitchFamily="18" charset="-78"/>
                <a:cs typeface="Simplified Arabic" panose="02020603050405020304" pitchFamily="18" charset="-78"/>
              </a:rPr>
              <a:t>النحو</a:t>
            </a:r>
            <a:r>
              <a:rPr lang="ar-SA" sz="2600" b="1" dirty="0">
                <a:solidFill>
                  <a:prstClr val="black"/>
                </a:solidFill>
                <a:latin typeface="Simplified Arabic" panose="02020603050405020304" pitchFamily="18" charset="-78"/>
                <a:cs typeface="Simplified Arabic" panose="02020603050405020304" pitchFamily="18" charset="-78"/>
              </a:rPr>
              <a:t> </a:t>
            </a:r>
            <a:r>
              <a:rPr lang="ar-IQ" sz="2600" b="1" dirty="0">
                <a:solidFill>
                  <a:prstClr val="black"/>
                </a:solidFill>
                <a:latin typeface="Simplified Arabic" panose="02020603050405020304" pitchFamily="18" charset="-78"/>
                <a:cs typeface="Simplified Arabic" panose="02020603050405020304" pitchFamily="18" charset="-78"/>
              </a:rPr>
              <a:t>الآتي</a:t>
            </a:r>
            <a:r>
              <a:rPr lang="ar-SA" sz="2600" b="1" dirty="0">
                <a:solidFill>
                  <a:prstClr val="black"/>
                </a:solidFill>
                <a:latin typeface="Simplified Arabic" panose="02020603050405020304" pitchFamily="18" charset="-78"/>
                <a:cs typeface="Simplified Arabic" panose="02020603050405020304" pitchFamily="18" charset="-78"/>
              </a:rPr>
              <a:t> :</a:t>
            </a:r>
          </a:p>
          <a:p>
            <a:pPr marL="0" lvl="0" indent="0" algn="just">
              <a:lnSpc>
                <a:spcPct val="100000"/>
              </a:lnSpc>
              <a:spcBef>
                <a:spcPct val="20000"/>
              </a:spcBef>
              <a:buClr>
                <a:srgbClr val="0BD0D9"/>
              </a:buClr>
              <a:buSzPct val="95000"/>
              <a:buNone/>
            </a:pPr>
            <a:r>
              <a:rPr lang="ar-SA" sz="2600" b="1" dirty="0">
                <a:solidFill>
                  <a:srgbClr val="C00000"/>
                </a:solidFill>
                <a:effectLst>
                  <a:outerShdw blurRad="38100" dist="38100" dir="2700000" algn="tl">
                    <a:srgbClr val="000000">
                      <a:alpha val="43137"/>
                    </a:srgbClr>
                  </a:outerShdw>
                </a:effectLst>
                <a:latin typeface="Simplified Arabic" panose="02020603050405020304" pitchFamily="18" charset="-78"/>
                <a:cs typeface="Simplified Arabic" panose="02020603050405020304" pitchFamily="18" charset="-78"/>
              </a:rPr>
              <a:t>المقدمة الكبرى وتشمل :</a:t>
            </a:r>
          </a:p>
          <a:p>
            <a:pPr marL="0" lvl="0" indent="0" algn="just">
              <a:lnSpc>
                <a:spcPct val="100000"/>
              </a:lnSpc>
              <a:spcBef>
                <a:spcPct val="20000"/>
              </a:spcBef>
              <a:buClr>
                <a:srgbClr val="0BD0D9"/>
              </a:buClr>
              <a:buSzPct val="95000"/>
              <a:buNone/>
            </a:pPr>
            <a:r>
              <a:rPr lang="ar-SA" sz="2600" b="1" dirty="0">
                <a:solidFill>
                  <a:prstClr val="black"/>
                </a:solidFill>
                <a:latin typeface="Simplified Arabic" panose="02020603050405020304" pitchFamily="18" charset="-78"/>
                <a:cs typeface="Simplified Arabic" panose="02020603050405020304" pitchFamily="18" charset="-78"/>
              </a:rPr>
              <a:t>1</a:t>
            </a:r>
            <a:r>
              <a:rPr lang="ar-IQ" sz="2600" b="1" dirty="0">
                <a:solidFill>
                  <a:prstClr val="black"/>
                </a:solidFill>
                <a:latin typeface="Simplified Arabic" panose="02020603050405020304" pitchFamily="18" charset="-78"/>
                <a:cs typeface="Simplified Arabic" panose="02020603050405020304" pitchFamily="18" charset="-78"/>
              </a:rPr>
              <a:t>.</a:t>
            </a:r>
            <a:r>
              <a:rPr lang="ar-SA" sz="2600" b="1" dirty="0">
                <a:solidFill>
                  <a:prstClr val="black"/>
                </a:solidFill>
                <a:latin typeface="Simplified Arabic" panose="02020603050405020304" pitchFamily="18" charset="-78"/>
                <a:cs typeface="Simplified Arabic" panose="02020603050405020304" pitchFamily="18" charset="-78"/>
              </a:rPr>
              <a:t> بديهيات تتعلق بعلم الرياضيات هي نظام العد العشري او الثنائي ، وطريقة</a:t>
            </a:r>
            <a:r>
              <a:rPr lang="ar-IQ" sz="2600" b="1" dirty="0">
                <a:solidFill>
                  <a:prstClr val="black"/>
                </a:solidFill>
                <a:latin typeface="Simplified Arabic" panose="02020603050405020304" pitchFamily="18" charset="-78"/>
                <a:cs typeface="Simplified Arabic" panose="02020603050405020304" pitchFamily="18" charset="-78"/>
              </a:rPr>
              <a:t> </a:t>
            </a:r>
            <a:r>
              <a:rPr lang="ar-SA" sz="2600" b="1" dirty="0">
                <a:solidFill>
                  <a:prstClr val="black"/>
                </a:solidFill>
                <a:latin typeface="Simplified Arabic" panose="02020603050405020304" pitchFamily="18" charset="-78"/>
                <a:cs typeface="Simplified Arabic" panose="02020603050405020304" pitchFamily="18" charset="-78"/>
              </a:rPr>
              <a:t>القيد </a:t>
            </a:r>
            <a:r>
              <a:rPr lang="ar-IQ" sz="2600" b="1" dirty="0">
                <a:solidFill>
                  <a:prstClr val="black"/>
                </a:solidFill>
                <a:latin typeface="Simplified Arabic" panose="02020603050405020304" pitchFamily="18" charset="-78"/>
                <a:cs typeface="Simplified Arabic" panose="02020603050405020304" pitchFamily="18" charset="-78"/>
              </a:rPr>
              <a:t>المزدوج</a:t>
            </a:r>
            <a:r>
              <a:rPr lang="ar-SA" sz="2600" b="1" dirty="0">
                <a:solidFill>
                  <a:prstClr val="black"/>
                </a:solidFill>
                <a:latin typeface="Simplified Arabic" panose="02020603050405020304" pitchFamily="18" charset="-78"/>
                <a:cs typeface="Simplified Arabic" panose="02020603050405020304" pitchFamily="18" charset="-78"/>
              </a:rPr>
              <a:t>.</a:t>
            </a:r>
          </a:p>
          <a:p>
            <a:pPr marL="0" lvl="0" indent="0" algn="just">
              <a:lnSpc>
                <a:spcPct val="100000"/>
              </a:lnSpc>
              <a:spcBef>
                <a:spcPct val="20000"/>
              </a:spcBef>
              <a:buClr>
                <a:srgbClr val="0BD0D9"/>
              </a:buClr>
              <a:buSzPct val="95000"/>
              <a:buNone/>
            </a:pPr>
            <a:r>
              <a:rPr lang="ar-SA" sz="2600" b="1" dirty="0">
                <a:solidFill>
                  <a:prstClr val="black"/>
                </a:solidFill>
                <a:latin typeface="Simplified Arabic" panose="02020603050405020304" pitchFamily="18" charset="-78"/>
                <a:cs typeface="Simplified Arabic" panose="02020603050405020304" pitchFamily="18" charset="-78"/>
              </a:rPr>
              <a:t>2</a:t>
            </a:r>
            <a:r>
              <a:rPr lang="ar-IQ" sz="2600" b="1" dirty="0">
                <a:solidFill>
                  <a:prstClr val="black"/>
                </a:solidFill>
                <a:latin typeface="Simplified Arabic" panose="02020603050405020304" pitchFamily="18" charset="-78"/>
                <a:cs typeface="Simplified Arabic" panose="02020603050405020304" pitchFamily="18" charset="-78"/>
              </a:rPr>
              <a:t>.</a:t>
            </a:r>
            <a:r>
              <a:rPr lang="ar-SA" sz="2600" b="1" dirty="0">
                <a:solidFill>
                  <a:prstClr val="black"/>
                </a:solidFill>
                <a:latin typeface="Simplified Arabic" panose="02020603050405020304" pitchFamily="18" charset="-78"/>
                <a:cs typeface="Simplified Arabic" panose="02020603050405020304" pitchFamily="18" charset="-78"/>
              </a:rPr>
              <a:t> سياسات تقررها الادارة تطبع البيانات المحاسبية بطابعها الخاص بها .</a:t>
            </a:r>
          </a:p>
          <a:p>
            <a:pPr marL="0" lvl="0" indent="0" algn="just">
              <a:lnSpc>
                <a:spcPct val="100000"/>
              </a:lnSpc>
              <a:spcBef>
                <a:spcPct val="20000"/>
              </a:spcBef>
              <a:buClr>
                <a:srgbClr val="0BD0D9"/>
              </a:buClr>
              <a:buSzPct val="95000"/>
              <a:buNone/>
            </a:pPr>
            <a:r>
              <a:rPr lang="ar-SA" sz="2600" b="1" dirty="0">
                <a:solidFill>
                  <a:prstClr val="black"/>
                </a:solidFill>
                <a:latin typeface="Simplified Arabic" panose="02020603050405020304" pitchFamily="18" charset="-78"/>
                <a:cs typeface="Simplified Arabic" panose="02020603050405020304" pitchFamily="18" charset="-78"/>
              </a:rPr>
              <a:t>3</a:t>
            </a:r>
            <a:r>
              <a:rPr lang="ar-IQ" sz="2600" b="1" dirty="0">
                <a:solidFill>
                  <a:prstClr val="black"/>
                </a:solidFill>
                <a:latin typeface="Simplified Arabic" panose="02020603050405020304" pitchFamily="18" charset="-78"/>
                <a:cs typeface="Simplified Arabic" panose="02020603050405020304" pitchFamily="18" charset="-78"/>
              </a:rPr>
              <a:t>.</a:t>
            </a:r>
            <a:r>
              <a:rPr lang="ar-SA" sz="2600" b="1" dirty="0">
                <a:solidFill>
                  <a:prstClr val="black"/>
                </a:solidFill>
                <a:latin typeface="Simplified Arabic" panose="02020603050405020304" pitchFamily="18" charset="-78"/>
                <a:cs typeface="Simplified Arabic" panose="02020603050405020304" pitchFamily="18" charset="-78"/>
              </a:rPr>
              <a:t> مثل او قيم اخلاقية عليا، اكتسبها المحاسب من الخبرة والبيئة المحيطة به او اكتسبها من خلال عمله المهني .</a:t>
            </a:r>
          </a:p>
          <a:p>
            <a:pPr marL="0" lvl="0" indent="0" algn="just">
              <a:lnSpc>
                <a:spcPct val="100000"/>
              </a:lnSpc>
              <a:spcBef>
                <a:spcPct val="20000"/>
              </a:spcBef>
              <a:buClr>
                <a:srgbClr val="0BD0D9"/>
              </a:buClr>
              <a:buSzPct val="95000"/>
              <a:buNone/>
            </a:pPr>
            <a:r>
              <a:rPr lang="ar-SA" sz="2600" b="1" dirty="0">
                <a:solidFill>
                  <a:prstClr val="black"/>
                </a:solidFill>
                <a:latin typeface="Simplified Arabic" panose="02020603050405020304" pitchFamily="18" charset="-78"/>
                <a:cs typeface="Simplified Arabic" panose="02020603050405020304" pitchFamily="18" charset="-78"/>
              </a:rPr>
              <a:t>4</a:t>
            </a:r>
            <a:r>
              <a:rPr lang="ar-IQ" sz="2600" b="1" dirty="0">
                <a:solidFill>
                  <a:prstClr val="black"/>
                </a:solidFill>
                <a:latin typeface="Simplified Arabic" panose="02020603050405020304" pitchFamily="18" charset="-78"/>
                <a:cs typeface="Simplified Arabic" panose="02020603050405020304" pitchFamily="18" charset="-78"/>
              </a:rPr>
              <a:t>.</a:t>
            </a:r>
            <a:r>
              <a:rPr lang="ar-SA" sz="2600" b="1" dirty="0">
                <a:solidFill>
                  <a:prstClr val="black"/>
                </a:solidFill>
                <a:latin typeface="Simplified Arabic" panose="02020603050405020304" pitchFamily="18" charset="-78"/>
                <a:cs typeface="Simplified Arabic" panose="02020603050405020304" pitchFamily="18" charset="-78"/>
              </a:rPr>
              <a:t> معايير فرضتها المهنة وتبنتها السوق المالية والقانون .</a:t>
            </a:r>
          </a:p>
          <a:p>
            <a:pPr marL="0" lvl="0" indent="0" algn="just">
              <a:lnSpc>
                <a:spcPct val="100000"/>
              </a:lnSpc>
              <a:spcBef>
                <a:spcPct val="20000"/>
              </a:spcBef>
              <a:buClr>
                <a:srgbClr val="0BD0D9"/>
              </a:buClr>
              <a:buSzPct val="95000"/>
              <a:buNone/>
            </a:pPr>
            <a:r>
              <a:rPr lang="ar-SA" sz="2600" b="1" dirty="0">
                <a:solidFill>
                  <a:srgbClr val="C00000"/>
                </a:solidFill>
                <a:effectLst>
                  <a:outerShdw blurRad="38100" dist="38100" dir="2700000" algn="tl">
                    <a:srgbClr val="000000">
                      <a:alpha val="43137"/>
                    </a:srgbClr>
                  </a:outerShdw>
                </a:effectLst>
                <a:latin typeface="Simplified Arabic" panose="02020603050405020304" pitchFamily="18" charset="-78"/>
                <a:cs typeface="Simplified Arabic" panose="02020603050405020304" pitchFamily="18" charset="-78"/>
              </a:rPr>
              <a:t> المقدمة الصغرى وتشمل :</a:t>
            </a:r>
          </a:p>
          <a:p>
            <a:pPr marL="0" lvl="0" indent="0" algn="just">
              <a:lnSpc>
                <a:spcPct val="100000"/>
              </a:lnSpc>
              <a:spcBef>
                <a:spcPct val="20000"/>
              </a:spcBef>
              <a:buClr>
                <a:srgbClr val="0BD0D9"/>
              </a:buClr>
              <a:buSzPct val="95000"/>
              <a:buNone/>
            </a:pPr>
            <a:r>
              <a:rPr lang="ar-SA" sz="2600" b="1" dirty="0">
                <a:solidFill>
                  <a:prstClr val="black"/>
                </a:solidFill>
                <a:latin typeface="Simplified Arabic" panose="02020603050405020304" pitchFamily="18" charset="-78"/>
                <a:cs typeface="Simplified Arabic" panose="02020603050405020304" pitchFamily="18" charset="-78"/>
              </a:rPr>
              <a:t>1</a:t>
            </a:r>
            <a:r>
              <a:rPr lang="ar-IQ" sz="2600" b="1" dirty="0">
                <a:solidFill>
                  <a:prstClr val="black"/>
                </a:solidFill>
                <a:latin typeface="Simplified Arabic" panose="02020603050405020304" pitchFamily="18" charset="-78"/>
                <a:cs typeface="Simplified Arabic" panose="02020603050405020304" pitchFamily="18" charset="-78"/>
              </a:rPr>
              <a:t>.</a:t>
            </a:r>
            <a:r>
              <a:rPr lang="ar-SA" sz="2600" b="1" dirty="0">
                <a:solidFill>
                  <a:prstClr val="black"/>
                </a:solidFill>
                <a:latin typeface="Simplified Arabic" panose="02020603050405020304" pitchFamily="18" charset="-78"/>
                <a:cs typeface="Simplified Arabic" panose="02020603050405020304" pitchFamily="18" charset="-78"/>
              </a:rPr>
              <a:t> تسجيل العمليات المالية التي تقوم بها الشركة .</a:t>
            </a:r>
          </a:p>
          <a:p>
            <a:pPr marL="0" lvl="0" indent="0" algn="just">
              <a:lnSpc>
                <a:spcPct val="100000"/>
              </a:lnSpc>
              <a:spcBef>
                <a:spcPct val="20000"/>
              </a:spcBef>
              <a:buClr>
                <a:srgbClr val="0BD0D9"/>
              </a:buClr>
              <a:buSzPct val="95000"/>
              <a:buNone/>
            </a:pPr>
            <a:r>
              <a:rPr lang="ar-SA" sz="2600" b="1" dirty="0">
                <a:solidFill>
                  <a:prstClr val="black"/>
                </a:solidFill>
                <a:latin typeface="Simplified Arabic" panose="02020603050405020304" pitchFamily="18" charset="-78"/>
                <a:cs typeface="Simplified Arabic" panose="02020603050405020304" pitchFamily="18" charset="-78"/>
              </a:rPr>
              <a:t>2</a:t>
            </a:r>
            <a:r>
              <a:rPr lang="ar-IQ" sz="2600" b="1" dirty="0">
                <a:solidFill>
                  <a:prstClr val="black"/>
                </a:solidFill>
                <a:latin typeface="Simplified Arabic" panose="02020603050405020304" pitchFamily="18" charset="-78"/>
                <a:cs typeface="Simplified Arabic" panose="02020603050405020304" pitchFamily="18" charset="-78"/>
              </a:rPr>
              <a:t>.</a:t>
            </a:r>
            <a:r>
              <a:rPr lang="ar-SA" sz="2600" b="1" dirty="0">
                <a:solidFill>
                  <a:prstClr val="black"/>
                </a:solidFill>
                <a:latin typeface="Simplified Arabic" panose="02020603050405020304" pitchFamily="18" charset="-78"/>
                <a:cs typeface="Simplified Arabic" panose="02020603050405020304" pitchFamily="18" charset="-78"/>
              </a:rPr>
              <a:t> تبويب تلك العمليات .</a:t>
            </a:r>
          </a:p>
          <a:p>
            <a:pPr marL="0" lvl="0" indent="0" algn="just">
              <a:lnSpc>
                <a:spcPct val="100000"/>
              </a:lnSpc>
              <a:spcBef>
                <a:spcPct val="20000"/>
              </a:spcBef>
              <a:buClr>
                <a:srgbClr val="0BD0D9"/>
              </a:buClr>
              <a:buSzPct val="95000"/>
              <a:buNone/>
            </a:pPr>
            <a:r>
              <a:rPr lang="ar-SA" sz="2600" b="1" dirty="0">
                <a:solidFill>
                  <a:prstClr val="black"/>
                </a:solidFill>
                <a:latin typeface="Simplified Arabic" panose="02020603050405020304" pitchFamily="18" charset="-78"/>
                <a:cs typeface="Simplified Arabic" panose="02020603050405020304" pitchFamily="18" charset="-78"/>
              </a:rPr>
              <a:t>3</a:t>
            </a:r>
            <a:r>
              <a:rPr lang="ar-IQ" sz="2600" b="1" dirty="0">
                <a:solidFill>
                  <a:prstClr val="black"/>
                </a:solidFill>
                <a:latin typeface="Simplified Arabic" panose="02020603050405020304" pitchFamily="18" charset="-78"/>
                <a:cs typeface="Simplified Arabic" panose="02020603050405020304" pitchFamily="18" charset="-78"/>
              </a:rPr>
              <a:t>. </a:t>
            </a:r>
            <a:r>
              <a:rPr lang="ar-SA" sz="2600" b="1" dirty="0">
                <a:solidFill>
                  <a:prstClr val="black"/>
                </a:solidFill>
                <a:latin typeface="Simplified Arabic" panose="02020603050405020304" pitchFamily="18" charset="-78"/>
                <a:cs typeface="Simplified Arabic" panose="02020603050405020304" pitchFamily="18" charset="-78"/>
              </a:rPr>
              <a:t>التقديرات او الاحكام الشخصية</a:t>
            </a:r>
            <a:r>
              <a:rPr lang="ar-IQ" sz="2600" b="1" dirty="0">
                <a:solidFill>
                  <a:prstClr val="black"/>
                </a:solidFill>
                <a:latin typeface="Simplified Arabic" panose="02020603050405020304" pitchFamily="18" charset="-78"/>
                <a:cs typeface="Simplified Arabic" panose="02020603050405020304" pitchFamily="18" charset="-78"/>
              </a:rPr>
              <a:t>.</a:t>
            </a:r>
            <a:endParaRPr lang="en-US" sz="2600" dirty="0">
              <a:solidFill>
                <a:prstClr val="black"/>
              </a:solidFill>
              <a:latin typeface="Simplified Arabic" panose="02020603050405020304" pitchFamily="18" charset="-78"/>
              <a:cs typeface="Simplified Arabic" panose="02020603050405020304" pitchFamily="18" charset="-78"/>
            </a:endParaRPr>
          </a:p>
          <a:p>
            <a:pPr algn="just"/>
            <a:endParaRPr lang="ar-IQ" dirty="0"/>
          </a:p>
        </p:txBody>
      </p:sp>
    </p:spTree>
    <p:extLst>
      <p:ext uri="{BB962C8B-B14F-4D97-AF65-F5344CB8AC3E}">
        <p14:creationId xmlns:p14="http://schemas.microsoft.com/office/powerpoint/2010/main" val="33087957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05780" y="476672"/>
            <a:ext cx="9346233" cy="5543128"/>
          </a:xfrm>
        </p:spPr>
        <p:txBody>
          <a:bodyPr>
            <a:normAutofit fontScale="92500"/>
          </a:bodyPr>
          <a:lstStyle/>
          <a:p>
            <a:pPr marL="0" lvl="0" indent="0">
              <a:lnSpc>
                <a:spcPct val="100000"/>
              </a:lnSpc>
              <a:spcBef>
                <a:spcPct val="20000"/>
              </a:spcBef>
              <a:buClr>
                <a:srgbClr val="0BD0D9"/>
              </a:buClr>
              <a:buSzPct val="95000"/>
              <a:buNone/>
            </a:pPr>
            <a:r>
              <a:rPr lang="ar-SA" sz="2600" b="1" dirty="0">
                <a:solidFill>
                  <a:srgbClr val="C00000"/>
                </a:solidFill>
                <a:effectLst>
                  <a:outerShdw blurRad="38100" dist="38100" dir="2700000" algn="tl">
                    <a:srgbClr val="000000">
                      <a:alpha val="43137"/>
                    </a:srgbClr>
                  </a:outerShdw>
                </a:effectLst>
                <a:latin typeface="Constantia"/>
              </a:rPr>
              <a:t>النتيجة هي : </a:t>
            </a:r>
          </a:p>
          <a:p>
            <a:pPr marL="0" lvl="0" indent="0" algn="just">
              <a:lnSpc>
                <a:spcPct val="100000"/>
              </a:lnSpc>
              <a:spcBef>
                <a:spcPct val="20000"/>
              </a:spcBef>
              <a:buClr>
                <a:srgbClr val="0BD0D9"/>
              </a:buClr>
              <a:buSzPct val="95000"/>
              <a:buNone/>
            </a:pPr>
            <a:r>
              <a:rPr lang="ar-SA" sz="2600" dirty="0">
                <a:solidFill>
                  <a:prstClr val="black"/>
                </a:solidFill>
                <a:latin typeface="Constantia"/>
              </a:rPr>
              <a:t>1</a:t>
            </a:r>
            <a:r>
              <a:rPr lang="ar-IQ" sz="2600" dirty="0">
                <a:solidFill>
                  <a:prstClr val="black"/>
                </a:solidFill>
                <a:latin typeface="Constantia"/>
              </a:rPr>
              <a:t>.</a:t>
            </a:r>
            <a:r>
              <a:rPr lang="ar-SA" sz="2600" dirty="0">
                <a:solidFill>
                  <a:prstClr val="black"/>
                </a:solidFill>
                <a:latin typeface="Constantia"/>
              </a:rPr>
              <a:t> قياس التدفقات النقدية .</a:t>
            </a:r>
          </a:p>
          <a:p>
            <a:pPr marL="0" lvl="0" indent="0" algn="just">
              <a:lnSpc>
                <a:spcPct val="100000"/>
              </a:lnSpc>
              <a:spcBef>
                <a:spcPct val="20000"/>
              </a:spcBef>
              <a:buClr>
                <a:srgbClr val="0BD0D9"/>
              </a:buClr>
              <a:buSzPct val="95000"/>
              <a:buNone/>
            </a:pPr>
            <a:r>
              <a:rPr lang="ar-SA" sz="2600" dirty="0">
                <a:solidFill>
                  <a:prstClr val="black"/>
                </a:solidFill>
                <a:latin typeface="Constantia"/>
              </a:rPr>
              <a:t>2</a:t>
            </a:r>
            <a:r>
              <a:rPr lang="ar-IQ" sz="2600" dirty="0">
                <a:solidFill>
                  <a:prstClr val="black"/>
                </a:solidFill>
                <a:latin typeface="Constantia"/>
              </a:rPr>
              <a:t>.</a:t>
            </a:r>
            <a:r>
              <a:rPr lang="ar-SA" sz="2600" dirty="0">
                <a:solidFill>
                  <a:prstClr val="black"/>
                </a:solidFill>
                <a:latin typeface="Constantia"/>
              </a:rPr>
              <a:t> قياس نتيجة العمليات من ربح او خسارة .</a:t>
            </a:r>
          </a:p>
          <a:p>
            <a:pPr marL="0" lvl="0" indent="0" algn="just">
              <a:lnSpc>
                <a:spcPct val="100000"/>
              </a:lnSpc>
              <a:spcBef>
                <a:spcPct val="20000"/>
              </a:spcBef>
              <a:buClr>
                <a:srgbClr val="0BD0D9"/>
              </a:buClr>
              <a:buSzPct val="95000"/>
              <a:buNone/>
            </a:pPr>
            <a:r>
              <a:rPr lang="ar-SA" sz="2600" dirty="0">
                <a:solidFill>
                  <a:prstClr val="black"/>
                </a:solidFill>
                <a:latin typeface="Constantia"/>
              </a:rPr>
              <a:t>3</a:t>
            </a:r>
            <a:r>
              <a:rPr lang="ar-IQ" sz="2600" dirty="0">
                <a:solidFill>
                  <a:prstClr val="black"/>
                </a:solidFill>
                <a:latin typeface="Constantia"/>
              </a:rPr>
              <a:t>.</a:t>
            </a:r>
            <a:r>
              <a:rPr lang="ar-SA" sz="2600" dirty="0">
                <a:solidFill>
                  <a:prstClr val="black"/>
                </a:solidFill>
                <a:latin typeface="Constantia"/>
              </a:rPr>
              <a:t> قياس المركز المالي .</a:t>
            </a:r>
          </a:p>
          <a:p>
            <a:pPr marL="0" lvl="0" indent="0" algn="justLow">
              <a:lnSpc>
                <a:spcPct val="100000"/>
              </a:lnSpc>
              <a:spcBef>
                <a:spcPct val="20000"/>
              </a:spcBef>
              <a:buClr>
                <a:srgbClr val="0BD0D9"/>
              </a:buClr>
              <a:buSzPct val="95000"/>
              <a:buNone/>
            </a:pPr>
            <a:r>
              <a:rPr lang="ar-SA" sz="2600" dirty="0">
                <a:solidFill>
                  <a:prstClr val="black"/>
                </a:solidFill>
                <a:latin typeface="Constantia"/>
              </a:rPr>
              <a:t>حيث تمثل المقدمة الكبرى تلك البديهيات التي تشكل دليل العمل الذي ينفذه المحاسب ، فبديهيات علم الحساب المتعلقة بنظام العد العشري مثلا هي مسلمات على المحاسب ان يقبلها دون برهان كي يتمكن من الوصول الى النتائج النهائية ، وكذلك فان طريقة القيد المزدوج التي يطبقها المحاسب تضمن له تطابق الارصدة المدينة والدائنة ، وهو يقبلها دون برهان ايضا . ويقبل المحاسب توجيهات الادارة ويطبقها دون مناقشة ، طالما ان الادارة هي المعنية أساسا بالبيانات المحاسبية . ويتحلى المحاسب بالقيم الاخلاقية كقيم الاخلاص والامانة والتي يكتسبها من عمله المهني وبيئته الاجتماعية ، وهو ملزم ايضا بتطبيق المعايير المهنية والمتطلبات التي تفرضها القوانين والانظمة</a:t>
            </a:r>
            <a:r>
              <a:rPr lang="ar-IQ" sz="2600" dirty="0">
                <a:solidFill>
                  <a:prstClr val="black"/>
                </a:solidFill>
                <a:latin typeface="Constantia"/>
              </a:rPr>
              <a:t>.</a:t>
            </a:r>
          </a:p>
          <a:p>
            <a:endParaRPr lang="ar-IQ" dirty="0"/>
          </a:p>
        </p:txBody>
      </p:sp>
    </p:spTree>
    <p:extLst>
      <p:ext uri="{BB962C8B-B14F-4D97-AF65-F5344CB8AC3E}">
        <p14:creationId xmlns:p14="http://schemas.microsoft.com/office/powerpoint/2010/main" val="12760223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9756" y="260648"/>
            <a:ext cx="9562257" cy="5976664"/>
          </a:xfrm>
        </p:spPr>
        <p:txBody>
          <a:bodyPr>
            <a:normAutofit/>
          </a:bodyPr>
          <a:lstStyle/>
          <a:p>
            <a:pPr marL="0" lvl="0" indent="0" algn="just">
              <a:lnSpc>
                <a:spcPct val="100000"/>
              </a:lnSpc>
              <a:spcBef>
                <a:spcPct val="20000"/>
              </a:spcBef>
              <a:buClr>
                <a:srgbClr val="0BD0D9"/>
              </a:buClr>
              <a:buSzPct val="95000"/>
              <a:buNone/>
            </a:pPr>
            <a:endParaRPr lang="ar-SA" sz="2800" dirty="0">
              <a:solidFill>
                <a:prstClr val="black"/>
              </a:solidFill>
              <a:latin typeface="Constantia"/>
            </a:endParaRPr>
          </a:p>
          <a:p>
            <a:pPr lvl="0" indent="-274320" algn="just">
              <a:lnSpc>
                <a:spcPct val="100000"/>
              </a:lnSpc>
              <a:spcBef>
                <a:spcPct val="20000"/>
              </a:spcBef>
              <a:buClr>
                <a:srgbClr val="0BD0D9"/>
              </a:buClr>
              <a:buSzPct val="95000"/>
              <a:buFont typeface="Wingdings 2"/>
              <a:buChar char=""/>
            </a:pPr>
            <a:r>
              <a:rPr lang="ar-SA" sz="2800" dirty="0">
                <a:solidFill>
                  <a:prstClr val="black"/>
                </a:solidFill>
                <a:latin typeface="Constantia"/>
              </a:rPr>
              <a:t>أما تسجيل العمليات والذي يمثل المرحلة الاولى من</a:t>
            </a:r>
            <a:r>
              <a:rPr lang="ar-IQ" sz="2800" dirty="0">
                <a:solidFill>
                  <a:prstClr val="black"/>
                </a:solidFill>
                <a:latin typeface="Constantia"/>
              </a:rPr>
              <a:t> </a:t>
            </a:r>
            <a:r>
              <a:rPr lang="ar-SA" sz="2800" dirty="0">
                <a:solidFill>
                  <a:prstClr val="black"/>
                </a:solidFill>
                <a:latin typeface="Constantia"/>
              </a:rPr>
              <a:t>المقدمة الصغرى فهي تتجلى بتسجيل المحاسب للعمليات</a:t>
            </a:r>
            <a:r>
              <a:rPr lang="ar-IQ" sz="2800" dirty="0">
                <a:solidFill>
                  <a:prstClr val="black"/>
                </a:solidFill>
                <a:latin typeface="Constantia"/>
              </a:rPr>
              <a:t> </a:t>
            </a:r>
            <a:r>
              <a:rPr lang="ar-SA" sz="2800" dirty="0">
                <a:solidFill>
                  <a:prstClr val="black"/>
                </a:solidFill>
                <a:latin typeface="Constantia"/>
              </a:rPr>
              <a:t>التي تقوم بها الشركة ، ويتبع المحاسب فلسفة تبويب</a:t>
            </a:r>
            <a:r>
              <a:rPr lang="ar-IQ" sz="2800" dirty="0">
                <a:solidFill>
                  <a:prstClr val="black"/>
                </a:solidFill>
                <a:latin typeface="Constantia"/>
              </a:rPr>
              <a:t> </a:t>
            </a:r>
            <a:r>
              <a:rPr lang="ar-SA" sz="2800" dirty="0">
                <a:solidFill>
                  <a:prstClr val="black"/>
                </a:solidFill>
                <a:latin typeface="Constantia"/>
              </a:rPr>
              <a:t>عمليات الشركة التي تمليها طريقة القيد المزدوج بحيث</a:t>
            </a:r>
            <a:r>
              <a:rPr lang="ar-IQ" sz="2800" dirty="0">
                <a:solidFill>
                  <a:prstClr val="black"/>
                </a:solidFill>
                <a:latin typeface="Constantia"/>
              </a:rPr>
              <a:t> </a:t>
            </a:r>
            <a:r>
              <a:rPr lang="ar-SA" sz="2800" dirty="0">
                <a:solidFill>
                  <a:prstClr val="black"/>
                </a:solidFill>
                <a:latin typeface="Constantia"/>
              </a:rPr>
              <a:t>يقسم العمليات الى مدينة ودائنة ، ويقسم الحسابات الى حسابات اسمية و حسابات حقيقية ، وفي نهاية السنة المالية يضطر المحاسب الى الاعتماد على التقدير الشخصي من اجل تقويم المخزون السلعي والاندثار السنوي او تخصيص الديون المشكوك في تحصيلها ، بهدف تحديد المركز المالي ونتيجة العمليات بدقة ، تطبيقا للمعايير المحاسبية والاخلاقيات المهنية ).</a:t>
            </a:r>
            <a:endParaRPr lang="en-US" sz="2800" dirty="0">
              <a:solidFill>
                <a:prstClr val="black"/>
              </a:solidFill>
              <a:latin typeface="Constantia"/>
              <a:cs typeface="Simplified Arabic" pitchFamily="2" charset="-78"/>
            </a:endParaRPr>
          </a:p>
        </p:txBody>
      </p:sp>
    </p:spTree>
    <p:extLst>
      <p:ext uri="{BB962C8B-B14F-4D97-AF65-F5344CB8AC3E}">
        <p14:creationId xmlns:p14="http://schemas.microsoft.com/office/powerpoint/2010/main" val="12123088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5212" y="260648"/>
            <a:ext cx="8686801" cy="591344"/>
          </a:xfrm>
        </p:spPr>
        <p:txBody>
          <a:bodyPr>
            <a:normAutofit fontScale="90000"/>
          </a:bodyPr>
          <a:lstStyle/>
          <a:p>
            <a:pPr algn="ctr"/>
            <a:br>
              <a:rPr lang="ar-SA" dirty="0">
                <a:solidFill>
                  <a:srgbClr val="C00000"/>
                </a:solidFill>
                <a:effectLst>
                  <a:outerShdw blurRad="38100" dist="38100" dir="2700000" algn="tl">
                    <a:srgbClr val="000000">
                      <a:alpha val="43137"/>
                    </a:srgbClr>
                  </a:outerShdw>
                </a:effectLst>
              </a:rPr>
            </a:br>
            <a:r>
              <a:rPr lang="ar-SA" dirty="0">
                <a:solidFill>
                  <a:srgbClr val="C00000"/>
                </a:solidFill>
                <a:effectLst>
                  <a:outerShdw blurRad="38100" dist="38100" dir="2700000" algn="tl">
                    <a:srgbClr val="000000">
                      <a:alpha val="43137"/>
                    </a:srgbClr>
                  </a:outerShdw>
                </a:effectLst>
              </a:rPr>
              <a:t>المدخل الاستقرائي </a:t>
            </a:r>
            <a:r>
              <a:rPr lang="en-US" dirty="0">
                <a:solidFill>
                  <a:srgbClr val="C00000"/>
                </a:solidFill>
                <a:effectLst>
                  <a:outerShdw blurRad="38100" dist="38100" dir="2700000" algn="tl">
                    <a:srgbClr val="000000">
                      <a:alpha val="43137"/>
                    </a:srgbClr>
                  </a:outerShdw>
                </a:effectLst>
              </a:rPr>
              <a:t>Inductive Approach</a:t>
            </a:r>
            <a:endParaRPr lang="ar-IQ" dirty="0">
              <a:solidFill>
                <a:srgbClr val="C000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065212" y="1196752"/>
            <a:ext cx="8686801" cy="4823048"/>
          </a:xfrm>
        </p:spPr>
        <p:txBody>
          <a:bodyPr>
            <a:normAutofit lnSpcReduction="10000"/>
          </a:bodyPr>
          <a:lstStyle/>
          <a:p>
            <a:pPr lvl="0" indent="-274320">
              <a:lnSpc>
                <a:spcPct val="100000"/>
              </a:lnSpc>
              <a:spcBef>
                <a:spcPct val="20000"/>
              </a:spcBef>
              <a:buClr>
                <a:srgbClr val="0BD0D9"/>
              </a:buClr>
              <a:buSzPct val="95000"/>
              <a:buFont typeface="Wingdings 2"/>
              <a:buChar char=""/>
            </a:pPr>
            <a:r>
              <a:rPr lang="ar-SA" sz="2400" b="1" dirty="0">
                <a:solidFill>
                  <a:prstClr val="black"/>
                </a:solidFill>
                <a:latin typeface="Constantia"/>
              </a:rPr>
              <a:t>تعريف الاستقراء لغة واصطلاحا</a:t>
            </a:r>
            <a:r>
              <a:rPr lang="ar-IQ" sz="2400" b="1" dirty="0">
                <a:solidFill>
                  <a:prstClr val="black"/>
                </a:solidFill>
                <a:latin typeface="Constantia"/>
              </a:rPr>
              <a:t>ً</a:t>
            </a:r>
            <a:r>
              <a:rPr lang="ar-SA" sz="2400" b="1" dirty="0">
                <a:solidFill>
                  <a:prstClr val="black"/>
                </a:solidFill>
                <a:latin typeface="Constantia"/>
              </a:rPr>
              <a:t> .</a:t>
            </a:r>
          </a:p>
          <a:p>
            <a:pPr lvl="0" indent="-274320">
              <a:lnSpc>
                <a:spcPct val="100000"/>
              </a:lnSpc>
              <a:spcBef>
                <a:spcPct val="20000"/>
              </a:spcBef>
              <a:buClr>
                <a:srgbClr val="0BD0D9"/>
              </a:buClr>
              <a:buSzPct val="95000"/>
              <a:buFont typeface="Wingdings 2"/>
              <a:buChar char=""/>
            </a:pPr>
            <a:r>
              <a:rPr lang="ar-SA" sz="2400" b="1" dirty="0">
                <a:solidFill>
                  <a:prstClr val="black"/>
                </a:solidFill>
                <a:latin typeface="Constantia"/>
              </a:rPr>
              <a:t>الاستقراء في اللغة .</a:t>
            </a:r>
          </a:p>
          <a:p>
            <a:pPr lvl="0" indent="-274320">
              <a:lnSpc>
                <a:spcPct val="100000"/>
              </a:lnSpc>
              <a:spcBef>
                <a:spcPct val="20000"/>
              </a:spcBef>
              <a:buClr>
                <a:srgbClr val="0BD0D9"/>
              </a:buClr>
              <a:buSzPct val="95000"/>
              <a:buFont typeface="Wingdings 2"/>
              <a:buChar char=""/>
            </a:pPr>
            <a:r>
              <a:rPr lang="ar-SA" sz="2400" dirty="0">
                <a:solidFill>
                  <a:prstClr val="black"/>
                </a:solidFill>
                <a:latin typeface="Constantia"/>
              </a:rPr>
              <a:t>يعني الاستقراء لغة مطلق التتبع .</a:t>
            </a:r>
          </a:p>
          <a:p>
            <a:pPr lvl="0" indent="-274320">
              <a:lnSpc>
                <a:spcPct val="100000"/>
              </a:lnSpc>
              <a:spcBef>
                <a:spcPct val="20000"/>
              </a:spcBef>
              <a:buClr>
                <a:srgbClr val="0BD0D9"/>
              </a:buClr>
              <a:buSzPct val="95000"/>
              <a:buFont typeface="Wingdings 2"/>
              <a:buChar char=""/>
            </a:pPr>
            <a:r>
              <a:rPr lang="ar-SA" sz="2400" dirty="0">
                <a:solidFill>
                  <a:prstClr val="black"/>
                </a:solidFill>
                <a:latin typeface="Constantia"/>
              </a:rPr>
              <a:t>والاستقراء : مصدر من استقرى ، يستقري، ووزنه: استفعال، ويرجع اشتقاقه</a:t>
            </a:r>
            <a:r>
              <a:rPr lang="ar-IQ" sz="2400" dirty="0">
                <a:solidFill>
                  <a:prstClr val="black"/>
                </a:solidFill>
                <a:latin typeface="Constantia"/>
              </a:rPr>
              <a:t> </a:t>
            </a:r>
            <a:r>
              <a:rPr lang="ar-SA" sz="2400" dirty="0">
                <a:solidFill>
                  <a:prstClr val="black"/>
                </a:solidFill>
                <a:latin typeface="Constantia"/>
              </a:rPr>
              <a:t>إلى مادتين :-</a:t>
            </a:r>
          </a:p>
          <a:p>
            <a:pPr lvl="0" indent="-274320">
              <a:lnSpc>
                <a:spcPct val="100000"/>
              </a:lnSpc>
              <a:spcBef>
                <a:spcPct val="20000"/>
              </a:spcBef>
              <a:buClr>
                <a:srgbClr val="0BD0D9"/>
              </a:buClr>
              <a:buSzPct val="95000"/>
              <a:buFont typeface="Wingdings 2"/>
              <a:buChar char=""/>
            </a:pPr>
            <a:r>
              <a:rPr lang="ar-SA" sz="2400" dirty="0">
                <a:solidFill>
                  <a:prstClr val="black"/>
                </a:solidFill>
                <a:latin typeface="Constantia"/>
              </a:rPr>
              <a:t>الأولى: مادة، قَرو، يقال: قرا يقرو قروا، والقرو يعني : التتبع والقصد.</a:t>
            </a:r>
          </a:p>
          <a:p>
            <a:pPr lvl="0" indent="-274320">
              <a:lnSpc>
                <a:spcPct val="100000"/>
              </a:lnSpc>
              <a:spcBef>
                <a:spcPct val="20000"/>
              </a:spcBef>
              <a:buClr>
                <a:srgbClr val="0BD0D9"/>
              </a:buClr>
              <a:buSzPct val="95000"/>
              <a:buFont typeface="Wingdings 2"/>
              <a:buChar char=""/>
            </a:pPr>
            <a:r>
              <a:rPr lang="ar-SA" sz="2400" dirty="0">
                <a:solidFill>
                  <a:prstClr val="black"/>
                </a:solidFill>
                <a:latin typeface="Constantia"/>
              </a:rPr>
              <a:t>الثانية: مادة قَري، يقال: قرى يقري قريا، والقري يعني : الجمع.</a:t>
            </a:r>
            <a:endParaRPr lang="ar-IQ" sz="2400" dirty="0">
              <a:solidFill>
                <a:prstClr val="black"/>
              </a:solidFill>
              <a:latin typeface="Constantia"/>
            </a:endParaRPr>
          </a:p>
          <a:p>
            <a:pPr marL="0" lvl="0" indent="0">
              <a:lnSpc>
                <a:spcPct val="100000"/>
              </a:lnSpc>
              <a:spcBef>
                <a:spcPct val="20000"/>
              </a:spcBef>
              <a:buClr>
                <a:srgbClr val="0BD0D9"/>
              </a:buClr>
              <a:buSzPct val="95000"/>
              <a:buNone/>
            </a:pPr>
            <a:endParaRPr lang="ar-SA" sz="2400" dirty="0">
              <a:solidFill>
                <a:prstClr val="black"/>
              </a:solidFill>
              <a:latin typeface="Constantia"/>
            </a:endParaRPr>
          </a:p>
          <a:p>
            <a:pPr lvl="0" indent="-274320">
              <a:lnSpc>
                <a:spcPct val="100000"/>
              </a:lnSpc>
              <a:spcBef>
                <a:spcPct val="20000"/>
              </a:spcBef>
              <a:buClr>
                <a:srgbClr val="0BD0D9"/>
              </a:buClr>
              <a:buSzPct val="95000"/>
              <a:buFont typeface="Wingdings 2"/>
              <a:buChar char=""/>
            </a:pPr>
            <a:r>
              <a:rPr lang="ar-SA" sz="2400" b="1" dirty="0">
                <a:solidFill>
                  <a:prstClr val="black"/>
                </a:solidFill>
                <a:latin typeface="Constantia"/>
              </a:rPr>
              <a:t>الاستقراء اصطلاحا</a:t>
            </a:r>
            <a:r>
              <a:rPr lang="ar-IQ" sz="2400" b="1" dirty="0">
                <a:solidFill>
                  <a:prstClr val="black"/>
                </a:solidFill>
                <a:latin typeface="Constantia"/>
              </a:rPr>
              <a:t>ً</a:t>
            </a:r>
            <a:r>
              <a:rPr lang="ar-SA" sz="2400" b="1" dirty="0">
                <a:solidFill>
                  <a:prstClr val="black"/>
                </a:solidFill>
                <a:latin typeface="Constantia"/>
              </a:rPr>
              <a:t> .</a:t>
            </a:r>
          </a:p>
          <a:p>
            <a:pPr lvl="0" indent="-274320">
              <a:lnSpc>
                <a:spcPct val="100000"/>
              </a:lnSpc>
              <a:spcBef>
                <a:spcPct val="20000"/>
              </a:spcBef>
              <a:buClr>
                <a:srgbClr val="0BD0D9"/>
              </a:buClr>
              <a:buSzPct val="95000"/>
              <a:buFont typeface="Wingdings 2"/>
              <a:buChar char=""/>
            </a:pPr>
            <a:r>
              <a:rPr lang="ar-SA" sz="2400" dirty="0">
                <a:solidFill>
                  <a:prstClr val="black"/>
                </a:solidFill>
                <a:latin typeface="Constantia"/>
              </a:rPr>
              <a:t>يعني الاستقراء اصطلاحا تصفح شيء من الجزئيات الداخلة تحت أمر ما كلي لتصحيح حكمِّ ما حكِّم به على ذلك الأمر بإيجاب أو سلب . </a:t>
            </a:r>
          </a:p>
        </p:txBody>
      </p:sp>
    </p:spTree>
    <p:extLst>
      <p:ext uri="{BB962C8B-B14F-4D97-AF65-F5344CB8AC3E}">
        <p14:creationId xmlns:p14="http://schemas.microsoft.com/office/powerpoint/2010/main" val="38817539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5212" y="533400"/>
            <a:ext cx="8686801" cy="519336"/>
          </a:xfrm>
        </p:spPr>
        <p:txBody>
          <a:bodyPr>
            <a:normAutofit fontScale="90000"/>
          </a:bodyPr>
          <a:lstStyle/>
          <a:p>
            <a:pPr algn="ctr"/>
            <a:r>
              <a:rPr lang="ar-SA" dirty="0">
                <a:solidFill>
                  <a:srgbClr val="C00000"/>
                </a:solidFill>
                <a:effectLst>
                  <a:outerShdw blurRad="38100" dist="38100" dir="2700000" algn="tl">
                    <a:srgbClr val="000000">
                      <a:alpha val="43137"/>
                    </a:srgbClr>
                  </a:outerShdw>
                </a:effectLst>
              </a:rPr>
              <a:t>المدخل الاستقرائي في البحث العلمي</a:t>
            </a:r>
            <a:endParaRPr lang="ar-IQ" dirty="0">
              <a:solidFill>
                <a:srgbClr val="C000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065212" y="1196752"/>
            <a:ext cx="8686801" cy="5112568"/>
          </a:xfrm>
        </p:spPr>
        <p:txBody>
          <a:bodyPr>
            <a:normAutofit fontScale="85000" lnSpcReduction="10000"/>
          </a:bodyPr>
          <a:lstStyle/>
          <a:p>
            <a:pPr lvl="0" indent="-274320" algn="justLow">
              <a:lnSpc>
                <a:spcPct val="100000"/>
              </a:lnSpc>
              <a:spcBef>
                <a:spcPct val="20000"/>
              </a:spcBef>
              <a:buClr>
                <a:srgbClr val="0BD0D9"/>
              </a:buClr>
              <a:buSzPct val="95000"/>
              <a:buFont typeface="Wingdings 2"/>
              <a:buChar char=""/>
            </a:pPr>
            <a:r>
              <a:rPr lang="ar-SA" sz="2400" dirty="0">
                <a:solidFill>
                  <a:prstClr val="black"/>
                </a:solidFill>
                <a:latin typeface="Constantia"/>
              </a:rPr>
              <a:t>يهدف المدخل الاستقرائي إلى جمع البيانات والعلاقات المترابطة بطريقة دقيقة من أجل الربط بينها بمجموعة من العلاقات الكلية العامة . </a:t>
            </a:r>
            <a:endParaRPr lang="ar-IQ" sz="2400" dirty="0">
              <a:solidFill>
                <a:prstClr val="black"/>
              </a:solidFill>
              <a:latin typeface="Constantia"/>
            </a:endParaRPr>
          </a:p>
          <a:p>
            <a:pPr lvl="0" indent="-274320" algn="justLow">
              <a:lnSpc>
                <a:spcPct val="100000"/>
              </a:lnSpc>
              <a:spcBef>
                <a:spcPct val="20000"/>
              </a:spcBef>
              <a:buClr>
                <a:srgbClr val="0BD0D9"/>
              </a:buClr>
              <a:buSzPct val="95000"/>
              <a:buFont typeface="Wingdings 2"/>
              <a:buChar char=""/>
            </a:pPr>
            <a:r>
              <a:rPr lang="ar-SA" sz="2400" dirty="0">
                <a:solidFill>
                  <a:prstClr val="black"/>
                </a:solidFill>
                <a:latin typeface="Constantia"/>
              </a:rPr>
              <a:t>ويتميز هذا المدخل بانتقال الباحث فيه من الجزء نحو الكل ، أو من الخاص إلى العام ، فيقوم الباحث في بداية الأمر بتعميم النتائج على الجزء وبعد أن يتأكد من صحتها يقوم بتعميمها على الكل . وهو عكس المدخل الاستنتاجي تماما الذي ينتقل فيه الباحث من العام الى الخاص او من الكل الى الجزء . </a:t>
            </a:r>
            <a:endParaRPr lang="ar-IQ" sz="2400" dirty="0">
              <a:solidFill>
                <a:prstClr val="black"/>
              </a:solidFill>
              <a:latin typeface="Constantia"/>
            </a:endParaRPr>
          </a:p>
          <a:p>
            <a:pPr marL="0" lvl="0" indent="0" algn="justLow">
              <a:lnSpc>
                <a:spcPct val="100000"/>
              </a:lnSpc>
              <a:spcBef>
                <a:spcPct val="20000"/>
              </a:spcBef>
              <a:buClr>
                <a:srgbClr val="0BD0D9"/>
              </a:buClr>
              <a:buSzPct val="95000"/>
              <a:buNone/>
            </a:pPr>
            <a:endParaRPr lang="ar-IQ" sz="2400" dirty="0">
              <a:solidFill>
                <a:prstClr val="black"/>
              </a:solidFill>
              <a:latin typeface="Constantia"/>
            </a:endParaRPr>
          </a:p>
          <a:p>
            <a:pPr lvl="0" indent="-274320" algn="justLow">
              <a:lnSpc>
                <a:spcPct val="100000"/>
              </a:lnSpc>
              <a:spcBef>
                <a:spcPct val="20000"/>
              </a:spcBef>
              <a:buClr>
                <a:srgbClr val="0BD0D9"/>
              </a:buClr>
              <a:buSzPct val="95000"/>
              <a:buFont typeface="Wingdings 2"/>
              <a:buChar char=""/>
            </a:pPr>
            <a:r>
              <a:rPr lang="ar-SA" sz="2400" dirty="0">
                <a:solidFill>
                  <a:prstClr val="black"/>
                </a:solidFill>
                <a:latin typeface="Constantia"/>
              </a:rPr>
              <a:t>ان المدخل الاستقرائي يشكل اداة المدرسة التجريبية في الاثبات ، وهذا المدخل يحققه الانتقال المنطقي من الخاص الى العام ، وعلى هذا الاساس فان الاستقراء يقدم تعميمات لتفسير الحقائق المشاهدة . </a:t>
            </a:r>
            <a:endParaRPr lang="ar-IQ" sz="2400" dirty="0">
              <a:solidFill>
                <a:prstClr val="black"/>
              </a:solidFill>
              <a:latin typeface="Constantia"/>
            </a:endParaRPr>
          </a:p>
          <a:p>
            <a:pPr marL="0" lvl="0" indent="0" algn="justLow">
              <a:lnSpc>
                <a:spcPct val="100000"/>
              </a:lnSpc>
              <a:spcBef>
                <a:spcPct val="20000"/>
              </a:spcBef>
              <a:buClr>
                <a:srgbClr val="0BD0D9"/>
              </a:buClr>
              <a:buSzPct val="95000"/>
              <a:buNone/>
            </a:pPr>
            <a:endParaRPr lang="ar-IQ" sz="2400" dirty="0">
              <a:solidFill>
                <a:prstClr val="black"/>
              </a:solidFill>
              <a:latin typeface="Constantia"/>
            </a:endParaRPr>
          </a:p>
          <a:p>
            <a:pPr lvl="0" indent="-274320" algn="justLow">
              <a:lnSpc>
                <a:spcPct val="100000"/>
              </a:lnSpc>
              <a:spcBef>
                <a:spcPct val="20000"/>
              </a:spcBef>
              <a:buClr>
                <a:srgbClr val="0BD0D9"/>
              </a:buClr>
              <a:buSzPct val="95000"/>
              <a:buFont typeface="Wingdings 2"/>
              <a:buChar char=""/>
            </a:pPr>
            <a:r>
              <a:rPr lang="ar-SA" sz="2400" dirty="0">
                <a:solidFill>
                  <a:prstClr val="black"/>
                </a:solidFill>
                <a:latin typeface="Constantia"/>
              </a:rPr>
              <a:t>ويعد الفيلسوف فرانسيس بيكون ( 1561 – 1626م ) رائد المدخل الاستقرائي والذي الف في القرن السابع عشر كتابا اسماه (الاورجانون الجديد) اي المنطق الجديد ، ردا على كتاب الفيلسوف الاغريقي ارسطو (الاورجانون) . وقد تطورت المدرسة التجريبية من بعد بيكون على يد كلا من لوك وهيوم في القرن الثامن عشر ، كما تفرعت عنها مدارس معاصرة كالمدرسة الوضعية والمدرسة البراغماتية . </a:t>
            </a:r>
          </a:p>
        </p:txBody>
      </p:sp>
    </p:spTree>
    <p:extLst>
      <p:ext uri="{BB962C8B-B14F-4D97-AF65-F5344CB8AC3E}">
        <p14:creationId xmlns:p14="http://schemas.microsoft.com/office/powerpoint/2010/main" val="20193188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05780" y="476672"/>
            <a:ext cx="9346233" cy="6048672"/>
          </a:xfrm>
        </p:spPr>
        <p:txBody>
          <a:bodyPr>
            <a:normAutofit/>
          </a:bodyPr>
          <a:lstStyle/>
          <a:p>
            <a:pPr lvl="0" indent="-274320" algn="justLow">
              <a:lnSpc>
                <a:spcPct val="100000"/>
              </a:lnSpc>
              <a:spcBef>
                <a:spcPct val="20000"/>
              </a:spcBef>
              <a:buClr>
                <a:srgbClr val="0BD0D9"/>
              </a:buClr>
              <a:buSzPct val="95000"/>
              <a:buFont typeface="Wingdings 2"/>
              <a:buChar char=""/>
            </a:pPr>
            <a:r>
              <a:rPr lang="ar-SA" sz="2600" dirty="0">
                <a:solidFill>
                  <a:prstClr val="black"/>
                </a:solidFill>
                <a:latin typeface="Constantia"/>
              </a:rPr>
              <a:t>ان الاستقراء هو منهج البحث في العلوم التجريبية كالعلوم الطبيعية مثل الكيمياء والاحياء ، كما تستخدمه بعض العلوم الانسانية مثل علم النفس والاجتماع والتاريخ . </a:t>
            </a:r>
            <a:endParaRPr lang="ar-IQ" sz="2600" dirty="0">
              <a:solidFill>
                <a:prstClr val="black"/>
              </a:solidFill>
              <a:latin typeface="Constantia"/>
            </a:endParaRPr>
          </a:p>
          <a:p>
            <a:pPr lvl="0" indent="-274320" algn="justLow">
              <a:lnSpc>
                <a:spcPct val="100000"/>
              </a:lnSpc>
              <a:spcBef>
                <a:spcPct val="20000"/>
              </a:spcBef>
              <a:buClr>
                <a:srgbClr val="0BD0D9"/>
              </a:buClr>
              <a:buSzPct val="95000"/>
              <a:buFont typeface="Wingdings 2"/>
              <a:buChar char=""/>
            </a:pPr>
            <a:r>
              <a:rPr lang="ar-SA" sz="2600" dirty="0">
                <a:solidFill>
                  <a:prstClr val="black"/>
                </a:solidFill>
                <a:latin typeface="Constantia"/>
              </a:rPr>
              <a:t>وان هدف المدخل الاستقرائي هو الوصول الى كشف القوانين فالنتيجة الاستقرائية هي صيغة القانون العلمي .</a:t>
            </a:r>
            <a:endParaRPr lang="ar-IQ" sz="2600" dirty="0">
              <a:solidFill>
                <a:prstClr val="black"/>
              </a:solidFill>
              <a:latin typeface="Constantia"/>
            </a:endParaRPr>
          </a:p>
          <a:p>
            <a:pPr lvl="0" indent="-274320" algn="justLow">
              <a:lnSpc>
                <a:spcPct val="100000"/>
              </a:lnSpc>
              <a:spcBef>
                <a:spcPct val="20000"/>
              </a:spcBef>
              <a:buClr>
                <a:srgbClr val="0BD0D9"/>
              </a:buClr>
              <a:buSzPct val="95000"/>
              <a:buFont typeface="Wingdings 2"/>
              <a:buChar char=""/>
            </a:pPr>
            <a:r>
              <a:rPr lang="ar-SA" sz="2600" dirty="0">
                <a:solidFill>
                  <a:prstClr val="black"/>
                </a:solidFill>
                <a:latin typeface="Constantia"/>
              </a:rPr>
              <a:t> ومن هنا سمي الاستقراء بمنهج الكشف او منطق العلوم التجريبية ) ويشمل الاستقراء مختلف الاستنتاجات العلمية المستندة الى الملاحظة او التجريب . </a:t>
            </a:r>
            <a:endParaRPr lang="ar-IQ" sz="2600" dirty="0">
              <a:solidFill>
                <a:prstClr val="black"/>
              </a:solidFill>
              <a:latin typeface="Constantia"/>
            </a:endParaRPr>
          </a:p>
          <a:p>
            <a:pPr lvl="0" indent="-274320" algn="justLow">
              <a:lnSpc>
                <a:spcPct val="100000"/>
              </a:lnSpc>
              <a:spcBef>
                <a:spcPct val="20000"/>
              </a:spcBef>
              <a:buClr>
                <a:srgbClr val="0BD0D9"/>
              </a:buClr>
              <a:buSzPct val="95000"/>
              <a:buFont typeface="Wingdings 2"/>
              <a:buChar char=""/>
            </a:pPr>
            <a:r>
              <a:rPr lang="ar-SA" sz="2600" dirty="0">
                <a:solidFill>
                  <a:prstClr val="black"/>
                </a:solidFill>
                <a:latin typeface="Constantia"/>
              </a:rPr>
              <a:t>ويتضمن الاستقراء ملاحظة الباحث للجزئيات او الفرعيات موضوع الاهتمام وبطريقة تحليلية بهدف اشتقاق بعض القوانين او الاطر النظرية وذلك من خلال تعميم النتائج التي تم التوصل اليها بعد اختبار بعض الجزئيات على كافة الجزئيات المكونة لظاهرة معينة والتي لم يتم دراستها من قبل</a:t>
            </a:r>
            <a:r>
              <a:rPr lang="ar-IQ" sz="2600" dirty="0">
                <a:solidFill>
                  <a:prstClr val="black"/>
                </a:solidFill>
                <a:latin typeface="Constantia"/>
              </a:rPr>
              <a:t>.</a:t>
            </a:r>
            <a:endParaRPr lang="ar-SA" sz="2600" dirty="0">
              <a:solidFill>
                <a:prstClr val="black"/>
              </a:solidFill>
              <a:latin typeface="Constantia"/>
            </a:endParaRPr>
          </a:p>
        </p:txBody>
      </p:sp>
    </p:spTree>
    <p:extLst>
      <p:ext uri="{BB962C8B-B14F-4D97-AF65-F5344CB8AC3E}">
        <p14:creationId xmlns:p14="http://schemas.microsoft.com/office/powerpoint/2010/main" val="4971844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49796" y="260648"/>
            <a:ext cx="9202217" cy="5472608"/>
          </a:xfrm>
        </p:spPr>
        <p:txBody>
          <a:bodyPr>
            <a:normAutofit/>
          </a:bodyPr>
          <a:lstStyle/>
          <a:p>
            <a:pPr lvl="0" indent="-274320" algn="justLow">
              <a:lnSpc>
                <a:spcPct val="100000"/>
              </a:lnSpc>
              <a:spcBef>
                <a:spcPct val="20000"/>
              </a:spcBef>
              <a:buClr>
                <a:srgbClr val="0BD0D9"/>
              </a:buClr>
              <a:buSzPct val="95000"/>
              <a:buFont typeface="Wingdings 2"/>
              <a:buChar char=""/>
            </a:pPr>
            <a:r>
              <a:rPr lang="ar-SA" sz="2600" dirty="0">
                <a:solidFill>
                  <a:prstClr val="black"/>
                </a:solidFill>
                <a:latin typeface="Constantia"/>
              </a:rPr>
              <a:t>ان من مزايا المدخل الاستقرائي هو انه لا يتم التقيد بالضرورة بوجود هيكل او نموذج محدد مسبقا . والباحثون في ظل هذا المدخل يكونون احرارا في اجراء اي ملاحظات )مشاهدات( يرونها مناسبة لبحثهم . </a:t>
            </a:r>
            <a:endParaRPr lang="ar-IQ" sz="2600" dirty="0">
              <a:solidFill>
                <a:prstClr val="black"/>
              </a:solidFill>
              <a:latin typeface="Constantia"/>
            </a:endParaRPr>
          </a:p>
          <a:p>
            <a:pPr lvl="0" indent="-274320" algn="justLow">
              <a:lnSpc>
                <a:spcPct val="100000"/>
              </a:lnSpc>
              <a:spcBef>
                <a:spcPct val="20000"/>
              </a:spcBef>
              <a:buClr>
                <a:srgbClr val="0BD0D9"/>
              </a:buClr>
              <a:buSzPct val="95000"/>
              <a:buFont typeface="Wingdings 2"/>
              <a:buChar char=""/>
            </a:pPr>
            <a:r>
              <a:rPr lang="ar-SA" sz="2600" dirty="0">
                <a:solidFill>
                  <a:prstClr val="black"/>
                </a:solidFill>
                <a:latin typeface="Constantia"/>
              </a:rPr>
              <a:t>والانتقاد الرئيسي الذي يوجه لهذا المدخل هو ان الباحثون في العملية الاستقرائية يتأثرون على الأرجح بأفكار اللاوعي او اللاشعور عن ماهي العلاقات المناسبة ، وماهي البيانات التي يجب ملاحظتها .</a:t>
            </a:r>
            <a:endParaRPr lang="ar-IQ" sz="2600" dirty="0">
              <a:solidFill>
                <a:prstClr val="black"/>
              </a:solidFill>
              <a:latin typeface="Constantia"/>
            </a:endParaRPr>
          </a:p>
          <a:p>
            <a:pPr lvl="0" indent="-274320" algn="justLow">
              <a:lnSpc>
                <a:spcPct val="100000"/>
              </a:lnSpc>
              <a:spcBef>
                <a:spcPct val="20000"/>
              </a:spcBef>
              <a:buClr>
                <a:srgbClr val="0BD0D9"/>
              </a:buClr>
              <a:buSzPct val="95000"/>
              <a:buFont typeface="Wingdings 2"/>
              <a:buChar char=""/>
            </a:pPr>
            <a:r>
              <a:rPr lang="ar-SA" sz="2600" dirty="0">
                <a:solidFill>
                  <a:prstClr val="black"/>
                </a:solidFill>
                <a:latin typeface="Constantia"/>
              </a:rPr>
              <a:t> والانتقاد الاخر الذي يوجه للمدخل الاستقرائي يتعلق بالمحاسبة ، فالبيانات الخام (الاولية) لكل شركة هي على الارجح تكون مختلفة ، والعلاقات كذلك قد تكون مختلفة مما يجعل من الصعوبة رسم العموميات .</a:t>
            </a:r>
          </a:p>
        </p:txBody>
      </p:sp>
    </p:spTree>
    <p:extLst>
      <p:ext uri="{BB962C8B-B14F-4D97-AF65-F5344CB8AC3E}">
        <p14:creationId xmlns:p14="http://schemas.microsoft.com/office/powerpoint/2010/main" val="20379234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5212" y="404664"/>
            <a:ext cx="8686801" cy="519336"/>
          </a:xfrm>
        </p:spPr>
        <p:txBody>
          <a:bodyPr>
            <a:normAutofit/>
          </a:bodyPr>
          <a:lstStyle/>
          <a:p>
            <a:pPr algn="ctr"/>
            <a:r>
              <a:rPr lang="ar-IQ" sz="3200" dirty="0">
                <a:solidFill>
                  <a:srgbClr val="C00000"/>
                </a:solidFill>
                <a:effectLst>
                  <a:outerShdw blurRad="38100" dist="38100" dir="2700000" algn="tl">
                    <a:srgbClr val="000000">
                      <a:alpha val="43137"/>
                    </a:srgbClr>
                  </a:outerShdw>
                </a:effectLst>
              </a:rPr>
              <a:t> </a:t>
            </a:r>
            <a:r>
              <a:rPr lang="ar-SA" sz="3200" dirty="0">
                <a:solidFill>
                  <a:srgbClr val="C00000"/>
                </a:solidFill>
                <a:effectLst>
                  <a:outerShdw blurRad="38100" dist="38100" dir="2700000" algn="tl">
                    <a:srgbClr val="000000">
                      <a:alpha val="43137"/>
                    </a:srgbClr>
                  </a:outerShdw>
                </a:effectLst>
              </a:rPr>
              <a:t>المدخل الاستقرائي في النظرية المحاسبية</a:t>
            </a:r>
            <a:endParaRPr lang="ar-IQ" sz="3200" dirty="0">
              <a:solidFill>
                <a:srgbClr val="C000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621804" y="1268760"/>
            <a:ext cx="9130209" cy="4968552"/>
          </a:xfrm>
        </p:spPr>
        <p:txBody>
          <a:bodyPr>
            <a:normAutofit fontScale="92500" lnSpcReduction="10000"/>
          </a:bodyPr>
          <a:lstStyle/>
          <a:p>
            <a:pPr marL="0" lvl="0" indent="0" algn="just">
              <a:lnSpc>
                <a:spcPct val="100000"/>
              </a:lnSpc>
              <a:spcBef>
                <a:spcPct val="20000"/>
              </a:spcBef>
              <a:buClr>
                <a:srgbClr val="0BD0D9"/>
              </a:buClr>
              <a:buSzPct val="95000"/>
              <a:buNone/>
            </a:pPr>
            <a:r>
              <a:rPr lang="ar-SA" sz="2600" dirty="0">
                <a:solidFill>
                  <a:prstClr val="black"/>
                </a:solidFill>
                <a:latin typeface="Constantia"/>
              </a:rPr>
              <a:t>ان المدخل الاستقرائي في المحاسبة يبدأ بالمشاهدات حول المعلومات المالية للمشروعات التجارية ومنها يتجه نحو بناء تعميمات ومبادئ للمحاسبة من هذه المشاهدات على اساس العلاقات المتكررة . </a:t>
            </a:r>
            <a:endParaRPr lang="ar-IQ" sz="2600" dirty="0">
              <a:solidFill>
                <a:prstClr val="black"/>
              </a:solidFill>
              <a:latin typeface="Constantia"/>
            </a:endParaRPr>
          </a:p>
          <a:p>
            <a:pPr marL="0" lvl="0" indent="0" algn="just">
              <a:lnSpc>
                <a:spcPct val="100000"/>
              </a:lnSpc>
              <a:spcBef>
                <a:spcPct val="20000"/>
              </a:spcBef>
              <a:buClr>
                <a:srgbClr val="0BD0D9"/>
              </a:buClr>
              <a:buSzPct val="95000"/>
              <a:buNone/>
            </a:pPr>
            <a:r>
              <a:rPr lang="ar-SA" sz="2600" dirty="0">
                <a:solidFill>
                  <a:prstClr val="black"/>
                </a:solidFill>
                <a:latin typeface="Constantia"/>
              </a:rPr>
              <a:t>فمنطق المدخل الاستقرائي يبدأ من الخاص </a:t>
            </a:r>
            <a:r>
              <a:rPr lang="ar-IQ" sz="2600" dirty="0">
                <a:solidFill>
                  <a:prstClr val="black"/>
                </a:solidFill>
                <a:latin typeface="Constantia"/>
              </a:rPr>
              <a:t>(</a:t>
            </a:r>
            <a:r>
              <a:rPr lang="ar-SA" sz="2600" dirty="0">
                <a:solidFill>
                  <a:prstClr val="black"/>
                </a:solidFill>
                <a:latin typeface="Constantia"/>
              </a:rPr>
              <a:t>المعلومات المحاسبية التي تصور العلاقات المتكررة الى العام البديهيات والمبادئ المحاسبية)  . </a:t>
            </a:r>
            <a:endParaRPr lang="ar-IQ" sz="2600" dirty="0">
              <a:solidFill>
                <a:prstClr val="black"/>
              </a:solidFill>
              <a:latin typeface="Constantia"/>
            </a:endParaRPr>
          </a:p>
          <a:p>
            <a:pPr marL="0" lvl="0" indent="0" algn="just">
              <a:lnSpc>
                <a:spcPct val="100000"/>
              </a:lnSpc>
              <a:spcBef>
                <a:spcPct val="20000"/>
              </a:spcBef>
              <a:buClr>
                <a:srgbClr val="0BD0D9"/>
              </a:buClr>
              <a:buSzPct val="95000"/>
              <a:buNone/>
            </a:pPr>
            <a:r>
              <a:rPr lang="ar-SA" sz="2600" dirty="0">
                <a:solidFill>
                  <a:prstClr val="black"/>
                </a:solidFill>
                <a:latin typeface="Constantia"/>
              </a:rPr>
              <a:t>ويتضمن المدخل الاستقرائي في النظرية المحاسبية اربعة مراحل هي كالاتي :</a:t>
            </a:r>
          </a:p>
          <a:p>
            <a:pPr lvl="0" indent="-274320" algn="just">
              <a:lnSpc>
                <a:spcPct val="100000"/>
              </a:lnSpc>
              <a:spcBef>
                <a:spcPct val="20000"/>
              </a:spcBef>
              <a:buClr>
                <a:srgbClr val="0BD0D9"/>
              </a:buClr>
              <a:buSzPct val="95000"/>
              <a:buFont typeface="Wingdings 2"/>
              <a:buChar char=""/>
            </a:pPr>
            <a:r>
              <a:rPr lang="ar-SA" sz="2600" dirty="0">
                <a:solidFill>
                  <a:prstClr val="black"/>
                </a:solidFill>
                <a:latin typeface="Constantia"/>
              </a:rPr>
              <a:t>1</a:t>
            </a:r>
            <a:r>
              <a:rPr lang="ar-IQ" sz="2600" dirty="0">
                <a:solidFill>
                  <a:prstClr val="black"/>
                </a:solidFill>
                <a:latin typeface="Constantia"/>
              </a:rPr>
              <a:t>.</a:t>
            </a:r>
            <a:r>
              <a:rPr lang="ar-SA" sz="2600" dirty="0">
                <a:solidFill>
                  <a:prstClr val="black"/>
                </a:solidFill>
                <a:latin typeface="Constantia"/>
              </a:rPr>
              <a:t> تسجيل المشاهدات او الملاحظات .</a:t>
            </a:r>
          </a:p>
          <a:p>
            <a:pPr lvl="0" indent="-274320" algn="just">
              <a:lnSpc>
                <a:spcPct val="100000"/>
              </a:lnSpc>
              <a:spcBef>
                <a:spcPct val="20000"/>
              </a:spcBef>
              <a:buClr>
                <a:srgbClr val="0BD0D9"/>
              </a:buClr>
              <a:buSzPct val="95000"/>
              <a:buFont typeface="Wingdings 2"/>
              <a:buChar char=""/>
            </a:pPr>
            <a:r>
              <a:rPr lang="ar-SA" sz="2600" dirty="0">
                <a:solidFill>
                  <a:prstClr val="black"/>
                </a:solidFill>
                <a:latin typeface="Constantia"/>
              </a:rPr>
              <a:t>2</a:t>
            </a:r>
            <a:r>
              <a:rPr lang="ar-IQ" sz="2600" dirty="0">
                <a:solidFill>
                  <a:prstClr val="black"/>
                </a:solidFill>
                <a:latin typeface="Constantia"/>
              </a:rPr>
              <a:t>.</a:t>
            </a:r>
            <a:r>
              <a:rPr lang="ar-SA" sz="2600" dirty="0">
                <a:solidFill>
                  <a:prstClr val="black"/>
                </a:solidFill>
                <a:latin typeface="Constantia"/>
              </a:rPr>
              <a:t> تحليل وتصنيف هذه المشاهدات لاكتشاف العلاقات المتكررة (المتشابهات</a:t>
            </a:r>
            <a:r>
              <a:rPr lang="ar-IQ" sz="2600" dirty="0">
                <a:solidFill>
                  <a:prstClr val="black"/>
                </a:solidFill>
                <a:latin typeface="Constantia"/>
              </a:rPr>
              <a:t> </a:t>
            </a:r>
            <a:r>
              <a:rPr lang="ar-SA" sz="2600" dirty="0">
                <a:solidFill>
                  <a:prstClr val="black"/>
                </a:solidFill>
                <a:latin typeface="Constantia"/>
              </a:rPr>
              <a:t>والمتماثلات) .</a:t>
            </a:r>
          </a:p>
          <a:p>
            <a:pPr lvl="0" indent="-274320" algn="just">
              <a:lnSpc>
                <a:spcPct val="100000"/>
              </a:lnSpc>
              <a:spcBef>
                <a:spcPct val="20000"/>
              </a:spcBef>
              <a:buClr>
                <a:srgbClr val="0BD0D9"/>
              </a:buClr>
              <a:buSzPct val="95000"/>
              <a:buFont typeface="Wingdings 2"/>
              <a:buChar char=""/>
            </a:pPr>
            <a:r>
              <a:rPr lang="ar-SA" sz="2600" dirty="0">
                <a:solidFill>
                  <a:prstClr val="black"/>
                </a:solidFill>
                <a:latin typeface="Constantia"/>
              </a:rPr>
              <a:t>3</a:t>
            </a:r>
            <a:r>
              <a:rPr lang="ar-IQ" sz="2600" dirty="0">
                <a:solidFill>
                  <a:prstClr val="black"/>
                </a:solidFill>
                <a:latin typeface="Constantia"/>
              </a:rPr>
              <a:t>.</a:t>
            </a:r>
            <a:r>
              <a:rPr lang="ar-SA" sz="2600" dirty="0">
                <a:solidFill>
                  <a:prstClr val="black"/>
                </a:solidFill>
                <a:latin typeface="Constantia"/>
              </a:rPr>
              <a:t> الاشتقاق الاستقرائي للعموميات والمبادئ المتعلقة بالمحاسبة من خلال</a:t>
            </a:r>
            <a:r>
              <a:rPr lang="ar-IQ" sz="2600" dirty="0">
                <a:solidFill>
                  <a:prstClr val="black"/>
                </a:solidFill>
                <a:latin typeface="Constantia"/>
              </a:rPr>
              <a:t> </a:t>
            </a:r>
            <a:r>
              <a:rPr lang="ar-SA" sz="2600" dirty="0">
                <a:solidFill>
                  <a:prstClr val="black"/>
                </a:solidFill>
                <a:latin typeface="Constantia"/>
              </a:rPr>
              <a:t>المشاهدات التي تصف او تصور العلاقات المتكررة الظهور .</a:t>
            </a:r>
          </a:p>
          <a:p>
            <a:pPr lvl="0" indent="-274320" algn="just">
              <a:lnSpc>
                <a:spcPct val="100000"/>
              </a:lnSpc>
              <a:spcBef>
                <a:spcPct val="20000"/>
              </a:spcBef>
              <a:buClr>
                <a:srgbClr val="0BD0D9"/>
              </a:buClr>
              <a:buSzPct val="95000"/>
              <a:buFont typeface="Wingdings 2"/>
              <a:buChar char=""/>
            </a:pPr>
            <a:r>
              <a:rPr lang="ar-SA" sz="2600" dirty="0">
                <a:solidFill>
                  <a:prstClr val="black"/>
                </a:solidFill>
                <a:latin typeface="Constantia"/>
              </a:rPr>
              <a:t>4</a:t>
            </a:r>
            <a:r>
              <a:rPr lang="ar-IQ" sz="2600" dirty="0">
                <a:solidFill>
                  <a:prstClr val="black"/>
                </a:solidFill>
                <a:latin typeface="Constantia"/>
              </a:rPr>
              <a:t>.</a:t>
            </a:r>
            <a:r>
              <a:rPr lang="ar-SA" sz="2600" dirty="0">
                <a:solidFill>
                  <a:prstClr val="black"/>
                </a:solidFill>
                <a:latin typeface="Constantia"/>
              </a:rPr>
              <a:t> اختبار العموميات .</a:t>
            </a:r>
          </a:p>
        </p:txBody>
      </p:sp>
    </p:spTree>
    <p:extLst>
      <p:ext uri="{BB962C8B-B14F-4D97-AF65-F5344CB8AC3E}">
        <p14:creationId xmlns:p14="http://schemas.microsoft.com/office/powerpoint/2010/main" val="25129107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61764" y="260648"/>
            <a:ext cx="9490249" cy="5759152"/>
          </a:xfrm>
        </p:spPr>
        <p:txBody>
          <a:bodyPr>
            <a:normAutofit fontScale="92500" lnSpcReduction="10000"/>
          </a:bodyPr>
          <a:lstStyle/>
          <a:p>
            <a:pPr marL="0" lvl="0" indent="0" algn="justLow">
              <a:lnSpc>
                <a:spcPct val="100000"/>
              </a:lnSpc>
              <a:spcBef>
                <a:spcPct val="20000"/>
              </a:spcBef>
              <a:buClr>
                <a:srgbClr val="0BD0D9"/>
              </a:buClr>
              <a:buSzPct val="95000"/>
              <a:buNone/>
            </a:pPr>
            <a:r>
              <a:rPr lang="ar-IQ" sz="2400" dirty="0">
                <a:solidFill>
                  <a:prstClr val="black"/>
                </a:solidFill>
                <a:latin typeface="Constantia"/>
              </a:rPr>
              <a:t> </a:t>
            </a:r>
            <a:r>
              <a:rPr lang="ar-SA" sz="2400" dirty="0">
                <a:solidFill>
                  <a:prstClr val="black"/>
                </a:solidFill>
                <a:latin typeface="Constantia"/>
              </a:rPr>
              <a:t>وبخلاف المدخل الاستنتاجي ، فان صدق او دحض الافتراضات لا يعتمد على افتراضات اخرى ، بل يجب التحقق من صحتها ميدانيا . حيث يعتمد صدق الافتراضات في الاستقراء على مشاهدة حالات كافية بشأن العلاقات المتكررة</a:t>
            </a:r>
          </a:p>
          <a:p>
            <a:pPr marL="0" lvl="0" indent="0" algn="justLow">
              <a:lnSpc>
                <a:spcPct val="100000"/>
              </a:lnSpc>
              <a:spcBef>
                <a:spcPct val="20000"/>
              </a:spcBef>
              <a:buClr>
                <a:srgbClr val="0BD0D9"/>
              </a:buClr>
              <a:buSzPct val="95000"/>
              <a:buNone/>
            </a:pPr>
            <a:endParaRPr lang="ar-SA" sz="2400" dirty="0">
              <a:solidFill>
                <a:prstClr val="black"/>
              </a:solidFill>
              <a:latin typeface="Constantia"/>
            </a:endParaRPr>
          </a:p>
          <a:p>
            <a:pPr marL="0" lvl="0" indent="0" algn="justLow">
              <a:lnSpc>
                <a:spcPct val="100000"/>
              </a:lnSpc>
              <a:spcBef>
                <a:spcPct val="20000"/>
              </a:spcBef>
              <a:buClr>
                <a:srgbClr val="0BD0D9"/>
              </a:buClr>
              <a:buSzPct val="95000"/>
              <a:buNone/>
            </a:pPr>
            <a:r>
              <a:rPr lang="ar-SA" sz="2400" dirty="0">
                <a:solidFill>
                  <a:prstClr val="black"/>
                </a:solidFill>
                <a:latin typeface="Constantia"/>
              </a:rPr>
              <a:t>تبدأ عملية الاستقراء في المحاسبة مع مشاهدة او ملاحظة البيانات المحاسبية من وحدات إعداد التقارير مثل المبيعات والمشتريات والنسب المالية والتدفق النقدي والديون ورأس المال والعديد من البيانات الأخرى التي يمكن الوصول إليها عن طريق نظام المعلومات المحاسبية </a:t>
            </a:r>
            <a:r>
              <a:rPr lang="en-US" sz="2400" dirty="0">
                <a:solidFill>
                  <a:prstClr val="black"/>
                </a:solidFill>
                <a:latin typeface="Constantia"/>
              </a:rPr>
              <a:t>AIS . </a:t>
            </a:r>
            <a:r>
              <a:rPr lang="ar-SA" sz="2400" dirty="0">
                <a:solidFill>
                  <a:prstClr val="black"/>
                </a:solidFill>
                <a:latin typeface="Constantia"/>
              </a:rPr>
              <a:t>ومن خلال دراسة المشاهدات الخاصة بالبيانات المالية لعدد من الشركات بدقة وخصائصها المتشابهة . سنجد بانه إذا كانت البيانات لها علاقات متكررة ، حينذاك يمكن صياغة مبادئ وفي بعض الحالات يمكن استقراء أفكار جديدة .</a:t>
            </a:r>
          </a:p>
          <a:p>
            <a:pPr marL="0" lvl="0" indent="0" algn="justLow">
              <a:lnSpc>
                <a:spcPct val="100000"/>
              </a:lnSpc>
              <a:spcBef>
                <a:spcPct val="20000"/>
              </a:spcBef>
              <a:buClr>
                <a:srgbClr val="0BD0D9"/>
              </a:buClr>
              <a:buSzPct val="95000"/>
              <a:buNone/>
            </a:pPr>
            <a:endParaRPr lang="ar-SA" sz="2400" dirty="0">
              <a:solidFill>
                <a:prstClr val="black"/>
              </a:solidFill>
              <a:latin typeface="Constantia"/>
            </a:endParaRPr>
          </a:p>
          <a:p>
            <a:pPr marL="0" lvl="0" indent="0" algn="justLow">
              <a:lnSpc>
                <a:spcPct val="100000"/>
              </a:lnSpc>
              <a:spcBef>
                <a:spcPct val="20000"/>
              </a:spcBef>
              <a:buClr>
                <a:srgbClr val="0BD0D9"/>
              </a:buClr>
              <a:buSzPct val="95000"/>
              <a:buNone/>
            </a:pPr>
            <a:r>
              <a:rPr lang="ar-SA" sz="2400" dirty="0">
                <a:solidFill>
                  <a:prstClr val="black"/>
                </a:solidFill>
                <a:latin typeface="Constantia"/>
              </a:rPr>
              <a:t> اما اذا كانت المشاهدات غير متأثرة بالإجراءات والمبادئ الحالية فانه يمكن استقراء افكار اكثر ابداعا . على سبيل المثال ، استنادا إلى البيانات التاريخية ، فإن نسبة النقد إلى المبيعات لعدة شركات تنتمي الى نفس الصناعة قد تشير الى اتجاه معين . وبناء على هذه النسبة ، يمكننا التنبؤ بالإيرادات النقدية المستقبلية . ان هذه الفكرة يمكن</a:t>
            </a:r>
            <a:r>
              <a:rPr lang="ar-IQ" sz="2400" dirty="0">
                <a:solidFill>
                  <a:prstClr val="black"/>
                </a:solidFill>
                <a:latin typeface="Constantia"/>
              </a:rPr>
              <a:t> دحضها . </a:t>
            </a:r>
            <a:endParaRPr lang="en-US" sz="2400" dirty="0">
              <a:solidFill>
                <a:prstClr val="black"/>
              </a:solidFill>
              <a:latin typeface="Constantia"/>
            </a:endParaRPr>
          </a:p>
          <a:p>
            <a:endParaRPr lang="ar-IQ" dirty="0"/>
          </a:p>
        </p:txBody>
      </p:sp>
    </p:spTree>
    <p:extLst>
      <p:ext uri="{BB962C8B-B14F-4D97-AF65-F5344CB8AC3E}">
        <p14:creationId xmlns:p14="http://schemas.microsoft.com/office/powerpoint/2010/main" val="19691295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05780" y="188640"/>
            <a:ext cx="9346233" cy="5831160"/>
          </a:xfrm>
        </p:spPr>
        <p:txBody>
          <a:bodyPr>
            <a:normAutofit/>
          </a:bodyPr>
          <a:lstStyle/>
          <a:p>
            <a:pPr marL="0" lvl="0" indent="0" algn="justLow">
              <a:lnSpc>
                <a:spcPct val="100000"/>
              </a:lnSpc>
              <a:spcBef>
                <a:spcPct val="20000"/>
              </a:spcBef>
              <a:buClr>
                <a:srgbClr val="0BD0D9"/>
              </a:buClr>
              <a:buSzPct val="95000"/>
              <a:buNone/>
            </a:pPr>
            <a:endParaRPr lang="ar-SA" sz="2600" dirty="0">
              <a:solidFill>
                <a:prstClr val="black"/>
              </a:solidFill>
              <a:latin typeface="Constantia"/>
            </a:endParaRPr>
          </a:p>
          <a:p>
            <a:pPr marL="0" lvl="0" indent="0" algn="justLow">
              <a:lnSpc>
                <a:spcPct val="100000"/>
              </a:lnSpc>
              <a:spcBef>
                <a:spcPct val="20000"/>
              </a:spcBef>
              <a:buClr>
                <a:srgbClr val="0BD0D9"/>
              </a:buClr>
              <a:buSzPct val="95000"/>
              <a:buNone/>
            </a:pPr>
            <a:r>
              <a:rPr lang="ar-SA" sz="2600" dirty="0">
                <a:solidFill>
                  <a:prstClr val="black"/>
                </a:solidFill>
                <a:latin typeface="Constantia"/>
              </a:rPr>
              <a:t>وبعبارة اخرى ، فان عوامل الاقتصاد الكلي مثل معدل التضخم وحجم السيولة ومعدل الفائدة على السندات والناتج المحلي الإجمالي قد تؤثر في اتجاه نسبة النقد إلى المبيعات في الصناعة وقد لا يكون تحصيل الإيرادات المستقبلية متوقعًا استنادًا إلى الاتجاه السابق للمبيعات .</a:t>
            </a:r>
          </a:p>
          <a:p>
            <a:pPr marL="0" lvl="0" indent="0" algn="justLow">
              <a:lnSpc>
                <a:spcPct val="100000"/>
              </a:lnSpc>
              <a:spcBef>
                <a:spcPct val="20000"/>
              </a:spcBef>
              <a:buClr>
                <a:srgbClr val="0BD0D9"/>
              </a:buClr>
              <a:buSzPct val="95000"/>
              <a:buNone/>
            </a:pPr>
            <a:r>
              <a:rPr lang="ar-SA" sz="2600" dirty="0">
                <a:solidFill>
                  <a:prstClr val="black"/>
                </a:solidFill>
                <a:latin typeface="Constantia"/>
              </a:rPr>
              <a:t>ويشير (</a:t>
            </a:r>
            <a:r>
              <a:rPr lang="en-US" sz="2600" dirty="0">
                <a:solidFill>
                  <a:prstClr val="black"/>
                </a:solidFill>
                <a:latin typeface="Constantia"/>
              </a:rPr>
              <a:t>( Belkaoui,2000,71 </a:t>
            </a:r>
            <a:r>
              <a:rPr lang="ar-SA" sz="2600" dirty="0">
                <a:solidFill>
                  <a:prstClr val="black"/>
                </a:solidFill>
                <a:latin typeface="Constantia"/>
              </a:rPr>
              <a:t>الى انه من المثير للاهتمام ان نلاحظ بانه على الرغم من ان المدخل الاستنتاجي يبدأ بالافتراضات العامة ، فان صياغة هذه الافتراضات تتم في اغلب الاحيان من خلال المنطق الاستقرائي مكيفة بمعرفة وخبرة المؤلف او الكاتب بالممارسة المحاسبية . وبعبارة اخرى ، فان الافتراضات العامة تتم صياغتها من خلال العملية الاستقرائية ، لكن المبادئ والتقنيات المحاسبية يتم اشتقاقها عن طريق العملية الاستنتاجية .</a:t>
            </a:r>
            <a:endParaRPr lang="en-US" sz="2600" dirty="0">
              <a:solidFill>
                <a:prstClr val="black"/>
              </a:solidFill>
              <a:latin typeface="Constantia"/>
              <a:cs typeface="Simplified Arabic" pitchFamily="2" charset="-78"/>
            </a:endParaRPr>
          </a:p>
          <a:p>
            <a:endParaRPr lang="ar-IQ" dirty="0"/>
          </a:p>
        </p:txBody>
      </p:sp>
    </p:spTree>
    <p:extLst>
      <p:ext uri="{BB962C8B-B14F-4D97-AF65-F5344CB8AC3E}">
        <p14:creationId xmlns:p14="http://schemas.microsoft.com/office/powerpoint/2010/main" val="41930389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65212" y="980728"/>
            <a:ext cx="8686801" cy="5039072"/>
          </a:xfrm>
        </p:spPr>
        <p:txBody>
          <a:bodyPr>
            <a:normAutofit/>
          </a:bodyPr>
          <a:lstStyle/>
          <a:p>
            <a:r>
              <a:rPr lang="ar-SA" b="1" dirty="0">
                <a:solidFill>
                  <a:srgbClr val="C00000"/>
                </a:solidFill>
                <a:effectLst>
                  <a:outerShdw blurRad="38100" dist="38100" dir="2700000" algn="tl">
                    <a:srgbClr val="000000">
                      <a:alpha val="43137"/>
                    </a:srgbClr>
                  </a:outerShdw>
                </a:effectLst>
              </a:rPr>
              <a:t>الاهداف التعليمية </a:t>
            </a:r>
            <a:r>
              <a:rPr lang="en-US" b="1" dirty="0">
                <a:solidFill>
                  <a:srgbClr val="C00000"/>
                </a:solidFill>
                <a:effectLst>
                  <a:outerShdw blurRad="38100" dist="38100" dir="2700000" algn="tl">
                    <a:srgbClr val="000000">
                      <a:alpha val="43137"/>
                    </a:srgbClr>
                  </a:outerShdw>
                </a:effectLst>
              </a:rPr>
              <a:t>L E A R N I N G  O B J E C T I V E S</a:t>
            </a:r>
          </a:p>
          <a:p>
            <a:pPr marL="0" indent="0">
              <a:buNone/>
            </a:pPr>
            <a:r>
              <a:rPr lang="ar-SA" b="1" dirty="0"/>
              <a:t>بعد اكمال هذه المحاضرة سنكون قادرين على فهم كل مما يلي : </a:t>
            </a:r>
            <a:endParaRPr lang="ar-SA" dirty="0"/>
          </a:p>
          <a:p>
            <a:r>
              <a:rPr lang="ar-SA" b="1" dirty="0"/>
              <a:t>1 تعريف الاستنتاج لغة واصطلاحا .</a:t>
            </a:r>
          </a:p>
          <a:p>
            <a:r>
              <a:rPr lang="ar-SA" b="1" dirty="0"/>
              <a:t>2 المدخل الاستنتاجي في البحث العلمي .</a:t>
            </a:r>
          </a:p>
          <a:p>
            <a:r>
              <a:rPr lang="ar-SA" b="1" dirty="0"/>
              <a:t>3 المدخل الاستنتاجي في النظرية المحاسبية .</a:t>
            </a:r>
            <a:endParaRPr lang="ar-SA" dirty="0"/>
          </a:p>
          <a:p>
            <a:r>
              <a:rPr lang="ar-SA" b="1" dirty="0"/>
              <a:t>4 تعريف الاستقراء لغة واصطلاحا .</a:t>
            </a:r>
          </a:p>
          <a:p>
            <a:r>
              <a:rPr lang="ar-SA" b="1" dirty="0"/>
              <a:t>5 المدخل الاستقرائي في البحث العلمي .</a:t>
            </a:r>
          </a:p>
          <a:p>
            <a:r>
              <a:rPr lang="ar-SA" b="1" dirty="0"/>
              <a:t>6 المدخل الاستقرائي في النظرية المحاسبية</a:t>
            </a:r>
            <a:endParaRPr lang="en-US" dirty="0">
              <a:solidFill>
                <a:schemeClr val="tx1"/>
              </a:solidFill>
              <a:cs typeface="Simplified Arabic" pitchFamily="2" charset="-78"/>
            </a:endParaRPr>
          </a:p>
          <a:p>
            <a:endParaRPr lang="ar-IQ" dirty="0"/>
          </a:p>
        </p:txBody>
      </p:sp>
    </p:spTree>
    <p:extLst>
      <p:ext uri="{BB962C8B-B14F-4D97-AF65-F5344CB8AC3E}">
        <p14:creationId xmlns:p14="http://schemas.microsoft.com/office/powerpoint/2010/main" val="8239175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49796" y="404664"/>
            <a:ext cx="9202217" cy="5904656"/>
          </a:xfrm>
        </p:spPr>
        <p:txBody>
          <a:bodyPr>
            <a:normAutofit/>
          </a:bodyPr>
          <a:lstStyle/>
          <a:p>
            <a:pPr lvl="0" indent="-274320" algn="justLow">
              <a:lnSpc>
                <a:spcPct val="100000"/>
              </a:lnSpc>
              <a:spcBef>
                <a:spcPct val="20000"/>
              </a:spcBef>
              <a:buClr>
                <a:srgbClr val="0BD0D9"/>
              </a:buClr>
              <a:buSzPct val="95000"/>
              <a:buFont typeface="Wingdings 2"/>
              <a:buChar char=""/>
            </a:pPr>
            <a:r>
              <a:rPr lang="ar-IQ" sz="2600" dirty="0">
                <a:solidFill>
                  <a:prstClr val="black"/>
                </a:solidFill>
                <a:latin typeface="Constantia"/>
              </a:rPr>
              <a:t>ويعتمد بعض المنظرون المحاسبون على مشاهدات عن التطبيقات المحاسبية لكي يقترحوا او يصوغوا من خلال ذلك إطار نظري للمحاسبة ومن بين المنظرين الاستقرائيين(</a:t>
            </a:r>
            <a:r>
              <a:rPr lang="en-US" sz="2600" dirty="0">
                <a:solidFill>
                  <a:prstClr val="black"/>
                </a:solidFill>
                <a:latin typeface="Constantia"/>
              </a:rPr>
              <a:t>Gilman , </a:t>
            </a:r>
            <a:r>
              <a:rPr lang="en-US" sz="2600" dirty="0" err="1">
                <a:solidFill>
                  <a:prstClr val="black"/>
                </a:solidFill>
                <a:latin typeface="Constantia"/>
              </a:rPr>
              <a:t>Litteton</a:t>
            </a:r>
            <a:r>
              <a:rPr lang="en-US" sz="2600" dirty="0">
                <a:solidFill>
                  <a:prstClr val="black"/>
                </a:solidFill>
                <a:latin typeface="Constantia"/>
              </a:rPr>
              <a:t> Patton ,</a:t>
            </a:r>
            <a:r>
              <a:rPr lang="en-US" sz="2600" dirty="0" err="1">
                <a:solidFill>
                  <a:prstClr val="black"/>
                </a:solidFill>
                <a:latin typeface="Constantia"/>
              </a:rPr>
              <a:t>Ijiri</a:t>
            </a:r>
            <a:r>
              <a:rPr lang="en-US" sz="2600" dirty="0">
                <a:solidFill>
                  <a:prstClr val="black"/>
                </a:solidFill>
                <a:latin typeface="Constantia"/>
              </a:rPr>
              <a:t> ,Hatfield</a:t>
            </a:r>
            <a:r>
              <a:rPr lang="ar-IQ" sz="2600" dirty="0">
                <a:solidFill>
                  <a:prstClr val="black"/>
                </a:solidFill>
                <a:latin typeface="Constantia"/>
              </a:rPr>
              <a:t> ) وان الهدف الأساس لمعظم هولاء المنظرون هو التوصل إلى استنتاجات نظرية وتجريبية من خلال عقلنه او ترشيد (اي تصفية او تنقية) التطبيق المحاسبي ويقدم (</a:t>
            </a:r>
            <a:r>
              <a:rPr lang="en-US" sz="2600" dirty="0" err="1">
                <a:solidFill>
                  <a:prstClr val="black"/>
                </a:solidFill>
                <a:latin typeface="Constantia"/>
              </a:rPr>
              <a:t>Ijiri</a:t>
            </a:r>
            <a:r>
              <a:rPr lang="en-US" sz="2600" dirty="0">
                <a:solidFill>
                  <a:prstClr val="black"/>
                </a:solidFill>
                <a:latin typeface="Constantia"/>
              </a:rPr>
              <a:t> ,</a:t>
            </a:r>
            <a:r>
              <a:rPr lang="ar-IQ" sz="2600" dirty="0">
                <a:solidFill>
                  <a:prstClr val="black"/>
                </a:solidFill>
                <a:latin typeface="Constantia"/>
              </a:rPr>
              <a:t>)  أفضل دفاع عن المدخل الاستقرائي  خلال محاولاته تعميم الأهداف الضمنية للتطبيق المحاسبي الحالي والدفاع عن استخدام الكلفة التاريخية ان هذا النوع من المنطق الاستقرائي لاشتقاق أهداف ضمنية في سلوكية النظام القائم لا تستهدف ترسيخ او المحافظة على الوضع الراهن.</a:t>
            </a:r>
            <a:endParaRPr lang="en-US" sz="2600" dirty="0">
              <a:solidFill>
                <a:prstClr val="black"/>
              </a:solidFill>
              <a:latin typeface="Constantia"/>
              <a:cs typeface="Simplified Arabic" pitchFamily="2" charset="-78"/>
            </a:endParaRPr>
          </a:p>
          <a:p>
            <a:endParaRPr lang="ar-IQ" dirty="0"/>
          </a:p>
        </p:txBody>
      </p:sp>
    </p:spTree>
    <p:extLst>
      <p:ext uri="{BB962C8B-B14F-4D97-AF65-F5344CB8AC3E}">
        <p14:creationId xmlns:p14="http://schemas.microsoft.com/office/powerpoint/2010/main" val="3763288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05780" y="476672"/>
            <a:ext cx="9346233" cy="5543128"/>
          </a:xfrm>
        </p:spPr>
        <p:txBody>
          <a:bodyPr>
            <a:normAutofit/>
          </a:bodyPr>
          <a:lstStyle/>
          <a:p>
            <a:pPr lvl="0" indent="-274320" algn="justLow">
              <a:lnSpc>
                <a:spcPct val="100000"/>
              </a:lnSpc>
              <a:spcBef>
                <a:spcPct val="20000"/>
              </a:spcBef>
              <a:buClr>
                <a:srgbClr val="0BD0D9"/>
              </a:buClr>
              <a:buSzPct val="95000"/>
              <a:buFont typeface="Wingdings 2"/>
              <a:buChar char=""/>
            </a:pPr>
            <a:r>
              <a:rPr lang="ar-IQ" sz="2600" dirty="0">
                <a:solidFill>
                  <a:prstClr val="black"/>
                </a:solidFill>
                <a:latin typeface="Constantia"/>
              </a:rPr>
              <a:t>فالغرض من ممارسة كهذه هو ان نبرر أي التغيرات هي المطلوبة بشكل اكبر وهل هذه التغيرات ذات جدوى فالتغييرات المقترحة نتيجة لدراسة كهذه لها حظ أوفر في التطبيق الفعلي.</a:t>
            </a:r>
          </a:p>
          <a:p>
            <a:pPr lvl="0" indent="-274320" algn="justLow">
              <a:lnSpc>
                <a:spcPct val="100000"/>
              </a:lnSpc>
              <a:spcBef>
                <a:spcPct val="20000"/>
              </a:spcBef>
              <a:buClr>
                <a:srgbClr val="0BD0D9"/>
              </a:buClr>
              <a:buSzPct val="95000"/>
              <a:buFont typeface="Wingdings 2"/>
              <a:buChar char=""/>
            </a:pPr>
            <a:endParaRPr lang="ar-IQ" sz="2600" dirty="0">
              <a:solidFill>
                <a:prstClr val="black"/>
              </a:solidFill>
              <a:latin typeface="Constantia"/>
            </a:endParaRPr>
          </a:p>
          <a:p>
            <a:pPr lvl="0" indent="-274320" algn="justLow">
              <a:lnSpc>
                <a:spcPct val="100000"/>
              </a:lnSpc>
              <a:spcBef>
                <a:spcPct val="20000"/>
              </a:spcBef>
              <a:buClr>
                <a:srgbClr val="0BD0D9"/>
              </a:buClr>
              <a:buSzPct val="95000"/>
              <a:buFont typeface="Wingdings 2"/>
              <a:buChar char=""/>
            </a:pPr>
            <a:r>
              <a:rPr lang="ar-IQ" sz="2600" dirty="0">
                <a:solidFill>
                  <a:prstClr val="black"/>
                </a:solidFill>
                <a:latin typeface="Constantia"/>
              </a:rPr>
              <a:t>فالافتراضات الجيدة في النماذج او الأهداف المعيارية التي يتم تبنيها عند الحديث عن السياسات غالبا ما توضح على أساس صرف في ضوء معتقدات وتفضيلات أمر ما وليس على أساس استقرائي للنظام القائم ولربما كان هذا السبب هو الأساس لعدم تطبيق العدد الهائل من النماذج المعيارية ومقترحات السياسات في عالم الواقع.</a:t>
            </a:r>
            <a:endParaRPr lang="en-US" sz="2600" dirty="0">
              <a:solidFill>
                <a:prstClr val="black"/>
              </a:solidFill>
              <a:latin typeface="Constantia"/>
              <a:cs typeface="Simplified Arabic" pitchFamily="2" charset="-78"/>
            </a:endParaRPr>
          </a:p>
          <a:p>
            <a:endParaRPr lang="ar-IQ" dirty="0"/>
          </a:p>
        </p:txBody>
      </p:sp>
    </p:spTree>
    <p:extLst>
      <p:ext uri="{BB962C8B-B14F-4D97-AF65-F5344CB8AC3E}">
        <p14:creationId xmlns:p14="http://schemas.microsoft.com/office/powerpoint/2010/main" val="31581937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77788" y="332656"/>
            <a:ext cx="9274225" cy="5687144"/>
          </a:xfrm>
        </p:spPr>
        <p:txBody>
          <a:bodyPr>
            <a:normAutofit lnSpcReduction="10000"/>
          </a:bodyPr>
          <a:lstStyle/>
          <a:p>
            <a:pPr lvl="0" indent="-274320" algn="justLow">
              <a:lnSpc>
                <a:spcPct val="100000"/>
              </a:lnSpc>
              <a:spcBef>
                <a:spcPct val="20000"/>
              </a:spcBef>
              <a:buClr>
                <a:srgbClr val="0BD0D9"/>
              </a:buClr>
              <a:buSzPct val="95000"/>
              <a:buFont typeface="Wingdings 2"/>
              <a:buChar char=""/>
            </a:pPr>
            <a:r>
              <a:rPr lang="ar-IQ" sz="2600" dirty="0">
                <a:solidFill>
                  <a:prstClr val="black"/>
                </a:solidFill>
                <a:latin typeface="Constantia"/>
              </a:rPr>
              <a:t>ومن المهم ان نلاحظ بأنه بالرغم من ان المدخل الاستنباطي يبتدئ بالافتراضات العامة الا إن صياغة الافتراضات غالبا ما تتم من خلال المدخل الاستقرائي معدلة او مكيفة بمعرفة واطلاع المنظر وخبرته في التطبيق المحاسبي وبتعبير أخر تتم صياغة الافتراضات العامة من خلال العملية الاستقرائية</a:t>
            </a:r>
          </a:p>
          <a:p>
            <a:pPr lvl="0" indent="-274320" algn="justLow">
              <a:lnSpc>
                <a:spcPct val="100000"/>
              </a:lnSpc>
              <a:spcBef>
                <a:spcPct val="20000"/>
              </a:spcBef>
              <a:buClr>
                <a:srgbClr val="0BD0D9"/>
              </a:buClr>
              <a:buSzPct val="95000"/>
              <a:buFont typeface="Wingdings 2"/>
              <a:buChar char=""/>
            </a:pPr>
            <a:r>
              <a:rPr lang="ar-IQ" sz="2600" dirty="0">
                <a:solidFill>
                  <a:prstClr val="black"/>
                </a:solidFill>
                <a:latin typeface="Constantia"/>
              </a:rPr>
              <a:t> ولكن المبادئ والإجراءات الفنية تشتق بواسطة   العملية الاستنباطية فيرتاي ( </a:t>
            </a:r>
            <a:r>
              <a:rPr lang="en-US" sz="2600" dirty="0">
                <a:solidFill>
                  <a:prstClr val="black"/>
                </a:solidFill>
                <a:latin typeface="Constantia"/>
              </a:rPr>
              <a:t>YU</a:t>
            </a:r>
            <a:r>
              <a:rPr lang="ar-IQ" sz="2600" dirty="0">
                <a:solidFill>
                  <a:prstClr val="black"/>
                </a:solidFill>
                <a:latin typeface="Constantia"/>
              </a:rPr>
              <a:t>) بان المنطق الاستقرائي يفترض مسبقا وجود منطق استنباطي وعليه فليس من المستغرب ان يوظف المنظرون الاستقرائيون بعض الأحيان المدخل الاستنباطي وبالعكس إي ان يقوم المنظرون الاستنباطيين في بعض الأحيان بتوظيف المدخل الاستقرائي ومن الملاحظ التعاون بين المنظرون الاستقرائيون مع المنظرون الاستنباطيين وكانت النتيجة ذات طبيعة هجينة مما يشير الى نوع من التسوية بين المدخلين وهو ما قام به </a:t>
            </a:r>
            <a:r>
              <a:rPr lang="en-US" sz="2600" dirty="0">
                <a:solidFill>
                  <a:prstClr val="black"/>
                </a:solidFill>
                <a:latin typeface="Constantia"/>
              </a:rPr>
              <a:t>(</a:t>
            </a:r>
            <a:r>
              <a:rPr lang="en-US" sz="2600" dirty="0" err="1">
                <a:solidFill>
                  <a:prstClr val="black"/>
                </a:solidFill>
                <a:latin typeface="Constantia"/>
              </a:rPr>
              <a:t>Litteton</a:t>
            </a:r>
            <a:r>
              <a:rPr lang="en-US" sz="2600" dirty="0">
                <a:solidFill>
                  <a:prstClr val="black"/>
                </a:solidFill>
                <a:latin typeface="Constantia"/>
              </a:rPr>
              <a:t>) </a:t>
            </a:r>
            <a:r>
              <a:rPr lang="ar-IQ" sz="2600" dirty="0">
                <a:solidFill>
                  <a:prstClr val="black"/>
                </a:solidFill>
                <a:latin typeface="Constantia"/>
              </a:rPr>
              <a:t>وهو منظر استقرائي و</a:t>
            </a:r>
            <a:r>
              <a:rPr lang="en-US" sz="2600" dirty="0">
                <a:solidFill>
                  <a:prstClr val="black"/>
                </a:solidFill>
                <a:latin typeface="Constantia"/>
              </a:rPr>
              <a:t> (Paton )</a:t>
            </a:r>
            <a:r>
              <a:rPr lang="ar-IQ" sz="2600" dirty="0">
                <a:solidFill>
                  <a:prstClr val="black"/>
                </a:solidFill>
                <a:latin typeface="Constantia"/>
              </a:rPr>
              <a:t>وهو منظر استنباطي بالتعاون سوية </a:t>
            </a:r>
            <a:r>
              <a:rPr lang="ar-SA" sz="2600" dirty="0">
                <a:solidFill>
                  <a:prstClr val="black"/>
                </a:solidFill>
                <a:latin typeface="Constantia"/>
              </a:rPr>
              <a:t>. </a:t>
            </a:r>
            <a:endParaRPr lang="en-US" sz="2600" dirty="0">
              <a:solidFill>
                <a:prstClr val="black"/>
              </a:solidFill>
              <a:latin typeface="Constantia"/>
              <a:cs typeface="Simplified Arabic" pitchFamily="2" charset="-78"/>
            </a:endParaRPr>
          </a:p>
          <a:p>
            <a:endParaRPr lang="ar-IQ" dirty="0"/>
          </a:p>
        </p:txBody>
      </p:sp>
    </p:spTree>
    <p:extLst>
      <p:ext uri="{BB962C8B-B14F-4D97-AF65-F5344CB8AC3E}">
        <p14:creationId xmlns:p14="http://schemas.microsoft.com/office/powerpoint/2010/main" val="27398255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ar-IQ" dirty="0">
                <a:solidFill>
                  <a:schemeClr val="tx2">
                    <a:lumMod val="75000"/>
                  </a:schemeClr>
                </a:solidFill>
                <a:effectLst>
                  <a:outerShdw blurRad="38100" dist="38100" dir="2700000" algn="tl">
                    <a:srgbClr val="000000">
                      <a:alpha val="43137"/>
                    </a:srgbClr>
                  </a:outerShdw>
                </a:effectLst>
              </a:rPr>
              <a:t>المداخل النظرية </a:t>
            </a:r>
            <a:endParaRPr lang="ar-IQ"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lstStyle/>
          <a:p>
            <a:pPr lvl="0" indent="-274320" algn="justLow">
              <a:lnSpc>
                <a:spcPct val="100000"/>
              </a:lnSpc>
              <a:spcBef>
                <a:spcPct val="20000"/>
              </a:spcBef>
              <a:buClr>
                <a:srgbClr val="0BD0D9"/>
              </a:buClr>
              <a:buSzPct val="95000"/>
              <a:buFont typeface="Wingdings 2"/>
              <a:buChar char=""/>
            </a:pPr>
            <a:endParaRPr lang="ar-SA" sz="2600" b="1" dirty="0">
              <a:solidFill>
                <a:prstClr val="black"/>
              </a:solidFill>
              <a:latin typeface="Constantia"/>
            </a:endParaRPr>
          </a:p>
          <a:p>
            <a:pPr lvl="0" indent="-274320" algn="justLow">
              <a:lnSpc>
                <a:spcPct val="100000"/>
              </a:lnSpc>
              <a:spcBef>
                <a:spcPct val="20000"/>
              </a:spcBef>
              <a:buClr>
                <a:srgbClr val="0BD0D9"/>
              </a:buClr>
              <a:buSzPct val="95000"/>
              <a:buFont typeface="Wingdings 2"/>
              <a:buChar char=""/>
            </a:pPr>
            <a:r>
              <a:rPr lang="ar-IQ" sz="2600" b="1" dirty="0">
                <a:solidFill>
                  <a:prstClr val="black"/>
                </a:solidFill>
                <a:latin typeface="Constantia"/>
              </a:rPr>
              <a:t>المداخل النظرية لصياغة النظرية المحاسبية بالرغم من عدم وجود نظرية محاسبية واحدة شاملة إلا إن مختلف النظريات المحاسبية ذات المدى المتوسط قد تولدت من استخدام مداخل مختلفة وسوف تركز  المحاضرة على المداخل النظرية لصياغة النظرية المحاسبية ومن أهم هذه </a:t>
            </a:r>
          </a:p>
          <a:p>
            <a:pPr lvl="0" indent="-274320" algn="justLow">
              <a:lnSpc>
                <a:spcPct val="100000"/>
              </a:lnSpc>
              <a:spcBef>
                <a:spcPct val="20000"/>
              </a:spcBef>
              <a:buClr>
                <a:srgbClr val="0BD0D9"/>
              </a:buClr>
              <a:buSzPct val="95000"/>
              <a:buFont typeface="Wingdings 2"/>
              <a:buChar char=""/>
            </a:pPr>
            <a:r>
              <a:rPr lang="ar-IQ" sz="2600" b="1" dirty="0">
                <a:solidFill>
                  <a:prstClr val="black"/>
                </a:solidFill>
                <a:latin typeface="Constantia"/>
                <a:cs typeface="Simplified Arabic" pitchFamily="2" charset="-78"/>
              </a:rPr>
              <a:t>1. المدخل ألاستنتاجي </a:t>
            </a:r>
          </a:p>
          <a:p>
            <a:pPr lvl="0" indent="-274320" algn="justLow">
              <a:lnSpc>
                <a:spcPct val="100000"/>
              </a:lnSpc>
              <a:spcBef>
                <a:spcPct val="20000"/>
              </a:spcBef>
              <a:buClr>
                <a:srgbClr val="0BD0D9"/>
              </a:buClr>
              <a:buSzPct val="95000"/>
              <a:buFont typeface="Wingdings 2"/>
              <a:buChar char=""/>
            </a:pPr>
            <a:r>
              <a:rPr lang="ar-IQ" sz="2600" b="1" dirty="0">
                <a:solidFill>
                  <a:prstClr val="black"/>
                </a:solidFill>
                <a:latin typeface="Constantia"/>
                <a:cs typeface="Simplified Arabic" pitchFamily="2" charset="-78"/>
              </a:rPr>
              <a:t>2. المدخل الاستقرائي </a:t>
            </a:r>
            <a:endParaRPr lang="en-US" sz="2600" b="1" dirty="0">
              <a:solidFill>
                <a:prstClr val="black"/>
              </a:solidFill>
              <a:latin typeface="Constantia"/>
              <a:cs typeface="Simplified Arabic" pitchFamily="2" charset="-78"/>
            </a:endParaRPr>
          </a:p>
          <a:p>
            <a:endParaRPr lang="ar-IQ" dirty="0"/>
          </a:p>
        </p:txBody>
      </p:sp>
    </p:spTree>
    <p:extLst>
      <p:ext uri="{BB962C8B-B14F-4D97-AF65-F5344CB8AC3E}">
        <p14:creationId xmlns:p14="http://schemas.microsoft.com/office/powerpoint/2010/main" val="42722358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5212" y="533400"/>
            <a:ext cx="8686801" cy="663352"/>
          </a:xfrm>
        </p:spPr>
        <p:txBody>
          <a:bodyPr>
            <a:normAutofit/>
          </a:bodyPr>
          <a:lstStyle/>
          <a:p>
            <a:pPr algn="r"/>
            <a:r>
              <a:rPr lang="ar-SA" sz="3500" dirty="0">
                <a:solidFill>
                  <a:srgbClr val="C00000"/>
                </a:solidFill>
                <a:effectLst>
                  <a:outerShdw blurRad="38100" dist="38100" dir="2700000" algn="tl">
                    <a:srgbClr val="000000">
                      <a:alpha val="43137"/>
                    </a:srgbClr>
                  </a:outerShdw>
                </a:effectLst>
              </a:rPr>
              <a:t>المدخل الاستنتاجي . </a:t>
            </a:r>
            <a:r>
              <a:rPr lang="en-US" sz="3500" dirty="0">
                <a:solidFill>
                  <a:srgbClr val="C00000"/>
                </a:solidFill>
                <a:effectLst>
                  <a:outerShdw blurRad="38100" dist="38100" dir="2700000" algn="tl">
                    <a:srgbClr val="000000">
                      <a:alpha val="43137"/>
                    </a:srgbClr>
                  </a:outerShdw>
                </a:effectLst>
              </a:rPr>
              <a:t>Deductive Approach</a:t>
            </a:r>
            <a:endParaRPr lang="ar-IQ" sz="3500" dirty="0">
              <a:solidFill>
                <a:srgbClr val="C000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lnSpcReduction="10000"/>
          </a:bodyPr>
          <a:lstStyle/>
          <a:p>
            <a:pPr lvl="0" indent="-274320">
              <a:lnSpc>
                <a:spcPct val="100000"/>
              </a:lnSpc>
              <a:spcBef>
                <a:spcPct val="20000"/>
              </a:spcBef>
              <a:buClr>
                <a:srgbClr val="0BD0D9"/>
              </a:buClr>
              <a:buSzPct val="95000"/>
              <a:buFont typeface="Wingdings 2"/>
              <a:buChar char=""/>
            </a:pPr>
            <a:r>
              <a:rPr lang="ar-SA" sz="2400" b="1" dirty="0">
                <a:solidFill>
                  <a:prstClr val="black"/>
                </a:solidFill>
                <a:latin typeface="Constantia"/>
              </a:rPr>
              <a:t>تعريف الاستنتاج لغة واصطلاحا</a:t>
            </a:r>
            <a:r>
              <a:rPr lang="ar-IQ" sz="2400" b="1" dirty="0">
                <a:solidFill>
                  <a:prstClr val="black"/>
                </a:solidFill>
                <a:latin typeface="Constantia"/>
              </a:rPr>
              <a:t>ً</a:t>
            </a:r>
            <a:r>
              <a:rPr lang="ar-SA" sz="2400" b="1" dirty="0">
                <a:solidFill>
                  <a:prstClr val="black"/>
                </a:solidFill>
                <a:latin typeface="Constantia"/>
              </a:rPr>
              <a:t> .</a:t>
            </a:r>
          </a:p>
          <a:p>
            <a:pPr lvl="0" indent="-274320">
              <a:lnSpc>
                <a:spcPct val="100000"/>
              </a:lnSpc>
              <a:spcBef>
                <a:spcPct val="20000"/>
              </a:spcBef>
              <a:buClr>
                <a:srgbClr val="0BD0D9"/>
              </a:buClr>
              <a:buSzPct val="95000"/>
              <a:buFont typeface="Wingdings 2"/>
              <a:buChar char=""/>
            </a:pPr>
            <a:r>
              <a:rPr lang="ar-SA" sz="2400" b="1" dirty="0">
                <a:solidFill>
                  <a:prstClr val="black"/>
                </a:solidFill>
                <a:latin typeface="Constantia"/>
              </a:rPr>
              <a:t>الاستنتاج في اللغة .</a:t>
            </a:r>
          </a:p>
          <a:p>
            <a:pPr lvl="0" indent="-274320">
              <a:lnSpc>
                <a:spcPct val="100000"/>
              </a:lnSpc>
              <a:spcBef>
                <a:spcPct val="20000"/>
              </a:spcBef>
              <a:buClr>
                <a:srgbClr val="0BD0D9"/>
              </a:buClr>
              <a:buSzPct val="95000"/>
              <a:buFont typeface="Wingdings 2"/>
              <a:buChar char=""/>
            </a:pPr>
            <a:r>
              <a:rPr lang="ar-SA" sz="2400" b="1" dirty="0">
                <a:solidFill>
                  <a:prstClr val="black"/>
                </a:solidFill>
                <a:latin typeface="Constantia"/>
              </a:rPr>
              <a:t>يعني الاستنتاج انتقال الذّهن من قضيَّة مسلَّمة ، أو أكثر إلى قضيّة ، أو</a:t>
            </a:r>
          </a:p>
          <a:p>
            <a:pPr lvl="0" indent="-274320">
              <a:lnSpc>
                <a:spcPct val="100000"/>
              </a:lnSpc>
              <a:spcBef>
                <a:spcPct val="20000"/>
              </a:spcBef>
              <a:buClr>
                <a:srgbClr val="0BD0D9"/>
              </a:buClr>
              <a:buSzPct val="95000"/>
              <a:buFont typeface="Wingdings 2"/>
              <a:buChar char=""/>
            </a:pPr>
            <a:r>
              <a:rPr lang="ar-SA" sz="2400" b="1" dirty="0">
                <a:solidFill>
                  <a:prstClr val="black"/>
                </a:solidFill>
                <a:latin typeface="Constantia"/>
              </a:rPr>
              <a:t>قضايا أخرى مترتبة عليها استنتاج رياضيّ / منطقيّ ، واستَنْتَجَ الشيء : اي</a:t>
            </a:r>
            <a:r>
              <a:rPr lang="ar-IQ" sz="2400" b="1" dirty="0">
                <a:solidFill>
                  <a:prstClr val="black"/>
                </a:solidFill>
                <a:latin typeface="Constantia"/>
              </a:rPr>
              <a:t> </a:t>
            </a:r>
            <a:r>
              <a:rPr lang="ar-SA" sz="2400" b="1" dirty="0">
                <a:solidFill>
                  <a:prstClr val="black"/>
                </a:solidFill>
                <a:latin typeface="Constantia"/>
              </a:rPr>
              <a:t>حاول نَتاجه .</a:t>
            </a:r>
          </a:p>
          <a:p>
            <a:pPr marL="0" lvl="0" indent="0">
              <a:lnSpc>
                <a:spcPct val="100000"/>
              </a:lnSpc>
              <a:spcBef>
                <a:spcPct val="20000"/>
              </a:spcBef>
              <a:buClr>
                <a:srgbClr val="0BD0D9"/>
              </a:buClr>
              <a:buSzPct val="95000"/>
              <a:buNone/>
            </a:pPr>
            <a:endParaRPr lang="ar-SA" sz="2400" b="1" dirty="0">
              <a:solidFill>
                <a:prstClr val="black"/>
              </a:solidFill>
              <a:latin typeface="Constantia"/>
            </a:endParaRPr>
          </a:p>
          <a:p>
            <a:pPr lvl="0" indent="-274320">
              <a:lnSpc>
                <a:spcPct val="100000"/>
              </a:lnSpc>
              <a:spcBef>
                <a:spcPct val="20000"/>
              </a:spcBef>
              <a:buClr>
                <a:srgbClr val="0BD0D9"/>
              </a:buClr>
              <a:buSzPct val="95000"/>
              <a:buFont typeface="Wingdings 2"/>
              <a:buChar char=""/>
            </a:pPr>
            <a:r>
              <a:rPr lang="ar-SA" sz="2400" b="1" dirty="0">
                <a:solidFill>
                  <a:prstClr val="black"/>
                </a:solidFill>
                <a:latin typeface="Constantia"/>
              </a:rPr>
              <a:t>الاستنتاج اصطلاحا</a:t>
            </a:r>
            <a:r>
              <a:rPr lang="ar-IQ" sz="2400" b="1" dirty="0">
                <a:solidFill>
                  <a:prstClr val="black"/>
                </a:solidFill>
                <a:latin typeface="Constantia"/>
              </a:rPr>
              <a:t>ً</a:t>
            </a:r>
            <a:r>
              <a:rPr lang="ar-SA" sz="2400" b="1" dirty="0">
                <a:solidFill>
                  <a:prstClr val="black"/>
                </a:solidFill>
                <a:latin typeface="Constantia"/>
              </a:rPr>
              <a:t> .</a:t>
            </a:r>
          </a:p>
          <a:p>
            <a:pPr lvl="0" indent="-274320">
              <a:lnSpc>
                <a:spcPct val="100000"/>
              </a:lnSpc>
              <a:spcBef>
                <a:spcPct val="20000"/>
              </a:spcBef>
              <a:buClr>
                <a:srgbClr val="0BD0D9"/>
              </a:buClr>
              <a:buSzPct val="95000"/>
              <a:buFont typeface="Wingdings 2"/>
              <a:buChar char=""/>
            </a:pPr>
            <a:r>
              <a:rPr lang="ar-SA" sz="2400" b="1" dirty="0">
                <a:solidFill>
                  <a:prstClr val="black"/>
                </a:solidFill>
                <a:latin typeface="Constantia"/>
              </a:rPr>
              <a:t>الاستنتاج هو العملية العقلية الاستعرافية للبحث عن سبب أو تفسير منطقي للحوادث بهدف الفهم أو دعم المعتقدات ، أو استخراج عبر ومفاهيم ، أو أفعال أو مشاعر .</a:t>
            </a:r>
            <a:endParaRPr lang="ar-SA" sz="2400" dirty="0">
              <a:solidFill>
                <a:prstClr val="black"/>
              </a:solidFill>
              <a:latin typeface="Constantia"/>
            </a:endParaRPr>
          </a:p>
          <a:p>
            <a:endParaRPr lang="ar-IQ" dirty="0"/>
          </a:p>
        </p:txBody>
      </p:sp>
    </p:spTree>
    <p:extLst>
      <p:ext uri="{BB962C8B-B14F-4D97-AF65-F5344CB8AC3E}">
        <p14:creationId xmlns:p14="http://schemas.microsoft.com/office/powerpoint/2010/main" val="25940751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5212" y="116632"/>
            <a:ext cx="8686801" cy="591344"/>
          </a:xfrm>
        </p:spPr>
        <p:txBody>
          <a:bodyPr/>
          <a:lstStyle/>
          <a:p>
            <a:r>
              <a:rPr lang="ar-SA" dirty="0">
                <a:solidFill>
                  <a:srgbClr val="C00000"/>
                </a:solidFill>
                <a:effectLst>
                  <a:outerShdw blurRad="38100" dist="38100" dir="2700000" algn="tl">
                    <a:srgbClr val="000000">
                      <a:alpha val="43137"/>
                    </a:srgbClr>
                  </a:outerShdw>
                </a:effectLst>
              </a:rPr>
              <a:t>المدخل الاستنتاجي في البحث العلمي</a:t>
            </a:r>
            <a:endParaRPr lang="ar-IQ" dirty="0">
              <a:solidFill>
                <a:srgbClr val="C000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621804" y="908720"/>
            <a:ext cx="9130209" cy="5544616"/>
          </a:xfrm>
        </p:spPr>
        <p:txBody>
          <a:bodyPr>
            <a:normAutofit fontScale="92500" lnSpcReduction="10000"/>
          </a:bodyPr>
          <a:lstStyle/>
          <a:p>
            <a:pPr lvl="0" indent="-274320" algn="justLow">
              <a:lnSpc>
                <a:spcPct val="100000"/>
              </a:lnSpc>
              <a:spcBef>
                <a:spcPct val="20000"/>
              </a:spcBef>
              <a:buClr>
                <a:srgbClr val="0BD0D9"/>
              </a:buClr>
              <a:buSzPct val="95000"/>
              <a:buFont typeface="Wingdings 2"/>
              <a:buChar char=""/>
            </a:pPr>
            <a:r>
              <a:rPr lang="ar-SA" sz="2400" dirty="0">
                <a:solidFill>
                  <a:schemeClr val="tx1"/>
                </a:solidFill>
                <a:latin typeface="Constantia"/>
              </a:rPr>
              <a:t>وهو المدخل الذي ينتقل فيه الاستنتاج من الكل إلى الجزء ، فهو يعاكس بذلك المدخل الاستقرائي والذي ينطلق من الجزء إلى الكل ، ويبدأ الاستنتاج من القواعد الكلية ، ومن ثم يستنتج منها القواعد التي تنطبق على الجزء الذي يقوم الباحث بدراسته . </a:t>
            </a:r>
            <a:endParaRPr lang="ar-IQ" sz="2400" dirty="0">
              <a:solidFill>
                <a:schemeClr val="tx1"/>
              </a:solidFill>
              <a:latin typeface="Constantia"/>
            </a:endParaRPr>
          </a:p>
          <a:p>
            <a:pPr lvl="0" indent="-274320" algn="justLow">
              <a:lnSpc>
                <a:spcPct val="100000"/>
              </a:lnSpc>
              <a:spcBef>
                <a:spcPct val="20000"/>
              </a:spcBef>
              <a:buClr>
                <a:srgbClr val="0BD0D9"/>
              </a:buClr>
              <a:buSzPct val="95000"/>
              <a:buFont typeface="Wingdings 2"/>
              <a:buChar char=""/>
            </a:pPr>
            <a:r>
              <a:rPr lang="ar-SA" sz="2400" dirty="0">
                <a:solidFill>
                  <a:schemeClr val="tx1"/>
                </a:solidFill>
                <a:latin typeface="Constantia"/>
              </a:rPr>
              <a:t>ويعد المدخل الاستنتاجي شكلا من أشكال المنطق، ويبدأ هذا المدخل ببيان عام أو فرضية معينة ، ومن ثم يقوم الباحث بدراسة إمكانية التوصل إلى نتيجة معينة ، ويستخدم هذا المدخل فكرة مراقبة المشاهدات وذلك للتأكد من صحة النظريات. </a:t>
            </a:r>
            <a:endParaRPr lang="ar-IQ" sz="2400" dirty="0">
              <a:solidFill>
                <a:schemeClr val="tx1"/>
              </a:solidFill>
              <a:latin typeface="Constantia"/>
            </a:endParaRPr>
          </a:p>
          <a:p>
            <a:pPr lvl="0" indent="-274320" algn="justLow">
              <a:lnSpc>
                <a:spcPct val="100000"/>
              </a:lnSpc>
              <a:spcBef>
                <a:spcPct val="20000"/>
              </a:spcBef>
              <a:buClr>
                <a:srgbClr val="0BD0D9"/>
              </a:buClr>
              <a:buSzPct val="95000"/>
              <a:buFont typeface="Wingdings 2"/>
              <a:buChar char=""/>
            </a:pPr>
            <a:r>
              <a:rPr lang="ar-SA" sz="2400" dirty="0">
                <a:solidFill>
                  <a:schemeClr val="tx1"/>
                </a:solidFill>
                <a:latin typeface="Constantia"/>
              </a:rPr>
              <a:t>ومن خلال هذا المدخل يقوم الباحث بوضع نظرية ، ومن ثم يتنبأ بالنتائج التي ستصل إليها هذه النظرية ، وذلك في حال كانت المشاهدات او الملاحظات التي بنى عليها هذه النظرية سليمة وصحيحة. </a:t>
            </a:r>
            <a:endParaRPr lang="ar-IQ" sz="2400" dirty="0">
              <a:solidFill>
                <a:schemeClr val="tx1"/>
              </a:solidFill>
              <a:latin typeface="Constantia"/>
            </a:endParaRPr>
          </a:p>
          <a:p>
            <a:pPr lvl="0" indent="-274320" algn="justLow">
              <a:lnSpc>
                <a:spcPct val="100000"/>
              </a:lnSpc>
              <a:spcBef>
                <a:spcPct val="20000"/>
              </a:spcBef>
              <a:buClr>
                <a:srgbClr val="0BD0D9"/>
              </a:buClr>
              <a:buSzPct val="95000"/>
              <a:buFont typeface="Wingdings 2"/>
              <a:buChar char=""/>
            </a:pPr>
            <a:r>
              <a:rPr lang="ar-SA" sz="2400" dirty="0">
                <a:solidFill>
                  <a:schemeClr val="tx1"/>
                </a:solidFill>
                <a:latin typeface="Constantia"/>
              </a:rPr>
              <a:t>ان المدخل الاستنتاجي قوامه العقل والتفكير المنطقي حيث يتم الانتقال من العام الى الخاص ، ووفقا لهذا المدخل ينتقل الباحث من قضايا عامة مسلم بها الى قضايا اخرى تنتج عنها بالضرورة دون ان تكون هناك حاجة لإجراء تجارب عليها . </a:t>
            </a:r>
            <a:endParaRPr lang="ar-IQ" sz="2400" dirty="0">
              <a:solidFill>
                <a:schemeClr val="tx1"/>
              </a:solidFill>
              <a:latin typeface="Constantia"/>
            </a:endParaRPr>
          </a:p>
          <a:p>
            <a:pPr lvl="0" indent="-274320" algn="justLow">
              <a:lnSpc>
                <a:spcPct val="100000"/>
              </a:lnSpc>
              <a:spcBef>
                <a:spcPct val="20000"/>
              </a:spcBef>
              <a:buClr>
                <a:srgbClr val="0BD0D9"/>
              </a:buClr>
              <a:buSzPct val="95000"/>
              <a:buFont typeface="Wingdings 2"/>
              <a:buChar char=""/>
            </a:pPr>
            <a:r>
              <a:rPr lang="ar-SA" sz="2400" dirty="0">
                <a:solidFill>
                  <a:schemeClr val="tx1"/>
                </a:solidFill>
                <a:latin typeface="Constantia"/>
              </a:rPr>
              <a:t>أي بعبارة اخرى ، فان جوهر هذا المدخل هو مقدمات مسلم بها (مسلمات)</a:t>
            </a:r>
            <a:r>
              <a:rPr lang="ar-IQ" sz="2400" dirty="0">
                <a:solidFill>
                  <a:schemeClr val="tx1"/>
                </a:solidFill>
                <a:latin typeface="Constantia"/>
              </a:rPr>
              <a:t> ثم استخراج نتائج منها (استنتاجات) عن طريق الاستنتاج المنطقي</a:t>
            </a:r>
            <a:endParaRPr lang="ar-SA" sz="2400" dirty="0">
              <a:solidFill>
                <a:schemeClr val="tx1"/>
              </a:solidFill>
              <a:latin typeface="Constantia"/>
            </a:endParaRPr>
          </a:p>
        </p:txBody>
      </p:sp>
    </p:spTree>
    <p:extLst>
      <p:ext uri="{BB962C8B-B14F-4D97-AF65-F5344CB8AC3E}">
        <p14:creationId xmlns:p14="http://schemas.microsoft.com/office/powerpoint/2010/main" val="42259571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5212" y="533400"/>
            <a:ext cx="8686801" cy="519336"/>
          </a:xfrm>
        </p:spPr>
        <p:txBody>
          <a:bodyPr>
            <a:normAutofit fontScale="90000"/>
          </a:bodyPr>
          <a:lstStyle/>
          <a:p>
            <a:pPr algn="r"/>
            <a:r>
              <a:rPr lang="ar-SA" dirty="0">
                <a:solidFill>
                  <a:srgbClr val="C00000"/>
                </a:solidFill>
                <a:effectLst>
                  <a:outerShdw blurRad="38100" dist="38100" dir="2700000" algn="tl">
                    <a:srgbClr val="000000">
                      <a:alpha val="43137"/>
                    </a:srgbClr>
                  </a:outerShdw>
                </a:effectLst>
              </a:rPr>
              <a:t>المدخل الاستنتاجي في البحث العلمي</a:t>
            </a:r>
            <a:endParaRPr lang="ar-IQ" dirty="0">
              <a:solidFill>
                <a:srgbClr val="C000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065212" y="1268760"/>
            <a:ext cx="8686801" cy="5112568"/>
          </a:xfrm>
        </p:spPr>
        <p:txBody>
          <a:bodyPr>
            <a:normAutofit fontScale="92500" lnSpcReduction="20000"/>
          </a:bodyPr>
          <a:lstStyle/>
          <a:p>
            <a:pPr lvl="0" indent="-274320" algn="justLow">
              <a:lnSpc>
                <a:spcPct val="100000"/>
              </a:lnSpc>
              <a:spcBef>
                <a:spcPct val="20000"/>
              </a:spcBef>
              <a:buClr>
                <a:srgbClr val="0BD0D9"/>
              </a:buClr>
              <a:buSzPct val="95000"/>
              <a:buFont typeface="Wingdings 2"/>
              <a:buChar char=""/>
            </a:pPr>
            <a:r>
              <a:rPr lang="ar-SA" sz="3000" dirty="0">
                <a:solidFill>
                  <a:prstClr val="black"/>
                </a:solidFill>
                <a:latin typeface="Constantia"/>
              </a:rPr>
              <a:t>ان المدخل الاستنتاجي يتشكل من تطوير افتراض قائم على اساس وجود نظريات وصياغة خطة بحث لاختبار هذا الافتراض ، وان هذا المدخل يمكن تفسيره باستخدام الافتراض الناتج عن النظرية.</a:t>
            </a:r>
            <a:endParaRPr lang="ar-IQ" sz="3000" dirty="0">
              <a:solidFill>
                <a:prstClr val="black"/>
              </a:solidFill>
              <a:latin typeface="Constantia"/>
            </a:endParaRPr>
          </a:p>
          <a:p>
            <a:pPr lvl="0" indent="-274320" algn="justLow">
              <a:lnSpc>
                <a:spcPct val="100000"/>
              </a:lnSpc>
              <a:spcBef>
                <a:spcPct val="20000"/>
              </a:spcBef>
              <a:buClr>
                <a:srgbClr val="0BD0D9"/>
              </a:buClr>
              <a:buSzPct val="95000"/>
              <a:buFont typeface="Wingdings 2"/>
              <a:buChar char=""/>
            </a:pPr>
            <a:r>
              <a:rPr lang="ar-SA" sz="3000" dirty="0">
                <a:solidFill>
                  <a:prstClr val="black"/>
                </a:solidFill>
                <a:latin typeface="Constantia"/>
              </a:rPr>
              <a:t> وبعبارة اخرى ، فان المدخل الاستنتاجي يتضمن استنتاج النتائج من المقدمات . كما ان هذا المدخل يتبع مسار المنطق على وجه التحديد ، حيث تبدأ الجدلية بنظرية وتقود إلى افتراض جديد ، وهذا الافتراض يتم اختباره عن طريق المقارنة مع المشاهدات او الملاحظات واخيرا تنتهي الجدلية بالقبول او الرفض</a:t>
            </a:r>
            <a:r>
              <a:rPr lang="ar-IQ" sz="3000" dirty="0">
                <a:solidFill>
                  <a:prstClr val="black"/>
                </a:solidFill>
                <a:latin typeface="Constantia"/>
              </a:rPr>
              <a:t>.</a:t>
            </a:r>
          </a:p>
          <a:p>
            <a:pPr lvl="0" indent="-274320" algn="justLow">
              <a:lnSpc>
                <a:spcPct val="100000"/>
              </a:lnSpc>
              <a:spcBef>
                <a:spcPct val="20000"/>
              </a:spcBef>
              <a:buClr>
                <a:srgbClr val="0BD0D9"/>
              </a:buClr>
              <a:buSzPct val="95000"/>
              <a:buFont typeface="Wingdings 2"/>
              <a:buChar char=""/>
            </a:pPr>
            <a:r>
              <a:rPr lang="ar-SA" sz="3000" dirty="0">
                <a:solidFill>
                  <a:prstClr val="black"/>
                </a:solidFill>
                <a:latin typeface="Constantia"/>
              </a:rPr>
              <a:t> ان احد الانتقادات الرئيسية التي توجه الى المدخل الاستنتاجي هو اذا كانت الافتراضات والمقدمات غير صحيحة ، فان الاستنتاجات تكون غير صحيحة ايضا</a:t>
            </a:r>
            <a:r>
              <a:rPr lang="ar-IQ" sz="3000" dirty="0">
                <a:solidFill>
                  <a:prstClr val="black"/>
                </a:solidFill>
                <a:latin typeface="Constantia"/>
              </a:rPr>
              <a:t>ً.</a:t>
            </a:r>
            <a:endParaRPr lang="ar-SA" sz="3000" dirty="0">
              <a:solidFill>
                <a:prstClr val="black"/>
              </a:solidFill>
              <a:latin typeface="Constantia"/>
            </a:endParaRPr>
          </a:p>
          <a:p>
            <a:endParaRPr lang="ar-IQ" dirty="0"/>
          </a:p>
        </p:txBody>
      </p:sp>
    </p:spTree>
    <p:extLst>
      <p:ext uri="{BB962C8B-B14F-4D97-AF65-F5344CB8AC3E}">
        <p14:creationId xmlns:p14="http://schemas.microsoft.com/office/powerpoint/2010/main" val="39814098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5212" y="533400"/>
            <a:ext cx="8686801" cy="519336"/>
          </a:xfrm>
        </p:spPr>
        <p:txBody>
          <a:bodyPr>
            <a:normAutofit/>
          </a:bodyPr>
          <a:lstStyle/>
          <a:p>
            <a:pPr algn="r"/>
            <a:r>
              <a:rPr lang="ar-IQ" sz="3200" dirty="0">
                <a:solidFill>
                  <a:srgbClr val="C00000"/>
                </a:solidFill>
                <a:effectLst>
                  <a:outerShdw blurRad="38100" dist="38100" dir="2700000" algn="tl">
                    <a:srgbClr val="000000">
                      <a:alpha val="43137"/>
                    </a:srgbClr>
                  </a:outerShdw>
                </a:effectLst>
              </a:rPr>
              <a:t>المدخل الاستنتاجي</a:t>
            </a:r>
            <a:r>
              <a:rPr lang="ar-SA" sz="3200" dirty="0">
                <a:solidFill>
                  <a:srgbClr val="C00000"/>
                </a:solidFill>
                <a:effectLst>
                  <a:outerShdw blurRad="38100" dist="38100" dir="2700000" algn="tl">
                    <a:srgbClr val="000000">
                      <a:alpha val="43137"/>
                    </a:srgbClr>
                  </a:outerShdw>
                </a:effectLst>
              </a:rPr>
              <a:t> في النظرية المحاسبية </a:t>
            </a:r>
            <a:endParaRPr lang="ar-IQ" sz="3200" dirty="0">
              <a:solidFill>
                <a:srgbClr val="C000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065212" y="1340768"/>
            <a:ext cx="8686801" cy="4679032"/>
          </a:xfrm>
        </p:spPr>
        <p:txBody>
          <a:bodyPr>
            <a:normAutofit fontScale="92500"/>
          </a:bodyPr>
          <a:lstStyle/>
          <a:p>
            <a:pPr lvl="0" indent="-274320" algn="justLow">
              <a:lnSpc>
                <a:spcPct val="100000"/>
              </a:lnSpc>
              <a:spcBef>
                <a:spcPct val="20000"/>
              </a:spcBef>
              <a:buClr>
                <a:srgbClr val="0BD0D9"/>
              </a:buClr>
              <a:buSzPct val="95000"/>
              <a:buFont typeface="Wingdings 2"/>
              <a:buChar char=""/>
            </a:pPr>
            <a:r>
              <a:rPr lang="ar-IQ" sz="2600" dirty="0">
                <a:solidFill>
                  <a:prstClr val="black"/>
                </a:solidFill>
                <a:latin typeface="Constantia"/>
              </a:rPr>
              <a:t>يبدأ المدخل ألاستنتاجي لبناء اي</a:t>
            </a:r>
            <a:r>
              <a:rPr lang="ar-SA" sz="2600" dirty="0">
                <a:solidFill>
                  <a:prstClr val="black"/>
                </a:solidFill>
                <a:latin typeface="Constantia"/>
              </a:rPr>
              <a:t>ه</a:t>
            </a:r>
            <a:r>
              <a:rPr lang="ar-IQ" sz="2600" dirty="0">
                <a:solidFill>
                  <a:prstClr val="black"/>
                </a:solidFill>
                <a:latin typeface="Constantia"/>
              </a:rPr>
              <a:t> نظرية بالافتراضات الأساسية ومنها ينطلق لاشتقاق الاستنتاجات المنطقية بشان الموضوع قيد الدراسة وعند تطبيقه في المحاسبة فان المنطق ألاستنتاجي يبدأ بالافتراضات او المقدمات الأساسية في المحاسبة ومنها ينطلق الاشتقاق وباستخدام الوسائل المنطقية والمبادئ المحاسبية التي تخدم كدليل وأساس لتطوير الطرق والأساليب الفنية المحاسبية فهذا المدخل يبتدئ من العام اي الافتراضات العامة بشان بيئة المحاسبة الى الخاص أي المبادئ المحاسبية أولا ومن تم الطرق والأساليب الفنية المحاسبية ثانيا وذا ما افترضنا بان الافتراضات الأساسية بشان البيئة المحاسبية تتكون من الأهداف والبديهيات فان الخطوات المستخدمة لاشتقاق المدخل ألاستنتاجي هي:</a:t>
            </a:r>
            <a:endParaRPr lang="en-US" sz="2600" dirty="0">
              <a:solidFill>
                <a:prstClr val="black"/>
              </a:solidFill>
              <a:latin typeface="Constantia"/>
            </a:endParaRPr>
          </a:p>
        </p:txBody>
      </p:sp>
    </p:spTree>
    <p:extLst>
      <p:ext uri="{BB962C8B-B14F-4D97-AF65-F5344CB8AC3E}">
        <p14:creationId xmlns:p14="http://schemas.microsoft.com/office/powerpoint/2010/main" val="21881162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5212" y="533400"/>
            <a:ext cx="8686801" cy="591344"/>
          </a:xfrm>
        </p:spPr>
        <p:txBody>
          <a:bodyPr>
            <a:normAutofit/>
          </a:bodyPr>
          <a:lstStyle/>
          <a:p>
            <a:r>
              <a:rPr lang="ar-IQ" sz="2800" dirty="0">
                <a:solidFill>
                  <a:srgbClr val="C00000"/>
                </a:solidFill>
                <a:effectLst>
                  <a:outerShdw blurRad="38100" dist="38100" dir="2700000" algn="tl">
                    <a:srgbClr val="000000">
                      <a:alpha val="43137"/>
                    </a:srgbClr>
                  </a:outerShdw>
                </a:effectLst>
                <a:latin typeface="Constantia"/>
              </a:rPr>
              <a:t>الخطوات المستخدمة لاشتقاق المدخل الاستنتاجي</a:t>
            </a:r>
            <a:endParaRPr lang="ar-IQ" sz="2800" dirty="0">
              <a:solidFill>
                <a:srgbClr val="C000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lstStyle/>
          <a:p>
            <a:pPr lvl="0" indent="-274320">
              <a:lnSpc>
                <a:spcPct val="100000"/>
              </a:lnSpc>
              <a:spcBef>
                <a:spcPct val="20000"/>
              </a:spcBef>
              <a:buClr>
                <a:srgbClr val="0BD0D9"/>
              </a:buClr>
              <a:buSzPct val="95000"/>
              <a:buNone/>
            </a:pPr>
            <a:r>
              <a:rPr lang="ar-IQ" sz="2600" b="1" dirty="0">
                <a:solidFill>
                  <a:prstClr val="black"/>
                </a:solidFill>
                <a:latin typeface="Constantia"/>
              </a:rPr>
              <a:t>1</a:t>
            </a:r>
            <a:r>
              <a:rPr lang="ar-IQ" sz="2600" dirty="0">
                <a:solidFill>
                  <a:prstClr val="black"/>
                </a:solidFill>
                <a:latin typeface="Constantia"/>
              </a:rPr>
              <a:t>. </a:t>
            </a:r>
            <a:r>
              <a:rPr lang="ar-IQ" sz="2600" b="1" dirty="0">
                <a:solidFill>
                  <a:prstClr val="black"/>
                </a:solidFill>
                <a:latin typeface="Constantia"/>
              </a:rPr>
              <a:t>تحديد أهداف القوائم المالية    </a:t>
            </a:r>
          </a:p>
          <a:p>
            <a:pPr lvl="0" indent="-274320">
              <a:lnSpc>
                <a:spcPct val="100000"/>
              </a:lnSpc>
              <a:spcBef>
                <a:spcPct val="20000"/>
              </a:spcBef>
              <a:buClr>
                <a:srgbClr val="0BD0D9"/>
              </a:buClr>
              <a:buSzPct val="95000"/>
              <a:buNone/>
            </a:pPr>
            <a:r>
              <a:rPr lang="ar-IQ" sz="2600" b="1" dirty="0">
                <a:solidFill>
                  <a:prstClr val="black"/>
                </a:solidFill>
                <a:latin typeface="Constantia"/>
              </a:rPr>
              <a:t>                  </a:t>
            </a:r>
            <a:r>
              <a:rPr lang="en-US" sz="2600" b="1" dirty="0">
                <a:solidFill>
                  <a:prstClr val="black"/>
                </a:solidFill>
                <a:latin typeface="Constantia"/>
              </a:rPr>
              <a:t>The  objectives of financial statement </a:t>
            </a:r>
          </a:p>
          <a:p>
            <a:pPr lvl="0" indent="-274320">
              <a:lnSpc>
                <a:spcPct val="100000"/>
              </a:lnSpc>
              <a:spcBef>
                <a:spcPct val="20000"/>
              </a:spcBef>
              <a:buClr>
                <a:srgbClr val="0BD0D9"/>
              </a:buClr>
              <a:buSzPct val="95000"/>
              <a:buNone/>
            </a:pPr>
            <a:r>
              <a:rPr lang="ar-IQ" sz="2600" b="1" dirty="0">
                <a:solidFill>
                  <a:prstClr val="black"/>
                </a:solidFill>
                <a:latin typeface="Constantia"/>
              </a:rPr>
              <a:t>2. اختيار البديهيات  المحاسبية       </a:t>
            </a:r>
          </a:p>
          <a:p>
            <a:pPr lvl="0" indent="-274320">
              <a:lnSpc>
                <a:spcPct val="100000"/>
              </a:lnSpc>
              <a:spcBef>
                <a:spcPct val="20000"/>
              </a:spcBef>
              <a:buClr>
                <a:srgbClr val="0BD0D9"/>
              </a:buClr>
              <a:buSzPct val="95000"/>
              <a:buNone/>
            </a:pPr>
            <a:r>
              <a:rPr lang="ar-IQ" sz="2600" b="1" dirty="0">
                <a:solidFill>
                  <a:prstClr val="black"/>
                </a:solidFill>
                <a:latin typeface="Constantia"/>
              </a:rPr>
              <a:t>                  </a:t>
            </a:r>
            <a:r>
              <a:rPr lang="en-US" sz="2600" b="1" dirty="0">
                <a:solidFill>
                  <a:prstClr val="black"/>
                </a:solidFill>
                <a:latin typeface="Constantia"/>
              </a:rPr>
              <a:t>Selecting the postulates of accounting</a:t>
            </a:r>
          </a:p>
          <a:p>
            <a:pPr lvl="0" indent="-274320">
              <a:lnSpc>
                <a:spcPct val="100000"/>
              </a:lnSpc>
              <a:spcBef>
                <a:spcPct val="20000"/>
              </a:spcBef>
              <a:buClr>
                <a:srgbClr val="0BD0D9"/>
              </a:buClr>
              <a:buSzPct val="95000"/>
              <a:buNone/>
            </a:pPr>
            <a:r>
              <a:rPr lang="ar-IQ" sz="2600" b="1" dirty="0">
                <a:solidFill>
                  <a:prstClr val="black"/>
                </a:solidFill>
                <a:latin typeface="Constantia"/>
              </a:rPr>
              <a:t>3. اشتقاق المبادئ المحاسبية      </a:t>
            </a:r>
          </a:p>
          <a:p>
            <a:pPr lvl="0" indent="-274320">
              <a:lnSpc>
                <a:spcPct val="100000"/>
              </a:lnSpc>
              <a:spcBef>
                <a:spcPct val="20000"/>
              </a:spcBef>
              <a:buClr>
                <a:srgbClr val="0BD0D9"/>
              </a:buClr>
              <a:buSzPct val="95000"/>
              <a:buNone/>
            </a:pPr>
            <a:r>
              <a:rPr lang="ar-IQ" sz="2600" b="1" dirty="0">
                <a:solidFill>
                  <a:prstClr val="black"/>
                </a:solidFill>
                <a:latin typeface="Constantia"/>
              </a:rPr>
              <a:t>                   </a:t>
            </a:r>
            <a:r>
              <a:rPr lang="en-US" sz="2600" b="1" dirty="0">
                <a:solidFill>
                  <a:prstClr val="black"/>
                </a:solidFill>
                <a:latin typeface="Constantia"/>
              </a:rPr>
              <a:t>  Deriving the principles of accounting</a:t>
            </a:r>
            <a:r>
              <a:rPr lang="ar-IQ" sz="2600" b="1" dirty="0">
                <a:solidFill>
                  <a:prstClr val="black"/>
                </a:solidFill>
                <a:latin typeface="Constantia"/>
              </a:rPr>
              <a:t>        </a:t>
            </a:r>
            <a:endParaRPr lang="en-US" sz="2600" b="1" dirty="0">
              <a:solidFill>
                <a:prstClr val="black"/>
              </a:solidFill>
              <a:latin typeface="Constantia"/>
            </a:endParaRPr>
          </a:p>
          <a:p>
            <a:pPr lvl="0" indent="-274320">
              <a:lnSpc>
                <a:spcPct val="100000"/>
              </a:lnSpc>
              <a:spcBef>
                <a:spcPct val="20000"/>
              </a:spcBef>
              <a:buClr>
                <a:srgbClr val="0BD0D9"/>
              </a:buClr>
              <a:buSzPct val="95000"/>
              <a:buNone/>
            </a:pPr>
            <a:r>
              <a:rPr lang="ar-IQ" sz="2600" b="1" dirty="0">
                <a:solidFill>
                  <a:prstClr val="black"/>
                </a:solidFill>
                <a:latin typeface="Constantia"/>
              </a:rPr>
              <a:t>4. تطوير الطرق او الأساليب الفنية المحاسبية   </a:t>
            </a:r>
          </a:p>
          <a:p>
            <a:pPr lvl="0" indent="-274320">
              <a:lnSpc>
                <a:spcPct val="100000"/>
              </a:lnSpc>
              <a:spcBef>
                <a:spcPct val="20000"/>
              </a:spcBef>
              <a:buClr>
                <a:srgbClr val="0BD0D9"/>
              </a:buClr>
              <a:buSzPct val="95000"/>
              <a:buNone/>
            </a:pPr>
            <a:r>
              <a:rPr lang="ar-IQ" sz="2600" b="1" dirty="0">
                <a:solidFill>
                  <a:prstClr val="black"/>
                </a:solidFill>
                <a:latin typeface="Constantia"/>
              </a:rPr>
              <a:t>             </a:t>
            </a:r>
            <a:r>
              <a:rPr lang="en-US" sz="2600" b="1" dirty="0">
                <a:solidFill>
                  <a:prstClr val="black"/>
                </a:solidFill>
                <a:latin typeface="Constantia"/>
              </a:rPr>
              <a:t>Developing  the  techniques of  accounting</a:t>
            </a:r>
          </a:p>
          <a:p>
            <a:pPr lvl="0" indent="-274320">
              <a:lnSpc>
                <a:spcPct val="100000"/>
              </a:lnSpc>
              <a:spcBef>
                <a:spcPct val="20000"/>
              </a:spcBef>
              <a:buClr>
                <a:srgbClr val="0BD0D9"/>
              </a:buClr>
              <a:buSzPct val="95000"/>
              <a:buFont typeface="Wingdings 2"/>
              <a:buChar char=""/>
            </a:pPr>
            <a:endParaRPr lang="en-US" sz="2600" b="1" dirty="0">
              <a:solidFill>
                <a:prstClr val="black"/>
              </a:solidFill>
              <a:latin typeface="Constantia"/>
              <a:cs typeface="Simplified Arabic" pitchFamily="2" charset="-78"/>
            </a:endParaRPr>
          </a:p>
          <a:p>
            <a:endParaRPr lang="ar-IQ" dirty="0"/>
          </a:p>
        </p:txBody>
      </p:sp>
    </p:spTree>
    <p:extLst>
      <p:ext uri="{BB962C8B-B14F-4D97-AF65-F5344CB8AC3E}">
        <p14:creationId xmlns:p14="http://schemas.microsoft.com/office/powerpoint/2010/main" val="3905780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49796" y="332656"/>
            <a:ext cx="9202217" cy="5687144"/>
          </a:xfrm>
        </p:spPr>
        <p:txBody>
          <a:bodyPr>
            <a:normAutofit/>
          </a:bodyPr>
          <a:lstStyle/>
          <a:p>
            <a:pPr marL="0" lvl="0" indent="0" algn="justLow">
              <a:lnSpc>
                <a:spcPct val="100000"/>
              </a:lnSpc>
              <a:spcBef>
                <a:spcPct val="20000"/>
              </a:spcBef>
              <a:buClr>
                <a:srgbClr val="0BD0D9"/>
              </a:buClr>
              <a:buSzPct val="95000"/>
              <a:buNone/>
            </a:pPr>
            <a:r>
              <a:rPr lang="ar-SA" sz="2400" dirty="0">
                <a:solidFill>
                  <a:prstClr val="black"/>
                </a:solidFill>
                <a:latin typeface="Constantia"/>
              </a:rPr>
              <a:t>وبناء على ذلك ، فان النظرية المحاسبية المشتقة استنتاجا يتم فيها ربط التقنيات</a:t>
            </a:r>
            <a:r>
              <a:rPr lang="ar-IQ" sz="2400" dirty="0">
                <a:solidFill>
                  <a:prstClr val="black"/>
                </a:solidFill>
                <a:latin typeface="Constantia"/>
              </a:rPr>
              <a:t> </a:t>
            </a:r>
            <a:r>
              <a:rPr lang="ar-SA" sz="2400" dirty="0">
                <a:solidFill>
                  <a:prstClr val="black"/>
                </a:solidFill>
                <a:latin typeface="Constantia"/>
              </a:rPr>
              <a:t>المحاسبية بالمبادئ والبديهيات والاهداف بأسلوب بحيث اذا كانت تلك المبادئ</a:t>
            </a:r>
            <a:r>
              <a:rPr lang="ar-IQ" sz="2400" dirty="0">
                <a:solidFill>
                  <a:prstClr val="black"/>
                </a:solidFill>
                <a:latin typeface="Constantia"/>
              </a:rPr>
              <a:t> </a:t>
            </a:r>
            <a:r>
              <a:rPr lang="ar-SA" sz="2400" dirty="0">
                <a:solidFill>
                  <a:prstClr val="black"/>
                </a:solidFill>
                <a:latin typeface="Constantia"/>
              </a:rPr>
              <a:t>والبديهيات او المسلمات والاهداف حقيقية فان التقنيات المحاسبية يجب ان تكون</a:t>
            </a:r>
            <a:r>
              <a:rPr lang="ar-IQ" sz="2400" dirty="0">
                <a:solidFill>
                  <a:prstClr val="black"/>
                </a:solidFill>
                <a:latin typeface="Constantia"/>
              </a:rPr>
              <a:t> </a:t>
            </a:r>
            <a:r>
              <a:rPr lang="ar-SA" sz="2400" dirty="0">
                <a:solidFill>
                  <a:prstClr val="black"/>
                </a:solidFill>
                <a:latin typeface="Constantia"/>
              </a:rPr>
              <a:t>حقيقية ايضا . </a:t>
            </a:r>
            <a:endParaRPr lang="ar-IQ" sz="2400" dirty="0">
              <a:solidFill>
                <a:prstClr val="black"/>
              </a:solidFill>
              <a:latin typeface="Constantia"/>
            </a:endParaRPr>
          </a:p>
          <a:p>
            <a:pPr marL="0" lvl="0" indent="0" algn="justLow">
              <a:lnSpc>
                <a:spcPct val="100000"/>
              </a:lnSpc>
              <a:spcBef>
                <a:spcPct val="20000"/>
              </a:spcBef>
              <a:buClr>
                <a:srgbClr val="0BD0D9"/>
              </a:buClr>
              <a:buSzPct val="95000"/>
              <a:buNone/>
            </a:pPr>
            <a:r>
              <a:rPr lang="ar-SA" sz="2400" dirty="0">
                <a:solidFill>
                  <a:prstClr val="black"/>
                </a:solidFill>
                <a:latin typeface="Constantia"/>
              </a:rPr>
              <a:t>فالهيكل النظري المحدد في ضوء سلسلة من الاهداف والبديهيات</a:t>
            </a:r>
            <a:r>
              <a:rPr lang="ar-IQ" sz="2400" dirty="0">
                <a:solidFill>
                  <a:prstClr val="black"/>
                </a:solidFill>
                <a:latin typeface="Constantia"/>
              </a:rPr>
              <a:t> </a:t>
            </a:r>
            <a:r>
              <a:rPr lang="ar-SA" sz="2400" dirty="0">
                <a:solidFill>
                  <a:prstClr val="black"/>
                </a:solidFill>
                <a:latin typeface="Constantia"/>
              </a:rPr>
              <a:t>والمبادئ والتقنيات يعتمد على الصياغة الصحيحة لأهداف المحاسبة. </a:t>
            </a:r>
          </a:p>
          <a:p>
            <a:pPr marL="0" lvl="0" indent="0" algn="justLow">
              <a:lnSpc>
                <a:spcPct val="100000"/>
              </a:lnSpc>
              <a:spcBef>
                <a:spcPct val="20000"/>
              </a:spcBef>
              <a:buClr>
                <a:srgbClr val="0BD0D9"/>
              </a:buClr>
              <a:buSzPct val="95000"/>
              <a:buNone/>
            </a:pPr>
            <a:endParaRPr lang="ar-SA" sz="2400" dirty="0">
              <a:solidFill>
                <a:prstClr val="black"/>
              </a:solidFill>
              <a:latin typeface="Constantia"/>
            </a:endParaRPr>
          </a:p>
          <a:p>
            <a:pPr marL="0" lvl="0" indent="0" algn="justLow">
              <a:lnSpc>
                <a:spcPct val="100000"/>
              </a:lnSpc>
              <a:spcBef>
                <a:spcPct val="20000"/>
              </a:spcBef>
              <a:buClr>
                <a:srgbClr val="0BD0D9"/>
              </a:buClr>
              <a:buSzPct val="95000"/>
              <a:buNone/>
            </a:pPr>
            <a:r>
              <a:rPr lang="ar-SA" sz="2400" dirty="0">
                <a:solidFill>
                  <a:prstClr val="black"/>
                </a:solidFill>
                <a:latin typeface="Constantia"/>
              </a:rPr>
              <a:t>ان الاهداف تمثل جزء مهم في العملية الاستنتاجية ، بسبب ان الاهداف المختلفة</a:t>
            </a:r>
            <a:r>
              <a:rPr lang="ar-IQ" sz="2400" dirty="0">
                <a:solidFill>
                  <a:prstClr val="black"/>
                </a:solidFill>
                <a:latin typeface="Constantia"/>
              </a:rPr>
              <a:t> </a:t>
            </a:r>
            <a:r>
              <a:rPr lang="ar-SA" sz="2400" dirty="0">
                <a:solidFill>
                  <a:prstClr val="black"/>
                </a:solidFill>
                <a:latin typeface="Constantia"/>
              </a:rPr>
              <a:t>يمكن ان تتطلب أسس مختلفة تماما وبالنتيجة مبادئ مختلفة . </a:t>
            </a:r>
            <a:endParaRPr lang="ar-IQ" sz="2400" dirty="0">
              <a:solidFill>
                <a:prstClr val="black"/>
              </a:solidFill>
              <a:latin typeface="Constantia"/>
            </a:endParaRPr>
          </a:p>
          <a:p>
            <a:pPr marL="0" lvl="0" indent="0" algn="justLow">
              <a:lnSpc>
                <a:spcPct val="100000"/>
              </a:lnSpc>
              <a:spcBef>
                <a:spcPct val="20000"/>
              </a:spcBef>
              <a:buClr>
                <a:srgbClr val="0BD0D9"/>
              </a:buClr>
              <a:buSzPct val="95000"/>
              <a:buNone/>
            </a:pPr>
            <a:r>
              <a:rPr lang="ar-SA" sz="2400" dirty="0">
                <a:solidFill>
                  <a:prstClr val="black"/>
                </a:solidFill>
                <a:latin typeface="Constantia"/>
              </a:rPr>
              <a:t>فعلى سبيل المثال ،</a:t>
            </a:r>
            <a:r>
              <a:rPr lang="ar-IQ" sz="2400" dirty="0">
                <a:solidFill>
                  <a:prstClr val="black"/>
                </a:solidFill>
                <a:latin typeface="Constantia"/>
              </a:rPr>
              <a:t> </a:t>
            </a:r>
            <a:r>
              <a:rPr lang="ar-SA" sz="2400" dirty="0">
                <a:solidFill>
                  <a:prstClr val="black"/>
                </a:solidFill>
                <a:latin typeface="Constantia"/>
              </a:rPr>
              <a:t>ان الاهداف الأساسية للمحاسبة الضريبية هي مختلفة عن تلك الاهداف للمحاسبة</a:t>
            </a:r>
            <a:r>
              <a:rPr lang="ar-IQ" sz="2400" dirty="0">
                <a:solidFill>
                  <a:prstClr val="black"/>
                </a:solidFill>
                <a:latin typeface="Constantia"/>
              </a:rPr>
              <a:t> </a:t>
            </a:r>
            <a:r>
              <a:rPr lang="ar-SA" sz="2400" dirty="0">
                <a:solidFill>
                  <a:prstClr val="black"/>
                </a:solidFill>
                <a:latin typeface="Constantia"/>
              </a:rPr>
              <a:t>المالية . </a:t>
            </a:r>
            <a:endParaRPr lang="ar-IQ" sz="2400" dirty="0">
              <a:solidFill>
                <a:prstClr val="black"/>
              </a:solidFill>
              <a:latin typeface="Constantia"/>
            </a:endParaRPr>
          </a:p>
          <a:p>
            <a:pPr marL="0" lvl="0" indent="0" algn="justLow">
              <a:lnSpc>
                <a:spcPct val="100000"/>
              </a:lnSpc>
              <a:spcBef>
                <a:spcPct val="20000"/>
              </a:spcBef>
              <a:buClr>
                <a:srgbClr val="0BD0D9"/>
              </a:buClr>
              <a:buSzPct val="95000"/>
              <a:buNone/>
            </a:pPr>
            <a:r>
              <a:rPr lang="ar-SA" sz="2400" dirty="0">
                <a:solidFill>
                  <a:prstClr val="black"/>
                </a:solidFill>
                <a:latin typeface="Constantia"/>
              </a:rPr>
              <a:t>وهذا هو احد الاسباب الرئيسية التي تبرر اختلاف قواعد تحديد الدخل</a:t>
            </a:r>
            <a:r>
              <a:rPr lang="ar-IQ" sz="2400" dirty="0">
                <a:solidFill>
                  <a:prstClr val="black"/>
                </a:solidFill>
                <a:latin typeface="Constantia"/>
              </a:rPr>
              <a:t> </a:t>
            </a:r>
            <a:r>
              <a:rPr lang="ar-SA" sz="2400" dirty="0">
                <a:solidFill>
                  <a:prstClr val="black"/>
                </a:solidFill>
                <a:latin typeface="Constantia"/>
              </a:rPr>
              <a:t>الخاضع للضريبة في العديد من الجوانب عن الممارسة المقبولة عموما لتحديد</a:t>
            </a:r>
            <a:r>
              <a:rPr lang="ar-IQ" sz="2400" dirty="0">
                <a:solidFill>
                  <a:prstClr val="black"/>
                </a:solidFill>
                <a:latin typeface="Constantia"/>
              </a:rPr>
              <a:t> </a:t>
            </a:r>
            <a:r>
              <a:rPr lang="ar-SA" sz="2400" dirty="0">
                <a:solidFill>
                  <a:prstClr val="black"/>
                </a:solidFill>
                <a:latin typeface="Constantia"/>
              </a:rPr>
              <a:t>الدخل المالي</a:t>
            </a:r>
            <a:r>
              <a:rPr lang="ar-IQ" sz="2400" dirty="0">
                <a:solidFill>
                  <a:prstClr val="black"/>
                </a:solidFill>
                <a:latin typeface="Constantia"/>
              </a:rPr>
              <a:t>.</a:t>
            </a:r>
            <a:r>
              <a:rPr lang="ar-SA" sz="2400" dirty="0">
                <a:solidFill>
                  <a:prstClr val="black"/>
                </a:solidFill>
                <a:latin typeface="Constantia"/>
              </a:rPr>
              <a:t> </a:t>
            </a:r>
            <a:endParaRPr lang="en-US" sz="2400" dirty="0">
              <a:solidFill>
                <a:prstClr val="black"/>
              </a:solidFill>
              <a:latin typeface="Constantia"/>
            </a:endParaRPr>
          </a:p>
          <a:p>
            <a:pPr marL="45720" indent="0">
              <a:buNone/>
            </a:pPr>
            <a:endParaRPr lang="ar-IQ" dirty="0"/>
          </a:p>
        </p:txBody>
      </p:sp>
    </p:spTree>
    <p:extLst>
      <p:ext uri="{BB962C8B-B14F-4D97-AF65-F5344CB8AC3E}">
        <p14:creationId xmlns:p14="http://schemas.microsoft.com/office/powerpoint/2010/main" val="39561912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tf02895266">
  <a:themeElements>
    <a:clrScheme name="BusinessContrast">
      <a:dk1>
        <a:srgbClr val="000000"/>
      </a:dk1>
      <a:lt1>
        <a:sysClr val="window" lastClr="FFFFFF"/>
      </a:lt1>
      <a:dk2>
        <a:srgbClr val="000000"/>
      </a:dk2>
      <a:lt2>
        <a:srgbClr val="E5E8E8"/>
      </a:lt2>
      <a:accent1>
        <a:srgbClr val="00AEEF"/>
      </a:accent1>
      <a:accent2>
        <a:srgbClr val="EA428A"/>
      </a:accent2>
      <a:accent3>
        <a:srgbClr val="EED500"/>
      </a:accent3>
      <a:accent4>
        <a:srgbClr val="F5A70D"/>
      </a:accent4>
      <a:accent5>
        <a:srgbClr val="8BCB30"/>
      </a:accent5>
      <a:accent6>
        <a:srgbClr val="9962C1"/>
      </a:accent6>
      <a:hlink>
        <a:srgbClr val="00AEEF"/>
      </a:hlink>
      <a:folHlink>
        <a:srgbClr val="9962C1"/>
      </a:folHlink>
    </a:clrScheme>
    <a:fontScheme name="Franklin Gothic Medium">
      <a:majorFont>
        <a:latin typeface="Franklin Gothic Medium"/>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Medium"/>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2.xml><?xml version="1.0" encoding="utf-8"?>
<a:theme xmlns:a="http://schemas.openxmlformats.org/drawingml/2006/main" name="Office Theme">
  <a:themeElements>
    <a:clrScheme name="BusinessContrast">
      <a:dk1>
        <a:srgbClr val="000000"/>
      </a:dk1>
      <a:lt1>
        <a:sysClr val="window" lastClr="FFFFFF"/>
      </a:lt1>
      <a:dk2>
        <a:srgbClr val="000000"/>
      </a:dk2>
      <a:lt2>
        <a:srgbClr val="E5E8E8"/>
      </a:lt2>
      <a:accent1>
        <a:srgbClr val="00AEEF"/>
      </a:accent1>
      <a:accent2>
        <a:srgbClr val="EA428A"/>
      </a:accent2>
      <a:accent3>
        <a:srgbClr val="EED500"/>
      </a:accent3>
      <a:accent4>
        <a:srgbClr val="F5A70D"/>
      </a:accent4>
      <a:accent5>
        <a:srgbClr val="8BCB30"/>
      </a:accent5>
      <a:accent6>
        <a:srgbClr val="9962C1"/>
      </a:accent6>
      <a:hlink>
        <a:srgbClr val="00AEEF"/>
      </a:hlink>
      <a:folHlink>
        <a:srgbClr val="9962C1"/>
      </a:folHlink>
    </a:clrScheme>
    <a:fontScheme name="Franklin Gothic Medium">
      <a:majorFont>
        <a:latin typeface="Franklin Gothic Medium"/>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Medium"/>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3.xml><?xml version="1.0" encoding="utf-8"?>
<a:theme xmlns:a="http://schemas.openxmlformats.org/drawingml/2006/main" name="Office Theme">
  <a:themeElements>
    <a:clrScheme name="BusinessContrast">
      <a:dk1>
        <a:srgbClr val="000000"/>
      </a:dk1>
      <a:lt1>
        <a:sysClr val="window" lastClr="FFFFFF"/>
      </a:lt1>
      <a:dk2>
        <a:srgbClr val="000000"/>
      </a:dk2>
      <a:lt2>
        <a:srgbClr val="E5E8E8"/>
      </a:lt2>
      <a:accent1>
        <a:srgbClr val="00AEEF"/>
      </a:accent1>
      <a:accent2>
        <a:srgbClr val="EA428A"/>
      </a:accent2>
      <a:accent3>
        <a:srgbClr val="EED500"/>
      </a:accent3>
      <a:accent4>
        <a:srgbClr val="F5A70D"/>
      </a:accent4>
      <a:accent5>
        <a:srgbClr val="8BCB30"/>
      </a:accent5>
      <a:accent6>
        <a:srgbClr val="9962C1"/>
      </a:accent6>
      <a:hlink>
        <a:srgbClr val="00AEEF"/>
      </a:hlink>
      <a:folHlink>
        <a:srgbClr val="9962C1"/>
      </a:folHlink>
    </a:clrScheme>
    <a:fontScheme name="Franklin Gothic Medium">
      <a:majorFont>
        <a:latin typeface="Franklin Gothic Medium"/>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Medium"/>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TemplateFile" ma:contentTypeID="0x0101006EDDDB5EE6D98C44930B742096920B300400F5B6D36B3EF94B4E9A635CDF2A18F5B8" ma:contentTypeVersion="72" ma:contentTypeDescription="Create a new document." ma:contentTypeScope="" ma:versionID="a23e56308344d904b51738559c3d67c9">
  <xsd:schema xmlns:xsd="http://www.w3.org/2001/XMLSchema" xmlns:xs="http://www.w3.org/2001/XMLSchema" xmlns:p="http://schemas.microsoft.com/office/2006/metadata/properties" xmlns:ns2="4873beb7-5857-4685-be1f-d57550cc96cc" targetNamespace="http://schemas.microsoft.com/office/2006/metadata/properties" ma:root="true" ma:fieldsID="cd0908cc4600e77bf5da051303e00c8d" ns2:_="">
    <xsd:import namespace="4873beb7-5857-4685-be1f-d57550cc96cc"/>
    <xsd:element name="properties">
      <xsd:complexType>
        <xsd:sequence>
          <xsd:element name="documentManagement">
            <xsd:complexType>
              <xsd:all>
                <xsd:element ref="ns2:AcquiredFrom" minOccurs="0"/>
                <xsd:element ref="ns2:UACurrentWords" minOccurs="0"/>
                <xsd:element ref="ns2:TPApplication" minOccurs="0"/>
                <xsd:element ref="ns2:ApprovalLog" minOccurs="0"/>
                <xsd:element ref="ns2:ApprovalStatus" minOccurs="0"/>
                <xsd:element ref="ns2:AssetStart" minOccurs="0"/>
                <xsd:element ref="ns2:AssetExpire" minOccurs="0"/>
                <xsd:element ref="ns2:AssetId" minOccurs="0"/>
                <xsd:element ref="ns2:IsSearchable" minOccurs="0"/>
                <xsd:element ref="ns2:AssetType" minOccurs="0"/>
                <xsd:element ref="ns2:APAuthor" minOccurs="0"/>
                <xsd:element ref="ns2:AverageRating" minOccurs="0"/>
                <xsd:element ref="ns2:BlockPublish" minOccurs="0"/>
                <xsd:element ref="ns2:BugNumber" minOccurs="0"/>
                <xsd:element ref="ns2:CampaignTagsTaxHTField0" minOccurs="0"/>
                <xsd:element ref="ns2:TPClientViewer" minOccurs="0"/>
                <xsd:element ref="ns2:ClipArtFilename" minOccurs="0"/>
                <xsd:element ref="ns2:TPCommandLine" minOccurs="0"/>
                <xsd:element ref="ns2:TPComponent" minOccurs="0"/>
                <xsd:element ref="ns2:ContentItem" minOccurs="0"/>
                <xsd:element ref="ns2:CrawlForDependencies" minOccurs="0"/>
                <xsd:element ref="ns2:CSXHash" minOccurs="0"/>
                <xsd:element ref="ns2:CSXSubmissionMarket" minOccurs="0"/>
                <xsd:element ref="ns2:CSXUpdate" minOccurs="0"/>
                <xsd:element ref="ns2:IntlLangReviewDate" minOccurs="0"/>
                <xsd:element ref="ns2:IsDeleted" minOccurs="0"/>
                <xsd:element ref="ns2:APDescription" minOccurs="0"/>
                <xsd:element ref="ns2:DirectSourceMarket" minOccurs="0"/>
                <xsd:element ref="ns2:Downloads" minOccurs="0"/>
                <xsd:element ref="ns2:DSATActionTaken" minOccurs="0"/>
                <xsd:element ref="ns2:APEditor" minOccurs="0"/>
                <xsd:element ref="ns2:EditorialStatus" minOccurs="0"/>
                <xsd:element ref="ns2:EditorialTags" minOccurs="0"/>
                <xsd:element ref="ns2:TPExecutable" minOccurs="0"/>
                <xsd:element ref="ns2:FeatureTagsTaxHTField0" minOccurs="0"/>
                <xsd:element ref="ns2:TPFriendlyName" minOccurs="0"/>
                <xsd:element ref="ns2:FriendlyTitle" minOccurs="0"/>
                <xsd:element ref="ns2:PrimaryImageGen" minOccurs="0"/>
                <xsd:element ref="ns2:HandoffToMSDN" minOccurs="0"/>
                <xsd:element ref="ns2:InProjectListLookup" minOccurs="0"/>
                <xsd:element ref="ns2:TPInstallLocation" minOccurs="0"/>
                <xsd:element ref="ns2:InternalTagsTaxHTField0" minOccurs="0"/>
                <xsd:element ref="ns2:IntlLangReview" minOccurs="0"/>
                <xsd:element ref="ns2:IntlLangReviewer" minOccurs="0"/>
                <xsd:element ref="ns2:MarketSpecific" minOccurs="0"/>
                <xsd:element ref="ns2:LastCompleteVersionLookup" minOccurs="0"/>
                <xsd:element ref="ns2:LastHandOff" minOccurs="0"/>
                <xsd:element ref="ns2:LastModifiedDateTime" minOccurs="0"/>
                <xsd:element ref="ns2:LastPreviewErrorLookup" minOccurs="0"/>
                <xsd:element ref="ns2:LastPreviewResultLookup" minOccurs="0"/>
                <xsd:element ref="ns2:LastPreviewAttemptDateLookup" minOccurs="0"/>
                <xsd:element ref="ns2:LastPreviewedByLookup" minOccurs="0"/>
                <xsd:element ref="ns2:LastPreviewTimeLookup" minOccurs="0"/>
                <xsd:element ref="ns2:LastPreviewVersionLookup" minOccurs="0"/>
                <xsd:element ref="ns2:LastPublishErrorLookup" minOccurs="0"/>
                <xsd:element ref="ns2:LastPublishResultLookup" minOccurs="0"/>
                <xsd:element ref="ns2:LastPublishAttemptDateLookup" minOccurs="0"/>
                <xsd:element ref="ns2:LastPublishedByLookup" minOccurs="0"/>
                <xsd:element ref="ns2:LastPublishTimeLookup" minOccurs="0"/>
                <xsd:element ref="ns2:LastPublishVersionLookup" minOccurs="0"/>
                <xsd:element ref="ns2:TPLaunchHelpLinkType" minOccurs="0"/>
                <xsd:element ref="ns2:LegacyData" minOccurs="0"/>
                <xsd:element ref="ns2:TPLaunchHelpLink" minOccurs="0"/>
                <xsd:element ref="ns2:LocComments" minOccurs="0"/>
                <xsd:element ref="ns2:LocLastLocAttemptVersionLookup" minOccurs="0"/>
                <xsd:element ref="ns2:LocLastLocAttemptVersionTypeLookup" minOccurs="0"/>
                <xsd:element ref="ns2:LocManualTestRequired" minOccurs="0"/>
                <xsd:element ref="ns2:LocMarketGroupTiers2" minOccurs="0"/>
                <xsd:element ref="ns2:LocNewPublishedVersionLookup" minOccurs="0"/>
                <xsd:element ref="ns2:LocOverallHandbackStatusLookup" minOccurs="0"/>
                <xsd:element ref="ns2:LocOverallLocStatusLookup" minOccurs="0"/>
                <xsd:element ref="ns2:LocOverallPreviewStatusLookup" minOccurs="0"/>
                <xsd:element ref="ns2:LocOverallPublishStatusLookup" minOccurs="0"/>
                <xsd:element ref="ns2:IntlLocPriority" minOccurs="0"/>
                <xsd:element ref="ns2:LocProcessedForHandoffsLookup" minOccurs="0"/>
                <xsd:element ref="ns2:LocProcessedForMarketsLookup" minOccurs="0"/>
                <xsd:element ref="ns2:LocPublishedDependentAssetsLookup" minOccurs="0"/>
                <xsd:element ref="ns2:LocPublishedLinkedAssetsLookup" minOccurs="0"/>
                <xsd:element ref="ns2:LocRecommendedHandoff" minOccurs="0"/>
                <xsd:element ref="ns2:LocalizationTagsTaxHTField0" minOccurs="0"/>
                <xsd:element ref="ns2:MachineTranslated" minOccurs="0"/>
                <xsd:element ref="ns2:Manager" minOccurs="0"/>
                <xsd:element ref="ns2:Markets" minOccurs="0"/>
                <xsd:element ref="ns2:Milestone" minOccurs="0"/>
                <xsd:element ref="ns2:TPNamespace" minOccurs="0"/>
                <xsd:element ref="ns2:NumericId" minOccurs="0"/>
                <xsd:element ref="ns2:NumOfRatingsLookup" minOccurs="0"/>
                <xsd:element ref="ns2:OOCacheId" minOccurs="0"/>
                <xsd:element ref="ns2:OpenTemplate" minOccurs="0"/>
                <xsd:element ref="ns2:OriginAsset" minOccurs="0"/>
                <xsd:element ref="ns2:OriginalRelease" minOccurs="0"/>
                <xsd:element ref="ns2:OriginalSourceMarket" minOccurs="0"/>
                <xsd:element ref="ns2:OutputCachingOn" minOccurs="0"/>
                <xsd:element ref="ns2:ParentAssetId" minOccurs="0"/>
                <xsd:element ref="ns2:PlannedPubDate" minOccurs="0"/>
                <xsd:element ref="ns2:PolicheckWords" minOccurs="0"/>
                <xsd:element ref="ns2:BusinessGroup" minOccurs="0"/>
                <xsd:element ref="ns2:UAProjectedTotalWords" minOccurs="0"/>
                <xsd:element ref="ns2:Provider" minOccurs="0"/>
                <xsd:element ref="ns2:Providers" minOccurs="0"/>
                <xsd:element ref="ns2:PublishStatusLookup" minOccurs="0"/>
                <xsd:element ref="ns2:PublishTargets" minOccurs="0"/>
                <xsd:element ref="ns2:RecommendationsModifier" minOccurs="0"/>
                <xsd:element ref="ns2:ArtSampleDocs" minOccurs="0"/>
                <xsd:element ref="ns2:ScenarioTagsTaxHTField0" minOccurs="0"/>
                <xsd:element ref="ns2:ShowIn" minOccurs="0"/>
                <xsd:element ref="ns2:SourceTitle" minOccurs="0"/>
                <xsd:element ref="ns2:CSXSubmissionDate" minOccurs="0"/>
                <xsd:element ref="ns2:SubmitterId" minOccurs="0"/>
                <xsd:element ref="ns2:TaxCatchAll" minOccurs="0"/>
                <xsd:element ref="ns2:TaxCatchAllLabel" minOccurs="0"/>
                <xsd:element ref="ns2:TemplateStatus" minOccurs="0"/>
                <xsd:element ref="ns2:TemplateTemplateType" minOccurs="0"/>
                <xsd:element ref="ns2:ThumbnailAssetId" minOccurs="0"/>
                <xsd:element ref="ns2:TimesCloned" minOccurs="0"/>
                <xsd:element ref="ns2:TrustLevel" minOccurs="0"/>
                <xsd:element ref="ns2:UALocComments" minOccurs="0"/>
                <xsd:element ref="ns2:UALocRecommendation" minOccurs="0"/>
                <xsd:element ref="ns2:UANotes" minOccurs="0"/>
                <xsd:element ref="ns2:TPAppVersion" minOccurs="0"/>
                <xsd:element ref="ns2:VoteCoun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873beb7-5857-4685-be1f-d57550cc96cc" elementFormDefault="qualified">
    <xsd:import namespace="http://schemas.microsoft.com/office/2006/documentManagement/types"/>
    <xsd:import namespace="http://schemas.microsoft.com/office/infopath/2007/PartnerControls"/>
    <xsd:element name="AcquiredFrom" ma:index="1" nillable="true" ma:displayName="Acquired From" ma:default="Internal MS" ma:internalName="AcquiredFrom" ma:readOnly="false">
      <xsd:simpleType>
        <xsd:restriction base="dms:Choice">
          <xsd:enumeration value="Internal MS"/>
          <xsd:enumeration value="Community"/>
          <xsd:enumeration value="MVP"/>
          <xsd:enumeration value="Publisher"/>
          <xsd:enumeration value="Partner"/>
          <xsd:enumeration value="None"/>
        </xsd:restriction>
      </xsd:simpleType>
    </xsd:element>
    <xsd:element name="UACurrentWords" ma:index="2" nillable="true" ma:displayName="Actual Word Count" ma:default="" ma:internalName="UACurrentWords" ma:readOnly="false">
      <xsd:simpleType>
        <xsd:restriction base="dms:Unknown"/>
      </xsd:simpleType>
    </xsd:element>
    <xsd:element name="TPApplication" ma:index="3" nillable="true" ma:displayName="Application to Open Template With" ma:default="" ma:internalName="TPApplication">
      <xsd:simpleType>
        <xsd:restriction base="dms:Text"/>
      </xsd:simpleType>
    </xsd:element>
    <xsd:element name="ApprovalLog" ma:index="4" nillable="true" ma:displayName="Approval Log" ma:default="" ma:hidden="true" ma:internalName="ApprovalLog" ma:readOnly="false">
      <xsd:simpleType>
        <xsd:restriction base="dms:Note"/>
      </xsd:simpleType>
    </xsd:element>
    <xsd:element name="ApprovalStatus" ma:index="5" nillable="true" ma:displayName="Approval Status" ma:default="InProgress" ma:internalName="ApprovalStatus" ma:readOnly="false">
      <xsd:simpleType>
        <xsd:restriction base="dms:Choice">
          <xsd:enumeration value="InProgress"/>
          <xsd:enumeration value="Rejected"/>
          <xsd:enumeration value="Questionable"/>
          <xsd:enumeration value="ApprovedAutomatic"/>
          <xsd:enumeration value="ApprovedManual"/>
          <xsd:enumeration value="On Hold"/>
          <xsd:enumeration value="Needs Review"/>
          <xsd:enumeration value="A Violation"/>
          <xsd:enumeration value="Unpublished Violation"/>
        </xsd:restriction>
      </xsd:simpleType>
    </xsd:element>
    <xsd:element name="AssetStart" ma:index="6" nillable="true" ma:displayName="Asset Begin Date" ma:default="[Today]" ma:internalName="AssetStart" ma:readOnly="false">
      <xsd:simpleType>
        <xsd:restriction base="dms:DateTime"/>
      </xsd:simpleType>
    </xsd:element>
    <xsd:element name="AssetExpire" ma:index="7" nillable="true" ma:displayName="Asset End Date" ma:default="2029-01-01T08:00:00Z" ma:format="DateTime" ma:internalName="AssetExpire" ma:readOnly="false">
      <xsd:simpleType>
        <xsd:restriction base="dms:DateTime"/>
      </xsd:simpleType>
    </xsd:element>
    <xsd:element name="AssetId" ma:index="8" nillable="true" ma:displayName="Asset ID" ma:default="" ma:indexed="true" ma:internalName="AssetId" ma:readOnly="false">
      <xsd:simpleType>
        <xsd:restriction base="dms:Text">
          <xsd:maxLength value="255"/>
        </xsd:restriction>
      </xsd:simpleType>
    </xsd:element>
    <xsd:element name="IsSearchable" ma:index="9" nillable="true" ma:displayName="Asset Searchable?" ma:default="true" ma:internalName="IsSearchable" ma:readOnly="false">
      <xsd:simpleType>
        <xsd:restriction base="dms:Boolean"/>
      </xsd:simpleType>
    </xsd:element>
    <xsd:element name="AssetType" ma:index="10" nillable="true" ma:displayName="Asset Type" ma:default="" ma:internalName="AssetType" ma:readOnly="false">
      <xsd:simpleType>
        <xsd:restriction base="dms:Unknown"/>
      </xsd:simpleType>
    </xsd:element>
    <xsd:element name="APAuthor" ma:index="11" nillable="true" ma:displayName="Author" ma:default="" ma:list="UserInfo" ma:internalName="APAuth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AverageRating" ma:index="12" nillable="true" ma:displayName="Average Rating" ma:internalName="AverageRating" ma:readOnly="false">
      <xsd:simpleType>
        <xsd:restriction base="dms:Text"/>
      </xsd:simpleType>
    </xsd:element>
    <xsd:element name="BlockPublish" ma:index="13" nillable="true" ma:displayName="Block from Publishing?" ma:default="" ma:internalName="BlockPublish" ma:readOnly="false">
      <xsd:simpleType>
        <xsd:restriction base="dms:Boolean"/>
      </xsd:simpleType>
    </xsd:element>
    <xsd:element name="BugNumber" ma:index="14" nillable="true" ma:displayName="Bug Number" ma:default="" ma:internalName="BugNumber" ma:readOnly="false">
      <xsd:simpleType>
        <xsd:restriction base="dms:Text"/>
      </xsd:simpleType>
    </xsd:element>
    <xsd:element name="CampaignTagsTaxHTField0" ma:index="16" nillable="true" ma:taxonomy="true" ma:internalName="CampaignTagsTaxHTField0" ma:taxonomyFieldName="CampaignTags" ma:displayName="Campaigns" ma:readOnly="false" ma:default="" ma:fieldId="{1df42cc3-2301-4f11-a52a-6ead923c29ed}" ma:taxonomyMulti="true" ma:sspId="8f79753a-75d3-41f5-8ca3-40b843941b4f" ma:termSetId="ca0e50d4-faa1-44ce-961e-bb1441c60e66" ma:anchorId="00000000-0000-0000-0000-000000000000" ma:open="false" ma:isKeyword="false">
      <xsd:complexType>
        <xsd:sequence>
          <xsd:element ref="pc:Terms" minOccurs="0" maxOccurs="1"/>
        </xsd:sequence>
      </xsd:complexType>
    </xsd:element>
    <xsd:element name="TPClientViewer" ma:index="17" nillable="true" ma:displayName="Client Viewer" ma:default="" ma:internalName="TPClientViewer">
      <xsd:simpleType>
        <xsd:restriction base="dms:Text"/>
      </xsd:simpleType>
    </xsd:element>
    <xsd:element name="ClipArtFilename" ma:index="18" nillable="true" ma:displayName="Clip Art Name" ma:default="" ma:internalName="ClipArtFilename" ma:readOnly="false">
      <xsd:simpleType>
        <xsd:restriction base="dms:Text"/>
      </xsd:simpleType>
    </xsd:element>
    <xsd:element name="TPCommandLine" ma:index="19" nillable="true" ma:displayName="Command Line" ma:default="" ma:internalName="TPCommandLine">
      <xsd:simpleType>
        <xsd:restriction base="dms:Text"/>
      </xsd:simpleType>
    </xsd:element>
    <xsd:element name="TPComponent" ma:index="20" nillable="true" ma:displayName="Component" ma:default="" ma:internalName="TPComponent">
      <xsd:simpleType>
        <xsd:restriction base="dms:Text"/>
      </xsd:simpleType>
    </xsd:element>
    <xsd:element name="ContentItem" ma:index="21" nillable="true" ma:displayName="Content Item" ma:default="" ma:hidden="true" ma:internalName="ContentItem" ma:readOnly="false">
      <xsd:simpleType>
        <xsd:restriction base="dms:Unknown"/>
      </xsd:simpleType>
    </xsd:element>
    <xsd:element name="CrawlForDependencies" ma:index="23" nillable="true" ma:displayName="Crawl for Dependencies?" ma:default="true" ma:internalName="CrawlForDependencies" ma:readOnly="false">
      <xsd:simpleType>
        <xsd:restriction base="dms:Boolean"/>
      </xsd:simpleType>
    </xsd:element>
    <xsd:element name="CSXHash" ma:index="26" nillable="true" ma:displayName="CSX Hash" ma:default="" ma:indexed="true" ma:internalName="CSXHash" ma:readOnly="false">
      <xsd:simpleType>
        <xsd:restriction base="dms:Text"/>
      </xsd:simpleType>
    </xsd:element>
    <xsd:element name="CSXSubmissionMarket" ma:index="27" nillable="true" ma:displayName="CSX Submission Market" ma:default="" ma:list="{2FBD1B11-2ACE-4FDC-B5A3-635D4ADF6F1B}" ma:internalName="CSXSubmissionMarket" ma:readOnly="false" ma:showField="MarketName" ma:web="4873beb7-5857-4685-be1f-d57550cc96cc">
      <xsd:simpleType>
        <xsd:restriction base="dms:Lookup"/>
      </xsd:simpleType>
    </xsd:element>
    <xsd:element name="CSXUpdate" ma:index="28" nillable="true" ma:displayName="CSX Updated?" ma:default="false" ma:internalName="CSXUpdate" ma:readOnly="false">
      <xsd:simpleType>
        <xsd:restriction base="dms:Boolean"/>
      </xsd:simpleType>
    </xsd:element>
    <xsd:element name="IntlLangReviewDate" ma:index="29" nillable="true" ma:displayName="Date to Complete Intl QA" ma:default="" ma:internalName="IntlLangReviewDate" ma:readOnly="false">
      <xsd:simpleType>
        <xsd:restriction base="dms:DateTime"/>
      </xsd:simpleType>
    </xsd:element>
    <xsd:element name="IsDeleted" ma:index="30" nillable="true" ma:displayName="Deleted?" ma:default="" ma:internalName="IsDeleted" ma:readOnly="false">
      <xsd:simpleType>
        <xsd:restriction base="dms:Boolean"/>
      </xsd:simpleType>
    </xsd:element>
    <xsd:element name="APDescription" ma:index="31" nillable="true" ma:displayName="Description" ma:default="" ma:internalName="APDescription" ma:readOnly="false">
      <xsd:simpleType>
        <xsd:restriction base="dms:Note"/>
      </xsd:simpleType>
    </xsd:element>
    <xsd:element name="DirectSourceMarket" ma:index="32" nillable="true" ma:displayName="Direct Source Market Group" ma:default="" ma:internalName="DirectSourceMarket" ma:readOnly="false">
      <xsd:simpleType>
        <xsd:restriction base="dms:Text"/>
      </xsd:simpleType>
    </xsd:element>
    <xsd:element name="Downloads" ma:index="33" nillable="true" ma:displayName="Downloads" ma:default="0" ma:hidden="true" ma:internalName="Downloads" ma:readOnly="false">
      <xsd:simpleType>
        <xsd:restriction base="dms:Unknown"/>
      </xsd:simpleType>
    </xsd:element>
    <xsd:element name="DSATActionTaken" ma:index="34" nillable="true" ma:displayName="DSAT Action Taken" ma:default="" ma:internalName="DSATActionTaken" ma:readOnly="false">
      <xsd:simpleType>
        <xsd:restriction base="dms:Choice">
          <xsd:enumeration value="Best Bets"/>
          <xsd:enumeration value="Expire"/>
          <xsd:enumeration value="Hide"/>
          <xsd:enumeration value="None"/>
        </xsd:restriction>
      </xsd:simpleType>
    </xsd:element>
    <xsd:element name="APEditor" ma:index="35" nillable="true" ma:displayName="Editor" ma:default="" ma:list="UserInfo" ma:internalName="APEdit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EditorialStatus" ma:index="36" nillable="true" ma:displayName="Editorial Status" ma:default="" ma:internalName="EditorialStatus" ma:readOnly="false">
      <xsd:simpleType>
        <xsd:restriction base="dms:Unknown"/>
      </xsd:simpleType>
    </xsd:element>
    <xsd:element name="EditorialTags" ma:index="37" nillable="true" ma:displayName="Editorial Tags" ma:default="" ma:internalName="EditorialTags">
      <xsd:simpleType>
        <xsd:restriction base="dms:Unknown"/>
      </xsd:simpleType>
    </xsd:element>
    <xsd:element name="TPExecutable" ma:index="38" nillable="true" ma:displayName="Executable" ma:default="" ma:internalName="TPExecutable">
      <xsd:simpleType>
        <xsd:restriction base="dms:Text"/>
      </xsd:simpleType>
    </xsd:element>
    <xsd:element name="FeatureTagsTaxHTField0" ma:index="40" nillable="true" ma:taxonomy="true" ma:internalName="FeatureTagsTaxHTField0" ma:taxonomyFieldName="FeatureTags" ma:displayName="Features" ma:readOnly="false" ma:default="" ma:fieldId="{7fc0d542-15c6-4882-a8e3-13bca44403fb}" ma:taxonomyMulti="true" ma:sspId="8f79753a-75d3-41f5-8ca3-40b843941b4f" ma:termSetId="f1ab6845-967d-4854-a0ba-4ec07f0f8113" ma:anchorId="00000000-0000-0000-0000-000000000000" ma:open="false" ma:isKeyword="false">
      <xsd:complexType>
        <xsd:sequence>
          <xsd:element ref="pc:Terms" minOccurs="0" maxOccurs="1"/>
        </xsd:sequence>
      </xsd:complexType>
    </xsd:element>
    <xsd:element name="TPFriendlyName" ma:index="41" nillable="true" ma:displayName="Friendly Name" ma:default="" ma:internalName="TPFriendlyName">
      <xsd:simpleType>
        <xsd:restriction base="dms:Text"/>
      </xsd:simpleType>
    </xsd:element>
    <xsd:element name="FriendlyTitle" ma:index="42" nillable="true" ma:displayName="Friendly Title" ma:default="" ma:description="Shorter title to be used when displaying search results" ma:internalName="FriendlyTitle" ma:readOnly="false">
      <xsd:simpleType>
        <xsd:restriction base="dms:Text"/>
      </xsd:simpleType>
    </xsd:element>
    <xsd:element name="PrimaryImageGen" ma:index="43" nillable="true" ma:displayName="Generate Images?" ma:default="true" ma:internalName="PrimaryImageGen">
      <xsd:simpleType>
        <xsd:restriction base="dms:Boolean"/>
      </xsd:simpleType>
    </xsd:element>
    <xsd:element name="HandoffToMSDN" ma:index="44" nillable="true" ma:displayName="Handoff To MSDN Date" ma:default="" ma:internalName="HandoffToMSDN" ma:readOnly="false">
      <xsd:simpleType>
        <xsd:restriction base="dms:DateTime"/>
      </xsd:simpleType>
    </xsd:element>
    <xsd:element name="InProjectListLookup" ma:index="45" nillable="true" ma:displayName="InProjectListLookup" ma:list="{9E343742-310B-4684-A24C-1D137CB4B230}" ma:internalName="InProjectListLookup" ma:readOnly="true" ma:showField="InProjectLis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PInstallLocation" ma:index="46" nillable="true" ma:displayName="Install Location" ma:default="" ma:internalName="TPInstallLocation">
      <xsd:simpleType>
        <xsd:restriction base="dms:Text"/>
      </xsd:simpleType>
    </xsd:element>
    <xsd:element name="InternalTagsTaxHTField0" ma:index="48" nillable="true" ma:taxonomy="true" ma:internalName="InternalTagsTaxHTField0" ma:taxonomyFieldName="InternalTags" ma:displayName="Internal Tags" ma:readOnly="false" ma:default="" ma:fieldId="{1490b8a4-2706-41ec-b5e3-73176dccf34e}" ma:taxonomyMulti="true" ma:sspId="8f79753a-75d3-41f5-8ca3-40b843941b4f" ma:termSetId="82b6639e-f7fc-4c18-ad2d-003a6e707765" ma:anchorId="00000000-0000-0000-0000-000000000000" ma:open="false" ma:isKeyword="false">
      <xsd:complexType>
        <xsd:sequence>
          <xsd:element ref="pc:Terms" minOccurs="0" maxOccurs="1"/>
        </xsd:sequence>
      </xsd:complexType>
    </xsd:element>
    <xsd:element name="IntlLangReview" ma:index="49" nillable="true" ma:displayName="Intl Lang QA Review Required?" ma:default="" ma:internalName="IntlLangReview" ma:readOnly="false">
      <xsd:simpleType>
        <xsd:restriction base="dms:Boolean"/>
      </xsd:simpleType>
    </xsd:element>
    <xsd:element name="IntlLangReviewer" ma:index="50" nillable="true" ma:displayName="Intl Lang QA Reviewer" ma:default="" ma:internalName="IntlLangReviewer" ma:readOnly="false">
      <xsd:simpleType>
        <xsd:restriction base="dms:Text"/>
      </xsd:simpleType>
    </xsd:element>
    <xsd:element name="MarketSpecific" ma:index="51" nillable="true" ma:displayName="Is Market Specific?" ma:default="" ma:internalName="MarketSpecific" ma:readOnly="false">
      <xsd:simpleType>
        <xsd:restriction base="dms:Boolean"/>
      </xsd:simpleType>
    </xsd:element>
    <xsd:element name="LastCompleteVersionLookup" ma:index="52" nillable="true" ma:displayName="Last Complete Version Lookup" ma:default="" ma:list="{9E343742-310B-4684-A24C-1D137CB4B230}" ma:internalName="LastCompleteVersionLookup" ma:readOnly="true" ma:showField="LastComplete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HandOff" ma:index="53" nillable="true" ma:displayName="Last Hand-off" ma:default="" ma:internalName="LastHandOff" ma:readOnly="false">
      <xsd:simpleType>
        <xsd:restriction base="dms:DateTime"/>
      </xsd:simpleType>
    </xsd:element>
    <xsd:element name="LastModifiedDateTime" ma:index="54" nillable="true" ma:displayName="Last Modified Date" ma:default="" ma:internalName="LastModifiedDateTime" ma:readOnly="false">
      <xsd:simpleType>
        <xsd:restriction base="dms:DateTime"/>
      </xsd:simpleType>
    </xsd:element>
    <xsd:element name="LastPreviewErrorLookup" ma:index="55" nillable="true" ma:displayName="Last Preview Attempt Error" ma:default="" ma:list="{9E343742-310B-4684-A24C-1D137CB4B230}" ma:internalName="LastPreviewErrorLookup" ma:readOnly="true" ma:showField="LastPreviewError"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ResultLookup" ma:index="56" nillable="true" ma:displayName="Last Preview Attempt Result" ma:default="" ma:list="{9E343742-310B-4684-A24C-1D137CB4B230}" ma:internalName="LastPreviewResultLookup" ma:readOnly="true" ma:showField="LastPreviewResul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AttemptDateLookup" ma:index="57" nillable="true" ma:displayName="Last Preview Attempted On" ma:default="" ma:list="{9E343742-310B-4684-A24C-1D137CB4B230}" ma:internalName="LastPreviewAttemptDateLookup" ma:readOnly="true" ma:showField="LastPreviewAttemptDat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edByLookup" ma:index="58" nillable="true" ma:displayName="Last Previewed By" ma:default="" ma:list="{9E343742-310B-4684-A24C-1D137CB4B230}" ma:internalName="LastPreviewedByLookup" ma:readOnly="true" ma:showField="LastPreviewedBy"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TimeLookup" ma:index="59" nillable="true" ma:displayName="Last Previewed Date" ma:default="" ma:list="{9E343742-310B-4684-A24C-1D137CB4B230}" ma:internalName="LastPreviewTimeLookup" ma:readOnly="true" ma:showField="LastPreviewTi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VersionLookup" ma:index="60" nillable="true" ma:displayName="Last Previewed Version" ma:default="" ma:list="{9E343742-310B-4684-A24C-1D137CB4B230}" ma:internalName="LastPreviewVersionLookup" ma:readOnly="true" ma:showField="LastPreview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ErrorLookup" ma:index="61" nillable="true" ma:displayName="Last Publish Attempt Error" ma:default="" ma:list="{9E343742-310B-4684-A24C-1D137CB4B230}" ma:internalName="LastPublishErrorLookup" ma:readOnly="true" ma:showField="LastPublishError"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ResultLookup" ma:index="62" nillable="true" ma:displayName="Last Publish Attempt Result" ma:default="" ma:list="{9E343742-310B-4684-A24C-1D137CB4B230}" ma:internalName="LastPublishResultLookup" ma:readOnly="true" ma:showField="LastPublishResul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AttemptDateLookup" ma:index="63" nillable="true" ma:displayName="Last Publish Attempted On" ma:default="" ma:list="{9E343742-310B-4684-A24C-1D137CB4B230}" ma:internalName="LastPublishAttemptDateLookup" ma:readOnly="true" ma:showField="LastPublishAttemptDat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edByLookup" ma:index="64" nillable="true" ma:displayName="Last Published By" ma:default="" ma:list="{9E343742-310B-4684-A24C-1D137CB4B230}" ma:internalName="LastPublishedByLookup" ma:readOnly="true" ma:showField="LastPublishedBy"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TimeLookup" ma:index="65" nillable="true" ma:displayName="Last Published Date" ma:default="" ma:list="{9E343742-310B-4684-A24C-1D137CB4B230}" ma:internalName="LastPublishTimeLookup" ma:readOnly="true" ma:showField="LastPublishTi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VersionLookup" ma:index="66" nillable="true" ma:displayName="Last Published Version" ma:default="" ma:list="{9E343742-310B-4684-A24C-1D137CB4B230}" ma:internalName="LastPublishVersionLookup" ma:readOnly="true" ma:showField="LastPublish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PLaunchHelpLinkType" ma:index="67" nillable="true" ma:displayName="Launch Help Link Type" ma:default="Template" ma:internalName="TPLaunchHelpLinkType">
      <xsd:simpleType>
        <xsd:restriction base="dms:Choice">
          <xsd:enumeration value="Template"/>
          <xsd:enumeration value="Training"/>
          <xsd:enumeration value="URL"/>
          <xsd:enumeration value="None"/>
        </xsd:restriction>
      </xsd:simpleType>
    </xsd:element>
    <xsd:element name="LegacyData" ma:index="68" nillable="true" ma:displayName="Legacy Data" ma:default="" ma:internalName="LegacyData" ma:readOnly="false">
      <xsd:simpleType>
        <xsd:restriction base="dms:Note"/>
      </xsd:simpleType>
    </xsd:element>
    <xsd:element name="TPLaunchHelpLink" ma:index="69" nillable="true" ma:displayName="Link to Launch Help Topic" ma:default="" ma:internalName="TPLaunchHelpLink">
      <xsd:simpleType>
        <xsd:restriction base="dms:Text"/>
      </xsd:simpleType>
    </xsd:element>
    <xsd:element name="LocComments" ma:index="70" nillable="true" ma:displayName="Loc Approval Comments" ma:default="" ma:internalName="LocComments" ma:readOnly="false">
      <xsd:simpleType>
        <xsd:restriction base="dms:Note"/>
      </xsd:simpleType>
    </xsd:element>
    <xsd:element name="LocLastLocAttemptVersionLookup" ma:index="71" nillable="true" ma:displayName="Loc Last Loc Attempt Version" ma:default="" ma:list="{7DD1DCEC-E449-43D3-891F-7DC62F62AD21}" ma:internalName="LocLastLocAttemptVersionLookup" ma:readOnly="false" ma:showField="LastLocAttemptVersion" ma:web="4873beb7-5857-4685-be1f-d57550cc96cc">
      <xsd:simpleType>
        <xsd:restriction base="dms:Lookup"/>
      </xsd:simpleType>
    </xsd:element>
    <xsd:element name="LocLastLocAttemptVersionTypeLookup" ma:index="72" nillable="true" ma:displayName="Loc Last Loc Attempt Version Type" ma:default="" ma:list="{7DD1DCEC-E449-43D3-891F-7DC62F62AD21}" ma:internalName="LocLastLocAttemptVersionTypeLookup" ma:readOnly="true" ma:showField="LastLocAttemptVersionType" ma:web="4873beb7-5857-4685-be1f-d57550cc96cc">
      <xsd:simpleType>
        <xsd:restriction base="dms:Lookup"/>
      </xsd:simpleType>
    </xsd:element>
    <xsd:element name="LocManualTestRequired" ma:index="73" nillable="true" ma:displayName="Loc Manual Test Required" ma:default="" ma:internalName="LocManualTestRequired" ma:readOnly="false">
      <xsd:simpleType>
        <xsd:restriction base="dms:Boolean"/>
      </xsd:simpleType>
    </xsd:element>
    <xsd:element name="LocMarketGroupTiers2" ma:index="74" nillable="true" ma:displayName="Loc Market Group Tiers" ma:internalName="LocMarketGroupTiers2" ma:readOnly="false">
      <xsd:simpleType>
        <xsd:restriction base="dms:Unknown"/>
      </xsd:simpleType>
    </xsd:element>
    <xsd:element name="LocNewPublishedVersionLookup" ma:index="75" nillable="true" ma:displayName="Loc New Published Version Lookup" ma:default="" ma:list="{7DD1DCEC-E449-43D3-891F-7DC62F62AD21}" ma:internalName="LocNewPublishedVersionLookup" ma:readOnly="true" ma:showField="NewPublishedVersion" ma:web="4873beb7-5857-4685-be1f-d57550cc96cc">
      <xsd:simpleType>
        <xsd:restriction base="dms:Lookup"/>
      </xsd:simpleType>
    </xsd:element>
    <xsd:element name="LocOverallHandbackStatusLookup" ma:index="76" nillable="true" ma:displayName="Loc Overall Handback Status" ma:default="" ma:list="{7DD1DCEC-E449-43D3-891F-7DC62F62AD21}" ma:internalName="LocOverallHandbackStatusLookup" ma:readOnly="true" ma:showField="OverallHandbackStatus" ma:web="4873beb7-5857-4685-be1f-d57550cc96cc">
      <xsd:simpleType>
        <xsd:restriction base="dms:Lookup"/>
      </xsd:simpleType>
    </xsd:element>
    <xsd:element name="LocOverallLocStatusLookup" ma:index="77" nillable="true" ma:displayName="Loc Overall Localize Status" ma:default="" ma:list="{7DD1DCEC-E449-43D3-891F-7DC62F62AD21}" ma:internalName="LocOverallLocStatusLookup" ma:readOnly="true" ma:showField="OverallLocStatus" ma:web="4873beb7-5857-4685-be1f-d57550cc96cc">
      <xsd:simpleType>
        <xsd:restriction base="dms:Lookup"/>
      </xsd:simpleType>
    </xsd:element>
    <xsd:element name="LocOverallPreviewStatusLookup" ma:index="78" nillable="true" ma:displayName="Loc Overall Preview Status" ma:default="" ma:list="{7DD1DCEC-E449-43D3-891F-7DC62F62AD21}" ma:internalName="LocOverallPreviewStatusLookup" ma:readOnly="true" ma:showField="OverallPreviewStatus" ma:web="4873beb7-5857-4685-be1f-d57550cc96cc">
      <xsd:simpleType>
        <xsd:restriction base="dms:Lookup"/>
      </xsd:simpleType>
    </xsd:element>
    <xsd:element name="LocOverallPublishStatusLookup" ma:index="79" nillable="true" ma:displayName="Loc Overall Publish Status" ma:default="" ma:list="{7DD1DCEC-E449-43D3-891F-7DC62F62AD21}" ma:internalName="LocOverallPublishStatusLookup" ma:readOnly="true" ma:showField="OverallPublishStatus" ma:web="4873beb7-5857-4685-be1f-d57550cc96cc">
      <xsd:simpleType>
        <xsd:restriction base="dms:Lookup"/>
      </xsd:simpleType>
    </xsd:element>
    <xsd:element name="IntlLocPriority" ma:index="80" nillable="true" ma:displayName="Loc Priority" ma:default="" ma:internalName="IntlLocPriority" ma:readOnly="false">
      <xsd:simpleType>
        <xsd:restriction base="dms:Unknown"/>
      </xsd:simpleType>
    </xsd:element>
    <xsd:element name="LocProcessedForHandoffsLookup" ma:index="81" nillable="true" ma:displayName="Loc Processed For Handoffs" ma:default="" ma:list="{7DD1DCEC-E449-43D3-891F-7DC62F62AD21}" ma:internalName="LocProcessedForHandoffsLookup" ma:readOnly="true" ma:showField="ProcessedForHandoffs" ma:web="4873beb7-5857-4685-be1f-d57550cc96cc">
      <xsd:simpleType>
        <xsd:restriction base="dms:Lookup"/>
      </xsd:simpleType>
    </xsd:element>
    <xsd:element name="LocProcessedForMarketsLookup" ma:index="82" nillable="true" ma:displayName="Loc Processed For Markets" ma:default="" ma:list="{7DD1DCEC-E449-43D3-891F-7DC62F62AD21}" ma:internalName="LocProcessedForMarketsLookup" ma:readOnly="true" ma:showField="ProcessedForMarkets" ma:web="4873beb7-5857-4685-be1f-d57550cc96cc">
      <xsd:simpleType>
        <xsd:restriction base="dms:Lookup"/>
      </xsd:simpleType>
    </xsd:element>
    <xsd:element name="LocPublishedDependentAssetsLookup" ma:index="83" nillable="true" ma:displayName="Loc Published Dependent Assets" ma:default="" ma:list="{7DD1DCEC-E449-43D3-891F-7DC62F62AD21}" ma:internalName="LocPublishedDependentAssetsLookup" ma:readOnly="true" ma:showField="PublishedDependentAssets" ma:web="4873beb7-5857-4685-be1f-d57550cc96cc">
      <xsd:simpleType>
        <xsd:restriction base="dms:Lookup"/>
      </xsd:simpleType>
    </xsd:element>
    <xsd:element name="LocPublishedLinkedAssetsLookup" ma:index="84" nillable="true" ma:displayName="Loc Published Linked Assets" ma:default="" ma:list="{7DD1DCEC-E449-43D3-891F-7DC62F62AD21}" ma:internalName="LocPublishedLinkedAssetsLookup" ma:readOnly="true" ma:showField="PublishedLinkedAssets" ma:web="4873beb7-5857-4685-be1f-d57550cc96cc">
      <xsd:simpleType>
        <xsd:restriction base="dms:Lookup"/>
      </xsd:simpleType>
    </xsd:element>
    <xsd:element name="LocRecommendedHandoff" ma:index="85" nillable="true" ma:displayName="Loc Recommended Handoff" ma:default="" ma:indexed="true" ma:internalName="LocRecommendedHandoff" ma:readOnly="false">
      <xsd:simpleType>
        <xsd:restriction base="dms:Text"/>
      </xsd:simpleType>
    </xsd:element>
    <xsd:element name="LocalizationTagsTaxHTField0" ma:index="87" nillable="true" ma:taxonomy="true" ma:internalName="LocalizationTagsTaxHTField0" ma:taxonomyFieldName="LocalizationTags" ma:displayName="Localization Tags" ma:readOnly="false" ma:default="" ma:fieldId="{00f02cb3-2c7c-424a-9c61-10e9b6878429}" ma:taxonomyMulti="true" ma:sspId="8f79753a-75d3-41f5-8ca3-40b843941b4f" ma:termSetId="5b7703a5-8e8b-4b58-8b31-1cea35331da3" ma:anchorId="00000000-0000-0000-0000-000000000000" ma:open="false" ma:isKeyword="false">
      <xsd:complexType>
        <xsd:sequence>
          <xsd:element ref="pc:Terms" minOccurs="0" maxOccurs="1"/>
        </xsd:sequence>
      </xsd:complexType>
    </xsd:element>
    <xsd:element name="MachineTranslated" ma:index="88" nillable="true" ma:displayName="Machine Translated" ma:default="" ma:internalName="MachineTranslated" ma:readOnly="false">
      <xsd:simpleType>
        <xsd:restriction base="dms:Boolean"/>
      </xsd:simpleType>
    </xsd:element>
    <xsd:element name="Manager" ma:index="89" nillable="true" ma:displayName="Manager" ma:hidden="true" ma:internalName="Manager" ma:readOnly="false">
      <xsd:simpleType>
        <xsd:restriction base="dms:Text"/>
      </xsd:simpleType>
    </xsd:element>
    <xsd:element name="Markets" ma:index="90" nillable="true" ma:displayName="Markets" ma:default="" ma:description="Leave blank to show in all markets" ma:list="{2FBD1B11-2ACE-4FDC-B5A3-635D4ADF6F1B}" ma:internalName="Markets" ma:readOnly="false" ma:showField="MarketNa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Milestone" ma:index="91" nillable="true" ma:displayName="Milestone" ma:default="" ma:internalName="Milestone" ma:readOnly="false">
      <xsd:simpleType>
        <xsd:restriction base="dms:Unknown"/>
      </xsd:simpleType>
    </xsd:element>
    <xsd:element name="TPNamespace" ma:index="94" nillable="true" ma:displayName="Namespace" ma:default="" ma:internalName="TPNamespace">
      <xsd:simpleType>
        <xsd:restriction base="dms:Text"/>
      </xsd:simpleType>
    </xsd:element>
    <xsd:element name="NumericId" ma:index="95" nillable="true" ma:displayName="Numeric ID" ma:default="" ma:indexed="true" ma:internalName="NumericId" ma:readOnly="false">
      <xsd:simpleType>
        <xsd:restriction base="dms:Number"/>
      </xsd:simpleType>
    </xsd:element>
    <xsd:element name="NumOfRatingsLookup" ma:index="96" nillable="true" ma:displayName="NumOfRatings" ma:default="" ma:list="{9E343742-310B-4684-A24C-1D137CB4B230}" ma:internalName="NumOfRatingsLookup" ma:readOnly="true" ma:showField="NumOfRatings"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OOCacheId" ma:index="97" nillable="true" ma:displayName="OOCacheId" ma:internalName="OOCacheId" ma:readOnly="false">
      <xsd:simpleType>
        <xsd:restriction base="dms:Text"/>
      </xsd:simpleType>
    </xsd:element>
    <xsd:element name="OpenTemplate" ma:index="98" nillable="true" ma:displayName="Open Template" ma:default="true" ma:internalName="OpenTemplate">
      <xsd:simpleType>
        <xsd:restriction base="dms:Boolean"/>
      </xsd:simpleType>
    </xsd:element>
    <xsd:element name="OriginAsset" ma:index="99" nillable="true" ma:displayName="Origin Asset" ma:default="" ma:internalName="OriginAsset" ma:readOnly="false">
      <xsd:simpleType>
        <xsd:restriction base="dms:Text"/>
      </xsd:simpleType>
    </xsd:element>
    <xsd:element name="OriginalRelease" ma:index="100" nillable="true" ma:displayName="Original Release" ma:default="15" ma:internalName="OriginalRelease" ma:readOnly="false">
      <xsd:simpleType>
        <xsd:restriction base="dms:Choice">
          <xsd:enumeration value="14"/>
          <xsd:enumeration value="15"/>
          <xsd:enumeration value="16"/>
        </xsd:restriction>
      </xsd:simpleType>
    </xsd:element>
    <xsd:element name="OriginalSourceMarket" ma:index="101" nillable="true" ma:displayName="Original Source Market Group" ma:default="" ma:internalName="OriginalSourceMarket" ma:readOnly="false">
      <xsd:simpleType>
        <xsd:restriction base="dms:Text"/>
      </xsd:simpleType>
    </xsd:element>
    <xsd:element name="OutputCachingOn" ma:index="102" nillable="true" ma:displayName="Output Caching" ma:default="true" ma:hidden="true" ma:internalName="OutputCachingOn" ma:readOnly="false">
      <xsd:simpleType>
        <xsd:restriction base="dms:Boolean"/>
      </xsd:simpleType>
    </xsd:element>
    <xsd:element name="ParentAssetId" ma:index="103" nillable="true" ma:displayName="Parent Asset Id" ma:default="" ma:internalName="ParentAssetId" ma:readOnly="false">
      <xsd:simpleType>
        <xsd:restriction base="dms:Text"/>
      </xsd:simpleType>
    </xsd:element>
    <xsd:element name="PlannedPubDate" ma:index="104" nillable="true" ma:displayName="Planned Publish Date" ma:default="" ma:indexed="true" ma:internalName="PlannedPubDate" ma:readOnly="false">
      <xsd:simpleType>
        <xsd:restriction base="dms:DateTime"/>
      </xsd:simpleType>
    </xsd:element>
    <xsd:element name="PolicheckWords" ma:index="105" nillable="true" ma:displayName="Policheck Words" ma:default="" ma:internalName="PolicheckWords" ma:readOnly="false">
      <xsd:simpleType>
        <xsd:restriction base="dms:Text"/>
      </xsd:simpleType>
    </xsd:element>
    <xsd:element name="BusinessGroup" ma:index="106" nillable="true" ma:displayName="Product Division Owner" ma:default="" ma:internalName="BusinessGroup" ma:readOnly="false">
      <xsd:simpleType>
        <xsd:restriction base="dms:Unknown"/>
      </xsd:simpleType>
    </xsd:element>
    <xsd:element name="UAProjectedTotalWords" ma:index="107" nillable="true" ma:displayName="Projected Word Count" ma:default="" ma:internalName="UAProjectedTotalWords" ma:readOnly="false">
      <xsd:simpleType>
        <xsd:restriction base="dms:Unknown"/>
      </xsd:simpleType>
    </xsd:element>
    <xsd:element name="Provider" ma:index="108" nillable="true" ma:displayName="Provider" ma:default="" ma:internalName="Provider" ma:readOnly="false">
      <xsd:simpleType>
        <xsd:restriction base="dms:Unknown"/>
      </xsd:simpleType>
    </xsd:element>
    <xsd:element name="Providers" ma:index="109" nillable="true" ma:displayName="Providers" ma:default="" ma:internalName="Providers">
      <xsd:simpleType>
        <xsd:restriction base="dms:Unknown"/>
      </xsd:simpleType>
    </xsd:element>
    <xsd:element name="PublishStatusLookup" ma:index="110" nillable="true" ma:displayName="Publish Status" ma:default="" ma:list="{9E343742-310B-4684-A24C-1D137CB4B230}" ma:internalName="PublishStatusLookup" ma:readOnly="false" ma:showField="PublishStatus"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PublishTargets" ma:index="111" nillable="true" ma:displayName="Publish Target" ma:default="OfficeOnlineVNext" ma:internalName="PublishTargets" ma:readOnly="false">
      <xsd:simpleType>
        <xsd:restriction base="dms:Unknown"/>
      </xsd:simpleType>
    </xsd:element>
    <xsd:element name="RecommendationsModifier" ma:index="112" nillable="true" ma:displayName="Recommendations Modifier" ma:default="" ma:internalName="RecommendationsModifier" ma:readOnly="false">
      <xsd:simpleType>
        <xsd:restriction base="dms:Number"/>
      </xsd:simpleType>
    </xsd:element>
    <xsd:element name="ArtSampleDocs" ma:index="113" nillable="true" ma:displayName="Sample Docs" ma:default="" ma:hidden="true" ma:internalName="ArtSampleDocs" ma:readOnly="false">
      <xsd:simpleType>
        <xsd:restriction base="dms:Text"/>
      </xsd:simpleType>
    </xsd:element>
    <xsd:element name="ScenarioTagsTaxHTField0" ma:index="115" nillable="true" ma:taxonomy="true" ma:internalName="ScenarioTagsTaxHTField0" ma:taxonomyFieldName="ScenarioTags" ma:displayName="Scenarios" ma:readOnly="false" ma:default="" ma:fieldId="{93aef74d-6c78-4815-8310-51477dceeccc}" ma:taxonomyMulti="true" ma:sspId="8f79753a-75d3-41f5-8ca3-40b843941b4f" ma:termSetId="4b7d5f16-e2f2-4fc0-bab3-6e8b931e57d6" ma:anchorId="00000000-0000-0000-0000-000000000000" ma:open="false" ma:isKeyword="false">
      <xsd:complexType>
        <xsd:sequence>
          <xsd:element ref="pc:Terms" minOccurs="0" maxOccurs="1"/>
        </xsd:sequence>
      </xsd:complexType>
    </xsd:element>
    <xsd:element name="ShowIn" ma:index="117" nillable="true" ma:displayName="Show In" ma:default="Show everywhere" ma:internalName="ShowIn" ma:readOnly="false">
      <xsd:simpleType>
        <xsd:restriction base="dms:Choice">
          <xsd:enumeration value="Hide on web"/>
          <xsd:enumeration value="On Web no search"/>
          <xsd:enumeration value="Show everywhere"/>
          <xsd:enumeration value="Special use only"/>
        </xsd:restriction>
      </xsd:simpleType>
    </xsd:element>
    <xsd:element name="SourceTitle" ma:index="118" nillable="true" ma:displayName="Source Title" ma:default="" ma:indexed="true" ma:internalName="SourceTitle" ma:readOnly="false">
      <xsd:simpleType>
        <xsd:restriction base="dms:Text"/>
      </xsd:simpleType>
    </xsd:element>
    <xsd:element name="CSXSubmissionDate" ma:index="119" nillable="true" ma:displayName="Submission Date" ma:default="" ma:internalName="CSXSubmissionDate" ma:readOnly="false">
      <xsd:simpleType>
        <xsd:restriction base="dms:DateTime"/>
      </xsd:simpleType>
    </xsd:element>
    <xsd:element name="SubmitterId" ma:index="120" nillable="true" ma:displayName="Submitter ID" ma:default="" ma:internalName="SubmitterId" ma:readOnly="false">
      <xsd:simpleType>
        <xsd:restriction base="dms:Text"/>
      </xsd:simpleType>
    </xsd:element>
    <xsd:element name="TaxCatchAll" ma:index="121" nillable="true" ma:displayName="Taxonomy Catch All Column" ma:hidden="true" ma:list="{530f955b-6704-4601-bd83-f81d87f1e440}" ma:internalName="TaxCatchAll" ma:showField="CatchAllData"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axCatchAllLabel" ma:index="122" nillable="true" ma:displayName="Taxonomy Catch All Column1" ma:hidden="true" ma:list="{530f955b-6704-4601-bd83-f81d87f1e440}" ma:internalName="TaxCatchAllLabel" ma:readOnly="true" ma:showField="CatchAllDataLabel"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emplateStatus" ma:index="123" nillable="true" ma:displayName="Template Status" ma:default="" ma:internalName="TemplateStatus">
      <xsd:simpleType>
        <xsd:restriction base="dms:Unknown"/>
      </xsd:simpleType>
    </xsd:element>
    <xsd:element name="TemplateTemplateType" ma:index="124" nillable="true" ma:displayName="Template Type" ma:default="" ma:internalName="TemplateTemplateType">
      <xsd:simpleType>
        <xsd:restriction base="dms:Unknown"/>
      </xsd:simpleType>
    </xsd:element>
    <xsd:element name="ThumbnailAssetId" ma:index="125" nillable="true" ma:displayName="Thumbnail Image Asset" ma:default="" ma:internalName="ThumbnailAssetId" ma:readOnly="false">
      <xsd:simpleType>
        <xsd:restriction base="dms:Text"/>
      </xsd:simpleType>
    </xsd:element>
    <xsd:element name="TimesCloned" ma:index="126" nillable="true" ma:displayName="Times Cloned" ma:default="" ma:internalName="TimesCloned" ma:readOnly="false">
      <xsd:simpleType>
        <xsd:restriction base="dms:Number"/>
      </xsd:simpleType>
    </xsd:element>
    <xsd:element name="TrustLevel" ma:index="128" nillable="true" ma:displayName="Trust Level" ma:default="1 Microsoft Managed Content" ma:internalName="TrustLevel" ma:readOnly="false">
      <xsd:simpleType>
        <xsd:restriction base="dms:Unknown"/>
      </xsd:simpleType>
    </xsd:element>
    <xsd:element name="UALocComments" ma:index="129" nillable="true" ma:displayName="UA Loc Comments" ma:default="" ma:internalName="UALocComments" ma:readOnly="false">
      <xsd:simpleType>
        <xsd:restriction base="dms:Note"/>
      </xsd:simpleType>
    </xsd:element>
    <xsd:element name="UALocRecommendation" ma:index="130" nillable="true" ma:displayName="UA Loc Recommendation" ma:default="Localize" ma:internalName="UALocRecommendation" ma:readOnly="false">
      <xsd:simpleType>
        <xsd:restriction base="dms:Choice">
          <xsd:enumeration value="Localize"/>
          <xsd:enumeration value="Never Localize"/>
          <xsd:enumeration value="Priority Localize"/>
        </xsd:restriction>
      </xsd:simpleType>
    </xsd:element>
    <xsd:element name="UANotes" ma:index="131" nillable="true" ma:displayName="UA Notes" ma:default="" ma:internalName="UANotes" ma:readOnly="false">
      <xsd:simpleType>
        <xsd:restriction base="dms:Note"/>
      </xsd:simpleType>
    </xsd:element>
    <xsd:element name="TPAppVersion" ma:index="132" nillable="true" ma:displayName="Version" ma:default="" ma:internalName="TPAppVersion">
      <xsd:simpleType>
        <xsd:restriction base="dms:Text"/>
      </xsd:simpleType>
    </xsd:element>
    <xsd:element name="VoteCount" ma:index="133" nillable="true" ma:displayName="Vote Count" ma:default="" ma:internalName="VoteCount" ma:readOnly="fals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22" ma:displayName="Content Type"/>
        <xsd:element ref="dc:title" minOccurs="0" maxOccurs="1" ma:index="127"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DirectSourceMarket xmlns="4873beb7-5857-4685-be1f-d57550cc96cc" xsi:nil="true"/>
    <ApprovalStatus xmlns="4873beb7-5857-4685-be1f-d57550cc96cc">InProgress</ApprovalStatus>
    <MarketSpecific xmlns="4873beb7-5857-4685-be1f-d57550cc96cc">false</MarketSpecific>
    <LocComments xmlns="4873beb7-5857-4685-be1f-d57550cc96cc" xsi:nil="true"/>
    <ThumbnailAssetId xmlns="4873beb7-5857-4685-be1f-d57550cc96cc" xsi:nil="true"/>
    <PrimaryImageGen xmlns="4873beb7-5857-4685-be1f-d57550cc96cc">true</PrimaryImageGen>
    <LegacyData xmlns="4873beb7-5857-4685-be1f-d57550cc96cc" xsi:nil="true"/>
    <LocRecommendedHandoff xmlns="4873beb7-5857-4685-be1f-d57550cc96cc" xsi:nil="true"/>
    <BusinessGroup xmlns="4873beb7-5857-4685-be1f-d57550cc96cc" xsi:nil="true"/>
    <BlockPublish xmlns="4873beb7-5857-4685-be1f-d57550cc96cc">false</BlockPublish>
    <TPFriendlyName xmlns="4873beb7-5857-4685-be1f-d57550cc96cc" xsi:nil="true"/>
    <NumericId xmlns="4873beb7-5857-4685-be1f-d57550cc96cc" xsi:nil="true"/>
    <APEditor xmlns="4873beb7-5857-4685-be1f-d57550cc96cc">
      <UserInfo>
        <DisplayName/>
        <AccountId xsi:nil="true"/>
        <AccountType/>
      </UserInfo>
    </APEditor>
    <SourceTitle xmlns="4873beb7-5857-4685-be1f-d57550cc96cc" xsi:nil="true"/>
    <OpenTemplate xmlns="4873beb7-5857-4685-be1f-d57550cc96cc">true</OpenTemplate>
    <UALocComments xmlns="4873beb7-5857-4685-be1f-d57550cc96cc" xsi:nil="true"/>
    <ParentAssetId xmlns="4873beb7-5857-4685-be1f-d57550cc96cc" xsi:nil="true"/>
    <IntlLangReviewDate xmlns="4873beb7-5857-4685-be1f-d57550cc96cc" xsi:nil="true"/>
    <FeatureTagsTaxHTField0 xmlns="4873beb7-5857-4685-be1f-d57550cc96cc">
      <Terms xmlns="http://schemas.microsoft.com/office/infopath/2007/PartnerControls"/>
    </FeatureTagsTaxHTField0>
    <PublishStatusLookup xmlns="4873beb7-5857-4685-be1f-d57550cc96cc">
      <Value>1564222</Value>
    </PublishStatusLookup>
    <Providers xmlns="4873beb7-5857-4685-be1f-d57550cc96cc" xsi:nil="true"/>
    <MachineTranslated xmlns="4873beb7-5857-4685-be1f-d57550cc96cc">false</MachineTranslated>
    <OriginalSourceMarket xmlns="4873beb7-5857-4685-be1f-d57550cc96cc" xsi:nil="true"/>
    <APDescription xmlns="4873beb7-5857-4685-be1f-d57550cc96cc">Decisions in business are not black and white. There are gray areas, too, just like in this template's design with a grid of office windows in the background. The bright blue text and colorful accents  contrast to draw attention to your content, as the sample list, chart, tables, and smartart show. This presentation is in widescreen (16X9) format. 
</APDescription>
    <ClipArtFilename xmlns="4873beb7-5857-4685-be1f-d57550cc96cc" xsi:nil="true"/>
    <ContentItem xmlns="4873beb7-5857-4685-be1f-d57550cc96cc" xsi:nil="true"/>
    <TPInstallLocation xmlns="4873beb7-5857-4685-be1f-d57550cc96cc" xsi:nil="true"/>
    <PublishTargets xmlns="4873beb7-5857-4685-be1f-d57550cc96cc">OfficeOnlineVNext</PublishTargets>
    <TimesCloned xmlns="4873beb7-5857-4685-be1f-d57550cc96cc" xsi:nil="true"/>
    <AssetStart xmlns="4873beb7-5857-4685-be1f-d57550cc96cc">2012-05-11T02:03:00+00:00</AssetStart>
    <Provider xmlns="4873beb7-5857-4685-be1f-d57550cc96cc" xsi:nil="true"/>
    <AcquiredFrom xmlns="4873beb7-5857-4685-be1f-d57550cc96cc">Internal MS</AcquiredFrom>
    <FriendlyTitle xmlns="4873beb7-5857-4685-be1f-d57550cc96cc" xsi:nil="true"/>
    <LastHandOff xmlns="4873beb7-5857-4685-be1f-d57550cc96cc" xsi:nil="true"/>
    <TPClientViewer xmlns="4873beb7-5857-4685-be1f-d57550cc96cc" xsi:nil="true"/>
    <UACurrentWords xmlns="4873beb7-5857-4685-be1f-d57550cc96cc" xsi:nil="true"/>
    <ArtSampleDocs xmlns="4873beb7-5857-4685-be1f-d57550cc96cc" xsi:nil="true"/>
    <UALocRecommendation xmlns="4873beb7-5857-4685-be1f-d57550cc96cc">Localize</UALocRecommendation>
    <Manager xmlns="4873beb7-5857-4685-be1f-d57550cc96cc" xsi:nil="true"/>
    <ShowIn xmlns="4873beb7-5857-4685-be1f-d57550cc96cc">Show everywhere</ShowIn>
    <UANotes xmlns="4873beb7-5857-4685-be1f-d57550cc96cc" xsi:nil="true"/>
    <TemplateStatus xmlns="4873beb7-5857-4685-be1f-d57550cc96cc">Complete</TemplateStatus>
    <InternalTagsTaxHTField0 xmlns="4873beb7-5857-4685-be1f-d57550cc96cc">
      <Terms xmlns="http://schemas.microsoft.com/office/infopath/2007/PartnerControls"/>
    </InternalTagsTaxHTField0>
    <CSXHash xmlns="4873beb7-5857-4685-be1f-d57550cc96cc" xsi:nil="true"/>
    <Downloads xmlns="4873beb7-5857-4685-be1f-d57550cc96cc">0</Downloads>
    <VoteCount xmlns="4873beb7-5857-4685-be1f-d57550cc96cc" xsi:nil="true"/>
    <OOCacheId xmlns="4873beb7-5857-4685-be1f-d57550cc96cc" xsi:nil="true"/>
    <IsDeleted xmlns="4873beb7-5857-4685-be1f-d57550cc96cc">false</IsDeleted>
    <AssetExpire xmlns="4873beb7-5857-4685-be1f-d57550cc96cc">2029-01-01T08:00:00+00:00</AssetExpire>
    <DSATActionTaken xmlns="4873beb7-5857-4685-be1f-d57550cc96cc" xsi:nil="true"/>
    <CSXSubmissionMarket xmlns="4873beb7-5857-4685-be1f-d57550cc96cc" xsi:nil="true"/>
    <TPExecutable xmlns="4873beb7-5857-4685-be1f-d57550cc96cc" xsi:nil="true"/>
    <SubmitterId xmlns="4873beb7-5857-4685-be1f-d57550cc96cc" xsi:nil="true"/>
    <EditorialTags xmlns="4873beb7-5857-4685-be1f-d57550cc96cc" xsi:nil="true"/>
    <ApprovalLog xmlns="4873beb7-5857-4685-be1f-d57550cc96cc" xsi:nil="true"/>
    <AssetType xmlns="4873beb7-5857-4685-be1f-d57550cc96cc">TP</AssetType>
    <BugNumber xmlns="4873beb7-5857-4685-be1f-d57550cc96cc" xsi:nil="true"/>
    <CSXSubmissionDate xmlns="4873beb7-5857-4685-be1f-d57550cc96cc" xsi:nil="true"/>
    <CSXUpdate xmlns="4873beb7-5857-4685-be1f-d57550cc96cc">false</CSXUpdate>
    <Milestone xmlns="4873beb7-5857-4685-be1f-d57550cc96cc" xsi:nil="true"/>
    <RecommendationsModifier xmlns="4873beb7-5857-4685-be1f-d57550cc96cc" xsi:nil="true"/>
    <OriginAsset xmlns="4873beb7-5857-4685-be1f-d57550cc96cc" xsi:nil="true"/>
    <TPComponent xmlns="4873beb7-5857-4685-be1f-d57550cc96cc" xsi:nil="true"/>
    <AssetId xmlns="4873beb7-5857-4685-be1f-d57550cc96cc">TP102895241</AssetId>
    <IntlLocPriority xmlns="4873beb7-5857-4685-be1f-d57550cc96cc" xsi:nil="true"/>
    <PolicheckWords xmlns="4873beb7-5857-4685-be1f-d57550cc96cc" xsi:nil="true"/>
    <TPLaunchHelpLink xmlns="4873beb7-5857-4685-be1f-d57550cc96cc" xsi:nil="true"/>
    <TPApplication xmlns="4873beb7-5857-4685-be1f-d57550cc96cc" xsi:nil="true"/>
    <CrawlForDependencies xmlns="4873beb7-5857-4685-be1f-d57550cc96cc">false</CrawlForDependencies>
    <HandoffToMSDN xmlns="4873beb7-5857-4685-be1f-d57550cc96cc" xsi:nil="true"/>
    <PlannedPubDate xmlns="4873beb7-5857-4685-be1f-d57550cc96cc" xsi:nil="true"/>
    <IntlLangReviewer xmlns="4873beb7-5857-4685-be1f-d57550cc96cc" xsi:nil="true"/>
    <TrustLevel xmlns="4873beb7-5857-4685-be1f-d57550cc96cc">1 Microsoft Managed Content</TrustLevel>
    <LocLastLocAttemptVersionLookup xmlns="4873beb7-5857-4685-be1f-d57550cc96cc">835478</LocLastLocAttemptVersionLookup>
    <IsSearchable xmlns="4873beb7-5857-4685-be1f-d57550cc96cc">true</IsSearchable>
    <TemplateTemplateType xmlns="4873beb7-5857-4685-be1f-d57550cc96cc">PowerPoint Presentation Template</TemplateTemplateType>
    <CampaignTagsTaxHTField0 xmlns="4873beb7-5857-4685-be1f-d57550cc96cc">
      <Terms xmlns="http://schemas.microsoft.com/office/infopath/2007/PartnerControls"/>
    </CampaignTagsTaxHTField0>
    <TPNamespace xmlns="4873beb7-5857-4685-be1f-d57550cc96cc" xsi:nil="true"/>
    <TaxCatchAll xmlns="4873beb7-5857-4685-be1f-d57550cc96cc"/>
    <Markets xmlns="4873beb7-5857-4685-be1f-d57550cc96cc"/>
    <UAProjectedTotalWords xmlns="4873beb7-5857-4685-be1f-d57550cc96cc" xsi:nil="true"/>
    <IntlLangReview xmlns="4873beb7-5857-4685-be1f-d57550cc96cc">false</IntlLangReview>
    <OutputCachingOn xmlns="4873beb7-5857-4685-be1f-d57550cc96cc">false</OutputCachingOn>
    <AverageRating xmlns="4873beb7-5857-4685-be1f-d57550cc96cc" xsi:nil="true"/>
    <APAuthor xmlns="4873beb7-5857-4685-be1f-d57550cc96cc">
      <UserInfo>
        <DisplayName>REDMOND\v-vaddu</DisplayName>
        <AccountId>2567</AccountId>
        <AccountType/>
      </UserInfo>
    </APAuthor>
    <LocManualTestRequired xmlns="4873beb7-5857-4685-be1f-d57550cc96cc">false</LocManualTestRequired>
    <TPCommandLine xmlns="4873beb7-5857-4685-be1f-d57550cc96cc" xsi:nil="true"/>
    <TPAppVersion xmlns="4873beb7-5857-4685-be1f-d57550cc96cc" xsi:nil="true"/>
    <EditorialStatus xmlns="4873beb7-5857-4685-be1f-d57550cc96cc">Complete</EditorialStatus>
    <LastModifiedDateTime xmlns="4873beb7-5857-4685-be1f-d57550cc96cc" xsi:nil="true"/>
    <ScenarioTagsTaxHTField0 xmlns="4873beb7-5857-4685-be1f-d57550cc96cc">
      <Terms xmlns="http://schemas.microsoft.com/office/infopath/2007/PartnerControls"/>
    </ScenarioTagsTaxHTField0>
    <OriginalRelease xmlns="4873beb7-5857-4685-be1f-d57550cc96cc">15</OriginalRelease>
    <TPLaunchHelpLinkType xmlns="4873beb7-5857-4685-be1f-d57550cc96cc">Template</TPLaunchHelpLinkType>
    <LocalizationTagsTaxHTField0 xmlns="4873beb7-5857-4685-be1f-d57550cc96cc">
      <Terms xmlns="http://schemas.microsoft.com/office/infopath/2007/PartnerControls"/>
    </LocalizationTagsTaxHTField0>
    <LocMarketGroupTiers2 xmlns="4873beb7-5857-4685-be1f-d57550cc96cc" xsi:nil="true"/>
  </documentManagement>
</p:properties>
</file>

<file path=customXml/item3.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FDEA113C-C10D-4931-9D88-AB7388F4E7D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873beb7-5857-4685-be1f-d57550cc96c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99220E13-D325-4A9E-AA7A-0D1409275EB9}">
  <ds:schemaRefs>
    <ds:schemaRef ds:uri="http://purl.org/dc/dcmitype/"/>
    <ds:schemaRef ds:uri="http://purl.org/dc/elements/1.1/"/>
    <ds:schemaRef ds:uri="http://www.w3.org/XML/1998/namespace"/>
    <ds:schemaRef ds:uri="http://schemas.microsoft.com/office/infopath/2007/PartnerControls"/>
    <ds:schemaRef ds:uri="http://purl.org/dc/terms/"/>
    <ds:schemaRef ds:uri="http://schemas.microsoft.com/office/2006/documentManagement/types"/>
    <ds:schemaRef ds:uri="http://schemas.openxmlformats.org/package/2006/metadata/core-properties"/>
    <ds:schemaRef ds:uri="4873beb7-5857-4685-be1f-d57550cc96cc"/>
    <ds:schemaRef ds:uri="http://schemas.microsoft.com/office/2006/metadata/properties"/>
  </ds:schemaRefs>
</ds:datastoreItem>
</file>

<file path=customXml/itemProps3.xml><?xml version="1.0" encoding="utf-8"?>
<ds:datastoreItem xmlns:ds="http://schemas.openxmlformats.org/officeDocument/2006/customXml" ds:itemID="{F2D0870B-5333-4B89-B14A-85A8EA464D2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tf02895266</Template>
  <TotalTime>0</TotalTime>
  <Words>2291</Words>
  <Application>Microsoft Macintosh PowerPoint</Application>
  <PresentationFormat>Custom</PresentationFormat>
  <Paragraphs>113</Paragraphs>
  <Slides>22</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22</vt:i4>
      </vt:variant>
    </vt:vector>
  </HeadingPairs>
  <TitlesOfParts>
    <vt:vector size="29" baseType="lpstr">
      <vt:lpstr>Arial</vt:lpstr>
      <vt:lpstr>Calibri</vt:lpstr>
      <vt:lpstr>Constantia</vt:lpstr>
      <vt:lpstr>Franklin Gothic Medium</vt:lpstr>
      <vt:lpstr>Simplified Arabic</vt:lpstr>
      <vt:lpstr>Wingdings 2</vt:lpstr>
      <vt:lpstr>tf02895266</vt:lpstr>
      <vt:lpstr> Deductive &amp; Inductive  المدخل الاستنتاجي والاستقرائي</vt:lpstr>
      <vt:lpstr>PowerPoint Presentation</vt:lpstr>
      <vt:lpstr>المداخل النظرية </vt:lpstr>
      <vt:lpstr>المدخل الاستنتاجي . Deductive Approach</vt:lpstr>
      <vt:lpstr>المدخل الاستنتاجي في البحث العلمي</vt:lpstr>
      <vt:lpstr>المدخل الاستنتاجي في البحث العلمي</vt:lpstr>
      <vt:lpstr>المدخل الاستنتاجي في النظرية المحاسبية </vt:lpstr>
      <vt:lpstr>الخطوات المستخدمة لاشتقاق المدخل الاستنتاجي</vt:lpstr>
      <vt:lpstr>PowerPoint Presentation</vt:lpstr>
      <vt:lpstr>المدخل الاستنتاجي في المحاسبة</vt:lpstr>
      <vt:lpstr>PowerPoint Presentation</vt:lpstr>
      <vt:lpstr>PowerPoint Presentation</vt:lpstr>
      <vt:lpstr> المدخل الاستقرائي Inductive Approach</vt:lpstr>
      <vt:lpstr>المدخل الاستقرائي في البحث العلمي</vt:lpstr>
      <vt:lpstr>PowerPoint Presentation</vt:lpstr>
      <vt:lpstr>PowerPoint Presentation</vt:lpstr>
      <vt:lpstr> المدخل الاستقرائي في النظرية المحاسبية</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2016-12-21T22:43:37Z</dcterms:created>
  <dcterms:modified xsi:type="dcterms:W3CDTF">2025-01-17T15:27:13Z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nternalTags">
    <vt:lpwstr/>
  </property>
  <property fmtid="{D5CDD505-2E9C-101B-9397-08002B2CF9AE}" pid="3" name="ContentTypeId">
    <vt:lpwstr>0x0101006EDDDB5EE6D98C44930B742096920B300400F5B6D36B3EF94B4E9A635CDF2A18F5B8</vt:lpwstr>
  </property>
  <property fmtid="{D5CDD505-2E9C-101B-9397-08002B2CF9AE}" pid="4" name="FeatureTags">
    <vt:lpwstr/>
  </property>
  <property fmtid="{D5CDD505-2E9C-101B-9397-08002B2CF9AE}" pid="5" name="LocalizationTags">
    <vt:lpwstr/>
  </property>
  <property fmtid="{D5CDD505-2E9C-101B-9397-08002B2CF9AE}" pid="6" name="ScenarioTags">
    <vt:lpwstr/>
  </property>
  <property fmtid="{D5CDD505-2E9C-101B-9397-08002B2CF9AE}" pid="7" name="CampaignTags">
    <vt:lpwstr/>
  </property>
</Properties>
</file>